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61" r:id="rId6"/>
    <p:sldId id="374" r:id="rId7"/>
    <p:sldId id="352" r:id="rId8"/>
    <p:sldId id="375" r:id="rId9"/>
    <p:sldId id="380" r:id="rId10"/>
    <p:sldId id="334" r:id="rId11"/>
    <p:sldId id="369" r:id="rId12"/>
    <p:sldId id="345" r:id="rId13"/>
    <p:sldId id="390" r:id="rId14"/>
    <p:sldId id="363" r:id="rId15"/>
    <p:sldId id="331" r:id="rId16"/>
    <p:sldId id="392" r:id="rId17"/>
    <p:sldId id="384" r:id="rId18"/>
    <p:sldId id="395" r:id="rId19"/>
    <p:sldId id="335" r:id="rId20"/>
    <p:sldId id="385" r:id="rId21"/>
    <p:sldId id="388" r:id="rId22"/>
    <p:sldId id="339" r:id="rId23"/>
    <p:sldId id="340" r:id="rId24"/>
    <p:sldId id="341" r:id="rId25"/>
    <p:sldId id="337" r:id="rId26"/>
    <p:sldId id="348" r:id="rId27"/>
    <p:sldId id="386" r:id="rId28"/>
    <p:sldId id="328" r:id="rId29"/>
    <p:sldId id="329" r:id="rId30"/>
    <p:sldId id="389" r:id="rId31"/>
    <p:sldId id="394" r:id="rId32"/>
  </p:sldIdLst>
  <p:sldSz cx="9144000" cy="6858000" type="screen4x3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8229" autoAdjust="0"/>
  </p:normalViewPr>
  <p:slideViewPr>
    <p:cSldViewPr>
      <p:cViewPr varScale="1">
        <p:scale>
          <a:sx n="103" d="100"/>
          <a:sy n="103" d="100"/>
        </p:scale>
        <p:origin x="-2004" y="-90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168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>
        <p:scale>
          <a:sx n="75" d="100"/>
          <a:sy n="75" d="100"/>
        </p:scale>
        <p:origin x="-2190" y="-246"/>
      </p:cViewPr>
      <p:guideLst>
        <p:guide orient="horz" pos="3127"/>
        <p:guide pos="4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62320" y="9414122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40FE7DED-D49C-49C7-9178-2215186FD3E9}" type="slidenum">
              <a:rPr lang="nl-NL"/>
              <a:pPr>
                <a:defRPr/>
              </a:pPr>
              <a:t>‹N°›</a:t>
            </a:fld>
            <a:endParaRPr lang="nl-NL" dirty="0"/>
          </a:p>
        </p:txBody>
      </p:sp>
      <p:pic>
        <p:nvPicPr>
          <p:cNvPr id="20483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Worldline, Atos Sphere,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Atos Cloud and Atos Worldgrid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reproduced, copied, circulated and/or distributed nor quoted without prior written approval from Atos.</a:t>
            </a:r>
            <a:endParaRPr lang="nl-NL" sz="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8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2320" y="9287183"/>
            <a:ext cx="624179" cy="496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0" name="AddNotifier#3"/>
          <p:cNvSpPr txBox="1">
            <a:spLocks noChangeArrowheads="1"/>
          </p:cNvSpPr>
          <p:nvPr/>
        </p:nvSpPr>
        <p:spPr bwMode="auto">
          <a:xfrm>
            <a:off x="185825" y="9502979"/>
            <a:ext cx="5916200" cy="3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Atos, the Atos logo, Atos Consulting, Atos Worldline, Atos Sphere,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Atos Cloud and Atos </a:t>
            </a:r>
            <a:r>
              <a:rPr lang="en-US" sz="500" dirty="0" err="1" smtClean="0">
                <a:latin typeface="+mn-lt"/>
                <a:cs typeface="+mn-cs"/>
              </a:rPr>
              <a:t>Worldgrid</a:t>
            </a:r>
            <a:r>
              <a:rPr lang="en-US" sz="500" dirty="0" smtClean="0">
                <a:latin typeface="+mn-lt"/>
                <a:cs typeface="+mn-cs"/>
              </a:rPr>
              <a:t> are registered trademarks of Atos SE.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© 2013 Atos. Confidential information owned by Atos, to be used by the recipient only. This document, or any part of it,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 smtClean="0">
                <a:latin typeface="+mn-lt"/>
                <a:cs typeface="+mn-cs"/>
              </a:rPr>
              <a:t>may not be reproduced, copied, circulated and/or distributed nor quoted without prior written approval from Atos.</a:t>
            </a:r>
            <a:endParaRPr lang="en-US" sz="500" dirty="0">
              <a:latin typeface="+mn-lt"/>
              <a:cs typeface="+mn-cs"/>
            </a:endParaRPr>
          </a:p>
        </p:txBody>
      </p:sp>
      <p:pic>
        <p:nvPicPr>
          <p:cNvPr id="15366" name="Picture 2" descr="C:\Users\NL07021\Pictures\Visuals PPT\Logos handout en notes\At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40" y="117419"/>
            <a:ext cx="1283299" cy="46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1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(IE6, IIS W3 Server Core, process Messaging component, DirectX, NetMeeting)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9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de releases avec </a:t>
            </a:r>
            <a:r>
              <a:rPr lang="en-US" dirty="0" err="1" smtClean="0"/>
              <a:t>changements</a:t>
            </a:r>
            <a:endParaRPr lang="en-US" dirty="0" smtClean="0"/>
          </a:p>
          <a:p>
            <a:pPr lvl="1"/>
            <a:r>
              <a:rPr lang="en-US" dirty="0" err="1" smtClean="0"/>
              <a:t>Taille</a:t>
            </a:r>
            <a:endParaRPr lang="en-US" dirty="0" smtClean="0"/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err="1" smtClean="0"/>
              <a:t>FanIn</a:t>
            </a:r>
            <a:r>
              <a:rPr lang="en-US" dirty="0" smtClean="0"/>
              <a:t> / </a:t>
            </a:r>
            <a:r>
              <a:rPr lang="en-US" dirty="0" err="1" smtClean="0"/>
              <a:t>FanOut</a:t>
            </a:r>
            <a:endParaRPr lang="fr-FR" dirty="0" smtClean="0"/>
          </a:p>
          <a:p>
            <a:r>
              <a:rPr lang="en-US" dirty="0" smtClean="0"/>
              <a:t>“There is not a single complexity factor which alone makes a best predictor.”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5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Nombre de livraisons par fichier</a:t>
            </a:r>
          </a:p>
          <a:p>
            <a:pPr lvl="1"/>
            <a:r>
              <a:rPr lang="en-US" dirty="0" err="1" smtClean="0"/>
              <a:t>Taille</a:t>
            </a:r>
            <a:endParaRPr lang="en-US" dirty="0" smtClean="0"/>
          </a:p>
          <a:p>
            <a:pPr lvl="1"/>
            <a:r>
              <a:rPr lang="en-US" dirty="0" err="1" smtClean="0"/>
              <a:t>Cyclomatic</a:t>
            </a:r>
            <a:r>
              <a:rPr lang="en-US" dirty="0" smtClean="0"/>
              <a:t> complexity (</a:t>
            </a:r>
            <a:r>
              <a:rPr lang="en-US" dirty="0" err="1" smtClean="0"/>
              <a:t>somme</a:t>
            </a:r>
            <a:r>
              <a:rPr lang="en-US" dirty="0" smtClean="0"/>
              <a:t> et </a:t>
            </a:r>
            <a:r>
              <a:rPr lang="en-US" dirty="0" err="1" smtClean="0"/>
              <a:t>moyenne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FanIn</a:t>
            </a:r>
            <a:r>
              <a:rPr lang="en-US" dirty="0" smtClean="0"/>
              <a:t> / </a:t>
            </a:r>
            <a:r>
              <a:rPr lang="en-US" dirty="0" err="1" smtClean="0"/>
              <a:t>FanOut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NLOC, bugs, commits, </a:t>
            </a:r>
            <a:r>
              <a:rPr lang="en-US" dirty="0" err="1" smtClean="0"/>
              <a:t>domaine</a:t>
            </a:r>
            <a:r>
              <a:rPr lang="en-US" dirty="0" smtClean="0"/>
              <a:t>, </a:t>
            </a:r>
            <a:r>
              <a:rPr lang="en-US" dirty="0" err="1" smtClean="0"/>
              <a:t>société</a:t>
            </a:r>
            <a:r>
              <a:rPr lang="en-US" dirty="0" smtClean="0"/>
              <a:t>, </a:t>
            </a:r>
            <a:r>
              <a:rPr lang="en-US" dirty="0" err="1" smtClean="0"/>
              <a:t>produit</a:t>
            </a:r>
            <a:r>
              <a:rPr lang="en-US" dirty="0" smtClean="0"/>
              <a:t>, revue de code, </a:t>
            </a:r>
            <a:r>
              <a:rPr lang="en-US" dirty="0" err="1" smtClean="0"/>
              <a:t>vérification</a:t>
            </a:r>
            <a:r>
              <a:rPr lang="en-US" dirty="0" smtClean="0"/>
              <a:t> </a:t>
            </a:r>
            <a:r>
              <a:rPr lang="en-US" dirty="0" err="1" smtClean="0"/>
              <a:t>automatique</a:t>
            </a:r>
            <a:r>
              <a:rPr lang="en-US" dirty="0" smtClean="0"/>
              <a:t> de code, </a:t>
            </a:r>
            <a:r>
              <a:rPr lang="en-US" dirty="0" err="1" smtClean="0"/>
              <a:t>langage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,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développeurs</a:t>
            </a:r>
            <a:r>
              <a:rPr lang="en-US" dirty="0" smtClean="0"/>
              <a:t>,…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ACP</a:t>
            </a:r>
            <a:r>
              <a:rPr lang="fr-FR" baseline="0" dirty="0" smtClean="0"/>
              <a:t> + corrélations sous 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4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3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Spearman car non distribution normale -&gt; tests non paramétriques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resultats</a:t>
            </a:r>
            <a:r>
              <a:rPr lang="fr-FR" baseline="0" dirty="0" smtClean="0"/>
              <a:t> moins clairs)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Important -&gt; foncé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Donner 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Spearman car non distribution normale -&gt; tests non paramétriques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resultats</a:t>
            </a:r>
            <a:r>
              <a:rPr lang="fr-FR" baseline="0" dirty="0" smtClean="0"/>
              <a:t> moins clairs)</a:t>
            </a: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Important -&gt; foncé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Donner 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rouge le dérapage en vert les bugs et le budget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3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rouge le dérapage en vert les bugs et le budget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00A62-CD15-4F1F-953A-579F90D5E1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3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26631" y="4652963"/>
            <a:ext cx="1290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ea typeface="Verdana" pitchFamily="34" charset="0"/>
                <a:cs typeface="Verdana" pitchFamily="34" charset="0"/>
              </a:rPr>
              <a:t>15 – </a:t>
            </a:r>
            <a:r>
              <a:rPr lang="nl-NL" sz="1200" dirty="0" err="1" smtClean="0">
                <a:ea typeface="Verdana" pitchFamily="34" charset="0"/>
                <a:cs typeface="Verdana" pitchFamily="34" charset="0"/>
              </a:rPr>
              <a:t>July</a:t>
            </a:r>
            <a:r>
              <a:rPr lang="nl-NL" sz="1200" dirty="0" smtClean="0">
                <a:ea typeface="Verdana" pitchFamily="34" charset="0"/>
                <a:cs typeface="Verdana" pitchFamily="34" charset="0"/>
              </a:rPr>
              <a:t> – 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Picture 4" descr="http://videos.rennes.inria.fr/InriaMeito/INRIA_CORPO_RV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18364"/>
            <a:ext cx="2112527" cy="87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tilisateurs\a577142\Downloads\UL1-WEB-201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37" y="5624952"/>
            <a:ext cx="2223467" cy="10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tilisateurs\a577142\Downloads\CNRS-grand-1200pxl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773451"/>
            <a:ext cx="924955" cy="9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577142\Downloads\rmo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589240"/>
            <a:ext cx="1109166" cy="11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48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06314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07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 userDrawn="1"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 userDrawn="1"/>
        </p:nvSpPr>
        <p:spPr bwMode="auto">
          <a:xfrm>
            <a:off x="3984625" y="4652963"/>
            <a:ext cx="9754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nl-NL" sz="1200" dirty="0" smtClean="0">
                <a:ea typeface="Verdana" pitchFamily="34" charset="0"/>
                <a:cs typeface="Verdana" pitchFamily="34" charset="0"/>
              </a:rPr>
              <a:t>19-Jun-14</a:t>
            </a:r>
          </a:p>
        </p:txBody>
      </p:sp>
      <p:sp>
        <p:nvSpPr>
          <p:cNvPr id="5" name="AddClassification"/>
          <p:cNvSpPr txBox="1">
            <a:spLocks noChangeArrowheads="1"/>
          </p:cNvSpPr>
          <p:nvPr userDrawn="1"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3256576" y="6374085"/>
            <a:ext cx="27863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Vincent Blondeau | 15</a:t>
            </a:r>
            <a:r>
              <a:rPr lang="en-US" sz="1000" baseline="0" dirty="0" smtClean="0">
                <a:ea typeface="Verdana" pitchFamily="34" charset="0"/>
                <a:cs typeface="Verdana" pitchFamily="34" charset="0"/>
              </a:rPr>
              <a:t> - 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July</a:t>
            </a:r>
            <a:r>
              <a:rPr lang="en-US" sz="1000" baseline="0" dirty="0" smtClean="0">
                <a:ea typeface="Verdana" pitchFamily="34" charset="0"/>
                <a:cs typeface="Verdana" pitchFamily="34" charset="0"/>
              </a:rPr>
              <a:t> - </a:t>
            </a:r>
            <a:r>
              <a:rPr lang="en-US" sz="1000" dirty="0" smtClean="0">
                <a:ea typeface="Verdana" pitchFamily="34" charset="0"/>
                <a:cs typeface="Verdana" pitchFamily="34" charset="0"/>
              </a:rPr>
              <a:t>15 | </a:t>
            </a:r>
            <a:fld id="{9DD2237F-D31F-446B-8DB6-F4C026358437}" type="slidenum">
              <a:rPr lang="nl-NL" sz="1000" smtClean="0"/>
              <a:pPr/>
              <a:t>‹N°›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4" descr="C:\Utilisateurs\a577142\Downloads\rmod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b="3805"/>
          <a:stretch/>
        </p:blipFill>
        <p:spPr bwMode="auto">
          <a:xfrm>
            <a:off x="251520" y="6200775"/>
            <a:ext cx="71959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0" fontAlgn="base" hangingPunct="0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123728" y="1484784"/>
            <a:ext cx="4950000" cy="1470025"/>
          </a:xfrm>
        </p:spPr>
        <p:txBody>
          <a:bodyPr/>
          <a:lstStyle/>
          <a:p>
            <a:pPr algn="ctr"/>
            <a:r>
              <a:rPr lang="en-US" noProof="0" dirty="0" smtClean="0"/>
              <a:t>Software metrics to</a:t>
            </a:r>
            <a:br>
              <a:rPr lang="en-US" noProof="0" dirty="0" smtClean="0"/>
            </a:br>
            <a:r>
              <a:rPr lang="en-US" noProof="0" dirty="0" smtClean="0"/>
              <a:t>Predict the health </a:t>
            </a:r>
            <a:br>
              <a:rPr lang="en-US" noProof="0" dirty="0" smtClean="0"/>
            </a:br>
            <a:r>
              <a:rPr lang="en-US" noProof="0" dirty="0" smtClean="0"/>
              <a:t>of a project?</a:t>
            </a:r>
            <a:endParaRPr lang="en-US" noProof="0" dirty="0"/>
          </a:p>
        </p:txBody>
      </p:sp>
      <p:sp>
        <p:nvSpPr>
          <p:cNvPr id="6" name="Titre 4"/>
          <p:cNvSpPr txBox="1">
            <a:spLocks/>
          </p:cNvSpPr>
          <p:nvPr/>
        </p:nvSpPr>
        <p:spPr bwMode="auto">
          <a:xfrm>
            <a:off x="2143014" y="3870531"/>
            <a:ext cx="4950000" cy="53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algn="ctr"/>
            <a:r>
              <a:rPr lang="fr-FR" sz="2000" b="0" dirty="0" smtClean="0"/>
              <a:t>Vincent Blondeau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766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6707" y="1138460"/>
            <a:ext cx="8928992" cy="5719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 smtClean="0"/>
              <a:t>Projects</a:t>
            </a:r>
            <a:r>
              <a:rPr lang="fr-FR" noProof="0" dirty="0" smtClean="0"/>
              <a:t> </a:t>
            </a:r>
            <a:r>
              <a:rPr lang="fr-FR" noProof="0" dirty="0" err="1" smtClean="0"/>
              <a:t>metrics</a:t>
            </a:r>
            <a:r>
              <a:rPr lang="fr-FR" noProof="0" dirty="0" smtClean="0"/>
              <a:t> </a:t>
            </a:r>
            <a:r>
              <a:rPr lang="fr-FR" noProof="0" dirty="0" err="1" smtClean="0"/>
              <a:t>correlation</a:t>
            </a:r>
            <a:endParaRPr lang="en-US" noProof="0" dirty="0"/>
          </a:p>
        </p:txBody>
      </p:sp>
      <p:pic>
        <p:nvPicPr>
          <p:cNvPr id="1026" name="Picture 2" descr="C:\Utilisateurs\a577142\Documents\These\Papers\2015-EmpiricalSoftwareAtWorldline\figures\pampa_project_acp-indiv-cro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50550"/>
            <a:ext cx="6120680" cy="58208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142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039" y="836712"/>
            <a:ext cx="8928992" cy="602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metrics c</a:t>
            </a:r>
            <a:r>
              <a:rPr lang="en-US" noProof="0" dirty="0" err="1" smtClean="0"/>
              <a:t>orrelation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1270500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method:</a:t>
            </a:r>
          </a:p>
          <a:p>
            <a:pPr algn="ctr"/>
            <a:r>
              <a:rPr lang="en-US" dirty="0" smtClean="0"/>
              <a:t>Spearman</a:t>
            </a:r>
            <a:endParaRPr lang="en-US" dirty="0"/>
          </a:p>
        </p:txBody>
      </p:sp>
      <p:pic>
        <p:nvPicPr>
          <p:cNvPr id="3" name="Picture 2" descr="C:\Utilisateurs\a577142\Documents\These\Papers\2015-EmpiricalSoftwareAtWorldline\figures\pampa_project_correlation_matrix-indivsup-coloron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6" y="494555"/>
            <a:ext cx="7113588" cy="62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039" y="836712"/>
            <a:ext cx="8928992" cy="602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metrics c</a:t>
            </a:r>
            <a:r>
              <a:rPr lang="en-US" noProof="0" dirty="0" err="1" smtClean="0"/>
              <a:t>orrelation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1270500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method:</a:t>
            </a:r>
          </a:p>
          <a:p>
            <a:pPr algn="ctr"/>
            <a:r>
              <a:rPr lang="en-US" dirty="0" smtClean="0"/>
              <a:t>Spearman</a:t>
            </a:r>
            <a:endParaRPr lang="en-US" dirty="0"/>
          </a:p>
        </p:txBody>
      </p:sp>
      <p:pic>
        <p:nvPicPr>
          <p:cNvPr id="3" name="Picture 2" descr="C:\Utilisateurs\a577142\Documents\These\Papers\2015-EmpiricalSoftwareAtWorldline\figures\pampa_project_correlation_matrix-indivsup-coloron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6" y="494555"/>
            <a:ext cx="7113588" cy="62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colade ouvrante 7"/>
          <p:cNvSpPr/>
          <p:nvPr/>
        </p:nvSpPr>
        <p:spPr>
          <a:xfrm>
            <a:off x="467544" y="2708920"/>
            <a:ext cx="360000" cy="208823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colade ouvrante 8"/>
          <p:cNvSpPr/>
          <p:nvPr/>
        </p:nvSpPr>
        <p:spPr>
          <a:xfrm>
            <a:off x="467544" y="5517232"/>
            <a:ext cx="360000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156704" y="36212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ugs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-369102" y="603944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Slippage</a:t>
            </a:r>
            <a:endParaRPr lang="en-US" dirty="0"/>
          </a:p>
        </p:txBody>
      </p:sp>
      <p:sp>
        <p:nvSpPr>
          <p:cNvPr id="13" name="Accolade ouvrante 12"/>
          <p:cNvSpPr/>
          <p:nvPr/>
        </p:nvSpPr>
        <p:spPr>
          <a:xfrm>
            <a:off x="467544" y="4869160"/>
            <a:ext cx="360000" cy="4993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 rot="16200000">
            <a:off x="-283341" y="48958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707" y="1124744"/>
            <a:ext cx="8928992" cy="570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tilisateurs\a577142\Documents\These\Papers\2015-EmpiricalSoftwareAtWorldline\figures\pampa_project_acp-withIndivS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1713"/>
            <a:ext cx="6911975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metrics correlation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5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6707" y="1124744"/>
            <a:ext cx="8928992" cy="5706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tilisateurs\a577142\Documents\These\Papers\2015-EmpiricalSoftwareAtWorldline\figures\pampa_project_acp-withIndivS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01713"/>
            <a:ext cx="6911975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metrics correlation</a:t>
            </a:r>
            <a:endParaRPr lang="en-US" noProof="0" dirty="0"/>
          </a:p>
        </p:txBody>
      </p:sp>
      <p:sp>
        <p:nvSpPr>
          <p:cNvPr id="5" name="Ellipse 4"/>
          <p:cNvSpPr/>
          <p:nvPr/>
        </p:nvSpPr>
        <p:spPr>
          <a:xfrm>
            <a:off x="4653929" y="2880225"/>
            <a:ext cx="3662487" cy="10979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568846">
            <a:off x="3874932" y="1487212"/>
            <a:ext cx="1589238" cy="11426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58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noProof="0" dirty="0" smtClean="0"/>
              <a:t>mining results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84784"/>
            <a:ext cx="8748713" cy="4633913"/>
          </a:xfrm>
        </p:spPr>
        <p:txBody>
          <a:bodyPr/>
          <a:lstStyle/>
          <a:p>
            <a:pPr lvl="0"/>
            <a:r>
              <a:rPr lang="en-US" noProof="0" dirty="0" smtClean="0"/>
              <a:t>Bugs ⇒ Bugs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Slippage ⇏ Bugs</a:t>
            </a:r>
          </a:p>
          <a:p>
            <a:pPr lvl="0"/>
            <a:r>
              <a:rPr lang="en-US" noProof="0" dirty="0" smtClean="0"/>
              <a:t>Bugs </a:t>
            </a:r>
            <a:r>
              <a:rPr lang="en-US" dirty="0"/>
              <a:t>⇏ </a:t>
            </a:r>
            <a:r>
              <a:rPr lang="en-US" dirty="0" smtClean="0"/>
              <a:t>Slippage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Production </a:t>
            </a:r>
            <a:r>
              <a:rPr lang="fr-FR" dirty="0"/>
              <a:t>Bugs </a:t>
            </a:r>
            <a:r>
              <a:rPr lang="en-US" dirty="0" smtClean="0"/>
              <a:t>⇒ </a:t>
            </a:r>
            <a:r>
              <a:rPr lang="fr-FR" dirty="0" err="1" smtClean="0"/>
              <a:t>Slippage</a:t>
            </a:r>
            <a:endParaRPr lang="fr-FR" dirty="0"/>
          </a:p>
          <a:p>
            <a:pPr lvl="0"/>
            <a:endParaRPr lang="en-US" dirty="0"/>
          </a:p>
          <a:p>
            <a:pPr lvl="0"/>
            <a:r>
              <a:rPr lang="fr-FR" dirty="0" smtClean="0"/>
              <a:t>Name </a:t>
            </a:r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en-US" dirty="0"/>
              <a:t>⇒ </a:t>
            </a:r>
            <a:r>
              <a:rPr lang="en-US" dirty="0" smtClean="0"/>
              <a:t>Less b</a:t>
            </a:r>
            <a:r>
              <a:rPr lang="fr-FR" dirty="0" err="1" smtClean="0"/>
              <a:t>ugs</a:t>
            </a:r>
            <a:endParaRPr lang="en-US" noProof="0" dirty="0" smtClean="0"/>
          </a:p>
          <a:p>
            <a:pPr marL="0" lvl="0" indent="0"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2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Data mining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Literature survey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Meeting with team </a:t>
            </a:r>
            <a:r>
              <a:rPr lang="en-US" noProof="0" dirty="0"/>
              <a:t>managers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8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Literature survey</a:t>
            </a:r>
            <a:br>
              <a:rPr lang="en-US" noProof="0" dirty="0" smtClean="0"/>
            </a:br>
            <a:endParaRPr lang="en-US" sz="1800" noProof="0" dirty="0">
              <a:solidFill>
                <a:srgbClr val="808080"/>
              </a:solidFill>
            </a:endParaRPr>
          </a:p>
        </p:txBody>
      </p:sp>
      <p:sp>
        <p:nvSpPr>
          <p:cNvPr id="7" name="Rogner un rectangle à un seul coin 6"/>
          <p:cNvSpPr/>
          <p:nvPr/>
        </p:nvSpPr>
        <p:spPr>
          <a:xfrm rot="16200000">
            <a:off x="977772" y="776780"/>
            <a:ext cx="525784" cy="1622116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Agile Artifacts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gner un rectangle à un seul coin 7"/>
          <p:cNvSpPr/>
          <p:nvPr/>
        </p:nvSpPr>
        <p:spPr>
          <a:xfrm rot="16200000">
            <a:off x="977772" y="1351710"/>
            <a:ext cx="525784" cy="1622118"/>
          </a:xfrm>
          <a:prstGeom prst="snip1Rect">
            <a:avLst>
              <a:gd name="adj" fmla="val 2385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Bugs</a:t>
            </a:r>
          </a:p>
        </p:txBody>
      </p:sp>
      <p:sp>
        <p:nvSpPr>
          <p:cNvPr id="9" name="Rogner un rectangle à un seul coin 8"/>
          <p:cNvSpPr/>
          <p:nvPr/>
        </p:nvSpPr>
        <p:spPr>
          <a:xfrm rot="16200000">
            <a:off x="977771" y="1926640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Social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gner un rectangle à un seul coin 9"/>
          <p:cNvSpPr/>
          <p:nvPr/>
        </p:nvSpPr>
        <p:spPr>
          <a:xfrm rot="16200000">
            <a:off x="977771" y="2501571"/>
            <a:ext cx="525784" cy="1622119"/>
          </a:xfrm>
          <a:prstGeom prst="snip1Rect">
            <a:avLst>
              <a:gd name="adj" fmla="val 2385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 Process</a:t>
            </a:r>
          </a:p>
        </p:txBody>
      </p:sp>
      <p:sp>
        <p:nvSpPr>
          <p:cNvPr id="11" name="Rogner un rectangle à un seul coin 10"/>
          <p:cNvSpPr/>
          <p:nvPr/>
        </p:nvSpPr>
        <p:spPr>
          <a:xfrm rot="16200000">
            <a:off x="977771" y="3076502"/>
            <a:ext cx="525784" cy="1622119"/>
          </a:xfrm>
          <a:prstGeom prst="snip1Rect">
            <a:avLst>
              <a:gd name="adj" fmla="val 2803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Doc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gner un rectangle à un seul coin 11"/>
          <p:cNvSpPr/>
          <p:nvPr/>
        </p:nvSpPr>
        <p:spPr>
          <a:xfrm rot="16200000">
            <a:off x="977771" y="3651433"/>
            <a:ext cx="525784" cy="1622119"/>
          </a:xfrm>
          <a:prstGeom prst="snip1Rect">
            <a:avLst>
              <a:gd name="adj" fmla="val 2385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3" name="Rogner un rectangle à un seul coin 12"/>
          <p:cNvSpPr/>
          <p:nvPr/>
        </p:nvSpPr>
        <p:spPr>
          <a:xfrm rot="16200000">
            <a:off x="977771" y="4226364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Production metrics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gner un rectangle à un seul coin 13"/>
          <p:cNvSpPr/>
          <p:nvPr/>
        </p:nvSpPr>
        <p:spPr>
          <a:xfrm rot="16200000">
            <a:off x="977771" y="4801292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Continuous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267744" y="1587836"/>
            <a:ext cx="936104" cy="4287407"/>
          </a:xfrm>
          <a:prstGeom prst="rightArrow">
            <a:avLst>
              <a:gd name="adj1" fmla="val 80658"/>
              <a:gd name="adj2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55786" y="1484784"/>
            <a:ext cx="396063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Recommendations </a:t>
            </a:r>
            <a:r>
              <a:rPr lang="en-US" sz="2400" dirty="0"/>
              <a:t>/ </a:t>
            </a:r>
            <a:r>
              <a:rPr lang="en-US" sz="2400" dirty="0" smtClean="0"/>
              <a:t>Alerts to improve</a:t>
            </a:r>
            <a:br>
              <a:rPr lang="en-US" sz="2400" dirty="0" smtClean="0"/>
            </a:br>
            <a:r>
              <a:rPr lang="en-US" sz="2400" dirty="0" smtClean="0"/>
              <a:t> the project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3297560" y="3247955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Tool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5428828" y="2920107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leaders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5436096" y="394009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Developers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5428828" y="495693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Architects</a:t>
            </a:r>
            <a:endParaRPr lang="fr-FR" sz="2400" dirty="0"/>
          </a:p>
        </p:txBody>
      </p:sp>
      <p:sp>
        <p:nvSpPr>
          <p:cNvPr id="21" name="Flèche droite 20"/>
          <p:cNvSpPr/>
          <p:nvPr/>
        </p:nvSpPr>
        <p:spPr>
          <a:xfrm rot="18801147">
            <a:off x="4092906" y="2676894"/>
            <a:ext cx="525760" cy="494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3" y="332656"/>
            <a:ext cx="8748712" cy="755650"/>
          </a:xfrm>
        </p:spPr>
        <p:txBody>
          <a:bodyPr/>
          <a:lstStyle/>
          <a:p>
            <a:r>
              <a:rPr lang="en-US" sz="1800" noProof="0" dirty="0">
                <a:solidFill>
                  <a:srgbClr val="000000"/>
                </a:solidFill>
              </a:rPr>
              <a:t>Mining </a:t>
            </a:r>
            <a:r>
              <a:rPr lang="en-US" sz="1800" noProof="0" dirty="0" smtClean="0">
                <a:solidFill>
                  <a:srgbClr val="000000"/>
                </a:solidFill>
              </a:rPr>
              <a:t>Metrics </a:t>
            </a:r>
            <a:r>
              <a:rPr lang="en-US" sz="1800" noProof="0" dirty="0">
                <a:solidFill>
                  <a:srgbClr val="000000"/>
                </a:solidFill>
              </a:rPr>
              <a:t>to </a:t>
            </a:r>
            <a:r>
              <a:rPr lang="en-US" sz="1800" noProof="0" dirty="0" smtClean="0">
                <a:solidFill>
                  <a:srgbClr val="000000"/>
                </a:solidFill>
              </a:rPr>
              <a:t>Predict Component Failures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/>
            </a:r>
            <a:br>
              <a:rPr lang="en-US" sz="1800" b="0" i="1" noProof="0" dirty="0" smtClean="0">
                <a:solidFill>
                  <a:srgbClr val="000000"/>
                </a:solidFill>
              </a:rPr>
            </a:br>
            <a:r>
              <a:rPr lang="en-US" sz="1800" b="0" i="1" noProof="0" dirty="0" err="1" smtClean="0">
                <a:solidFill>
                  <a:srgbClr val="000000"/>
                </a:solidFill>
              </a:rPr>
              <a:t>Nachiappan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> </a:t>
            </a:r>
            <a:r>
              <a:rPr lang="en-US" sz="1800" b="0" i="1" noProof="0" dirty="0" err="1">
                <a:solidFill>
                  <a:srgbClr val="000000"/>
                </a:solidFill>
              </a:rPr>
              <a:t>Nagappan</a:t>
            </a:r>
            <a:r>
              <a:rPr lang="en-US" sz="1800" b="0" i="1" noProof="0" dirty="0">
                <a:solidFill>
                  <a:srgbClr val="000000"/>
                </a:solidFill>
              </a:rPr>
              <a:t>, Thomas Ball, Andreas 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>Zeller</a:t>
            </a:r>
            <a:br>
              <a:rPr lang="en-US" sz="1800" b="0" i="1" noProof="0" dirty="0" smtClean="0">
                <a:solidFill>
                  <a:srgbClr val="000000"/>
                </a:solidFill>
              </a:rPr>
            </a:br>
            <a:r>
              <a:rPr lang="en-US" sz="1800" b="0" noProof="0" dirty="0" smtClean="0">
                <a:solidFill>
                  <a:srgbClr val="000000"/>
                </a:solidFill>
              </a:rPr>
              <a:t>2006</a:t>
            </a:r>
            <a:r>
              <a:rPr lang="en-US" sz="1800" b="0" noProof="0" dirty="0">
                <a:solidFill>
                  <a:srgbClr val="000000"/>
                </a:solidFill>
              </a:rPr>
              <a:t>, </a:t>
            </a:r>
            <a:r>
              <a:rPr lang="en-US" sz="1800" b="0" noProof="0" dirty="0" smtClean="0">
                <a:solidFill>
                  <a:srgbClr val="000000"/>
                </a:solidFill>
              </a:rPr>
              <a:t>ICSE</a:t>
            </a:r>
            <a:endParaRPr lang="en-US" sz="1800" b="0" noProof="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Goal: Predict after release bugs</a:t>
            </a:r>
            <a:endParaRPr lang="en-US" noProof="0" dirty="0"/>
          </a:p>
          <a:p>
            <a:r>
              <a:rPr lang="en-US" noProof="0" dirty="0" smtClean="0"/>
              <a:t>5 C++ Microsoft projects </a:t>
            </a:r>
          </a:p>
          <a:p>
            <a:r>
              <a:rPr lang="en-US" noProof="0" dirty="0" smtClean="0"/>
              <a:t>18 source code metrics</a:t>
            </a:r>
            <a:endParaRPr lang="en-US" noProof="0" dirty="0"/>
          </a:p>
          <a:p>
            <a:r>
              <a:rPr lang="en-US" noProof="0" dirty="0" smtClean="0"/>
              <a:t>Correlations, PCA, regression models</a:t>
            </a:r>
          </a:p>
          <a:p>
            <a:endParaRPr lang="en-US" noProof="0" dirty="0"/>
          </a:p>
          <a:p>
            <a:pPr lvl="1"/>
            <a:r>
              <a:rPr lang="en-US" noProof="0" dirty="0"/>
              <a:t>∃ </a:t>
            </a:r>
            <a:r>
              <a:rPr lang="en-US" noProof="0" dirty="0" smtClean="0"/>
              <a:t>some metrics correlated to bugs</a:t>
            </a:r>
            <a:endParaRPr lang="en-US" noProof="0" dirty="0"/>
          </a:p>
          <a:p>
            <a:pPr lvl="1"/>
            <a:r>
              <a:rPr lang="en-US" noProof="0" dirty="0"/>
              <a:t>∄ </a:t>
            </a:r>
            <a:r>
              <a:rPr lang="en-US" noProof="0" dirty="0" smtClean="0"/>
              <a:t>metrics for all the projects</a:t>
            </a:r>
          </a:p>
          <a:p>
            <a:pPr lvl="1"/>
            <a:r>
              <a:rPr lang="fr-FR" noProof="0" dirty="0" smtClean="0"/>
              <a:t>The </a:t>
            </a:r>
            <a:r>
              <a:rPr lang="fr-FR" noProof="0" dirty="0" err="1" smtClean="0"/>
              <a:t>prediction</a:t>
            </a:r>
            <a:r>
              <a:rPr lang="fr-FR" noProof="0" dirty="0" smtClean="0"/>
              <a:t> </a:t>
            </a:r>
            <a:r>
              <a:rPr lang="fr-FR" noProof="0" dirty="0" err="1" smtClean="0"/>
              <a:t>seems</a:t>
            </a:r>
            <a:r>
              <a:rPr lang="fr-FR" noProof="0" dirty="0" smtClean="0"/>
              <a:t> </a:t>
            </a:r>
            <a:r>
              <a:rPr lang="fr-FR" noProof="0" dirty="0" err="1" smtClean="0"/>
              <a:t>accurate</a:t>
            </a:r>
            <a:r>
              <a:rPr lang="fr-FR" noProof="0" dirty="0" smtClean="0"/>
              <a:t> on the </a:t>
            </a:r>
            <a:r>
              <a:rPr lang="fr-FR" noProof="0" dirty="0" err="1" smtClean="0"/>
              <a:t>same</a:t>
            </a:r>
            <a:r>
              <a:rPr lang="fr-FR" noProof="0" dirty="0" smtClean="0"/>
              <a:t> </a:t>
            </a:r>
            <a:r>
              <a:rPr lang="fr-FR" noProof="0" dirty="0" err="1" smtClean="0"/>
              <a:t>kind</a:t>
            </a:r>
            <a:r>
              <a:rPr lang="fr-FR" noProof="0" dirty="0" smtClean="0"/>
              <a:t> of </a:t>
            </a:r>
            <a:r>
              <a:rPr lang="fr-FR" noProof="0" dirty="0" err="1" smtClean="0"/>
              <a:t>project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1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3" y="332656"/>
            <a:ext cx="8748712" cy="755650"/>
          </a:xfrm>
        </p:spPr>
        <p:txBody>
          <a:bodyPr/>
          <a:lstStyle/>
          <a:p>
            <a:r>
              <a:rPr lang="en-US" sz="1800" noProof="0" dirty="0"/>
              <a:t>A model to predict anti-regressive effort in Open Source </a:t>
            </a:r>
            <a:r>
              <a:rPr lang="en-US" sz="1800" noProof="0" dirty="0" smtClean="0"/>
              <a:t>Software</a:t>
            </a:r>
            <a:br>
              <a:rPr lang="en-US" sz="1800" noProof="0" dirty="0" smtClean="0"/>
            </a:br>
            <a:r>
              <a:rPr lang="en-US" sz="1800" b="0" i="1" noProof="0" dirty="0" smtClean="0"/>
              <a:t>Andrea </a:t>
            </a:r>
            <a:r>
              <a:rPr lang="en-US" sz="1800" b="0" i="1" noProof="0" dirty="0" err="1"/>
              <a:t>Capiluppi</a:t>
            </a:r>
            <a:r>
              <a:rPr lang="en-US" sz="1800" b="0" i="1" noProof="0" dirty="0"/>
              <a:t>, Juan </a:t>
            </a:r>
            <a:r>
              <a:rPr lang="en-US" sz="1800" b="0" i="1" noProof="0" dirty="0" err="1" smtClean="0"/>
              <a:t>Fernández-Ramil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/>
            </a:r>
            <a:br>
              <a:rPr lang="en-US" sz="1800" b="0" i="1" noProof="0" dirty="0" smtClean="0">
                <a:solidFill>
                  <a:srgbClr val="000000"/>
                </a:solidFill>
              </a:rPr>
            </a:br>
            <a:r>
              <a:rPr lang="en-US" sz="1800" b="0" noProof="0" dirty="0" smtClean="0"/>
              <a:t>2007, ICSM</a:t>
            </a:r>
            <a:endParaRPr lang="en-US" sz="1800" b="0" noProof="0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Goal: Find metrics to identify </a:t>
            </a:r>
            <a:r>
              <a:rPr lang="en-US" dirty="0" smtClean="0"/>
              <a:t>regressions</a:t>
            </a:r>
          </a:p>
          <a:p>
            <a:r>
              <a:rPr lang="en-US" noProof="0" dirty="0" smtClean="0"/>
              <a:t>8 C/C++ Open Source Systems (OSS)</a:t>
            </a:r>
            <a:endParaRPr lang="en-US" noProof="0" dirty="0"/>
          </a:p>
          <a:p>
            <a:r>
              <a:rPr lang="en-US" noProof="0" dirty="0" smtClean="0"/>
              <a:t>4 source code metrics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  <a:p>
            <a:pPr lvl="1"/>
            <a:r>
              <a:rPr lang="en-US" noProof="0" dirty="0" smtClean="0"/>
              <a:t>∄ </a:t>
            </a:r>
            <a:r>
              <a:rPr lang="en-US" dirty="0"/>
              <a:t>factor which alone makes a best predictor</a:t>
            </a:r>
            <a:endParaRPr lang="en-US" noProof="0" dirty="0" smtClean="0"/>
          </a:p>
          <a:p>
            <a:pPr lvl="1"/>
            <a:r>
              <a:rPr lang="en-US" dirty="0" smtClean="0"/>
              <a:t>Each system needs </a:t>
            </a:r>
            <a:r>
              <a:rPr lang="en-US" dirty="0"/>
              <a:t>to determine individually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measurement </a:t>
            </a:r>
            <a:r>
              <a:rPr lang="en-US" dirty="0"/>
              <a:t>is best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99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Context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Industrial PhD in a major international IT company</a:t>
            </a:r>
          </a:p>
          <a:p>
            <a:pPr lvl="2"/>
            <a:endParaRPr lang="en-US" noProof="0" dirty="0" smtClean="0"/>
          </a:p>
          <a:p>
            <a:pPr lvl="1"/>
            <a:r>
              <a:rPr lang="en-US" dirty="0" smtClean="0"/>
              <a:t>7 300 employees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17 countries</a:t>
            </a:r>
            <a:r>
              <a:rPr lang="fr-FR" dirty="0" smtClean="0"/>
              <a:t>	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Problems from </a:t>
            </a:r>
            <a:r>
              <a:rPr lang="en-US" noProof="0" dirty="0" smtClean="0"/>
              <a:t>the field</a:t>
            </a:r>
          </a:p>
          <a:p>
            <a:pPr lvl="1"/>
            <a:endParaRPr lang="fr-FR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9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3" y="332656"/>
            <a:ext cx="8748712" cy="755650"/>
          </a:xfrm>
        </p:spPr>
        <p:txBody>
          <a:bodyPr/>
          <a:lstStyle/>
          <a:p>
            <a:r>
              <a:rPr lang="en-US" sz="1800" noProof="0" dirty="0"/>
              <a:t>Exploring the relationship between cumulative change </a:t>
            </a:r>
            <a:r>
              <a:rPr lang="en-US" sz="1800" noProof="0" dirty="0" smtClean="0"/>
              <a:t/>
            </a:r>
            <a:br>
              <a:rPr lang="en-US" sz="1800" noProof="0" dirty="0" smtClean="0"/>
            </a:br>
            <a:r>
              <a:rPr lang="en-US" sz="1800" noProof="0" dirty="0" smtClean="0"/>
              <a:t>and </a:t>
            </a:r>
            <a:r>
              <a:rPr lang="en-US" sz="1800" noProof="0" dirty="0"/>
              <a:t>complexity in an Open Source system </a:t>
            </a:r>
            <a:r>
              <a:rPr lang="en-US" sz="1800" b="0" noProof="0" dirty="0" smtClean="0">
                <a:solidFill>
                  <a:srgbClr val="000000"/>
                </a:solidFill>
              </a:rPr>
              <a:t/>
            </a:r>
            <a:br>
              <a:rPr lang="en-US" sz="1800" b="0" noProof="0" dirty="0" smtClean="0">
                <a:solidFill>
                  <a:srgbClr val="000000"/>
                </a:solidFill>
              </a:rPr>
            </a:br>
            <a:r>
              <a:rPr lang="en-US" sz="1800" b="0" i="1" noProof="0" dirty="0"/>
              <a:t>Andrea </a:t>
            </a:r>
            <a:r>
              <a:rPr lang="en-US" sz="1800" b="0" i="1" noProof="0" dirty="0" err="1"/>
              <a:t>Capiluppi</a:t>
            </a:r>
            <a:r>
              <a:rPr lang="en-US" sz="1800" b="0" i="1" noProof="0" dirty="0"/>
              <a:t>,  Alvaro E. </a:t>
            </a:r>
            <a:r>
              <a:rPr lang="en-US" sz="1800" b="0" i="1" noProof="0" dirty="0" err="1"/>
              <a:t>Faria</a:t>
            </a:r>
            <a:r>
              <a:rPr lang="en-US" sz="1800" b="0" i="1" noProof="0" dirty="0"/>
              <a:t>,  Juan F. </a:t>
            </a:r>
            <a:r>
              <a:rPr lang="en-US" sz="1800" b="0" i="1" noProof="0" dirty="0" err="1"/>
              <a:t>Ramil</a:t>
            </a:r>
            <a:r>
              <a:rPr lang="en-US" sz="1800" b="0" i="1" noProof="0" dirty="0"/>
              <a:t> </a:t>
            </a:r>
            <a:r>
              <a:rPr lang="en-US" sz="1800" b="0" noProof="0" dirty="0"/>
              <a:t>- 2005, </a:t>
            </a:r>
            <a:r>
              <a:rPr lang="en-US" sz="1800" b="0" noProof="0" dirty="0" smtClean="0"/>
              <a:t>CSMR</a:t>
            </a:r>
            <a:endParaRPr lang="en-US" sz="1800" b="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 smtClean="0"/>
              <a:t>Goal: </a:t>
            </a:r>
            <a:r>
              <a:rPr lang="fr-FR" noProof="0" dirty="0" err="1" smtClean="0"/>
              <a:t>Find</a:t>
            </a:r>
            <a:r>
              <a:rPr lang="fr-FR" noProof="0" dirty="0" smtClean="0"/>
              <a:t> classes to </a:t>
            </a:r>
            <a:r>
              <a:rPr lang="fr-FR" noProof="0" dirty="0" err="1" smtClean="0"/>
              <a:t>refactor</a:t>
            </a:r>
            <a:endParaRPr lang="en-US" dirty="0"/>
          </a:p>
          <a:p>
            <a:r>
              <a:rPr lang="en-US" noProof="0" dirty="0" smtClean="0"/>
              <a:t>62 releases of ARLA (AFS file system)</a:t>
            </a:r>
          </a:p>
          <a:p>
            <a:r>
              <a:rPr lang="en-US" noProof="0" dirty="0" smtClean="0"/>
              <a:t>4 code source metrics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50% of classes with frequent changes are the more complex and have the higher number of methods</a:t>
            </a:r>
          </a:p>
        </p:txBody>
      </p:sp>
    </p:spTree>
    <p:extLst>
      <p:ext uri="{BB962C8B-B14F-4D97-AF65-F5344CB8AC3E}">
        <p14:creationId xmlns:p14="http://schemas.microsoft.com/office/powerpoint/2010/main" val="10598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3" y="332656"/>
            <a:ext cx="8748712" cy="755650"/>
          </a:xfrm>
        </p:spPr>
        <p:txBody>
          <a:bodyPr/>
          <a:lstStyle/>
          <a:p>
            <a:r>
              <a:rPr lang="en-US" sz="1800" noProof="0" dirty="0" smtClean="0">
                <a:solidFill>
                  <a:srgbClr val="000000"/>
                </a:solidFill>
              </a:rPr>
              <a:t>Cross-project </a:t>
            </a:r>
            <a:r>
              <a:rPr lang="en-US" sz="1800" noProof="0" dirty="0">
                <a:solidFill>
                  <a:srgbClr val="000000"/>
                </a:solidFill>
              </a:rPr>
              <a:t>defect </a:t>
            </a:r>
            <a:r>
              <a:rPr lang="en-US" sz="1800" noProof="0" dirty="0" smtClean="0">
                <a:solidFill>
                  <a:srgbClr val="000000"/>
                </a:solidFill>
              </a:rPr>
              <a:t>prediction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/>
            </a:r>
            <a:br>
              <a:rPr lang="en-US" sz="1800" b="0" i="1" noProof="0" dirty="0" smtClean="0">
                <a:solidFill>
                  <a:srgbClr val="000000"/>
                </a:solidFill>
              </a:rPr>
            </a:br>
            <a:r>
              <a:rPr lang="en-US" sz="1800" b="0" i="1" noProof="0" dirty="0" smtClean="0">
                <a:solidFill>
                  <a:srgbClr val="000000"/>
                </a:solidFill>
              </a:rPr>
              <a:t>A </a:t>
            </a:r>
            <a:r>
              <a:rPr lang="en-US" sz="1800" b="0" i="1" noProof="0" dirty="0">
                <a:solidFill>
                  <a:srgbClr val="000000"/>
                </a:solidFill>
              </a:rPr>
              <a:t>Large Scale Experiment on Data vs. Domain vs. </a:t>
            </a:r>
            <a:r>
              <a:rPr lang="en-US" sz="1800" b="0" i="1" noProof="0" dirty="0" smtClean="0">
                <a:solidFill>
                  <a:srgbClr val="000000"/>
                </a:solidFill>
              </a:rPr>
              <a:t>Process</a:t>
            </a:r>
            <a:r>
              <a:rPr lang="en-US" sz="1800" b="0" noProof="0" dirty="0" smtClean="0">
                <a:solidFill>
                  <a:srgbClr val="000000"/>
                </a:solidFill>
              </a:rPr>
              <a:t/>
            </a:r>
            <a:br>
              <a:rPr lang="en-US" sz="1800" b="0" noProof="0" dirty="0" smtClean="0">
                <a:solidFill>
                  <a:srgbClr val="000000"/>
                </a:solidFill>
              </a:rPr>
            </a:br>
            <a:r>
              <a:rPr lang="en-US" sz="1800" b="0" noProof="0" dirty="0" smtClean="0">
                <a:solidFill>
                  <a:srgbClr val="000000"/>
                </a:solidFill>
              </a:rPr>
              <a:t>Thomas </a:t>
            </a:r>
            <a:r>
              <a:rPr lang="en-US" sz="1800" b="0" noProof="0" dirty="0">
                <a:solidFill>
                  <a:srgbClr val="000000"/>
                </a:solidFill>
              </a:rPr>
              <a:t>Zimmermann, </a:t>
            </a:r>
            <a:r>
              <a:rPr lang="en-US" sz="1800" b="0" noProof="0" dirty="0" err="1">
                <a:solidFill>
                  <a:srgbClr val="000000"/>
                </a:solidFill>
              </a:rPr>
              <a:t>Nachiappan</a:t>
            </a:r>
            <a:r>
              <a:rPr lang="en-US" sz="1800" b="0" noProof="0" dirty="0">
                <a:solidFill>
                  <a:srgbClr val="000000"/>
                </a:solidFill>
              </a:rPr>
              <a:t> </a:t>
            </a:r>
            <a:r>
              <a:rPr lang="en-US" sz="1800" b="0" noProof="0" dirty="0" err="1">
                <a:solidFill>
                  <a:srgbClr val="000000"/>
                </a:solidFill>
              </a:rPr>
              <a:t>Nagappan</a:t>
            </a:r>
            <a:r>
              <a:rPr lang="en-US" sz="1800" b="0" noProof="0" dirty="0">
                <a:solidFill>
                  <a:srgbClr val="000000"/>
                </a:solidFill>
              </a:rPr>
              <a:t> – 2009, </a:t>
            </a:r>
            <a:r>
              <a:rPr lang="en-US" sz="1800" b="0" noProof="0" dirty="0" smtClean="0">
                <a:solidFill>
                  <a:srgbClr val="000000"/>
                </a:solidFill>
              </a:rPr>
              <a:t>ESEC/FSE</a:t>
            </a:r>
            <a:endParaRPr lang="en-US" sz="18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700" y="1454150"/>
            <a:ext cx="8896796" cy="4633913"/>
          </a:xfrm>
        </p:spPr>
        <p:txBody>
          <a:bodyPr/>
          <a:lstStyle/>
          <a:p>
            <a:r>
              <a:rPr lang="fr-FR" dirty="0" smtClean="0"/>
              <a:t>Goal: </a:t>
            </a:r>
            <a:r>
              <a:rPr lang="fr-FR" dirty="0" err="1" smtClean="0"/>
              <a:t>predict</a:t>
            </a:r>
            <a:r>
              <a:rPr lang="fr-FR" dirty="0" smtClean="0"/>
              <a:t> </a:t>
            </a:r>
            <a:r>
              <a:rPr lang="fr-FR" dirty="0" err="1" smtClean="0"/>
              <a:t>defects</a:t>
            </a:r>
            <a:endParaRPr lang="en-US" noProof="0" dirty="0" smtClean="0"/>
          </a:p>
          <a:p>
            <a:r>
              <a:rPr lang="en-US" noProof="0" dirty="0" smtClean="0"/>
              <a:t>28 releases of open and closed source software</a:t>
            </a:r>
          </a:p>
          <a:p>
            <a:r>
              <a:rPr lang="en-US" noProof="0" dirty="0" smtClean="0"/>
              <a:t>40 project and </a:t>
            </a:r>
            <a:r>
              <a:rPr lang="en-US" dirty="0"/>
              <a:t>source code </a:t>
            </a:r>
            <a:r>
              <a:rPr lang="en-US" dirty="0" smtClean="0"/>
              <a:t>metrics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OSS ⇒ closed source (CS)</a:t>
            </a:r>
          </a:p>
          <a:p>
            <a:pPr lvl="1"/>
            <a:r>
              <a:rPr lang="en-US" noProof="0" dirty="0" smtClean="0"/>
              <a:t>OSS, CS ⇏ OSS</a:t>
            </a:r>
          </a:p>
          <a:p>
            <a:pPr lvl="1"/>
            <a:r>
              <a:rPr lang="en-US" noProof="0" dirty="0" smtClean="0"/>
              <a:t> </a:t>
            </a:r>
            <a:r>
              <a:rPr lang="en-US" dirty="0" smtClean="0"/>
              <a:t>CS</a:t>
            </a:r>
            <a:r>
              <a:rPr lang="en-US" baseline="-25000" noProof="0" dirty="0" smtClean="0"/>
              <a:t>1</a:t>
            </a:r>
            <a:r>
              <a:rPr lang="en-US" noProof="0" dirty="0" smtClean="0"/>
              <a:t> ⇒ </a:t>
            </a:r>
            <a:r>
              <a:rPr lang="en-US" dirty="0" smtClean="0"/>
              <a:t>CS</a:t>
            </a:r>
            <a:r>
              <a:rPr lang="en-US" baseline="-25000" noProof="0" dirty="0" smtClean="0"/>
              <a:t>2</a:t>
            </a:r>
            <a:r>
              <a:rPr lang="en-US" noProof="0" dirty="0" smtClean="0"/>
              <a:t> or CS</a:t>
            </a:r>
            <a:r>
              <a:rPr lang="en-US" baseline="-25000" noProof="0" dirty="0" smtClean="0"/>
              <a:t>1</a:t>
            </a:r>
            <a:r>
              <a:rPr lang="en-US" noProof="0" dirty="0" smtClean="0"/>
              <a:t> ⇏ CS</a:t>
            </a:r>
            <a:r>
              <a:rPr lang="en-US" baseline="-25000" noProof="0" dirty="0" smtClean="0"/>
              <a:t>2</a:t>
            </a:r>
          </a:p>
          <a:p>
            <a:pPr marL="269875" lvl="1" indent="0" algn="ctr">
              <a:buNone/>
            </a:pPr>
            <a:endParaRPr lang="en-US" noProof="0" dirty="0" smtClean="0"/>
          </a:p>
          <a:p>
            <a:pPr marL="269875" lvl="1" indent="0">
              <a:buNone/>
            </a:pPr>
            <a:r>
              <a:rPr lang="en-US" dirty="0"/>
              <a:t>21 out of 622 (3,4%) cross-project </a:t>
            </a:r>
            <a:r>
              <a:rPr lang="en-US" dirty="0" smtClean="0"/>
              <a:t>predictions worked</a:t>
            </a:r>
          </a:p>
          <a:p>
            <a:pPr marL="269875" lvl="1" indent="0">
              <a:buNone/>
            </a:pPr>
            <a:r>
              <a:rPr lang="en-US" dirty="0" smtClean="0"/>
              <a:t>“There </a:t>
            </a:r>
            <a:r>
              <a:rPr lang="en-US" dirty="0"/>
              <a:t>was no single factor that led to </a:t>
            </a:r>
            <a:r>
              <a:rPr lang="en-US" dirty="0" smtClean="0"/>
              <a:t>success”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81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Literature review results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Individually, ∃ metrics to make predictions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No unique metric for all the projects</a:t>
            </a:r>
          </a:p>
          <a:p>
            <a:endParaRPr lang="en-US" noProof="0" dirty="0" smtClean="0"/>
          </a:p>
          <a:p>
            <a:r>
              <a:rPr lang="en-US" noProof="0" dirty="0" smtClean="0"/>
              <a:t>Predictions </a:t>
            </a:r>
            <a:r>
              <a:rPr lang="en-US" i="1" noProof="0" dirty="0" smtClean="0"/>
              <a:t>at posteriori</a:t>
            </a:r>
          </a:p>
        </p:txBody>
      </p:sp>
    </p:spTree>
    <p:extLst>
      <p:ext uri="{BB962C8B-B14F-4D97-AF65-F5344CB8AC3E}">
        <p14:creationId xmlns:p14="http://schemas.microsoft.com/office/powerpoint/2010/main" val="20678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noProof="0" dirty="0" smtClean="0"/>
              <a:t>Data mining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Literature survey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Meeting with team </a:t>
            </a:r>
            <a:r>
              <a:rPr lang="en-US" b="1" noProof="0" dirty="0"/>
              <a:t>managers</a:t>
            </a:r>
            <a:endParaRPr lang="en-US" b="1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660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team managers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3 </a:t>
            </a:r>
            <a:r>
              <a:rPr lang="en-US" dirty="0" smtClean="0"/>
              <a:t>in </a:t>
            </a:r>
            <a:r>
              <a:rPr lang="en-US" noProof="0" dirty="0" smtClean="0"/>
              <a:t>Retail team</a:t>
            </a:r>
          </a:p>
          <a:p>
            <a:r>
              <a:rPr lang="fr-FR" dirty="0" smtClean="0"/>
              <a:t>1 in </a:t>
            </a:r>
            <a:r>
              <a:rPr lang="en-US" noProof="0" dirty="0" smtClean="0"/>
              <a:t>Telecoms team</a:t>
            </a:r>
          </a:p>
          <a:p>
            <a:pPr lvl="1"/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lvl="1"/>
            <a:r>
              <a:rPr lang="en-US" noProof="0" dirty="0" smtClean="0"/>
              <a:t>What are their problems?</a:t>
            </a:r>
          </a:p>
          <a:p>
            <a:pPr lvl="1"/>
            <a:r>
              <a:rPr lang="en-US" noProof="0" dirty="0" smtClean="0"/>
              <a:t>How they detect them?</a:t>
            </a:r>
          </a:p>
          <a:p>
            <a:pPr lvl="1"/>
            <a:r>
              <a:rPr lang="en-US" noProof="0" dirty="0" smtClean="0"/>
              <a:t>How they resolve them?</a:t>
            </a:r>
          </a:p>
        </p:txBody>
      </p:sp>
    </p:spTree>
    <p:extLst>
      <p:ext uri="{BB962C8B-B14F-4D97-AF65-F5344CB8AC3E}">
        <p14:creationId xmlns:p14="http://schemas.microsoft.com/office/powerpoint/2010/main" val="11038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Roots Causes of bad health of a project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Delay </a:t>
            </a:r>
            <a:r>
              <a:rPr lang="en-US" dirty="0"/>
              <a:t>at the </a:t>
            </a:r>
            <a:r>
              <a:rPr lang="en-US" dirty="0" smtClean="0"/>
              <a:t>start of </a:t>
            </a:r>
            <a:r>
              <a:rPr lang="en-US" dirty="0"/>
              <a:t>the </a:t>
            </a:r>
            <a:r>
              <a:rPr lang="en-US" dirty="0" smtClean="0"/>
              <a:t>project</a:t>
            </a:r>
            <a:endParaRPr lang="en-US" noProof="0" dirty="0" smtClean="0"/>
          </a:p>
          <a:p>
            <a:r>
              <a:rPr lang="en-US" b="1" dirty="0"/>
              <a:t>Collaboration</a:t>
            </a:r>
            <a:r>
              <a:rPr lang="en-US" dirty="0"/>
              <a:t> between the team and the </a:t>
            </a:r>
            <a:r>
              <a:rPr lang="en-US" dirty="0" smtClean="0"/>
              <a:t>client</a:t>
            </a:r>
          </a:p>
          <a:p>
            <a:r>
              <a:rPr lang="en-US" noProof="0" dirty="0" smtClean="0"/>
              <a:t>Lack of team </a:t>
            </a:r>
            <a:r>
              <a:rPr lang="en-US" b="1" noProof="0" dirty="0" smtClean="0"/>
              <a:t>cohesion</a:t>
            </a:r>
          </a:p>
          <a:p>
            <a:endParaRPr lang="en-US" sz="800" noProof="0" dirty="0" smtClean="0"/>
          </a:p>
          <a:p>
            <a:r>
              <a:rPr lang="en-US" dirty="0" smtClean="0"/>
              <a:t>Bad understanding </a:t>
            </a:r>
            <a:r>
              <a:rPr lang="en-US" dirty="0"/>
              <a:t>of the </a:t>
            </a:r>
            <a:r>
              <a:rPr lang="en-US" b="1" dirty="0" smtClean="0"/>
              <a:t>specifications</a:t>
            </a:r>
            <a:endParaRPr lang="en-US" b="1" noProof="0" dirty="0" smtClean="0"/>
          </a:p>
          <a:p>
            <a:r>
              <a:rPr lang="en-US" dirty="0" smtClean="0"/>
              <a:t>Bad knowledge </a:t>
            </a:r>
            <a:r>
              <a:rPr lang="en-US" dirty="0"/>
              <a:t>of the </a:t>
            </a:r>
            <a:r>
              <a:rPr lang="en-US" b="1" dirty="0"/>
              <a:t>functional </a:t>
            </a:r>
            <a:r>
              <a:rPr lang="en-US" b="1" dirty="0" smtClean="0"/>
              <a:t>concepts</a:t>
            </a:r>
          </a:p>
          <a:p>
            <a:endParaRPr lang="en-US" sz="800" b="1" noProof="0" dirty="0" smtClean="0"/>
          </a:p>
          <a:p>
            <a:r>
              <a:rPr lang="en-US" dirty="0"/>
              <a:t>Change of the </a:t>
            </a:r>
            <a:r>
              <a:rPr lang="en-US" b="1" dirty="0"/>
              <a:t>framework</a:t>
            </a:r>
            <a:r>
              <a:rPr lang="en-US" dirty="0"/>
              <a:t> during the </a:t>
            </a:r>
            <a:r>
              <a:rPr lang="en-US" dirty="0" smtClean="0"/>
              <a:t>development</a:t>
            </a:r>
          </a:p>
          <a:p>
            <a:r>
              <a:rPr lang="en-US" b="1" dirty="0"/>
              <a:t>Experience</a:t>
            </a:r>
            <a:r>
              <a:rPr lang="en-US" dirty="0"/>
              <a:t> with the used </a:t>
            </a:r>
            <a:r>
              <a:rPr lang="en-US" dirty="0" smtClean="0"/>
              <a:t>frameworks</a:t>
            </a:r>
          </a:p>
          <a:p>
            <a:endParaRPr lang="en-US" sz="800" b="1" dirty="0"/>
          </a:p>
          <a:p>
            <a:r>
              <a:rPr lang="en-US" b="1" dirty="0"/>
              <a:t>Bypass</a:t>
            </a:r>
            <a:r>
              <a:rPr lang="en-US" dirty="0"/>
              <a:t> the qualification </a:t>
            </a:r>
            <a:r>
              <a:rPr lang="en-US" b="1" dirty="0"/>
              <a:t>tests</a:t>
            </a:r>
          </a:p>
          <a:p>
            <a:r>
              <a:rPr lang="en-US" dirty="0"/>
              <a:t>High number of </a:t>
            </a:r>
            <a:r>
              <a:rPr lang="en-US" b="1" dirty="0"/>
              <a:t>bugs</a:t>
            </a:r>
            <a:r>
              <a:rPr lang="en-US" dirty="0"/>
              <a:t> listed by the </a:t>
            </a:r>
            <a:r>
              <a:rPr lang="en-US" dirty="0" smtClean="0"/>
              <a:t>client</a:t>
            </a:r>
            <a:endParaRPr lang="en-US" noProof="0" dirty="0" smtClean="0"/>
          </a:p>
          <a:p>
            <a:pPr lvl="2"/>
            <a:endParaRPr lang="en-US" noProof="0" dirty="0" smtClean="0"/>
          </a:p>
          <a:p>
            <a:pPr lvl="2"/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0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Literature survey </a:t>
            </a:r>
          </a:p>
          <a:p>
            <a:pPr lvl="1"/>
            <a:r>
              <a:rPr lang="en-US" dirty="0" smtClean="0"/>
              <a:t>No correlation</a:t>
            </a:r>
          </a:p>
          <a:p>
            <a:pPr lvl="1"/>
            <a:endParaRPr lang="en-US" sz="800" noProof="0" dirty="0" smtClean="0"/>
          </a:p>
          <a:p>
            <a:r>
              <a:rPr lang="en-US" noProof="0" dirty="0" smtClean="0"/>
              <a:t>Data mining</a:t>
            </a:r>
          </a:p>
          <a:p>
            <a:pPr lvl="1"/>
            <a:r>
              <a:rPr lang="en-US" dirty="0" smtClean="0"/>
              <a:t>No correlation</a:t>
            </a:r>
          </a:p>
          <a:p>
            <a:pPr lvl="1"/>
            <a:endParaRPr lang="en-US" sz="800" noProof="0" dirty="0" smtClean="0"/>
          </a:p>
          <a:p>
            <a:r>
              <a:rPr lang="en-US" dirty="0" smtClean="0"/>
              <a:t>Wrong</a:t>
            </a:r>
            <a:r>
              <a:rPr lang="fr-FR" dirty="0" smtClean="0"/>
              <a:t> </a:t>
            </a:r>
            <a:r>
              <a:rPr lang="en-US" dirty="0" smtClean="0"/>
              <a:t>metrics studied at first</a:t>
            </a:r>
          </a:p>
          <a:p>
            <a:pPr marL="0" indent="0">
              <a:buNone/>
            </a:pPr>
            <a:r>
              <a:rPr lang="en-US" b="1" noProof="0" dirty="0" smtClean="0"/>
              <a:t>		</a:t>
            </a: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7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Literature survey </a:t>
            </a:r>
          </a:p>
          <a:p>
            <a:pPr lvl="1"/>
            <a:r>
              <a:rPr lang="en-US" dirty="0" smtClean="0"/>
              <a:t>No correlation</a:t>
            </a:r>
          </a:p>
          <a:p>
            <a:pPr lvl="1"/>
            <a:endParaRPr lang="en-US" sz="800" noProof="0" dirty="0" smtClean="0"/>
          </a:p>
          <a:p>
            <a:r>
              <a:rPr lang="en-US" noProof="0" dirty="0" smtClean="0"/>
              <a:t>Data mining</a:t>
            </a:r>
          </a:p>
          <a:p>
            <a:pPr lvl="1"/>
            <a:r>
              <a:rPr lang="en-US" dirty="0" smtClean="0"/>
              <a:t>No correlation</a:t>
            </a:r>
          </a:p>
          <a:p>
            <a:pPr lvl="1"/>
            <a:endParaRPr lang="en-US" sz="800" noProof="0" dirty="0" smtClean="0"/>
          </a:p>
          <a:p>
            <a:r>
              <a:rPr lang="en-US" dirty="0" smtClean="0"/>
              <a:t>Wrong</a:t>
            </a:r>
            <a:r>
              <a:rPr lang="fr-FR" dirty="0" smtClean="0"/>
              <a:t> </a:t>
            </a:r>
            <a:r>
              <a:rPr lang="en-US" dirty="0" smtClean="0"/>
              <a:t>metrics studied at first</a:t>
            </a:r>
          </a:p>
          <a:p>
            <a:pPr marL="0" indent="0">
              <a:buNone/>
            </a:pPr>
            <a:r>
              <a:rPr lang="en-US" b="1" noProof="0" dirty="0" smtClean="0"/>
              <a:t>		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Next step: </a:t>
            </a:r>
            <a:br>
              <a:rPr lang="en-US" b="1" dirty="0" smtClean="0"/>
            </a:br>
            <a:r>
              <a:rPr lang="en-US" b="1" dirty="0" smtClean="0"/>
              <a:t>	Survey to validate these root causes</a:t>
            </a:r>
            <a:br>
              <a:rPr lang="en-US" b="1" dirty="0" smtClean="0"/>
            </a:br>
            <a:r>
              <a:rPr lang="en-US" b="1" dirty="0"/>
              <a:t>	</a:t>
            </a:r>
            <a:r>
              <a:rPr lang="en-US" b="1" dirty="0" smtClean="0"/>
              <a:t>	Help to </a:t>
            </a:r>
            <a:r>
              <a:rPr lang="fr-FR" b="1" dirty="0" smtClean="0"/>
              <a:t>test software</a:t>
            </a:r>
            <a:endParaRPr lang="en-US" noProof="0" dirty="0" smtClean="0"/>
          </a:p>
          <a:p>
            <a:pPr lvl="2"/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9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Context</a:t>
            </a:r>
            <a:br>
              <a:rPr lang="en-US" noProof="0" dirty="0" smtClean="0"/>
            </a:br>
            <a:endParaRPr lang="en-US" sz="1800" noProof="0" dirty="0">
              <a:solidFill>
                <a:srgbClr val="808080"/>
              </a:solidFill>
            </a:endParaRPr>
          </a:p>
        </p:txBody>
      </p:sp>
      <p:sp>
        <p:nvSpPr>
          <p:cNvPr id="7" name="Rogner un rectangle à un seul coin 6"/>
          <p:cNvSpPr/>
          <p:nvPr/>
        </p:nvSpPr>
        <p:spPr>
          <a:xfrm rot="16200000">
            <a:off x="977772" y="776780"/>
            <a:ext cx="525784" cy="1622116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Agile Artifacts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gner un rectangle à un seul coin 7"/>
          <p:cNvSpPr/>
          <p:nvPr/>
        </p:nvSpPr>
        <p:spPr>
          <a:xfrm rot="16200000">
            <a:off x="977772" y="1351710"/>
            <a:ext cx="525784" cy="1622118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Bugs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gner un rectangle à un seul coin 8"/>
          <p:cNvSpPr/>
          <p:nvPr/>
        </p:nvSpPr>
        <p:spPr>
          <a:xfrm rot="16200000">
            <a:off x="977771" y="1926640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Social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gner un rectangle à un seul coin 9"/>
          <p:cNvSpPr/>
          <p:nvPr/>
        </p:nvSpPr>
        <p:spPr>
          <a:xfrm rot="16200000">
            <a:off x="977771" y="2501571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 Process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gner un rectangle à un seul coin 10"/>
          <p:cNvSpPr/>
          <p:nvPr/>
        </p:nvSpPr>
        <p:spPr>
          <a:xfrm rot="16200000">
            <a:off x="977771" y="3076502"/>
            <a:ext cx="525784" cy="1622119"/>
          </a:xfrm>
          <a:prstGeom prst="snip1Rect">
            <a:avLst>
              <a:gd name="adj" fmla="val 2803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Doc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gner un rectangle à un seul coin 11"/>
          <p:cNvSpPr/>
          <p:nvPr/>
        </p:nvSpPr>
        <p:spPr>
          <a:xfrm rot="16200000">
            <a:off x="977771" y="3651433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gner un rectangle à un seul coin 12"/>
          <p:cNvSpPr/>
          <p:nvPr/>
        </p:nvSpPr>
        <p:spPr>
          <a:xfrm rot="16200000">
            <a:off x="977771" y="4226364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Production metrics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gner un rectangle à un seul coin 13"/>
          <p:cNvSpPr/>
          <p:nvPr/>
        </p:nvSpPr>
        <p:spPr>
          <a:xfrm rot="16200000">
            <a:off x="977771" y="4801292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Continuous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267744" y="1587836"/>
            <a:ext cx="936104" cy="4287407"/>
          </a:xfrm>
          <a:prstGeom prst="rightArrow">
            <a:avLst>
              <a:gd name="adj1" fmla="val 80658"/>
              <a:gd name="adj2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55786" y="1484784"/>
            <a:ext cx="396063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Recommendations </a:t>
            </a:r>
            <a:r>
              <a:rPr lang="en-US" sz="2400" dirty="0"/>
              <a:t>/ </a:t>
            </a:r>
            <a:r>
              <a:rPr lang="en-US" sz="2400" dirty="0" smtClean="0"/>
              <a:t>Alerts to improve</a:t>
            </a:r>
            <a:br>
              <a:rPr lang="en-US" sz="2400" dirty="0" smtClean="0"/>
            </a:br>
            <a:r>
              <a:rPr lang="en-US" sz="2400" dirty="0" smtClean="0"/>
              <a:t> the project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3297560" y="3247955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Tool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5428828" y="2920107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leaders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5436096" y="394009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Developers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5428828" y="495693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Architects</a:t>
            </a:r>
            <a:endParaRPr lang="fr-FR" sz="2400" dirty="0"/>
          </a:p>
        </p:txBody>
      </p:sp>
      <p:sp>
        <p:nvSpPr>
          <p:cNvPr id="21" name="Flèche droite 20"/>
          <p:cNvSpPr/>
          <p:nvPr/>
        </p:nvSpPr>
        <p:spPr>
          <a:xfrm rot="18801147">
            <a:off x="4092906" y="2676894"/>
            <a:ext cx="525760" cy="494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 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r>
              <a:rPr lang="en-US" b="1" noProof="0" dirty="0" smtClean="0"/>
              <a:t>Data mining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Literature survey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Meeting with team </a:t>
            </a:r>
            <a:r>
              <a:rPr lang="en-US" noProof="0" dirty="0"/>
              <a:t>managers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072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mining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sz="1800" noProof="0" dirty="0">
              <a:solidFill>
                <a:srgbClr val="808080"/>
              </a:solidFill>
            </a:endParaRPr>
          </a:p>
        </p:txBody>
      </p:sp>
      <p:sp>
        <p:nvSpPr>
          <p:cNvPr id="7" name="Rogner un rectangle à un seul coin 6"/>
          <p:cNvSpPr/>
          <p:nvPr/>
        </p:nvSpPr>
        <p:spPr>
          <a:xfrm rot="16200000">
            <a:off x="977772" y="776780"/>
            <a:ext cx="525784" cy="1622116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Agile Artifacts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gner un rectangle à un seul coin 7"/>
          <p:cNvSpPr/>
          <p:nvPr/>
        </p:nvSpPr>
        <p:spPr>
          <a:xfrm rot="16200000">
            <a:off x="977772" y="1351710"/>
            <a:ext cx="525784" cy="1622118"/>
          </a:xfrm>
          <a:prstGeom prst="snip1Rect">
            <a:avLst>
              <a:gd name="adj" fmla="val 2385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Bugs</a:t>
            </a:r>
          </a:p>
        </p:txBody>
      </p:sp>
      <p:sp>
        <p:nvSpPr>
          <p:cNvPr id="9" name="Rogner un rectangle à un seul coin 8"/>
          <p:cNvSpPr/>
          <p:nvPr/>
        </p:nvSpPr>
        <p:spPr>
          <a:xfrm rot="16200000">
            <a:off x="977771" y="1926640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Social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gner un rectangle à un seul coin 9"/>
          <p:cNvSpPr/>
          <p:nvPr/>
        </p:nvSpPr>
        <p:spPr>
          <a:xfrm rot="16200000">
            <a:off x="977771" y="2501571"/>
            <a:ext cx="525784" cy="1622119"/>
          </a:xfrm>
          <a:prstGeom prst="snip1Rect">
            <a:avLst>
              <a:gd name="adj" fmla="val 2385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Dev Process</a:t>
            </a:r>
          </a:p>
        </p:txBody>
      </p:sp>
      <p:sp>
        <p:nvSpPr>
          <p:cNvPr id="11" name="Rogner un rectangle à un seul coin 10"/>
          <p:cNvSpPr/>
          <p:nvPr/>
        </p:nvSpPr>
        <p:spPr>
          <a:xfrm rot="16200000">
            <a:off x="977771" y="3076502"/>
            <a:ext cx="525784" cy="1622119"/>
          </a:xfrm>
          <a:prstGeom prst="snip1Rect">
            <a:avLst>
              <a:gd name="adj" fmla="val 2803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Doc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gner un rectangle à un seul coin 11"/>
          <p:cNvSpPr/>
          <p:nvPr/>
        </p:nvSpPr>
        <p:spPr>
          <a:xfrm rot="16200000">
            <a:off x="977771" y="3651433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gner un rectangle à un seul coin 12"/>
          <p:cNvSpPr/>
          <p:nvPr/>
        </p:nvSpPr>
        <p:spPr>
          <a:xfrm rot="16200000">
            <a:off x="977771" y="4226364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Production metrics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gner un rectangle à un seul coin 13"/>
          <p:cNvSpPr/>
          <p:nvPr/>
        </p:nvSpPr>
        <p:spPr>
          <a:xfrm rot="16200000">
            <a:off x="977771" y="4801292"/>
            <a:ext cx="525784" cy="1622119"/>
          </a:xfrm>
          <a:prstGeom prst="snip1Rect">
            <a:avLst>
              <a:gd name="adj" fmla="val 2385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Continuous 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2267744" y="1587836"/>
            <a:ext cx="936104" cy="4287407"/>
          </a:xfrm>
          <a:prstGeom prst="rightArrow">
            <a:avLst>
              <a:gd name="adj1" fmla="val 80658"/>
              <a:gd name="adj2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355786" y="1484784"/>
            <a:ext cx="3960630" cy="11521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Recommendations </a:t>
            </a:r>
            <a:r>
              <a:rPr lang="en-US" sz="2400" dirty="0"/>
              <a:t>/ </a:t>
            </a:r>
            <a:r>
              <a:rPr lang="en-US" sz="2400" dirty="0" smtClean="0"/>
              <a:t>Alerts to improve</a:t>
            </a:r>
            <a:br>
              <a:rPr lang="en-US" sz="2400" dirty="0" smtClean="0"/>
            </a:br>
            <a:r>
              <a:rPr lang="en-US" sz="2400" dirty="0" smtClean="0"/>
              <a:t> the project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3297560" y="3247955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/>
              <a:t>Tool</a:t>
            </a:r>
            <a:endParaRPr lang="fr-FR" sz="2400" dirty="0"/>
          </a:p>
        </p:txBody>
      </p:sp>
      <p:sp>
        <p:nvSpPr>
          <p:cNvPr id="18" name="Rectangle 17"/>
          <p:cNvSpPr/>
          <p:nvPr/>
        </p:nvSpPr>
        <p:spPr>
          <a:xfrm>
            <a:off x="5428828" y="2920107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Project leaders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5436096" y="394009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Developers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5428828" y="4956936"/>
            <a:ext cx="2880320" cy="785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Architects</a:t>
            </a:r>
            <a:endParaRPr lang="fr-FR" sz="2400" dirty="0"/>
          </a:p>
        </p:txBody>
      </p:sp>
      <p:sp>
        <p:nvSpPr>
          <p:cNvPr id="21" name="Flèche droite 20"/>
          <p:cNvSpPr/>
          <p:nvPr/>
        </p:nvSpPr>
        <p:spPr>
          <a:xfrm rot="18801147">
            <a:off x="4092906" y="2676894"/>
            <a:ext cx="525760" cy="494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Project data mining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Extracted from Excel files</a:t>
            </a:r>
          </a:p>
          <a:p>
            <a:pPr lvl="1"/>
            <a:r>
              <a:rPr lang="en-US" sz="2400" noProof="0" dirty="0" smtClean="0"/>
              <a:t>Bugs: qualification / acceptance / prod</a:t>
            </a:r>
          </a:p>
          <a:p>
            <a:pPr lvl="1"/>
            <a:r>
              <a:rPr lang="en-US" sz="2400" noProof="0" dirty="0" smtClean="0"/>
              <a:t>Budgets: projects and intermediate releases</a:t>
            </a:r>
          </a:p>
          <a:p>
            <a:pPr lvl="1"/>
            <a:endParaRPr lang="en-US" sz="2400" noProof="0" dirty="0" smtClean="0"/>
          </a:p>
          <a:p>
            <a:pPr lvl="2"/>
            <a:endParaRPr lang="en-US" sz="2400" noProof="0" dirty="0" smtClean="0"/>
          </a:p>
          <a:p>
            <a:endParaRPr lang="en-US" sz="2400" noProof="0" dirty="0" smtClean="0"/>
          </a:p>
          <a:p>
            <a:pPr lvl="1"/>
            <a:endParaRPr lang="en-US" sz="2400" noProof="0" dirty="0"/>
          </a:p>
        </p:txBody>
      </p:sp>
      <p:pic>
        <p:nvPicPr>
          <p:cNvPr id="2050" name="Picture 2" descr="http://upload.wikimedia.org/wikipedia/fr/c/cf/Logo_Microsoft_Excel_2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oosetechnology.org/pictures/moo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72" y="34682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://developer.r-project.org/Logo/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572399"/>
            <a:ext cx="2191321" cy="166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2411760" y="3876701"/>
            <a:ext cx="576064" cy="9089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 droite 15"/>
          <p:cNvSpPr/>
          <p:nvPr/>
        </p:nvSpPr>
        <p:spPr>
          <a:xfrm>
            <a:off x="5508104" y="3876701"/>
            <a:ext cx="576064" cy="90895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Exploitable data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20 projects (out of 43)</a:t>
            </a:r>
          </a:p>
          <a:p>
            <a:pPr lvl="1"/>
            <a:r>
              <a:rPr lang="en-US" noProof="0" dirty="0" smtClean="0"/>
              <a:t>300 bugs / project on average</a:t>
            </a:r>
          </a:p>
          <a:p>
            <a:pPr lvl="1"/>
            <a:r>
              <a:rPr lang="en-US" noProof="0" dirty="0" smtClean="0"/>
              <a:t>1400 Men*Days / </a:t>
            </a:r>
            <a:r>
              <a:rPr lang="en-US" dirty="0"/>
              <a:t>project on average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60 intermediate </a:t>
            </a:r>
            <a:r>
              <a:rPr lang="en-US" dirty="0"/>
              <a:t>releases (out of 725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600 Men*Days / </a:t>
            </a:r>
            <a:r>
              <a:rPr lang="en-US" dirty="0"/>
              <a:t>release on average</a:t>
            </a:r>
            <a:endParaRPr lang="en-US" noProof="0" dirty="0" smtClean="0"/>
          </a:p>
          <a:p>
            <a:pPr lvl="1"/>
            <a:r>
              <a:rPr lang="en-US" noProof="0" dirty="0" smtClean="0"/>
              <a:t>92 bugs </a:t>
            </a:r>
            <a:r>
              <a:rPr lang="en-US" dirty="0"/>
              <a:t>/ </a:t>
            </a:r>
            <a:r>
              <a:rPr lang="en-US" dirty="0" smtClean="0"/>
              <a:t>release </a:t>
            </a:r>
            <a:r>
              <a:rPr lang="en-US" dirty="0"/>
              <a:t>on average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5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 mining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  <a:p>
            <a:pPr lvl="1"/>
            <a:r>
              <a:rPr lang="en-US" dirty="0"/>
              <a:t>Critical, </a:t>
            </a:r>
            <a:r>
              <a:rPr lang="en-US" dirty="0" smtClean="0"/>
              <a:t>major</a:t>
            </a:r>
            <a:r>
              <a:rPr lang="en-US" dirty="0"/>
              <a:t>, minor, </a:t>
            </a:r>
          </a:p>
          <a:p>
            <a:pPr lvl="1"/>
            <a:r>
              <a:rPr lang="en-US" dirty="0"/>
              <a:t>Qualification, acceptance, production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Predicted, Realized </a:t>
            </a:r>
          </a:p>
          <a:p>
            <a:pPr lvl="1"/>
            <a:r>
              <a:rPr lang="en-US" dirty="0"/>
              <a:t>Delta Predicted / Realized</a:t>
            </a:r>
          </a:p>
          <a:p>
            <a:pPr marL="269875" lvl="1" indent="0">
              <a:buNone/>
            </a:pPr>
            <a:endParaRPr lang="en-US" sz="1100" dirty="0"/>
          </a:p>
          <a:p>
            <a:r>
              <a:rPr lang="en-US" dirty="0"/>
              <a:t>Slippage</a:t>
            </a:r>
          </a:p>
          <a:p>
            <a:pPr lvl="1"/>
            <a:r>
              <a:rPr lang="en-US" dirty="0"/>
              <a:t>Yes / No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 mining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  <a:p>
            <a:pPr lvl="1"/>
            <a:r>
              <a:rPr lang="en-US" dirty="0"/>
              <a:t>Critical, </a:t>
            </a:r>
            <a:r>
              <a:rPr lang="en-US" dirty="0" smtClean="0"/>
              <a:t>major</a:t>
            </a:r>
            <a:r>
              <a:rPr lang="en-US" dirty="0"/>
              <a:t>, minor, </a:t>
            </a:r>
          </a:p>
          <a:p>
            <a:pPr lvl="1"/>
            <a:r>
              <a:rPr lang="en-US" dirty="0"/>
              <a:t>Qualification, acceptance, production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Budget</a:t>
            </a:r>
          </a:p>
          <a:p>
            <a:pPr lvl="1"/>
            <a:r>
              <a:rPr lang="en-US" dirty="0"/>
              <a:t>Predicted, Realized </a:t>
            </a:r>
          </a:p>
          <a:p>
            <a:pPr lvl="1"/>
            <a:r>
              <a:rPr lang="en-US" dirty="0"/>
              <a:t>Delta Predicted / Realized</a:t>
            </a:r>
          </a:p>
          <a:p>
            <a:pPr marL="269875" lvl="1" indent="0">
              <a:buNone/>
            </a:pPr>
            <a:endParaRPr lang="en-US" sz="1100" dirty="0"/>
          </a:p>
          <a:p>
            <a:r>
              <a:rPr lang="en-US" dirty="0"/>
              <a:t>Slippage</a:t>
            </a:r>
          </a:p>
          <a:p>
            <a:pPr lvl="1"/>
            <a:r>
              <a:rPr lang="en-US" dirty="0"/>
              <a:t>Yes / No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months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667039" y="3645024"/>
            <a:ext cx="2664296" cy="11521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Project </a:t>
            </a:r>
            <a:r>
              <a:rPr lang="fr-FR" sz="2400" dirty="0">
                <a:solidFill>
                  <a:schemeClr val="tx1"/>
                </a:solidFill>
              </a:rPr>
              <a:t>Name </a:t>
            </a:r>
            <a:r>
              <a:rPr lang="fr-FR" sz="2400" dirty="0" err="1">
                <a:solidFill>
                  <a:schemeClr val="tx1"/>
                </a:solidFill>
              </a:rPr>
              <a:t>Length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8BCDEC012EEA4996A9DC2AE2D8FA0F" ma:contentTypeVersion="2" ma:contentTypeDescription="Create a new document." ma:contentTypeScope="" ma:versionID="dae91231e96a15f7ef982ce835711607">
  <xsd:schema xmlns:xsd="http://www.w3.org/2001/XMLSchema" xmlns:xs="http://www.w3.org/2001/XMLSchema" xmlns:p="http://schemas.microsoft.com/office/2006/metadata/properties" xmlns:ns2="0280757d-37fe-447a-94a4-d00c1eb2ad0e" xmlns:ns3="69f805e4-ca2f-4568-b1d8-734d4a7d735a" targetNamespace="http://schemas.microsoft.com/office/2006/metadata/properties" ma:root="true" ma:fieldsID="199bb119dbd75ad10b2d7aab513544f3" ns2:_="" ns3:_="">
    <xsd:import namespace="0280757d-37fe-447a-94a4-d00c1eb2ad0e"/>
    <xsd:import namespace="69f805e4-ca2f-4568-b1d8-734d4a7d735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0757d-37fe-447a-94a4-d00c1eb2ad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805e4-ca2f-4568-b1d8-734d4a7d735a" elementFormDefault="qualified">
    <xsd:import namespace="http://schemas.microsoft.com/office/2006/documentManagement/types"/>
    <xsd:import namespace="http://schemas.microsoft.com/office/infopath/2007/PartnerControls"/>
    <xsd:element name="LockedVersions" ma:index="11" nillable="true" ma:displayName="LockedVersions" ma:hidden="true" ma:internalName="LockedVersions">
      <xsd:simpleType>
        <xsd:restriction base="dms:Text"/>
      </xsd:simpleType>
    </xsd:element>
    <xsd:element name="AdvancedVersioningLimit" ma:index="12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280757d-37fe-447a-94a4-d00c1eb2ad0e">PTEC2HVDMWAY-9169-339</_dlc_DocId>
    <_dlc_DocIdUrl xmlns="0280757d-37fe-447a-94a4-d00c1eb2ad0e">
      <Url>https://sp.myatos.net/organization/gbu/wl/tou/sdco/_layouts/DocIdRedir.aspx?ID=PTEC2HVDMWAY-9169-339</Url>
      <Description>PTEC2HVDMWAY-9169-339</Description>
    </_dlc_DocIdUrl>
    <LockedVersions xmlns="69f805e4-ca2f-4568-b1d8-734d4a7d735a" xsi:nil="true"/>
    <AdvancedVersioningLimit xmlns="69f805e4-ca2f-4568-b1d8-734d4a7d735a" xsi:nil="true"/>
  </documentManagement>
</p:properties>
</file>

<file path=customXml/itemProps1.xml><?xml version="1.0" encoding="utf-8"?>
<ds:datastoreItem xmlns:ds="http://schemas.openxmlformats.org/officeDocument/2006/customXml" ds:itemID="{448CD8BF-6683-4686-95D8-F36B058C7D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F7EA2-2FA4-4B53-B184-4D692B03A50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2196DD9-2E9A-4BDE-AB46-B663706E0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0757d-37fe-447a-94a4-d00c1eb2ad0e"/>
    <ds:schemaRef ds:uri="69f805e4-ca2f-4568-b1d8-734d4a7d7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A34B468-B432-44CE-A1E9-210F1B42CAF4}">
  <ds:schemaRefs>
    <ds:schemaRef ds:uri="http://schemas.microsoft.com/office/2006/metadata/properties"/>
    <ds:schemaRef ds:uri="http://schemas.microsoft.com/office/infopath/2007/PartnerControls"/>
    <ds:schemaRef ds:uri="0280757d-37fe-447a-94a4-d00c1eb2ad0e"/>
    <ds:schemaRef ds:uri="69f805e4-ca2f-4568-b1d8-734d4a7d73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Atos v4.0</Template>
  <TotalTime>0</TotalTime>
  <Words>772</Words>
  <Application>Microsoft Office PowerPoint</Application>
  <PresentationFormat>Affichage à l'écran (4:3)</PresentationFormat>
  <Paragraphs>263</Paragraphs>
  <Slides>27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Atos v4.0</vt:lpstr>
      <vt:lpstr>Software metrics to Predict the health  of a project?</vt:lpstr>
      <vt:lpstr>Context</vt:lpstr>
      <vt:lpstr>Context </vt:lpstr>
      <vt:lpstr>Overview </vt:lpstr>
      <vt:lpstr>Data mining </vt:lpstr>
      <vt:lpstr>Project data mining</vt:lpstr>
      <vt:lpstr>Exploitable data</vt:lpstr>
      <vt:lpstr>Project data mining</vt:lpstr>
      <vt:lpstr>Project data mining</vt:lpstr>
      <vt:lpstr>Projects metrics correlation</vt:lpstr>
      <vt:lpstr>Projects metrics correlation</vt:lpstr>
      <vt:lpstr>Projects metrics correlation</vt:lpstr>
      <vt:lpstr>Projects metrics correlation</vt:lpstr>
      <vt:lpstr>Projects metrics correlation</vt:lpstr>
      <vt:lpstr>Data mining results</vt:lpstr>
      <vt:lpstr>Overview</vt:lpstr>
      <vt:lpstr>Literature survey </vt:lpstr>
      <vt:lpstr>Mining Metrics to Predict Component Failures Nachiappan Nagappan, Thomas Ball, Andreas Zeller 2006, ICSE</vt:lpstr>
      <vt:lpstr>A model to predict anti-regressive effort in Open Source Software Andrea Capiluppi, Juan Fernández-Ramil 2007, ICSM</vt:lpstr>
      <vt:lpstr>Exploring the relationship between cumulative change  and complexity in an Open Source system  Andrea Capiluppi,  Alvaro E. Faria,  Juan F. Ramil - 2005, CSMR</vt:lpstr>
      <vt:lpstr>Cross-project defect prediction A Large Scale Experiment on Data vs. Domain vs. Process Thomas Zimmermann, Nachiappan Nagappan – 2009, ESEC/FSE</vt:lpstr>
      <vt:lpstr>Literature review results</vt:lpstr>
      <vt:lpstr>Overview</vt:lpstr>
      <vt:lpstr>Meeting with team managers</vt:lpstr>
      <vt:lpstr>Roots Causes of bad health of a project</vt:lpstr>
      <vt:lpstr>Conclusion</vt:lpstr>
      <vt:lpstr>Conclusion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A110743</dc:creator>
  <cp:lastModifiedBy>Blondeau Vincent</cp:lastModifiedBy>
  <cp:revision>647</cp:revision>
  <cp:lastPrinted>2015-07-05T21:30:01Z</cp:lastPrinted>
  <dcterms:created xsi:type="dcterms:W3CDTF">2013-03-21T14:52:58Z</dcterms:created>
  <dcterms:modified xsi:type="dcterms:W3CDTF">2015-11-25T16:02:47Z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19-Jun-14</vt:lpwstr>
  </property>
  <property fmtid="{D5CDD505-2E9C-101B-9397-08002B2CF9AE}" pid="3" name="Author">
    <vt:lpwstr>Vincent Blondeau</vt:lpwstr>
  </property>
  <property fmtid="{D5CDD505-2E9C-101B-9397-08002B2CF9AE}" pid="4" name="GBU">
    <vt:lpwstr>Software Development Community Office</vt:lpwstr>
  </property>
  <property fmtid="{D5CDD505-2E9C-101B-9397-08002B2CF9AE}" pid="5" name="Division">
    <vt:lpwstr>Architecture &amp; Methodologies</vt:lpwstr>
  </property>
  <property fmtid="{D5CDD505-2E9C-101B-9397-08002B2CF9AE}" pid="6" name="Department">
    <vt:lpwstr>Software Architects</vt:lpwstr>
  </property>
  <property fmtid="{D5CDD505-2E9C-101B-9397-08002B2CF9AE}" pid="7" name="Classification">
    <vt:lpwstr>© For internal use</vt:lpwstr>
  </property>
  <property fmtid="{D5CDD505-2E9C-101B-9397-08002B2CF9AE}" pid="8" name="_dlc_DocIdItemGuid">
    <vt:lpwstr>edda782b-dcdf-4d8c-9e8f-40cf8d3337af</vt:lpwstr>
  </property>
  <property fmtid="{D5CDD505-2E9C-101B-9397-08002B2CF9AE}" pid="9" name="ContentTypeId">
    <vt:lpwstr>0x010100AB8BCDEC012EEA4996A9DC2AE2D8FA0F</vt:lpwstr>
  </property>
</Properties>
</file>