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5"/>
    <p:sldMasterId id="2147483748" r:id="rId6"/>
  </p:sldMasterIdLst>
  <p:notesMasterIdLst>
    <p:notesMasterId r:id="rId37"/>
  </p:notesMasterIdLst>
  <p:handoutMasterIdLst>
    <p:handoutMasterId r:id="rId38"/>
  </p:handoutMasterIdLst>
  <p:sldIdLst>
    <p:sldId id="438" r:id="rId7"/>
    <p:sldId id="413" r:id="rId8"/>
    <p:sldId id="441" r:id="rId9"/>
    <p:sldId id="415" r:id="rId10"/>
    <p:sldId id="414" r:id="rId11"/>
    <p:sldId id="443" r:id="rId12"/>
    <p:sldId id="289" r:id="rId13"/>
    <p:sldId id="422" r:id="rId14"/>
    <p:sldId id="423" r:id="rId15"/>
    <p:sldId id="426" r:id="rId16"/>
    <p:sldId id="427" r:id="rId17"/>
    <p:sldId id="425" r:id="rId18"/>
    <p:sldId id="428" r:id="rId19"/>
    <p:sldId id="429" r:id="rId20"/>
    <p:sldId id="424" r:id="rId21"/>
    <p:sldId id="416" r:id="rId22"/>
    <p:sldId id="440" r:id="rId23"/>
    <p:sldId id="430" r:id="rId24"/>
    <p:sldId id="444" r:id="rId25"/>
    <p:sldId id="445" r:id="rId26"/>
    <p:sldId id="446" r:id="rId27"/>
    <p:sldId id="420" r:id="rId28"/>
    <p:sldId id="439" r:id="rId29"/>
    <p:sldId id="431" r:id="rId30"/>
    <p:sldId id="435" r:id="rId31"/>
    <p:sldId id="433" r:id="rId32"/>
    <p:sldId id="434" r:id="rId33"/>
    <p:sldId id="432" r:id="rId34"/>
    <p:sldId id="436" r:id="rId35"/>
    <p:sldId id="437" r:id="rId36"/>
  </p:sldIdLst>
  <p:sldSz cx="9144000" cy="6858000" type="screen4x3"/>
  <p:notesSz cx="6797675" cy="9926638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422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0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Style moyen 3 - Accentuation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Style moyen 3 - 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91" autoAdjust="0"/>
    <p:restoredTop sz="93714" autoAdjust="0"/>
  </p:normalViewPr>
  <p:slideViewPr>
    <p:cSldViewPr>
      <p:cViewPr>
        <p:scale>
          <a:sx n="73" d="100"/>
          <a:sy n="73" d="100"/>
        </p:scale>
        <p:origin x="-1062" y="-120"/>
      </p:cViewPr>
      <p:guideLst>
        <p:guide orient="horz" pos="4247"/>
        <p:guide pos="2880"/>
      </p:guideLst>
    </p:cSldViewPr>
  </p:slideViewPr>
  <p:outlineViewPr>
    <p:cViewPr>
      <p:scale>
        <a:sx n="33" d="100"/>
        <a:sy n="33" d="100"/>
      </p:scale>
      <p:origin x="0" y="179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75" d="100"/>
          <a:sy n="75" d="100"/>
        </p:scale>
        <p:origin x="-2190" y="-246"/>
      </p:cViewPr>
      <p:guideLst>
        <p:guide orient="horz" pos="3127"/>
        <p:guide pos="422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062320" y="9414122"/>
            <a:ext cx="624179" cy="49664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fld id="{40FE7DED-D49C-49C7-9178-2215186FD3E9}" type="slidenum">
              <a:rPr lang="nl-NL"/>
              <a:pPr>
                <a:defRPr/>
              </a:pPr>
              <a:t>‹N°›</a:t>
            </a:fld>
            <a:endParaRPr lang="nl-NL" dirty="0"/>
          </a:p>
        </p:txBody>
      </p:sp>
      <p:pic>
        <p:nvPicPr>
          <p:cNvPr id="20483" name="Picture 2" descr="C:\Users\NL07021\Pictures\Visuals PPT\Logos handout en notes\Ato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140" y="117419"/>
            <a:ext cx="1283299" cy="46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ddNotifier#2"/>
          <p:cNvSpPr txBox="1">
            <a:spLocks noChangeArrowheads="1"/>
          </p:cNvSpPr>
          <p:nvPr/>
        </p:nvSpPr>
        <p:spPr bwMode="auto">
          <a:xfrm>
            <a:off x="185825" y="9502979"/>
            <a:ext cx="5916200" cy="399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Atos; the Atos logo; Atos Consulting; Atos </a:t>
            </a:r>
            <a:r>
              <a:rPr lang="en-US" sz="5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Worldline</a:t>
            </a:r>
            <a:r>
              <a:rPr lang="en-US" sz="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 Atos Sphere;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Atos Cloud and Atos </a:t>
            </a:r>
            <a:r>
              <a:rPr lang="en-US" sz="5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Worldgrid</a:t>
            </a:r>
            <a:r>
              <a:rPr lang="en-US" sz="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are registered trademarks of Atos SE.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June 2013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© 2013 Atos. Confidential information owned by Atos; to be used by the recipient only. This document; or any part of it;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may not be reproduced; copied; circulated and/or distributed nor quoted without prior written approval from Atos.</a:t>
            </a:r>
            <a:endParaRPr lang="nl-NL" sz="5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980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788"/>
            <a:ext cx="5438140" cy="446667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62320" y="9287183"/>
            <a:ext cx="624179" cy="49664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cs typeface="+mn-cs"/>
              </a:defRPr>
            </a:lvl1pPr>
          </a:lstStyle>
          <a:p>
            <a:pPr>
              <a:defRPr/>
            </a:pPr>
            <a:fld id="{42B00A62-CD15-4F1F-953A-579F90D5E12F}" type="slidenum">
              <a:rPr lang="en-US" smtClean="0"/>
              <a:pPr>
                <a:defRPr/>
              </a:pPr>
              <a:t>‹N°›</a:t>
            </a:fld>
            <a:endParaRPr lang="en-US" dirty="0"/>
          </a:p>
        </p:txBody>
      </p:sp>
      <p:sp>
        <p:nvSpPr>
          <p:cNvPr id="10" name="AddNotifier#3"/>
          <p:cNvSpPr txBox="1">
            <a:spLocks noChangeArrowheads="1"/>
          </p:cNvSpPr>
          <p:nvPr/>
        </p:nvSpPr>
        <p:spPr bwMode="auto">
          <a:xfrm>
            <a:off x="185825" y="9502979"/>
            <a:ext cx="5916200" cy="399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dirty="0" smtClean="0">
                <a:latin typeface="+mn-lt"/>
                <a:cs typeface="+mn-cs"/>
              </a:rPr>
              <a:t>Atos; the Atos logo; Atos Consulting; Atos </a:t>
            </a:r>
            <a:r>
              <a:rPr lang="en-US" sz="500" dirty="0" err="1" smtClean="0">
                <a:latin typeface="+mn-lt"/>
                <a:cs typeface="+mn-cs"/>
              </a:rPr>
              <a:t>Worldline</a:t>
            </a:r>
            <a:r>
              <a:rPr lang="en-US" sz="500" dirty="0" smtClean="0">
                <a:latin typeface="+mn-lt"/>
                <a:cs typeface="+mn-cs"/>
              </a:rPr>
              <a:t>; Atos Sphere;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dirty="0" smtClean="0">
                <a:latin typeface="+mn-lt"/>
                <a:cs typeface="+mn-cs"/>
              </a:rPr>
              <a:t>Atos Cloud and Atos </a:t>
            </a:r>
            <a:r>
              <a:rPr lang="en-US" sz="500" dirty="0" err="1" smtClean="0">
                <a:latin typeface="+mn-lt"/>
                <a:cs typeface="+mn-cs"/>
              </a:rPr>
              <a:t>Worldgrid</a:t>
            </a:r>
            <a:r>
              <a:rPr lang="en-US" sz="500" dirty="0" smtClean="0">
                <a:latin typeface="+mn-lt"/>
                <a:cs typeface="+mn-cs"/>
              </a:rPr>
              <a:t> are registered trademarks of Atos SE.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dirty="0" smtClean="0">
                <a:latin typeface="+mn-lt"/>
                <a:cs typeface="+mn-cs"/>
              </a:rPr>
              <a:t>June 2013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dirty="0" smtClean="0">
                <a:latin typeface="+mn-lt"/>
                <a:cs typeface="+mn-cs"/>
              </a:rPr>
              <a:t>© 2013 Atos. Confidential information owned by Atos; to be used by the recipient only. This document; or any part of it;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dirty="0" smtClean="0">
                <a:latin typeface="+mn-lt"/>
                <a:cs typeface="+mn-cs"/>
              </a:rPr>
              <a:t>may not be reproduced; copied; circulated and/or distributed nor quoted without prior written approval from Atos.</a:t>
            </a:r>
            <a:endParaRPr lang="en-US" sz="500" dirty="0">
              <a:latin typeface="+mn-lt"/>
              <a:cs typeface="+mn-cs"/>
            </a:endParaRPr>
          </a:p>
        </p:txBody>
      </p:sp>
      <p:pic>
        <p:nvPicPr>
          <p:cNvPr id="15366" name="Picture 2" descr="C:\Users\NL07021\Pictures\Visuals PPT\Logos handout en notes\At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140" y="117419"/>
            <a:ext cx="1283299" cy="46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51619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B00A62-CD15-4F1F-953A-579F90D5E12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911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CSMR  (European Conference on Software Maintenance and Reengineering)</a:t>
            </a:r>
            <a:r>
              <a:rPr lang="en-US" baseline="0" dirty="0" smtClean="0"/>
              <a:t> </a:t>
            </a:r>
            <a:r>
              <a:rPr lang="en-US" dirty="0" smtClean="0"/>
              <a:t>-&gt; rank C 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B00A62-CD15-4F1F-953A-579F90D5E12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272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CSMR  (European Conference on Software Maintenance and Reengineering)</a:t>
            </a:r>
            <a:r>
              <a:rPr lang="en-US" baseline="0" dirty="0" smtClean="0"/>
              <a:t> </a:t>
            </a:r>
            <a:r>
              <a:rPr lang="en-US" dirty="0" smtClean="0"/>
              <a:t>-&gt; rank C 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B00A62-CD15-4F1F-953A-579F90D5E12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272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Effets de bord potentiels sur les tests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B00A62-CD15-4F1F-953A-579F90D5E12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616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Effets de bord potentiels sur les tests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B00A62-CD15-4F1F-953A-579F90D5E12F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616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Effets de bord potentiels sur les tests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B00A62-CD15-4F1F-953A-579F90D5E12F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616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text only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ddCustomDate#1"/>
          <p:cNvSpPr txBox="1">
            <a:spLocks noChangeArrowheads="1"/>
          </p:cNvSpPr>
          <p:nvPr userDrawn="1"/>
        </p:nvSpPr>
        <p:spPr bwMode="auto">
          <a:xfrm>
            <a:off x="3734271" y="4652963"/>
            <a:ext cx="167545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r>
              <a:rPr lang="nl-NL" sz="1200" dirty="0" smtClean="0">
                <a:solidFill>
                  <a:srgbClr val="000000"/>
                </a:solidFill>
                <a:ea typeface="Verdana" pitchFamily="34" charset="0"/>
                <a:cs typeface="Verdana" pitchFamily="34" charset="0"/>
              </a:rPr>
              <a:t>4 – December</a:t>
            </a:r>
            <a:r>
              <a:rPr lang="nl-NL" sz="1200" baseline="0" dirty="0" smtClean="0">
                <a:solidFill>
                  <a:srgbClr val="000000"/>
                </a:solidFill>
                <a:ea typeface="Verdana" pitchFamily="34" charset="0"/>
                <a:cs typeface="Verdana" pitchFamily="34" charset="0"/>
              </a:rPr>
              <a:t> </a:t>
            </a:r>
            <a:r>
              <a:rPr lang="nl-NL" sz="1200" dirty="0" smtClean="0">
                <a:solidFill>
                  <a:srgbClr val="000000"/>
                </a:solidFill>
                <a:ea typeface="Verdana" pitchFamily="34" charset="0"/>
                <a:cs typeface="Verdana" pitchFamily="34" charset="0"/>
              </a:rPr>
              <a:t>– 15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000" y="1396800"/>
            <a:ext cx="4950000" cy="1470025"/>
          </a:xfrm>
        </p:spPr>
        <p:txBody>
          <a:bodyPr>
            <a:noAutofit/>
          </a:bodyPr>
          <a:lstStyle>
            <a:lvl1pPr>
              <a:defRPr sz="3100" b="1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pic>
        <p:nvPicPr>
          <p:cNvPr id="6" name="Picture 4" descr="http://videos.rennes.inria.fr/InriaMeito/INRIA_CORPO_RVB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5718364"/>
            <a:ext cx="2112527" cy="87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tilisateurs\a577142\Downloads\UL1-WEB-2014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637" y="5624952"/>
            <a:ext cx="2223467" cy="1073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tilisateurs\a577142\Downloads\CNRS-grand-1200pxl.jp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5773451"/>
            <a:ext cx="924955" cy="92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tilisateurs\a577142\Downloads\rmod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5589240"/>
            <a:ext cx="1109166" cy="110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6000" y="2955600"/>
            <a:ext cx="4950000" cy="1486800"/>
          </a:xfrm>
        </p:spPr>
        <p:txBody>
          <a:bodyPr>
            <a:no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om de ondertitelstijl van het model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13119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Basic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9063147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No 2nd top lin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00" y="378000"/>
            <a:ext cx="8741280" cy="7560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400" y="1124744"/>
            <a:ext cx="8748000" cy="4962856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5078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ddNotifier#1"/>
          <p:cNvSpPr txBox="1">
            <a:spLocks noChangeArrowheads="1"/>
          </p:cNvSpPr>
          <p:nvPr userDrawn="1"/>
        </p:nvSpPr>
        <p:spPr bwMode="auto">
          <a:xfrm>
            <a:off x="2195513" y="2955925"/>
            <a:ext cx="473392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Worldline is a registered trademark of Atos Worldline SAS. June 2013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© 2013 Atos. Confidential information owned by Atos </a:t>
            </a:r>
            <a:r>
              <a:rPr lang="en-US" sz="1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Worldline</a:t>
            </a:r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 to be used by the recipient only. This document; or any part of it; may not be reproduced; copied; circulated and/or distributed nor quoted without prior written approval from Atos Worldline.</a:t>
            </a:r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AddCustomDate#1"/>
          <p:cNvSpPr txBox="1">
            <a:spLocks noChangeArrowheads="1"/>
          </p:cNvSpPr>
          <p:nvPr userDrawn="1"/>
        </p:nvSpPr>
        <p:spPr bwMode="auto">
          <a:xfrm>
            <a:off x="3984625" y="4652963"/>
            <a:ext cx="9754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r>
              <a:rPr lang="nl-NL" sz="1200" smtClean="0">
                <a:ea typeface="Verdana" pitchFamily="34" charset="0"/>
                <a:cs typeface="Verdana" pitchFamily="34" charset="0"/>
              </a:rPr>
              <a:t>19-Jun-14</a:t>
            </a:r>
          </a:p>
        </p:txBody>
      </p:sp>
      <p:sp>
        <p:nvSpPr>
          <p:cNvPr id="5" name="AddClassification"/>
          <p:cNvSpPr txBox="1">
            <a:spLocks noChangeArrowheads="1"/>
          </p:cNvSpPr>
          <p:nvPr userDrawn="1"/>
        </p:nvSpPr>
        <p:spPr bwMode="auto">
          <a:xfrm>
            <a:off x="3868738" y="6386513"/>
            <a:ext cx="13747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© For internal use</a:t>
            </a:r>
            <a:endParaRPr lang="en-US" sz="1000" b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000" y="1620000"/>
            <a:ext cx="4734000" cy="1245600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90228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Basic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0309804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No 2nd top lin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00" y="378000"/>
            <a:ext cx="8741280" cy="7560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400" y="1124744"/>
            <a:ext cx="8748000" cy="4962856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2447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ddNotifier#1"/>
          <p:cNvSpPr txBox="1">
            <a:spLocks noChangeArrowheads="1"/>
          </p:cNvSpPr>
          <p:nvPr userDrawn="1"/>
        </p:nvSpPr>
        <p:spPr bwMode="auto">
          <a:xfrm>
            <a:off x="2195513" y="2955925"/>
            <a:ext cx="473392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Worldline is a registered trademark of Atos Worldline SAS. June 2013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© 2013 Atos. Confidential information owned by Atos Worldline, to be used by the recipient only. This document, or any part of it, may not be reproduced, copied, circulated and/or distributed nor quoted without prior written approval from Atos Worldline.</a:t>
            </a:r>
            <a:endParaRPr lang="nl-NL" sz="10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AddCustomDate#1"/>
          <p:cNvSpPr txBox="1">
            <a:spLocks noChangeArrowheads="1"/>
          </p:cNvSpPr>
          <p:nvPr userDrawn="1"/>
        </p:nvSpPr>
        <p:spPr bwMode="auto">
          <a:xfrm>
            <a:off x="3984625" y="4652963"/>
            <a:ext cx="9754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r>
              <a:rPr lang="nl-NL" sz="1200" dirty="0" smtClean="0">
                <a:solidFill>
                  <a:srgbClr val="000000"/>
                </a:solidFill>
                <a:ea typeface="Verdana" pitchFamily="34" charset="0"/>
                <a:cs typeface="Verdana" pitchFamily="34" charset="0"/>
              </a:rPr>
              <a:t>19-Jun-14</a:t>
            </a:r>
          </a:p>
        </p:txBody>
      </p:sp>
      <p:sp>
        <p:nvSpPr>
          <p:cNvPr id="5" name="AddClassification"/>
          <p:cNvSpPr txBox="1">
            <a:spLocks noChangeArrowheads="1"/>
          </p:cNvSpPr>
          <p:nvPr userDrawn="1"/>
        </p:nvSpPr>
        <p:spPr bwMode="auto">
          <a:xfrm>
            <a:off x="3868738" y="6386513"/>
            <a:ext cx="13747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© For internal use</a:t>
            </a:r>
            <a:endParaRPr lang="en-US" sz="10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000" y="1620000"/>
            <a:ext cx="4734000" cy="1245600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32855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50813" y="377825"/>
            <a:ext cx="8748712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 smtClean="0"/>
              <a:t>Klik om de stijl te bewerken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39700" y="1454150"/>
            <a:ext cx="8748713" cy="463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</a:p>
        </p:txBody>
      </p:sp>
      <p:sp>
        <p:nvSpPr>
          <p:cNvPr id="8" name="AddCustomFooter#1"/>
          <p:cNvSpPr txBox="1">
            <a:spLocks noChangeArrowheads="1"/>
          </p:cNvSpPr>
          <p:nvPr userDrawn="1"/>
        </p:nvSpPr>
        <p:spPr bwMode="auto">
          <a:xfrm>
            <a:off x="3256576" y="6374085"/>
            <a:ext cx="311174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r>
              <a:rPr lang="en-US" sz="1000" dirty="0" smtClean="0">
                <a:solidFill>
                  <a:srgbClr val="000000"/>
                </a:solidFill>
                <a:ea typeface="Verdana" pitchFamily="34" charset="0"/>
                <a:cs typeface="Verdana" pitchFamily="34" charset="0"/>
              </a:rPr>
              <a:t>Vincent Blondeau | 4 – December - 15 | </a:t>
            </a:r>
            <a:fld id="{9DD2237F-D31F-446B-8DB6-F4C026358437}" type="slidenum">
              <a:rPr lang="nl-NL" sz="1000" smtClean="0">
                <a:solidFill>
                  <a:srgbClr val="000000"/>
                </a:solidFill>
              </a:rPr>
              <a:pPr>
                <a:defRPr/>
              </a:pPr>
              <a:t>‹N°›</a:t>
            </a:fld>
            <a:r>
              <a:rPr lang="en-US" sz="1000" dirty="0" smtClean="0">
                <a:solidFill>
                  <a:srgbClr val="000000"/>
                </a:solidFill>
                <a:ea typeface="Verdana" pitchFamily="34" charset="0"/>
                <a:cs typeface="Verdana" pitchFamily="34" charset="0"/>
              </a:rPr>
              <a:t> </a:t>
            </a:r>
          </a:p>
        </p:txBody>
      </p:sp>
      <p:pic>
        <p:nvPicPr>
          <p:cNvPr id="9" name="Picture 4" descr="C:\Utilisateurs\a577142\Downloads\rmod.png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1" b="3805"/>
          <a:stretch/>
        </p:blipFill>
        <p:spPr bwMode="auto">
          <a:xfrm>
            <a:off x="251520" y="6194817"/>
            <a:ext cx="719598" cy="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45" r:id="rId2"/>
    <p:sldLayoutId id="2147483746" r:id="rId3"/>
    <p:sldLayoutId id="2147483747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Lucida Sans Unicode" pitchFamily="34" charset="0"/>
        <a:buChar char="▶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539750" indent="-269875" algn="l" rtl="0" eaLnBrk="0" fontAlgn="base" hangingPunct="0">
        <a:spcBef>
          <a:spcPts val="388"/>
        </a:spcBef>
        <a:spcAft>
          <a:spcPct val="0"/>
        </a:spcAft>
        <a:buClr>
          <a:schemeClr val="tx2"/>
        </a:buClr>
        <a:buFont typeface="Arial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809625" indent="-2698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079500" indent="-2698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349375" indent="-2698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50813" y="377825"/>
            <a:ext cx="8748712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stijl te bewerken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39700" y="1454150"/>
            <a:ext cx="8748713" cy="463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</a:p>
        </p:txBody>
      </p:sp>
      <p:sp>
        <p:nvSpPr>
          <p:cNvPr id="1029" name="AddCustomFooter#1"/>
          <p:cNvSpPr txBox="1">
            <a:spLocks noChangeArrowheads="1"/>
          </p:cNvSpPr>
          <p:nvPr/>
        </p:nvSpPr>
        <p:spPr bwMode="auto">
          <a:xfrm>
            <a:off x="3256576" y="6374085"/>
            <a:ext cx="278634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r>
              <a:rPr lang="en-US" sz="1000" dirty="0" smtClean="0">
                <a:solidFill>
                  <a:srgbClr val="000000"/>
                </a:solidFill>
                <a:ea typeface="Verdana" pitchFamily="34" charset="0"/>
                <a:cs typeface="Verdana" pitchFamily="34" charset="0"/>
              </a:rPr>
              <a:t>Vincent Blondeau | 15 - July - 15 | </a:t>
            </a:r>
            <a:fld id="{9DD2237F-D31F-446B-8DB6-F4C026358437}" type="slidenum">
              <a:rPr lang="nl-NL" sz="1000" smtClean="0">
                <a:solidFill>
                  <a:srgbClr val="000000"/>
                </a:solidFill>
              </a:rPr>
              <a:pPr>
                <a:defRPr/>
              </a:pPr>
              <a:t>‹N°›</a:t>
            </a:fld>
            <a:r>
              <a:rPr lang="en-US" sz="1000" dirty="0" smtClean="0">
                <a:solidFill>
                  <a:srgbClr val="000000"/>
                </a:solidFill>
                <a:ea typeface="Verdana" pitchFamily="34" charset="0"/>
                <a:cs typeface="Verdana" pitchFamily="34" charset="0"/>
              </a:rPr>
              <a:t> </a:t>
            </a:r>
          </a:p>
        </p:txBody>
      </p:sp>
      <p:pic>
        <p:nvPicPr>
          <p:cNvPr id="6" name="Picture 4" descr="C:\Utilisateurs\a577142\Downloads\rmod.pn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1" b="3805"/>
          <a:stretch/>
        </p:blipFill>
        <p:spPr bwMode="auto">
          <a:xfrm>
            <a:off x="251520" y="6200775"/>
            <a:ext cx="719598" cy="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909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Lucida Sans Unicode" pitchFamily="34" charset="0"/>
        <a:buChar char="▶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539750" indent="-269875" algn="l" rtl="0" eaLnBrk="0" fontAlgn="base" hangingPunct="0">
        <a:spcBef>
          <a:spcPts val="388"/>
        </a:spcBef>
        <a:spcAft>
          <a:spcPct val="0"/>
        </a:spcAft>
        <a:buClr>
          <a:schemeClr val="tx2"/>
        </a:buClr>
        <a:buFont typeface="Arial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809625" indent="-2698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079500" indent="-2698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349375" indent="-2698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611560" y="1484784"/>
            <a:ext cx="7920880" cy="1470025"/>
          </a:xfrm>
        </p:spPr>
        <p:txBody>
          <a:bodyPr/>
          <a:lstStyle/>
          <a:p>
            <a:pPr algn="ctr"/>
            <a:r>
              <a:rPr lang="en-US" dirty="0"/>
              <a:t>Dynamic and Static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Approaches </a:t>
            </a:r>
            <a:r>
              <a:rPr lang="en-US" dirty="0"/>
              <a:t>Comparison for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Test </a:t>
            </a:r>
            <a:r>
              <a:rPr lang="en-US" dirty="0"/>
              <a:t>Suite Reduction in </a:t>
            </a:r>
            <a:r>
              <a:rPr lang="en-US" dirty="0" smtClean="0"/>
              <a:t>Industry</a:t>
            </a:r>
            <a:endParaRPr lang="en-US" noProof="0" dirty="0"/>
          </a:p>
        </p:txBody>
      </p:sp>
      <p:sp>
        <p:nvSpPr>
          <p:cNvPr id="6" name="Titre 4"/>
          <p:cNvSpPr txBox="1">
            <a:spLocks/>
          </p:cNvSpPr>
          <p:nvPr/>
        </p:nvSpPr>
        <p:spPr bwMode="auto">
          <a:xfrm>
            <a:off x="683568" y="3717032"/>
            <a:ext cx="7776864" cy="775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1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algn="ctr"/>
            <a:r>
              <a:rPr lang="fr-FR" sz="2000" b="0" dirty="0" smtClean="0">
                <a:solidFill>
                  <a:srgbClr val="000000"/>
                </a:solidFill>
              </a:rPr>
              <a:t>Vincent Blondeau</a:t>
            </a:r>
            <a:endParaRPr lang="en-US" sz="20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50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Third</a:t>
            </a:r>
            <a:r>
              <a:rPr lang="fr-FR" dirty="0"/>
              <a:t> Party </a:t>
            </a:r>
            <a:r>
              <a:rPr lang="fr-FR" dirty="0" smtClean="0"/>
              <a:t>breaks: Anonymous Classes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9700" y="1454150"/>
            <a:ext cx="9004300" cy="4633913"/>
          </a:xfrm>
        </p:spPr>
        <p:txBody>
          <a:bodyPr/>
          <a:lstStyle/>
          <a:p>
            <a:pPr lvl="1"/>
            <a:endParaRPr lang="fr-FR" dirty="0" smtClean="0"/>
          </a:p>
          <a:p>
            <a:pPr lvl="2"/>
            <a:endParaRPr lang="fr-FR" dirty="0" smtClean="0"/>
          </a:p>
        </p:txBody>
      </p:sp>
      <p:pic>
        <p:nvPicPr>
          <p:cNvPr id="7211" name="Picture 43" descr="C:\Utilisateurs\a577142\Documents\Papers\2015-Software_Quality_Journal-Tests  Impact\figures\anonymousClassesC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29" y="1628800"/>
            <a:ext cx="8994775" cy="416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Third</a:t>
            </a:r>
            <a:r>
              <a:rPr lang="fr-FR" dirty="0"/>
              <a:t> Party </a:t>
            </a:r>
            <a:r>
              <a:rPr lang="fr-FR" dirty="0" smtClean="0"/>
              <a:t>breaks: </a:t>
            </a:r>
            <a:r>
              <a:rPr lang="fr-FR" dirty="0" err="1" smtClean="0"/>
              <a:t>Delayed</a:t>
            </a:r>
            <a:r>
              <a:rPr lang="fr-FR" dirty="0" smtClean="0"/>
              <a:t> </a:t>
            </a:r>
            <a:r>
              <a:rPr lang="fr-FR" dirty="0" err="1" smtClean="0"/>
              <a:t>Execution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9700" y="1454150"/>
            <a:ext cx="9004300" cy="4633913"/>
          </a:xfrm>
        </p:spPr>
        <p:txBody>
          <a:bodyPr/>
          <a:lstStyle/>
          <a:p>
            <a:pPr lvl="1"/>
            <a:endParaRPr lang="fr-FR" dirty="0" smtClean="0"/>
          </a:p>
          <a:p>
            <a:pPr lvl="2"/>
            <a:endParaRPr lang="fr-FR" dirty="0" smtClean="0"/>
          </a:p>
        </p:txBody>
      </p:sp>
      <p:pic>
        <p:nvPicPr>
          <p:cNvPr id="10281" name="Picture 41" descr="C:\Utilisateurs\a577142\Documents\Papers\2015-Software_Quality_Journal-Tests  Impact\figures\callablesC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6" y="1916832"/>
            <a:ext cx="9001000" cy="327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44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Multi-program </a:t>
            </a:r>
            <a:r>
              <a:rPr lang="fr-FR" dirty="0" smtClean="0"/>
              <a:t>breaks: Annotations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9700" y="1454150"/>
            <a:ext cx="9004300" cy="4633913"/>
          </a:xfrm>
        </p:spPr>
        <p:txBody>
          <a:bodyPr/>
          <a:lstStyle/>
          <a:p>
            <a:endParaRPr lang="fr-FR" dirty="0" smtClean="0"/>
          </a:p>
          <a:p>
            <a:pPr lvl="1"/>
            <a:endParaRPr lang="fr-FR" dirty="0" smtClean="0"/>
          </a:p>
          <a:p>
            <a:pPr lvl="2"/>
            <a:endParaRPr lang="fr-FR" dirty="0" smtClean="0"/>
          </a:p>
        </p:txBody>
      </p:sp>
      <p:pic>
        <p:nvPicPr>
          <p:cNvPr id="8234" name="Picture 42" descr="C:\Utilisateurs\a577142\Documents\Papers\2015-Software_Quality_Journal-Tests  Impact\figures\annotationC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6" y="2190538"/>
            <a:ext cx="8962716" cy="2893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40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Multi-program </a:t>
            </a:r>
            <a:r>
              <a:rPr lang="fr-FR" dirty="0" smtClean="0"/>
              <a:t>breaks: </a:t>
            </a:r>
            <a:r>
              <a:rPr lang="fr-FR" dirty="0" err="1" smtClean="0"/>
              <a:t>External</a:t>
            </a:r>
            <a:r>
              <a:rPr lang="fr-FR" dirty="0" smtClean="0"/>
              <a:t> Tests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9700" y="1454150"/>
            <a:ext cx="9004300" cy="4633913"/>
          </a:xfrm>
        </p:spPr>
        <p:txBody>
          <a:bodyPr/>
          <a:lstStyle/>
          <a:p>
            <a:endParaRPr lang="fr-FR" dirty="0" smtClean="0"/>
          </a:p>
          <a:p>
            <a:pPr lvl="1"/>
            <a:endParaRPr lang="fr-FR" dirty="0" smtClean="0"/>
          </a:p>
          <a:p>
            <a:pPr lvl="2"/>
            <a:endParaRPr lang="fr-FR" dirty="0" smtClean="0"/>
          </a:p>
        </p:txBody>
      </p:sp>
      <p:pic>
        <p:nvPicPr>
          <p:cNvPr id="11305" name="Picture 41" descr="C:\Utilisateurs\a577142\Documents\Papers\2015-Software_Quality_Journal-Tests  Impact\figures\externalAppsC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4" y="1988840"/>
            <a:ext cx="9004301" cy="316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35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Dynamic</a:t>
            </a:r>
            <a:r>
              <a:rPr lang="fr-FR" dirty="0"/>
              <a:t> </a:t>
            </a:r>
            <a:r>
              <a:rPr lang="fr-FR" dirty="0" smtClean="0"/>
              <a:t>breaks: </a:t>
            </a:r>
            <a:r>
              <a:rPr lang="fr-FR" dirty="0" err="1" smtClean="0"/>
              <a:t>Dynamic</a:t>
            </a:r>
            <a:r>
              <a:rPr lang="fr-FR" dirty="0" smtClean="0"/>
              <a:t> </a:t>
            </a:r>
            <a:r>
              <a:rPr lang="fr-FR" dirty="0" err="1"/>
              <a:t>E</a:t>
            </a:r>
            <a:r>
              <a:rPr lang="fr-FR" dirty="0" err="1" smtClean="0"/>
              <a:t>xecution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9700" y="1454150"/>
            <a:ext cx="9004300" cy="4633913"/>
          </a:xfrm>
        </p:spPr>
        <p:txBody>
          <a:bodyPr/>
          <a:lstStyle/>
          <a:p>
            <a:endParaRPr lang="fr-FR" dirty="0" smtClean="0"/>
          </a:p>
          <a:p>
            <a:pPr lvl="1"/>
            <a:endParaRPr lang="fr-FR" dirty="0" smtClean="0"/>
          </a:p>
          <a:p>
            <a:pPr lvl="2"/>
            <a:endParaRPr lang="fr-FR" dirty="0" smtClean="0"/>
          </a:p>
        </p:txBody>
      </p:sp>
      <p:pic>
        <p:nvPicPr>
          <p:cNvPr id="12330" name="Picture 42" descr="C:\Utilisateurs\a577142\Documents\Papers\2015-Software_Quality_Journal-Tests  Impact\figures\dynamicExecutionC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9" y="1772816"/>
            <a:ext cx="8999590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81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Dynamic</a:t>
            </a:r>
            <a:r>
              <a:rPr lang="fr-FR" dirty="0"/>
              <a:t> </a:t>
            </a:r>
            <a:r>
              <a:rPr lang="fr-FR" dirty="0" smtClean="0"/>
              <a:t>breaks: </a:t>
            </a:r>
            <a:r>
              <a:rPr lang="fr-FR" dirty="0" err="1"/>
              <a:t>A</a:t>
            </a:r>
            <a:r>
              <a:rPr lang="fr-FR" dirty="0" err="1" smtClean="0"/>
              <a:t>ttribute</a:t>
            </a:r>
            <a:r>
              <a:rPr lang="fr-FR" dirty="0" smtClean="0"/>
              <a:t> </a:t>
            </a:r>
            <a:r>
              <a:rPr lang="fr-FR" dirty="0" err="1" smtClean="0"/>
              <a:t>Initialization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9700" y="1454150"/>
            <a:ext cx="9004300" cy="4633913"/>
          </a:xfrm>
        </p:spPr>
        <p:txBody>
          <a:bodyPr/>
          <a:lstStyle/>
          <a:p>
            <a:endParaRPr lang="fr-FR" dirty="0" smtClean="0"/>
          </a:p>
          <a:p>
            <a:pPr lvl="1"/>
            <a:endParaRPr lang="fr-FR" dirty="0" smtClean="0"/>
          </a:p>
          <a:p>
            <a:pPr lvl="2"/>
            <a:endParaRPr lang="fr-FR" dirty="0" smtClean="0"/>
          </a:p>
        </p:txBody>
      </p:sp>
      <p:pic>
        <p:nvPicPr>
          <p:cNvPr id="9258" name="Picture 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070" y="1988840"/>
            <a:ext cx="9063944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2647518" y="2874422"/>
            <a:ext cx="24529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spc="-50" dirty="0" err="1" smtClean="0"/>
              <a:t>ClassB</a:t>
            </a:r>
            <a:r>
              <a:rPr lang="fr-FR" sz="1600" spc="-50" dirty="0" smtClean="0"/>
              <a:t> b=new </a:t>
            </a:r>
            <a:r>
              <a:rPr lang="fr-FR" sz="1600" spc="-50" dirty="0" err="1" smtClean="0"/>
              <a:t>ClassB</a:t>
            </a:r>
            <a:r>
              <a:rPr lang="fr-FR" sz="1600" spc="-50" dirty="0" smtClean="0"/>
              <a:t>()</a:t>
            </a:r>
            <a:endParaRPr lang="fr-FR" sz="1600" spc="-50" dirty="0"/>
          </a:p>
        </p:txBody>
      </p:sp>
    </p:spTree>
    <p:extLst>
      <p:ext uri="{BB962C8B-B14F-4D97-AF65-F5344CB8AC3E}">
        <p14:creationId xmlns:p14="http://schemas.microsoft.com/office/powerpoint/2010/main" val="122688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Polymorphism</a:t>
            </a:r>
            <a:r>
              <a:rPr lang="fr-FR" dirty="0"/>
              <a:t> </a:t>
            </a:r>
            <a:r>
              <a:rPr lang="fr-FR" dirty="0" smtClean="0"/>
              <a:t>breaks: </a:t>
            </a:r>
            <a:r>
              <a:rPr lang="fr-FR" dirty="0"/>
              <a:t>Interfaces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9700" y="1454150"/>
            <a:ext cx="9004300" cy="4633913"/>
          </a:xfrm>
        </p:spPr>
        <p:txBody>
          <a:bodyPr/>
          <a:lstStyle/>
          <a:p>
            <a:endParaRPr lang="fr-FR" dirty="0" smtClean="0"/>
          </a:p>
          <a:p>
            <a:pPr lvl="1"/>
            <a:endParaRPr lang="fr-FR" dirty="0" smtClean="0"/>
          </a:p>
          <a:p>
            <a:pPr lvl="2"/>
            <a:endParaRPr lang="fr-FR" dirty="0" smtClean="0"/>
          </a:p>
        </p:txBody>
      </p:sp>
      <p:pic>
        <p:nvPicPr>
          <p:cNvPr id="5167" name="Picture 47" descr="C:\Utilisateurs\a577142\Documents\Papers\2015-Software_Quality_Journal-Tests  Impact\figures\interfacesC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21328"/>
            <a:ext cx="9001000" cy="410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4283968" y="2852936"/>
            <a:ext cx="1067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i="1" dirty="0" err="1" smtClean="0"/>
              <a:t>method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36250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Overview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err="1" smtClean="0"/>
              <a:t>Problems</a:t>
            </a:r>
            <a:r>
              <a:rPr lang="fr-FR" dirty="0" smtClean="0"/>
              <a:t> classification 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b="1" dirty="0" err="1" smtClean="0"/>
              <a:t>Experiments</a:t>
            </a:r>
            <a:r>
              <a:rPr lang="fr-FR" b="1" dirty="0" smtClean="0"/>
              <a:t> 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Results</a:t>
            </a:r>
            <a:endParaRPr lang="fr-FR" dirty="0" smtClean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en-US" dirty="0" smtClean="0"/>
          </a:p>
          <a:p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71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268760"/>
            <a:ext cx="8928992" cy="46339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/>
              <a:t>is the impact of </a:t>
            </a:r>
            <a:r>
              <a:rPr lang="fr-FR" dirty="0" smtClean="0"/>
              <a:t>a </a:t>
            </a:r>
            <a:r>
              <a:rPr lang="fr-FR" dirty="0" err="1" smtClean="0"/>
              <a:t>finer</a:t>
            </a:r>
            <a:r>
              <a:rPr lang="fr-FR" dirty="0" smtClean="0"/>
              <a:t> </a:t>
            </a:r>
            <a:r>
              <a:rPr lang="fr-FR" dirty="0" err="1" smtClean="0"/>
              <a:t>granularity</a:t>
            </a:r>
            <a:r>
              <a:rPr lang="fr-FR" dirty="0" smtClean="0"/>
              <a:t>? </a:t>
            </a:r>
            <a:endParaRPr lang="fr-FR" dirty="0"/>
          </a:p>
          <a:p>
            <a:pPr>
              <a:lnSpc>
                <a:spcPct val="150000"/>
              </a:lnSpc>
            </a:pP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/>
              <a:t>is the impact of the </a:t>
            </a:r>
            <a:r>
              <a:rPr lang="fr-FR" dirty="0" err="1"/>
              <a:t>third</a:t>
            </a:r>
            <a:r>
              <a:rPr lang="fr-FR" dirty="0"/>
              <a:t>-party breaks </a:t>
            </a:r>
            <a:r>
              <a:rPr lang="fr-FR" dirty="0" smtClean="0"/>
              <a:t>issue?</a:t>
            </a:r>
            <a:endParaRPr lang="fr-FR" dirty="0"/>
          </a:p>
          <a:p>
            <a:pPr>
              <a:lnSpc>
                <a:spcPct val="150000"/>
              </a:lnSpc>
            </a:pP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/>
              <a:t>is the impact of the </a:t>
            </a:r>
            <a:r>
              <a:rPr lang="fr-FR" dirty="0" err="1"/>
              <a:t>dynamic</a:t>
            </a:r>
            <a:r>
              <a:rPr lang="fr-FR" dirty="0"/>
              <a:t> breaks </a:t>
            </a:r>
            <a:r>
              <a:rPr lang="fr-FR" dirty="0" smtClean="0"/>
              <a:t>issue?</a:t>
            </a:r>
            <a:endParaRPr lang="fr-FR" dirty="0"/>
          </a:p>
          <a:p>
            <a:pPr>
              <a:lnSpc>
                <a:spcPct val="150000"/>
              </a:lnSpc>
            </a:pP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/>
              <a:t>is the impact of the </a:t>
            </a:r>
            <a:r>
              <a:rPr lang="fr-FR" dirty="0" err="1"/>
              <a:t>polymorphism</a:t>
            </a:r>
            <a:r>
              <a:rPr lang="fr-FR" dirty="0"/>
              <a:t> </a:t>
            </a:r>
            <a:r>
              <a:rPr lang="fr-FR" dirty="0" smtClean="0"/>
              <a:t>breaks issue?</a:t>
            </a:r>
            <a:endParaRPr lang="fr-FR" dirty="0"/>
          </a:p>
          <a:p>
            <a:pPr>
              <a:lnSpc>
                <a:spcPct val="150000"/>
              </a:lnSpc>
            </a:pPr>
            <a:r>
              <a:rPr lang="fr-FR" dirty="0" smtClean="0"/>
              <a:t>Can </a:t>
            </a:r>
            <a:r>
              <a:rPr lang="fr-FR" dirty="0" err="1"/>
              <a:t>we</a:t>
            </a:r>
            <a:r>
              <a:rPr lang="fr-FR" dirty="0"/>
              <a:t> combine the solutions to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 smtClean="0"/>
              <a:t>problems</a:t>
            </a:r>
            <a:r>
              <a:rPr lang="fr-FR" dirty="0" smtClean="0"/>
              <a:t>?</a:t>
            </a:r>
          </a:p>
          <a:p>
            <a:pPr lvl="1">
              <a:lnSpc>
                <a:spcPct val="150000"/>
              </a:lnSpc>
            </a:pPr>
            <a:endParaRPr lang="fr-FR" dirty="0"/>
          </a:p>
          <a:p>
            <a:pPr>
              <a:lnSpc>
                <a:spcPct val="150000"/>
              </a:lnSpc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15406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Granularity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268760"/>
            <a:ext cx="8928992" cy="46339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dirty="0"/>
              <a:t>Instructions not </a:t>
            </a:r>
            <a:r>
              <a:rPr lang="fr-FR" dirty="0" err="1"/>
              <a:t>studied</a:t>
            </a:r>
            <a:r>
              <a:rPr lang="fr-FR" dirty="0"/>
              <a:t>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Heavy to model</a:t>
            </a:r>
          </a:p>
          <a:p>
            <a:pPr lvl="1">
              <a:lnSpc>
                <a:spcPct val="150000"/>
              </a:lnSpc>
            </a:pPr>
            <a:r>
              <a:rPr lang="fr-FR" dirty="0" err="1" smtClean="0"/>
              <a:t>Complex</a:t>
            </a:r>
            <a:endParaRPr lang="fr-FR" dirty="0" smtClean="0"/>
          </a:p>
          <a:p>
            <a:pPr lvl="1">
              <a:lnSpc>
                <a:spcPct val="150000"/>
              </a:lnSpc>
            </a:pPr>
            <a:endParaRPr lang="fr-FR" dirty="0" smtClean="0"/>
          </a:p>
          <a:p>
            <a:pPr>
              <a:lnSpc>
                <a:spcPct val="150000"/>
              </a:lnSpc>
            </a:pPr>
            <a:r>
              <a:rPr lang="fr-FR" dirty="0" smtClean="0"/>
              <a:t>Invocations </a:t>
            </a:r>
            <a:r>
              <a:rPr lang="fr-FR" dirty="0" err="1" smtClean="0"/>
              <a:t>abstracted</a:t>
            </a:r>
            <a:r>
              <a:rPr lang="fr-FR" dirty="0" smtClean="0"/>
              <a:t> at classes and </a:t>
            </a:r>
            <a:r>
              <a:rPr lang="fr-FR" dirty="0" err="1" smtClean="0"/>
              <a:t>methods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1">
              <a:lnSpc>
                <a:spcPct val="150000"/>
              </a:lnSpc>
            </a:pPr>
            <a:endParaRPr lang="fr-FR" dirty="0" smtClean="0"/>
          </a:p>
          <a:p>
            <a:pPr lvl="1">
              <a:lnSpc>
                <a:spcPct val="150000"/>
              </a:lnSpc>
            </a:pPr>
            <a:endParaRPr lang="fr-FR" dirty="0" smtClean="0"/>
          </a:p>
          <a:p>
            <a:pPr>
              <a:lnSpc>
                <a:spcPct val="150000"/>
              </a:lnSpc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19848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fontAlgn="ctr">
              <a:buNone/>
            </a:pPr>
            <a:r>
              <a:rPr lang="fr-FR" dirty="0"/>
              <a:t/>
            </a:r>
            <a:br>
              <a:rPr lang="fr-FR" dirty="0"/>
            </a:br>
            <a:endParaRPr lang="fr-FR" dirty="0" smtClean="0"/>
          </a:p>
          <a:p>
            <a:pPr marL="0" indent="0" algn="ctr" fontAlgn="ctr">
              <a:buNone/>
            </a:pPr>
            <a:r>
              <a:rPr lang="fr-FR" sz="3200" dirty="0" err="1" smtClean="0"/>
              <a:t>Testing</a:t>
            </a:r>
            <a:r>
              <a:rPr lang="fr-FR" sz="3200" dirty="0" smtClean="0"/>
              <a:t> </a:t>
            </a:r>
            <a:r>
              <a:rPr lang="fr-FR" sz="3200" dirty="0" err="1" smtClean="0"/>
              <a:t>takes</a:t>
            </a:r>
            <a:r>
              <a:rPr lang="fr-FR" sz="3200" dirty="0" smtClean="0"/>
              <a:t> time!</a:t>
            </a:r>
          </a:p>
          <a:p>
            <a:pPr marL="0" indent="0" fontAlgn="ctr">
              <a:buNone/>
            </a:pPr>
            <a:endParaRPr lang="fr-FR" dirty="0" smtClean="0"/>
          </a:p>
          <a:p>
            <a:pPr marL="0" indent="0" fontAlgn="ctr">
              <a:buNone/>
            </a:pPr>
            <a:endParaRPr lang="fr-FR" dirty="0" smtClean="0"/>
          </a:p>
          <a:p>
            <a:pPr marL="0" indent="0" fontAlgn="ctr">
              <a:buNone/>
            </a:pPr>
            <a:endParaRPr lang="fr-FR" dirty="0"/>
          </a:p>
          <a:p>
            <a:pPr lvl="1" fontAlgn="ctr">
              <a:buFont typeface="Wingdings" panose="05000000000000000000" pitchFamily="2" charset="2"/>
              <a:buChar char="Ø"/>
            </a:pPr>
            <a:r>
              <a:rPr lang="fr-FR" dirty="0" smtClean="0"/>
              <a:t>Tests </a:t>
            </a:r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 smtClean="0"/>
              <a:t>executed</a:t>
            </a:r>
            <a:r>
              <a:rPr lang="fr-FR" dirty="0" smtClean="0"/>
              <a:t> </a:t>
            </a:r>
            <a:r>
              <a:rPr lang="fr-FR" dirty="0" err="1" smtClean="0"/>
              <a:t>during</a:t>
            </a:r>
            <a:r>
              <a:rPr lang="fr-FR" dirty="0" smtClean="0"/>
              <a:t> the night</a:t>
            </a:r>
          </a:p>
          <a:p>
            <a:pPr lvl="1" fontAlgn="ctr">
              <a:buFont typeface="Wingdings" panose="05000000000000000000" pitchFamily="2" charset="2"/>
              <a:buChar char="Ø"/>
            </a:pPr>
            <a:r>
              <a:rPr lang="fr-FR" dirty="0" smtClean="0"/>
              <a:t>No </a:t>
            </a:r>
            <a:r>
              <a:rPr lang="fr-FR" dirty="0" err="1" smtClean="0"/>
              <a:t>immediate</a:t>
            </a:r>
            <a:r>
              <a:rPr lang="fr-FR" dirty="0" smtClean="0"/>
              <a:t> feedback for the </a:t>
            </a:r>
            <a:r>
              <a:rPr lang="fr-FR" dirty="0" err="1" smtClean="0"/>
              <a:t>developer</a:t>
            </a:r>
            <a:endParaRPr lang="fr-FR" dirty="0" smtClean="0"/>
          </a:p>
          <a:p>
            <a:pPr lvl="2" fontAlgn="ctr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329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268760"/>
            <a:ext cx="8928992" cy="46339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dirty="0" err="1"/>
              <a:t>Compared</a:t>
            </a:r>
            <a:r>
              <a:rPr lang="fr-FR" dirty="0"/>
              <a:t> </a:t>
            </a:r>
            <a:r>
              <a:rPr lang="fr-FR" dirty="0" err="1"/>
              <a:t>several</a:t>
            </a:r>
            <a:r>
              <a:rPr lang="fr-FR" dirty="0"/>
              <a:t> </a:t>
            </a:r>
            <a:r>
              <a:rPr lang="fr-FR" dirty="0" err="1"/>
              <a:t>static</a:t>
            </a:r>
            <a:r>
              <a:rPr lang="fr-FR" dirty="0"/>
              <a:t> </a:t>
            </a:r>
            <a:r>
              <a:rPr lang="fr-FR" dirty="0" err="1"/>
              <a:t>approaches</a:t>
            </a:r>
            <a:r>
              <a:rPr lang="fr-FR" dirty="0"/>
              <a:t> </a:t>
            </a:r>
            <a:r>
              <a:rPr lang="fr-FR" dirty="0" err="1"/>
              <a:t>resolving</a:t>
            </a:r>
            <a:r>
              <a:rPr lang="fr-FR" dirty="0"/>
              <a:t> the issues</a:t>
            </a:r>
          </a:p>
          <a:p>
            <a:pPr>
              <a:lnSpc>
                <a:spcPct val="150000"/>
              </a:lnSpc>
            </a:pPr>
            <a:endParaRPr lang="fr-FR" dirty="0"/>
          </a:p>
          <a:p>
            <a:pPr>
              <a:lnSpc>
                <a:spcPct val="150000"/>
              </a:lnSpc>
            </a:pPr>
            <a:r>
              <a:rPr lang="fr-FR" dirty="0" err="1" smtClean="0"/>
              <a:t>Dynamic</a:t>
            </a:r>
            <a:r>
              <a:rPr lang="fr-FR" dirty="0" smtClean="0"/>
              <a:t> </a:t>
            </a:r>
            <a:r>
              <a:rPr lang="fr-FR" dirty="0" err="1" smtClean="0"/>
              <a:t>approach</a:t>
            </a:r>
            <a:r>
              <a:rPr lang="fr-FR" dirty="0" smtClean="0"/>
              <a:t> is the oracle</a:t>
            </a:r>
          </a:p>
          <a:p>
            <a:pPr lvl="1">
              <a:lnSpc>
                <a:spcPct val="150000"/>
              </a:lnSpc>
            </a:pPr>
            <a:r>
              <a:rPr lang="fr-FR" dirty="0" err="1" smtClean="0"/>
              <a:t>Flaws</a:t>
            </a:r>
            <a:r>
              <a:rPr lang="fr-FR" dirty="0" smtClean="0"/>
              <a:t> 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studied</a:t>
            </a:r>
            <a:endParaRPr lang="fr-FR" dirty="0" smtClean="0"/>
          </a:p>
          <a:p>
            <a:pPr>
              <a:lnSpc>
                <a:spcPct val="150000"/>
              </a:lnSpc>
            </a:pPr>
            <a:endParaRPr lang="fr-FR" dirty="0" smtClean="0"/>
          </a:p>
          <a:p>
            <a:pPr>
              <a:lnSpc>
                <a:spcPct val="150000"/>
              </a:lnSpc>
            </a:pPr>
            <a:r>
              <a:rPr lang="fr-FR" dirty="0" err="1" smtClean="0"/>
              <a:t>Considered</a:t>
            </a:r>
            <a:r>
              <a:rPr lang="fr-FR" dirty="0" smtClean="0"/>
              <a:t>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covered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 as </a:t>
            </a:r>
            <a:r>
              <a:rPr lang="fr-FR" dirty="0" err="1"/>
              <a:t>changed</a:t>
            </a:r>
            <a:endParaRPr lang="fr-FR" dirty="0"/>
          </a:p>
          <a:p>
            <a:pPr>
              <a:lnSpc>
                <a:spcPct val="150000"/>
              </a:lnSpc>
            </a:pPr>
            <a:endParaRPr lang="fr-FR" dirty="0" smtClean="0"/>
          </a:p>
          <a:p>
            <a:pPr>
              <a:lnSpc>
                <a:spcPct val="150000"/>
              </a:lnSpc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51541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268760"/>
            <a:ext cx="8928992" cy="46339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selected</a:t>
            </a:r>
            <a:r>
              <a:rPr lang="fr-FR" dirty="0" smtClean="0"/>
              <a:t> tests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Ratio of the total test suite to </a:t>
            </a:r>
            <a:r>
              <a:rPr lang="fr-FR" dirty="0" err="1" smtClean="0"/>
              <a:t>relaunch</a:t>
            </a:r>
            <a:endParaRPr lang="fr-FR" dirty="0" smtClean="0"/>
          </a:p>
          <a:p>
            <a:pPr>
              <a:lnSpc>
                <a:spcPct val="150000"/>
              </a:lnSpc>
            </a:pPr>
            <a:r>
              <a:rPr lang="fr-FR" dirty="0" err="1" smtClean="0"/>
              <a:t>Precision</a:t>
            </a:r>
            <a:endParaRPr lang="fr-FR" dirty="0" smtClean="0"/>
          </a:p>
          <a:p>
            <a:pPr lvl="1">
              <a:lnSpc>
                <a:spcPct val="150000"/>
              </a:lnSpc>
            </a:pPr>
            <a:r>
              <a:rPr lang="fr-FR" dirty="0" smtClean="0"/>
              <a:t>How </a:t>
            </a:r>
            <a:r>
              <a:rPr lang="fr-FR" dirty="0" err="1" smtClean="0"/>
              <a:t>many</a:t>
            </a:r>
            <a:r>
              <a:rPr lang="fr-FR" dirty="0" smtClean="0"/>
              <a:t> </a:t>
            </a:r>
            <a:r>
              <a:rPr lang="fr-FR" dirty="0" err="1" smtClean="0"/>
              <a:t>selected</a:t>
            </a:r>
            <a:r>
              <a:rPr lang="fr-FR" dirty="0" smtClean="0"/>
              <a:t> tests are relevant</a:t>
            </a:r>
            <a:r>
              <a:rPr lang="fr-FR" dirty="0"/>
              <a:t>?</a:t>
            </a:r>
            <a:endParaRPr lang="fr-FR" dirty="0" smtClean="0"/>
          </a:p>
          <a:p>
            <a:pPr>
              <a:lnSpc>
                <a:spcPct val="150000"/>
              </a:lnSpc>
            </a:pPr>
            <a:r>
              <a:rPr lang="fr-FR" dirty="0" err="1" smtClean="0"/>
              <a:t>Recall</a:t>
            </a:r>
            <a:r>
              <a:rPr lang="fr-FR" dirty="0" smtClean="0"/>
              <a:t> 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How </a:t>
            </a:r>
            <a:r>
              <a:rPr lang="fr-FR" dirty="0" err="1" smtClean="0"/>
              <a:t>many</a:t>
            </a:r>
            <a:r>
              <a:rPr lang="fr-FR" dirty="0" smtClean="0"/>
              <a:t> relevant tests are </a:t>
            </a:r>
            <a:r>
              <a:rPr lang="fr-FR" dirty="0" err="1" smtClean="0"/>
              <a:t>selected</a:t>
            </a:r>
            <a:r>
              <a:rPr lang="fr-FR" dirty="0"/>
              <a:t>?</a:t>
            </a:r>
            <a:endParaRPr lang="fr-FR" dirty="0" smtClean="0"/>
          </a:p>
          <a:p>
            <a:pPr>
              <a:lnSpc>
                <a:spcPct val="150000"/>
              </a:lnSpc>
            </a:pPr>
            <a:endParaRPr lang="fr-FR" dirty="0"/>
          </a:p>
          <a:p>
            <a:pPr>
              <a:lnSpc>
                <a:spcPct val="150000"/>
              </a:lnSpc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59336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metrics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023" y="1916832"/>
            <a:ext cx="9193676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03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Overview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err="1" smtClean="0"/>
              <a:t>Problems</a:t>
            </a:r>
            <a:r>
              <a:rPr lang="fr-FR" dirty="0" smtClean="0"/>
              <a:t> classification 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Experiments</a:t>
            </a:r>
            <a:r>
              <a:rPr lang="fr-FR" dirty="0" smtClean="0"/>
              <a:t> 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b="1" dirty="0" err="1" smtClean="0"/>
              <a:t>Results</a:t>
            </a:r>
            <a:endParaRPr lang="fr-FR" b="1" dirty="0" smtClean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en-US" dirty="0" smtClean="0"/>
          </a:p>
          <a:p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06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1" y="1824891"/>
            <a:ext cx="9058938" cy="3582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Results</a:t>
            </a:r>
            <a:endParaRPr lang="en-US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107504" y="1268760"/>
            <a:ext cx="8928992" cy="4633913"/>
          </a:xfrm>
        </p:spPr>
        <p:txBody>
          <a:bodyPr/>
          <a:lstStyle/>
          <a:p>
            <a:r>
              <a:rPr lang="fr-FR" dirty="0" err="1"/>
              <a:t>W</a:t>
            </a:r>
            <a:r>
              <a:rPr lang="fr-FR" dirty="0" err="1" smtClean="0"/>
              <a:t>hat</a:t>
            </a:r>
            <a:r>
              <a:rPr lang="fr-FR" dirty="0" smtClean="0"/>
              <a:t> </a:t>
            </a:r>
            <a:r>
              <a:rPr lang="fr-FR" dirty="0"/>
              <a:t>is the impact of </a:t>
            </a:r>
            <a:r>
              <a:rPr lang="fr-FR" dirty="0" smtClean="0"/>
              <a:t>a </a:t>
            </a:r>
            <a:r>
              <a:rPr lang="fr-FR" dirty="0" err="1" smtClean="0"/>
              <a:t>finer</a:t>
            </a:r>
            <a:r>
              <a:rPr lang="fr-FR" dirty="0" smtClean="0"/>
              <a:t> </a:t>
            </a:r>
            <a:r>
              <a:rPr lang="fr-FR" dirty="0" err="1" smtClean="0"/>
              <a:t>granularity</a:t>
            </a:r>
            <a:r>
              <a:rPr lang="fr-FR" dirty="0" smtClean="0"/>
              <a:t>?</a:t>
            </a:r>
            <a:endParaRPr lang="fr-FR" dirty="0"/>
          </a:p>
          <a:p>
            <a:endParaRPr lang="fr-FR" dirty="0" smtClean="0"/>
          </a:p>
        </p:txBody>
      </p:sp>
      <p:sp>
        <p:nvSpPr>
          <p:cNvPr id="3" name="Rectangle 2"/>
          <p:cNvSpPr/>
          <p:nvPr/>
        </p:nvSpPr>
        <p:spPr>
          <a:xfrm>
            <a:off x="35496" y="2852936"/>
            <a:ext cx="8998712" cy="504056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4576678" y="5670680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Precision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6732240" y="5670680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Recall</a:t>
            </a:r>
            <a:endParaRPr lang="fr-FR" dirty="0"/>
          </a:p>
        </p:txBody>
      </p:sp>
      <p:sp>
        <p:nvSpPr>
          <p:cNvPr id="21" name="Flèche droite 20"/>
          <p:cNvSpPr/>
          <p:nvPr/>
        </p:nvSpPr>
        <p:spPr>
          <a:xfrm rot="19644902">
            <a:off x="5800813" y="5790370"/>
            <a:ext cx="504056" cy="12995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251520" y="5670680"/>
            <a:ext cx="3152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Selected</a:t>
            </a:r>
            <a:r>
              <a:rPr lang="fr-FR" dirty="0" smtClean="0"/>
              <a:t> Tests</a:t>
            </a:r>
            <a:endParaRPr lang="fr-FR" dirty="0"/>
          </a:p>
        </p:txBody>
      </p:sp>
      <p:sp>
        <p:nvSpPr>
          <p:cNvPr id="27" name="Flèche droite 26"/>
          <p:cNvSpPr/>
          <p:nvPr/>
        </p:nvSpPr>
        <p:spPr>
          <a:xfrm rot="2262483">
            <a:off x="3360761" y="5790370"/>
            <a:ext cx="504056" cy="12995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lèche droite 28"/>
          <p:cNvSpPr/>
          <p:nvPr/>
        </p:nvSpPr>
        <p:spPr>
          <a:xfrm rot="2262483">
            <a:off x="7609233" y="5790370"/>
            <a:ext cx="504056" cy="12995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802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1" y="1824891"/>
            <a:ext cx="9058938" cy="3582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Results</a:t>
            </a:r>
            <a:endParaRPr lang="en-US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107504" y="1268760"/>
            <a:ext cx="8928992" cy="4633913"/>
          </a:xfrm>
        </p:spPr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/>
              <a:t>is the impact of the </a:t>
            </a:r>
            <a:r>
              <a:rPr lang="fr-FR" dirty="0" err="1"/>
              <a:t>third</a:t>
            </a:r>
            <a:r>
              <a:rPr lang="fr-FR" dirty="0"/>
              <a:t>-party breaks </a:t>
            </a:r>
            <a:r>
              <a:rPr lang="fr-FR" dirty="0" smtClean="0"/>
              <a:t>issue?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5496" y="2629824"/>
            <a:ext cx="8998712" cy="480005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4576678" y="5670680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Precision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6732240" y="5670680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Recall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51520" y="5670680"/>
            <a:ext cx="3152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Selected</a:t>
            </a:r>
            <a:r>
              <a:rPr lang="fr-FR" dirty="0" smtClean="0"/>
              <a:t> Tests</a:t>
            </a:r>
            <a:endParaRPr lang="fr-FR" dirty="0"/>
          </a:p>
        </p:txBody>
      </p:sp>
      <p:sp>
        <p:nvSpPr>
          <p:cNvPr id="12" name="Flèche droite 11"/>
          <p:cNvSpPr/>
          <p:nvPr/>
        </p:nvSpPr>
        <p:spPr>
          <a:xfrm rot="2262483">
            <a:off x="5800813" y="5767213"/>
            <a:ext cx="504056" cy="12995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 droite 20"/>
          <p:cNvSpPr/>
          <p:nvPr/>
        </p:nvSpPr>
        <p:spPr>
          <a:xfrm rot="19644902">
            <a:off x="3352542" y="5784557"/>
            <a:ext cx="504056" cy="12995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 droite 21"/>
          <p:cNvSpPr/>
          <p:nvPr/>
        </p:nvSpPr>
        <p:spPr>
          <a:xfrm rot="19644902">
            <a:off x="7601014" y="5801861"/>
            <a:ext cx="504056" cy="12995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919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1" y="1824891"/>
            <a:ext cx="9058938" cy="3582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Results</a:t>
            </a:r>
            <a:endParaRPr lang="en-US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107504" y="1268760"/>
            <a:ext cx="8928992" cy="4633913"/>
          </a:xfrm>
        </p:spPr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/>
              <a:t>is the impact of the </a:t>
            </a:r>
            <a:r>
              <a:rPr lang="fr-FR" dirty="0" err="1"/>
              <a:t>polymorphism</a:t>
            </a:r>
            <a:r>
              <a:rPr lang="fr-FR" dirty="0"/>
              <a:t> </a:t>
            </a:r>
            <a:r>
              <a:rPr lang="fr-FR" dirty="0" smtClean="0"/>
              <a:t>breaks issue?</a:t>
            </a:r>
            <a:endParaRPr lang="fr-FR" dirty="0"/>
          </a:p>
          <a:p>
            <a:pPr lvl="1"/>
            <a:endParaRPr lang="fr-FR" dirty="0"/>
          </a:p>
          <a:p>
            <a:endParaRPr lang="fr-FR" dirty="0" smtClean="0"/>
          </a:p>
        </p:txBody>
      </p:sp>
      <p:sp>
        <p:nvSpPr>
          <p:cNvPr id="7" name="Rectangle 6"/>
          <p:cNvSpPr/>
          <p:nvPr/>
        </p:nvSpPr>
        <p:spPr>
          <a:xfrm>
            <a:off x="35496" y="3088488"/>
            <a:ext cx="8998712" cy="252028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37784" y="4085310"/>
            <a:ext cx="8998712" cy="252028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576678" y="5670680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Precision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6732240" y="5670680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Recall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251520" y="5670680"/>
            <a:ext cx="3152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Selected</a:t>
            </a:r>
            <a:r>
              <a:rPr lang="fr-FR" dirty="0" smtClean="0"/>
              <a:t> Tests</a:t>
            </a:r>
            <a:endParaRPr lang="fr-FR" dirty="0"/>
          </a:p>
        </p:txBody>
      </p:sp>
      <p:sp>
        <p:nvSpPr>
          <p:cNvPr id="22" name="Flèche droite 21"/>
          <p:cNvSpPr/>
          <p:nvPr/>
        </p:nvSpPr>
        <p:spPr>
          <a:xfrm rot="2262483">
            <a:off x="5800813" y="5767213"/>
            <a:ext cx="504056" cy="12995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 droite 22"/>
          <p:cNvSpPr/>
          <p:nvPr/>
        </p:nvSpPr>
        <p:spPr>
          <a:xfrm rot="19644902">
            <a:off x="3352542" y="5784557"/>
            <a:ext cx="504056" cy="12995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 droite 23"/>
          <p:cNvSpPr/>
          <p:nvPr/>
        </p:nvSpPr>
        <p:spPr>
          <a:xfrm rot="19644902">
            <a:off x="7601014" y="5801861"/>
            <a:ext cx="504056" cy="12995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0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1" y="1824891"/>
            <a:ext cx="9058938" cy="3582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Results</a:t>
            </a:r>
            <a:endParaRPr lang="en-US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107504" y="1268760"/>
            <a:ext cx="8928992" cy="4633913"/>
          </a:xfrm>
        </p:spPr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/>
              <a:t>is the impact of the </a:t>
            </a:r>
            <a:r>
              <a:rPr lang="fr-FR" dirty="0" err="1"/>
              <a:t>dynamic</a:t>
            </a:r>
            <a:r>
              <a:rPr lang="fr-FR" dirty="0"/>
              <a:t> breaks </a:t>
            </a:r>
            <a:r>
              <a:rPr lang="fr-FR" dirty="0" smtClean="0"/>
              <a:t>issue?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5496" y="3077198"/>
            <a:ext cx="8998712" cy="1008112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4576678" y="5670680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Precision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6732240" y="5670680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Recall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51520" y="5670680"/>
            <a:ext cx="3152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Selected</a:t>
            </a:r>
            <a:r>
              <a:rPr lang="fr-FR" dirty="0" smtClean="0"/>
              <a:t> Tests</a:t>
            </a:r>
            <a:endParaRPr lang="fr-FR" dirty="0"/>
          </a:p>
        </p:txBody>
      </p:sp>
      <p:sp>
        <p:nvSpPr>
          <p:cNvPr id="12" name="Flèche droite 11"/>
          <p:cNvSpPr/>
          <p:nvPr/>
        </p:nvSpPr>
        <p:spPr>
          <a:xfrm>
            <a:off x="3360761" y="5801594"/>
            <a:ext cx="504056" cy="12995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 droite 13"/>
          <p:cNvSpPr/>
          <p:nvPr/>
        </p:nvSpPr>
        <p:spPr>
          <a:xfrm>
            <a:off x="5806761" y="5801594"/>
            <a:ext cx="504056" cy="12995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droite 14"/>
          <p:cNvSpPr/>
          <p:nvPr/>
        </p:nvSpPr>
        <p:spPr>
          <a:xfrm>
            <a:off x="7609233" y="5801594"/>
            <a:ext cx="504056" cy="12995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698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1" y="1824891"/>
            <a:ext cx="9058938" cy="3582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Results</a:t>
            </a:r>
            <a:endParaRPr lang="en-US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107504" y="1268760"/>
            <a:ext cx="8928992" cy="4633913"/>
          </a:xfrm>
        </p:spPr>
        <p:txBody>
          <a:bodyPr/>
          <a:lstStyle/>
          <a:p>
            <a:r>
              <a:rPr lang="fr-FR" dirty="0" smtClean="0"/>
              <a:t>Can </a:t>
            </a:r>
            <a:r>
              <a:rPr lang="fr-FR" dirty="0" err="1"/>
              <a:t>we</a:t>
            </a:r>
            <a:r>
              <a:rPr lang="fr-FR" dirty="0"/>
              <a:t> combine the solutions to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 smtClean="0"/>
              <a:t>problems</a:t>
            </a:r>
            <a:r>
              <a:rPr lang="fr-FR" dirty="0" smtClean="0"/>
              <a:t>?</a:t>
            </a:r>
          </a:p>
          <a:p>
            <a:pPr lvl="1"/>
            <a:endParaRPr lang="fr-FR" dirty="0"/>
          </a:p>
          <a:p>
            <a:endParaRPr lang="fr-FR" dirty="0" smtClean="0"/>
          </a:p>
        </p:txBody>
      </p:sp>
      <p:sp>
        <p:nvSpPr>
          <p:cNvPr id="7" name="Rectangle 6"/>
          <p:cNvSpPr/>
          <p:nvPr/>
        </p:nvSpPr>
        <p:spPr>
          <a:xfrm>
            <a:off x="35496" y="4441030"/>
            <a:ext cx="8998712" cy="872737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37784" y="3100832"/>
            <a:ext cx="8998712" cy="218184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4576678" y="5670680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Precision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6732240" y="5670680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Recall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251520" y="5670680"/>
            <a:ext cx="3152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Selected</a:t>
            </a:r>
            <a:r>
              <a:rPr lang="fr-FR" dirty="0" smtClean="0"/>
              <a:t> Tests</a:t>
            </a:r>
            <a:endParaRPr lang="fr-FR" dirty="0"/>
          </a:p>
        </p:txBody>
      </p:sp>
      <p:sp>
        <p:nvSpPr>
          <p:cNvPr id="18" name="Flèche droite 17"/>
          <p:cNvSpPr/>
          <p:nvPr/>
        </p:nvSpPr>
        <p:spPr>
          <a:xfrm rot="19644902">
            <a:off x="7609233" y="5775293"/>
            <a:ext cx="504056" cy="12995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 droite 18"/>
          <p:cNvSpPr/>
          <p:nvPr/>
        </p:nvSpPr>
        <p:spPr>
          <a:xfrm rot="2262483">
            <a:off x="5815895" y="5805448"/>
            <a:ext cx="504056" cy="12995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 droite 19"/>
          <p:cNvSpPr/>
          <p:nvPr/>
        </p:nvSpPr>
        <p:spPr>
          <a:xfrm rot="19644902">
            <a:off x="3352542" y="5775293"/>
            <a:ext cx="504056" cy="12995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Problems</a:t>
            </a:r>
            <a:endParaRPr lang="fr-FR" dirty="0" smtClean="0"/>
          </a:p>
          <a:p>
            <a:pPr lvl="1"/>
            <a:r>
              <a:rPr lang="fr-FR" dirty="0" smtClean="0"/>
              <a:t>are </a:t>
            </a:r>
            <a:r>
              <a:rPr lang="fr-FR" dirty="0" err="1" smtClean="0"/>
              <a:t>intertwined</a:t>
            </a:r>
            <a:endParaRPr lang="fr-FR" dirty="0"/>
          </a:p>
          <a:p>
            <a:pPr lvl="1"/>
            <a:r>
              <a:rPr lang="fr-FR" dirty="0" smtClean="0"/>
              <a:t>impact </a:t>
            </a:r>
            <a:r>
              <a:rPr lang="fr-FR" dirty="0" err="1" smtClean="0"/>
              <a:t>differently</a:t>
            </a:r>
            <a:r>
              <a:rPr lang="fr-FR" dirty="0" smtClean="0"/>
              <a:t>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project</a:t>
            </a:r>
            <a:endParaRPr lang="fr-FR" dirty="0" smtClean="0"/>
          </a:p>
          <a:p>
            <a:pPr lvl="1"/>
            <a:r>
              <a:rPr lang="fr-FR" dirty="0" smtClean="0"/>
              <a:t>have </a:t>
            </a:r>
            <a:r>
              <a:rPr lang="fr-FR" dirty="0" err="1" smtClean="0"/>
              <a:t>different</a:t>
            </a:r>
            <a:r>
              <a:rPr lang="fr-FR" dirty="0" smtClean="0"/>
              <a:t> solutions for a </a:t>
            </a:r>
            <a:r>
              <a:rPr lang="fr-FR" dirty="0" err="1" smtClean="0"/>
              <a:t>given</a:t>
            </a:r>
            <a:r>
              <a:rPr lang="fr-FR" dirty="0" smtClean="0"/>
              <a:t> break class</a:t>
            </a:r>
          </a:p>
          <a:p>
            <a:pPr lvl="1"/>
            <a:endParaRPr lang="fr-FR" sz="800" dirty="0"/>
          </a:p>
          <a:p>
            <a:pPr marL="0" indent="0">
              <a:buNone/>
            </a:pPr>
            <a:r>
              <a:rPr lang="fr-FR" b="1" dirty="0" err="1" smtClean="0"/>
              <a:t>Dynamic</a:t>
            </a:r>
            <a:r>
              <a:rPr lang="fr-FR" b="1" dirty="0" smtClean="0"/>
              <a:t> </a:t>
            </a:r>
            <a:r>
              <a:rPr lang="fr-FR" b="1" dirty="0" err="1" smtClean="0"/>
              <a:t>analysis</a:t>
            </a:r>
            <a:endParaRPr lang="fr-FR" b="1" dirty="0"/>
          </a:p>
          <a:p>
            <a:r>
              <a:rPr lang="fr-FR" dirty="0" err="1" smtClean="0"/>
              <a:t>Seems</a:t>
            </a:r>
            <a:r>
              <a:rPr lang="fr-FR" dirty="0" smtClean="0"/>
              <a:t> </a:t>
            </a:r>
            <a:r>
              <a:rPr lang="fr-FR" dirty="0" err="1" smtClean="0"/>
              <a:t>perfect</a:t>
            </a:r>
            <a:r>
              <a:rPr lang="fr-FR" dirty="0" smtClean="0"/>
              <a:t>, </a:t>
            </a:r>
            <a:r>
              <a:rPr lang="fr-FR" b="1" dirty="0" smtClean="0"/>
              <a:t>but</a:t>
            </a:r>
            <a:r>
              <a:rPr lang="fr-FR" dirty="0" smtClean="0"/>
              <a:t>:</a:t>
            </a:r>
            <a:endParaRPr lang="fr-FR" dirty="0"/>
          </a:p>
          <a:p>
            <a:pPr lvl="1"/>
            <a:r>
              <a:rPr lang="fr-FR" dirty="0" err="1"/>
              <a:t>Depends</a:t>
            </a:r>
            <a:r>
              <a:rPr lang="fr-FR" dirty="0"/>
              <a:t> of the data </a:t>
            </a:r>
            <a:r>
              <a:rPr lang="fr-FR" dirty="0" err="1"/>
              <a:t>used</a:t>
            </a:r>
            <a:r>
              <a:rPr lang="fr-FR" dirty="0"/>
              <a:t> for the tests</a:t>
            </a:r>
          </a:p>
          <a:p>
            <a:pPr lvl="1"/>
            <a:r>
              <a:rPr lang="fr-FR" dirty="0" err="1" smtClean="0"/>
              <a:t>Does</a:t>
            </a:r>
            <a:r>
              <a:rPr lang="fr-FR" dirty="0" smtClean="0"/>
              <a:t> not </a:t>
            </a:r>
            <a:r>
              <a:rPr lang="fr-FR" dirty="0" err="1" smtClean="0"/>
              <a:t>work</a:t>
            </a:r>
            <a:r>
              <a:rPr lang="fr-FR" dirty="0" smtClean="0"/>
              <a:t> on </a:t>
            </a:r>
            <a:r>
              <a:rPr lang="fr-FR" dirty="0" err="1" smtClean="0"/>
              <a:t>failling</a:t>
            </a:r>
            <a:r>
              <a:rPr lang="fr-FR" dirty="0" smtClean="0"/>
              <a:t> tests</a:t>
            </a:r>
          </a:p>
          <a:p>
            <a:pPr lvl="1"/>
            <a:r>
              <a:rPr lang="fr-FR" dirty="0" err="1" smtClean="0"/>
              <a:t>Requires</a:t>
            </a:r>
            <a:r>
              <a:rPr lang="fr-FR" dirty="0" smtClean="0"/>
              <a:t> time 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performed</a:t>
            </a:r>
            <a:endParaRPr lang="fr-FR" dirty="0" smtClean="0"/>
          </a:p>
          <a:p>
            <a:pPr lvl="1"/>
            <a:r>
              <a:rPr lang="fr-FR" dirty="0" err="1" smtClean="0"/>
              <a:t>Implies</a:t>
            </a:r>
            <a:r>
              <a:rPr lang="fr-FR" dirty="0" smtClean="0"/>
              <a:t> a use of a </a:t>
            </a:r>
            <a:r>
              <a:rPr lang="fr-FR" dirty="0" err="1" smtClean="0"/>
              <a:t>depreciated</a:t>
            </a:r>
            <a:r>
              <a:rPr lang="fr-FR" dirty="0" smtClean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14933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ctr">
              <a:buNone/>
            </a:pPr>
            <a:r>
              <a:rPr lang="fr-FR" b="1" dirty="0" smtClean="0"/>
              <a:t>Goals</a:t>
            </a:r>
            <a:endParaRPr lang="fr-FR" dirty="0" smtClean="0"/>
          </a:p>
          <a:p>
            <a:pPr lvl="1" fontAlgn="ctr"/>
            <a:r>
              <a:rPr lang="fr-FR" dirty="0" smtClean="0"/>
              <a:t>Select tests to </a:t>
            </a:r>
            <a:r>
              <a:rPr lang="fr-FR" dirty="0" err="1" smtClean="0"/>
              <a:t>relaunch</a:t>
            </a:r>
            <a:r>
              <a:rPr lang="fr-FR" dirty="0" smtClean="0"/>
              <a:t> </a:t>
            </a:r>
            <a:r>
              <a:rPr lang="fr-FR" dirty="0" err="1" smtClean="0"/>
              <a:t>after</a:t>
            </a:r>
            <a:r>
              <a:rPr lang="fr-FR" dirty="0" smtClean="0"/>
              <a:t> a change in the source code</a:t>
            </a:r>
          </a:p>
          <a:p>
            <a:pPr lvl="1" fontAlgn="ctr"/>
            <a:r>
              <a:rPr lang="fr-FR" dirty="0" smtClean="0"/>
              <a:t>Win time!</a:t>
            </a:r>
          </a:p>
          <a:p>
            <a:pPr marL="269875" lvl="1" indent="0" fontAlgn="ctr">
              <a:buNone/>
            </a:pPr>
            <a:endParaRPr lang="fr-FR" dirty="0" smtClean="0"/>
          </a:p>
          <a:p>
            <a:pPr marL="0" indent="0" fontAlgn="ctr">
              <a:buNone/>
            </a:pPr>
            <a:r>
              <a:rPr lang="fr-FR" b="1" dirty="0" err="1" smtClean="0"/>
              <a:t>Comparison</a:t>
            </a:r>
            <a:r>
              <a:rPr lang="fr-FR" b="1" dirty="0" smtClean="0"/>
              <a:t> of </a:t>
            </a:r>
            <a:r>
              <a:rPr lang="fr-FR" b="1" dirty="0" err="1" smtClean="0"/>
              <a:t>approaches</a:t>
            </a:r>
            <a:endParaRPr lang="fr-FR" b="1" dirty="0" smtClean="0"/>
          </a:p>
          <a:p>
            <a:pPr lvl="1" fontAlgn="ctr"/>
            <a:r>
              <a:rPr lang="fr-FR" dirty="0" smtClean="0"/>
              <a:t>Call graph </a:t>
            </a:r>
            <a:r>
              <a:rPr lang="fr-FR" dirty="0" err="1" smtClean="0"/>
              <a:t>analysis</a:t>
            </a:r>
            <a:r>
              <a:rPr lang="fr-FR" dirty="0" smtClean="0"/>
              <a:t> by </a:t>
            </a:r>
            <a:r>
              <a:rPr lang="fr-FR" dirty="0" err="1" smtClean="0"/>
              <a:t>static</a:t>
            </a:r>
            <a:r>
              <a:rPr lang="fr-FR" dirty="0" smtClean="0"/>
              <a:t> </a:t>
            </a:r>
            <a:r>
              <a:rPr lang="fr-FR" dirty="0" err="1" smtClean="0"/>
              <a:t>approach</a:t>
            </a:r>
            <a:endParaRPr lang="fr-FR" dirty="0" smtClean="0"/>
          </a:p>
          <a:p>
            <a:pPr lvl="1" fontAlgn="ctr"/>
            <a:r>
              <a:rPr lang="fr-FR" dirty="0" err="1" smtClean="0"/>
              <a:t>Comparison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dynamic</a:t>
            </a:r>
            <a:r>
              <a:rPr lang="fr-FR" dirty="0" smtClean="0"/>
              <a:t> </a:t>
            </a:r>
            <a:r>
              <a:rPr lang="fr-FR" dirty="0" err="1" smtClean="0"/>
              <a:t>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4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Future </a:t>
            </a:r>
            <a:r>
              <a:rPr lang="fr-FR" dirty="0" err="1" smtClean="0"/>
              <a:t>Work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Implement</a:t>
            </a:r>
            <a:r>
              <a:rPr lang="fr-FR" dirty="0" smtClean="0"/>
              <a:t> </a:t>
            </a:r>
            <a:r>
              <a:rPr lang="fr-FR" dirty="0"/>
              <a:t>for real applications</a:t>
            </a:r>
          </a:p>
          <a:p>
            <a:endParaRPr lang="fr-FR" dirty="0" smtClean="0"/>
          </a:p>
          <a:p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problems</a:t>
            </a:r>
            <a:r>
              <a:rPr lang="fr-FR" dirty="0" smtClean="0"/>
              <a:t> </a:t>
            </a:r>
            <a:r>
              <a:rPr lang="fr-FR" dirty="0" err="1" smtClean="0"/>
              <a:t>cannot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solved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 smtClean="0"/>
              <a:t>dynamic</a:t>
            </a:r>
            <a:r>
              <a:rPr lang="fr-FR" dirty="0" smtClean="0"/>
              <a:t> or </a:t>
            </a:r>
            <a:r>
              <a:rPr lang="fr-FR" dirty="0" err="1" smtClean="0"/>
              <a:t>static</a:t>
            </a:r>
            <a:r>
              <a:rPr lang="fr-FR" dirty="0" smtClean="0"/>
              <a:t> </a:t>
            </a:r>
            <a:r>
              <a:rPr lang="fr-FR" dirty="0" err="1" smtClean="0"/>
              <a:t>approaches</a:t>
            </a:r>
            <a:endParaRPr lang="fr-FR" dirty="0" smtClean="0"/>
          </a:p>
          <a:p>
            <a:pPr lvl="1"/>
            <a:r>
              <a:rPr lang="fr-FR" dirty="0" err="1" smtClean="0"/>
              <a:t>Hybrid</a:t>
            </a:r>
            <a:r>
              <a:rPr lang="fr-FR" dirty="0" smtClean="0"/>
              <a:t> </a:t>
            </a:r>
            <a:r>
              <a:rPr lang="fr-FR" dirty="0" err="1" smtClean="0"/>
              <a:t>appoach</a:t>
            </a:r>
            <a:endParaRPr lang="fr-FR" dirty="0" smtClean="0"/>
          </a:p>
          <a:p>
            <a:pPr lvl="1"/>
            <a:endParaRPr lang="fr-FR" dirty="0"/>
          </a:p>
          <a:p>
            <a:r>
              <a:rPr lang="fr-FR" dirty="0" err="1" smtClean="0"/>
              <a:t>Study</a:t>
            </a:r>
            <a:r>
              <a:rPr lang="fr-FR" dirty="0" smtClean="0"/>
              <a:t> more </a:t>
            </a:r>
            <a:r>
              <a:rPr lang="fr-FR" dirty="0" err="1" smtClean="0"/>
              <a:t>closely</a:t>
            </a:r>
            <a:r>
              <a:rPr lang="fr-FR" dirty="0" smtClean="0"/>
              <a:t> issue of </a:t>
            </a:r>
            <a:r>
              <a:rPr lang="fr-FR" dirty="0" err="1" smtClean="0"/>
              <a:t>dynamic</a:t>
            </a:r>
            <a:r>
              <a:rPr lang="fr-FR" dirty="0" smtClean="0"/>
              <a:t> </a:t>
            </a:r>
            <a:r>
              <a:rPr lang="fr-FR" dirty="0" err="1" smtClean="0"/>
              <a:t>approaches</a:t>
            </a:r>
            <a:endParaRPr lang="fr-FR" dirty="0" smtClean="0"/>
          </a:p>
          <a:p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33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9700" y="1454150"/>
            <a:ext cx="9004300" cy="4633913"/>
          </a:xfrm>
        </p:spPr>
        <p:txBody>
          <a:bodyPr/>
          <a:lstStyle/>
          <a:p>
            <a:r>
              <a:rPr lang="fr-FR" dirty="0" smtClean="0"/>
              <a:t>Simple case</a:t>
            </a:r>
          </a:p>
        </p:txBody>
      </p:sp>
      <p:pic>
        <p:nvPicPr>
          <p:cNvPr id="3122" name="Picture 50" descr="C:\Utilisateurs\a577142\Documents\Papers\2015-Software_Quality_Journal-Tests  Impact\figures\simpleC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59" y="2420888"/>
            <a:ext cx="8935647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41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approaches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9700" y="1268760"/>
            <a:ext cx="8748713" cy="4633913"/>
          </a:xfrm>
        </p:spPr>
        <p:txBody>
          <a:bodyPr/>
          <a:lstStyle/>
          <a:p>
            <a:r>
              <a:rPr lang="fr-FR" b="1" dirty="0" err="1" smtClean="0"/>
              <a:t>Dynamic</a:t>
            </a:r>
            <a:r>
              <a:rPr lang="fr-FR" b="1" dirty="0" smtClean="0"/>
              <a:t> </a:t>
            </a:r>
            <a:r>
              <a:rPr lang="fr-FR" b="1" dirty="0" err="1" smtClean="0"/>
              <a:t>Approach</a:t>
            </a:r>
            <a:endParaRPr lang="fr-FR" b="1" dirty="0" smtClean="0"/>
          </a:p>
          <a:p>
            <a:pPr lvl="1"/>
            <a:r>
              <a:rPr lang="fr-FR" dirty="0" err="1" smtClean="0"/>
              <a:t>Execute</a:t>
            </a:r>
            <a:r>
              <a:rPr lang="fr-FR" dirty="0" smtClean="0"/>
              <a:t> the tests </a:t>
            </a:r>
          </a:p>
          <a:p>
            <a:pPr lvl="2"/>
            <a:r>
              <a:rPr lang="fr-FR" dirty="0" err="1" smtClean="0"/>
              <a:t>Map</a:t>
            </a:r>
            <a:r>
              <a:rPr lang="fr-FR" dirty="0" smtClean="0"/>
              <a:t> the tests to the </a:t>
            </a:r>
            <a:r>
              <a:rPr lang="fr-FR" dirty="0" err="1" smtClean="0"/>
              <a:t>covered</a:t>
            </a:r>
            <a:r>
              <a:rPr lang="fr-FR" dirty="0" smtClean="0"/>
              <a:t> code</a:t>
            </a:r>
          </a:p>
          <a:p>
            <a:pPr lvl="1"/>
            <a:r>
              <a:rPr lang="fr-FR" dirty="0" err="1" smtClean="0"/>
              <a:t>Relaunch</a:t>
            </a:r>
            <a:r>
              <a:rPr lang="fr-FR" dirty="0" smtClean="0"/>
              <a:t> the tests </a:t>
            </a:r>
            <a:r>
              <a:rPr lang="fr-FR" dirty="0" err="1" smtClean="0"/>
              <a:t>related</a:t>
            </a:r>
            <a:r>
              <a:rPr lang="fr-FR" dirty="0" smtClean="0"/>
              <a:t> to </a:t>
            </a:r>
            <a:r>
              <a:rPr lang="fr-FR" dirty="0" err="1" smtClean="0"/>
              <a:t>changed</a:t>
            </a:r>
            <a:r>
              <a:rPr lang="fr-FR" dirty="0" smtClean="0"/>
              <a:t> source code</a:t>
            </a:r>
            <a:endParaRPr lang="fr-FR" dirty="0"/>
          </a:p>
          <a:p>
            <a:pPr marL="269875" lvl="1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dirty="0" err="1" smtClean="0"/>
              <a:t>Properties</a:t>
            </a:r>
            <a:endParaRPr lang="fr-FR" b="1" dirty="0" smtClean="0"/>
          </a:p>
          <a:p>
            <a:pPr lvl="1"/>
            <a:r>
              <a:rPr lang="fr-FR" dirty="0" err="1" smtClean="0"/>
              <a:t>Dependent</a:t>
            </a:r>
            <a:r>
              <a:rPr lang="fr-FR" dirty="0" smtClean="0"/>
              <a:t> to the test data</a:t>
            </a:r>
          </a:p>
          <a:p>
            <a:pPr lvl="1"/>
            <a:r>
              <a:rPr lang="fr-FR" dirty="0" smtClean="0"/>
              <a:t>The tests have 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executed</a:t>
            </a:r>
            <a:endParaRPr lang="fr-FR" dirty="0" smtClean="0"/>
          </a:p>
          <a:p>
            <a:pPr lvl="1"/>
            <a:endParaRPr lang="fr-FR" dirty="0" smtClean="0"/>
          </a:p>
          <a:p>
            <a:pPr marL="269875" lvl="1" indent="0">
              <a:buNone/>
            </a:pPr>
            <a:endParaRPr lang="fr-FR" sz="1400" dirty="0" smtClean="0"/>
          </a:p>
          <a:p>
            <a:pPr marL="269875" lvl="1" indent="0">
              <a:buNone/>
            </a:pP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24633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approaches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9700" y="1268760"/>
            <a:ext cx="8748713" cy="4633913"/>
          </a:xfrm>
        </p:spPr>
        <p:txBody>
          <a:bodyPr/>
          <a:lstStyle/>
          <a:p>
            <a:r>
              <a:rPr lang="fr-FR" b="1" dirty="0" err="1" smtClean="0"/>
              <a:t>Static</a:t>
            </a:r>
            <a:r>
              <a:rPr lang="fr-FR" b="1" dirty="0" smtClean="0"/>
              <a:t> </a:t>
            </a:r>
            <a:r>
              <a:rPr lang="fr-FR" b="1" dirty="0" err="1" smtClean="0"/>
              <a:t>Approach</a:t>
            </a:r>
            <a:endParaRPr lang="fr-FR" b="1" dirty="0" smtClean="0"/>
          </a:p>
          <a:p>
            <a:pPr lvl="1"/>
            <a:r>
              <a:rPr lang="fr-FR" dirty="0" err="1" smtClean="0"/>
              <a:t>Create</a:t>
            </a:r>
            <a:r>
              <a:rPr lang="fr-FR" dirty="0" smtClean="0"/>
              <a:t> a model of the system</a:t>
            </a:r>
          </a:p>
          <a:p>
            <a:pPr lvl="1"/>
            <a:r>
              <a:rPr lang="fr-FR" dirty="0" err="1" smtClean="0"/>
              <a:t>Navigate</a:t>
            </a:r>
            <a:r>
              <a:rPr lang="fr-FR" dirty="0" smtClean="0"/>
              <a:t> the call graph </a:t>
            </a:r>
            <a:r>
              <a:rPr lang="fr-FR" dirty="0" err="1" smtClean="0"/>
              <a:t>from</a:t>
            </a:r>
            <a:r>
              <a:rPr lang="fr-FR" dirty="0" smtClean="0"/>
              <a:t> a </a:t>
            </a:r>
            <a:r>
              <a:rPr lang="fr-FR" dirty="0" err="1" smtClean="0"/>
              <a:t>changed</a:t>
            </a:r>
            <a:r>
              <a:rPr lang="fr-FR" dirty="0" smtClean="0"/>
              <a:t> source code to </a:t>
            </a:r>
            <a:r>
              <a:rPr lang="fr-FR" dirty="0" err="1" smtClean="0"/>
              <a:t>find</a:t>
            </a:r>
            <a:r>
              <a:rPr lang="fr-FR" dirty="0" smtClean="0"/>
              <a:t> the tests</a:t>
            </a:r>
            <a:endParaRPr lang="fr-FR" dirty="0"/>
          </a:p>
          <a:p>
            <a:pPr lvl="1"/>
            <a:endParaRPr lang="fr-FR" dirty="0"/>
          </a:p>
          <a:p>
            <a:pPr marL="0" indent="0">
              <a:buNone/>
            </a:pPr>
            <a:r>
              <a:rPr lang="fr-FR" b="1" dirty="0" err="1"/>
              <a:t>Properties</a:t>
            </a:r>
            <a:endParaRPr lang="fr-FR" b="1" dirty="0" smtClean="0"/>
          </a:p>
          <a:p>
            <a:pPr lvl="1"/>
            <a:r>
              <a:rPr lang="fr-FR" dirty="0" err="1" smtClean="0"/>
              <a:t>Allows</a:t>
            </a:r>
            <a:r>
              <a:rPr lang="fr-FR" dirty="0" smtClean="0"/>
              <a:t> </a:t>
            </a:r>
            <a:r>
              <a:rPr lang="fr-FR" dirty="0"/>
              <a:t>to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scenarios</a:t>
            </a:r>
          </a:p>
          <a:p>
            <a:pPr lvl="1"/>
            <a:r>
              <a:rPr lang="fr-FR" dirty="0"/>
              <a:t>No test </a:t>
            </a:r>
            <a:r>
              <a:rPr lang="fr-FR" dirty="0" err="1"/>
              <a:t>execution</a:t>
            </a:r>
            <a:endParaRPr lang="fr-FR" dirty="0"/>
          </a:p>
          <a:p>
            <a:pPr marL="269875" lvl="1" indent="0">
              <a:buNone/>
            </a:pPr>
            <a:endParaRPr lang="fr-FR" sz="1400" dirty="0" smtClean="0"/>
          </a:p>
          <a:p>
            <a:pPr marL="269875" lvl="1" indent="0">
              <a:buNone/>
            </a:pP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74706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Overview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b="1" dirty="0" err="1" smtClean="0"/>
              <a:t>Problems</a:t>
            </a:r>
            <a:r>
              <a:rPr lang="fr-FR" b="1" dirty="0" smtClean="0"/>
              <a:t> classification 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Experiments</a:t>
            </a:r>
            <a:r>
              <a:rPr lang="fr-FR" dirty="0" smtClean="0"/>
              <a:t> 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Results</a:t>
            </a:r>
            <a:endParaRPr lang="fr-FR" dirty="0" smtClean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en-US" dirty="0" smtClean="0"/>
          </a:p>
          <a:p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38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9700" y="1268760"/>
            <a:ext cx="8748713" cy="4633913"/>
          </a:xfrm>
        </p:spPr>
        <p:txBody>
          <a:bodyPr/>
          <a:lstStyle/>
          <a:p>
            <a:r>
              <a:rPr lang="fr-FR" dirty="0" smtClean="0"/>
              <a:t>Issues classification</a:t>
            </a:r>
          </a:p>
          <a:p>
            <a:pPr lvl="1">
              <a:lnSpc>
                <a:spcPct val="150000"/>
              </a:lnSpc>
            </a:pPr>
            <a:r>
              <a:rPr lang="fr-FR" dirty="0" err="1" smtClean="0"/>
              <a:t>Third</a:t>
            </a:r>
            <a:r>
              <a:rPr lang="fr-FR" dirty="0" smtClean="0"/>
              <a:t> Party breaks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Multi-program breaks</a:t>
            </a:r>
          </a:p>
          <a:p>
            <a:pPr lvl="1">
              <a:lnSpc>
                <a:spcPct val="150000"/>
              </a:lnSpc>
            </a:pPr>
            <a:r>
              <a:rPr lang="fr-FR" dirty="0" err="1" smtClean="0"/>
              <a:t>Dynamic</a:t>
            </a:r>
            <a:r>
              <a:rPr lang="fr-FR" dirty="0" smtClean="0"/>
              <a:t> breaks</a:t>
            </a:r>
          </a:p>
          <a:p>
            <a:pPr lvl="1">
              <a:lnSpc>
                <a:spcPct val="150000"/>
              </a:lnSpc>
            </a:pPr>
            <a:r>
              <a:rPr lang="fr-FR" dirty="0" err="1" smtClean="0"/>
              <a:t>Polymorphism</a:t>
            </a:r>
            <a:r>
              <a:rPr lang="fr-FR" dirty="0" smtClean="0"/>
              <a:t> breaks</a:t>
            </a:r>
          </a:p>
        </p:txBody>
      </p:sp>
    </p:spTree>
    <p:extLst>
      <p:ext uri="{BB962C8B-B14F-4D97-AF65-F5344CB8AC3E}">
        <p14:creationId xmlns:p14="http://schemas.microsoft.com/office/powerpoint/2010/main" val="191475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Third</a:t>
            </a:r>
            <a:r>
              <a:rPr lang="fr-FR" dirty="0"/>
              <a:t> Party </a:t>
            </a:r>
            <a:r>
              <a:rPr lang="fr-FR" dirty="0" smtClean="0"/>
              <a:t>breaks: </a:t>
            </a:r>
            <a:r>
              <a:rPr lang="fr-FR" dirty="0" err="1" smtClean="0"/>
              <a:t>Libraries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9700" y="1454150"/>
            <a:ext cx="9004300" cy="4633913"/>
          </a:xfrm>
        </p:spPr>
        <p:txBody>
          <a:bodyPr/>
          <a:lstStyle/>
          <a:p>
            <a:pPr lvl="1"/>
            <a:endParaRPr lang="fr-FR" dirty="0" smtClean="0"/>
          </a:p>
          <a:p>
            <a:pPr lvl="2"/>
            <a:endParaRPr lang="fr-FR" dirty="0" smtClean="0"/>
          </a:p>
        </p:txBody>
      </p:sp>
      <p:pic>
        <p:nvPicPr>
          <p:cNvPr id="6186" name="Picture 42" descr="C:\Utilisateurs\a577142\Documents\Papers\2015-Software_Quality_Journal-Tests  Impact\figures\librariesC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894879"/>
            <a:ext cx="8999537" cy="326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32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os v4.0">
  <a:themeElements>
    <a:clrScheme name="Worldline">
      <a:dk1>
        <a:srgbClr val="000000"/>
      </a:dk1>
      <a:lt1>
        <a:srgbClr val="FFFFFF"/>
      </a:lt1>
      <a:dk2>
        <a:srgbClr val="0066A1"/>
      </a:dk2>
      <a:lt2>
        <a:srgbClr val="829DC7"/>
      </a:lt2>
      <a:accent1>
        <a:srgbClr val="00B2A9"/>
      </a:accent1>
      <a:accent2>
        <a:srgbClr val="A626AA"/>
      </a:accent2>
      <a:accent3>
        <a:srgbClr val="6639B7"/>
      </a:accent3>
      <a:accent4>
        <a:srgbClr val="AEA400"/>
      </a:accent4>
      <a:accent5>
        <a:srgbClr val="FF6319"/>
      </a:accent5>
      <a:accent6>
        <a:srgbClr val="808080"/>
      </a:accent6>
      <a:hlink>
        <a:srgbClr val="0066A1"/>
      </a:hlink>
      <a:folHlink>
        <a:srgbClr val="829DC7"/>
      </a:folHlink>
    </a:clrScheme>
    <a:fontScheme name="Atos Font PP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Atos v4.0">
  <a:themeElements>
    <a:clrScheme name="Worldline">
      <a:dk1>
        <a:srgbClr val="000000"/>
      </a:dk1>
      <a:lt1>
        <a:srgbClr val="FFFFFF"/>
      </a:lt1>
      <a:dk2>
        <a:srgbClr val="0066A1"/>
      </a:dk2>
      <a:lt2>
        <a:srgbClr val="829DC7"/>
      </a:lt2>
      <a:accent1>
        <a:srgbClr val="00B2A9"/>
      </a:accent1>
      <a:accent2>
        <a:srgbClr val="A626AA"/>
      </a:accent2>
      <a:accent3>
        <a:srgbClr val="6639B7"/>
      </a:accent3>
      <a:accent4>
        <a:srgbClr val="AEA400"/>
      </a:accent4>
      <a:accent5>
        <a:srgbClr val="FF6319"/>
      </a:accent5>
      <a:accent6>
        <a:srgbClr val="808080"/>
      </a:accent6>
      <a:hlink>
        <a:srgbClr val="0066A1"/>
      </a:hlink>
      <a:folHlink>
        <a:srgbClr val="829DC7"/>
      </a:folHlink>
    </a:clrScheme>
    <a:fontScheme name="Atos Font PP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tos Font PP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Atos Theme">
      <a:dk1>
        <a:sysClr val="windowText" lastClr="000000"/>
      </a:dk1>
      <a:lt1>
        <a:sysClr val="window" lastClr="FFFFFF"/>
      </a:lt1>
      <a:dk2>
        <a:srgbClr val="0066A1"/>
      </a:dk2>
      <a:lt2>
        <a:srgbClr val="829DC7"/>
      </a:lt2>
      <a:accent1>
        <a:srgbClr val="0066A1"/>
      </a:accent1>
      <a:accent2>
        <a:srgbClr val="829DC7"/>
      </a:accent2>
      <a:accent3>
        <a:srgbClr val="000000"/>
      </a:accent3>
      <a:accent4>
        <a:srgbClr val="808080"/>
      </a:accent4>
      <a:accent5>
        <a:srgbClr val="FFFFFF"/>
      </a:accent5>
      <a:accent6>
        <a:srgbClr val="BFBFBF"/>
      </a:accent6>
      <a:hlink>
        <a:srgbClr val="0066A1"/>
      </a:hlink>
      <a:folHlink>
        <a:srgbClr val="829DC7"/>
      </a:folHlink>
    </a:clrScheme>
    <a:fontScheme name="Atos Font PP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280757d-37fe-447a-94a4-d00c1eb2ad0e">PTEC2HVDMWAY-9169-336</_dlc_DocId>
    <_dlc_DocIdUrl xmlns="0280757d-37fe-447a-94a4-d00c1eb2ad0e">
      <Url>https://sp.myatos.net/organization/gbu/wl/tou/sdco/_layouts/DocIdRedir.aspx?ID=PTEC2HVDMWAY-9169-336</Url>
      <Description>PTEC2HVDMWAY-9169-336</Description>
    </_dlc_DocIdUrl>
    <LockedVersions xmlns="69f805e4-ca2f-4568-b1d8-734d4a7d735a" xsi:nil="true"/>
    <AdvancedVersioningLimit xmlns="69f805e4-ca2f-4568-b1d8-734d4a7d735a" xsi:nil="true"/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8BCDEC012EEA4996A9DC2AE2D8FA0F" ma:contentTypeVersion="2" ma:contentTypeDescription="Create a new document." ma:contentTypeScope="" ma:versionID="dae91231e96a15f7ef982ce835711607">
  <xsd:schema xmlns:xsd="http://www.w3.org/2001/XMLSchema" xmlns:xs="http://www.w3.org/2001/XMLSchema" xmlns:p="http://schemas.microsoft.com/office/2006/metadata/properties" xmlns:ns2="0280757d-37fe-447a-94a4-d00c1eb2ad0e" xmlns:ns3="69f805e4-ca2f-4568-b1d8-734d4a7d735a" targetNamespace="http://schemas.microsoft.com/office/2006/metadata/properties" ma:root="true" ma:fieldsID="199bb119dbd75ad10b2d7aab513544f3" ns2:_="" ns3:_="">
    <xsd:import namespace="0280757d-37fe-447a-94a4-d00c1eb2ad0e"/>
    <xsd:import namespace="69f805e4-ca2f-4568-b1d8-734d4a7d735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LockedVersions" minOccurs="0"/>
                <xsd:element ref="ns3:AdvancedVersioningLimi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80757d-37fe-447a-94a4-d00c1eb2ad0e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f805e4-ca2f-4568-b1d8-734d4a7d735a" elementFormDefault="qualified">
    <xsd:import namespace="http://schemas.microsoft.com/office/2006/documentManagement/types"/>
    <xsd:import namespace="http://schemas.microsoft.com/office/infopath/2007/PartnerControls"/>
    <xsd:element name="LockedVersions" ma:index="11" nillable="true" ma:displayName="LockedVersions" ma:hidden="true" ma:internalName="LockedVersions">
      <xsd:simpleType>
        <xsd:restriction base="dms:Text"/>
      </xsd:simpleType>
    </xsd:element>
    <xsd:element name="AdvancedVersioningLimit" ma:index="12" nillable="true" ma:displayName="AdvancedVersioningLimit" ma:hidden="true" ma:internalName="AdvancedVersioningLimit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8CD8BF-6683-4686-95D8-F36B058C7D4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23F7EA2-2FA4-4B53-B184-4D692B03A505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1A34B468-B432-44CE-A1E9-210F1B42CAF4}">
  <ds:schemaRefs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0280757d-37fe-447a-94a4-d00c1eb2ad0e"/>
    <ds:schemaRef ds:uri="http://purl.org/dc/elements/1.1/"/>
    <ds:schemaRef ds:uri="69f805e4-ca2f-4568-b1d8-734d4a7d735a"/>
    <ds:schemaRef ds:uri="http://purl.org/dc/dcmitype/"/>
    <ds:schemaRef ds:uri="http://purl.org/dc/terms/"/>
  </ds:schemaRefs>
</ds:datastoreItem>
</file>

<file path=customXml/itemProps4.xml><?xml version="1.0" encoding="utf-8"?>
<ds:datastoreItem xmlns:ds="http://schemas.openxmlformats.org/officeDocument/2006/customXml" ds:itemID="{92871128-22ED-442B-A74D-676C85F52A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80757d-37fe-447a-94a4-d00c1eb2ad0e"/>
    <ds:schemaRef ds:uri="69f805e4-ca2f-4568-b1d8-734d4a7d73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Atos v4.0</Template>
  <TotalTime>0</TotalTime>
  <Words>506</Words>
  <Application>Microsoft Office PowerPoint</Application>
  <PresentationFormat>Affichage à l'écran (4:3)</PresentationFormat>
  <Paragraphs>180</Paragraphs>
  <Slides>30</Slides>
  <Notes>6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30</vt:i4>
      </vt:variant>
    </vt:vector>
  </HeadingPairs>
  <TitlesOfParts>
    <vt:vector size="32" baseType="lpstr">
      <vt:lpstr>Atos v4.0</vt:lpstr>
      <vt:lpstr>1_Atos v4.0</vt:lpstr>
      <vt:lpstr>Dynamic and Static  Approaches Comparison for  Test Suite Reduction in Industry</vt:lpstr>
      <vt:lpstr>Introduction</vt:lpstr>
      <vt:lpstr>Introduction</vt:lpstr>
      <vt:lpstr>Example</vt:lpstr>
      <vt:lpstr>Two approaches</vt:lpstr>
      <vt:lpstr>Two approaches</vt:lpstr>
      <vt:lpstr>Overview</vt:lpstr>
      <vt:lpstr>Problems</vt:lpstr>
      <vt:lpstr>Third Party breaks: Libraries</vt:lpstr>
      <vt:lpstr>Third Party breaks: Anonymous Classes</vt:lpstr>
      <vt:lpstr>Third Party breaks: Delayed Execution</vt:lpstr>
      <vt:lpstr>Multi-program breaks: Annotations</vt:lpstr>
      <vt:lpstr>Multi-program breaks: External Tests</vt:lpstr>
      <vt:lpstr>Dynamic breaks: Dynamic Execution</vt:lpstr>
      <vt:lpstr>Dynamic breaks: Attribute Initialization</vt:lpstr>
      <vt:lpstr>Polymorphism breaks: Interfaces</vt:lpstr>
      <vt:lpstr>Overview</vt:lpstr>
      <vt:lpstr>Research Questions</vt:lpstr>
      <vt:lpstr>Granularity</vt:lpstr>
      <vt:lpstr>Experiment</vt:lpstr>
      <vt:lpstr>Metrics</vt:lpstr>
      <vt:lpstr>Project metrics</vt:lpstr>
      <vt:lpstr>Overview</vt:lpstr>
      <vt:lpstr>Results</vt:lpstr>
      <vt:lpstr>Results</vt:lpstr>
      <vt:lpstr>Results</vt:lpstr>
      <vt:lpstr>Results</vt:lpstr>
      <vt:lpstr>Results</vt:lpstr>
      <vt:lpstr>Conclusion</vt:lpstr>
      <vt:lpstr>Future Work</vt:lpstr>
    </vt:vector>
  </TitlesOfParts>
  <Company>Atos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A110743</dc:creator>
  <cp:lastModifiedBy>Blondeau Vincent</cp:lastModifiedBy>
  <cp:revision>824</cp:revision>
  <cp:lastPrinted>2015-05-04T19:37:35Z</cp:lastPrinted>
  <dcterms:created xsi:type="dcterms:W3CDTF">2013-03-21T14:52:58Z</dcterms:created>
  <dcterms:modified xsi:type="dcterms:W3CDTF">2017-08-16T09:22:18Z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um">
    <vt:lpwstr>19-Jun-14</vt:lpwstr>
  </property>
  <property fmtid="{D5CDD505-2E9C-101B-9397-08002B2CF9AE}" pid="3" name="Author">
    <vt:lpwstr>Vincent Blondeau</vt:lpwstr>
  </property>
  <property fmtid="{D5CDD505-2E9C-101B-9397-08002B2CF9AE}" pid="4" name="GBU">
    <vt:lpwstr>Software Development Community Office</vt:lpwstr>
  </property>
  <property fmtid="{D5CDD505-2E9C-101B-9397-08002B2CF9AE}" pid="5" name="Division">
    <vt:lpwstr>Architecture &amp; Methodologies</vt:lpwstr>
  </property>
  <property fmtid="{D5CDD505-2E9C-101B-9397-08002B2CF9AE}" pid="6" name="Department">
    <vt:lpwstr>Software Architects</vt:lpwstr>
  </property>
  <property fmtid="{D5CDD505-2E9C-101B-9397-08002B2CF9AE}" pid="7" name="Classification">
    <vt:lpwstr>© For internal use</vt:lpwstr>
  </property>
  <property fmtid="{D5CDD505-2E9C-101B-9397-08002B2CF9AE}" pid="8" name="_dlc_DocIdItemGuid">
    <vt:lpwstr>65779bbd-8e9d-4a6c-879f-f514aa185d66</vt:lpwstr>
  </property>
  <property fmtid="{D5CDD505-2E9C-101B-9397-08002B2CF9AE}" pid="9" name="ContentTypeId">
    <vt:lpwstr>0x010100AB8BCDEC012EEA4996A9DC2AE2D8FA0F</vt:lpwstr>
  </property>
</Properties>
</file>