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61" r:id="rId6"/>
    <p:sldId id="374" r:id="rId7"/>
    <p:sldId id="396" r:id="rId8"/>
    <p:sldId id="397" r:id="rId9"/>
    <p:sldId id="433" r:id="rId10"/>
    <p:sldId id="432" r:id="rId11"/>
    <p:sldId id="398" r:id="rId12"/>
    <p:sldId id="399" r:id="rId13"/>
    <p:sldId id="401" r:id="rId14"/>
    <p:sldId id="419" r:id="rId15"/>
    <p:sldId id="422" r:id="rId16"/>
    <p:sldId id="420" r:id="rId17"/>
    <p:sldId id="421" r:id="rId18"/>
    <p:sldId id="402" r:id="rId19"/>
    <p:sldId id="431" r:id="rId20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8229" autoAdjust="0"/>
  </p:normalViewPr>
  <p:slideViewPr>
    <p:cSldViewPr>
      <p:cViewPr varScale="1">
        <p:scale>
          <a:sx n="65" d="100"/>
          <a:sy n="65" d="100"/>
        </p:scale>
        <p:origin x="-1656" y="-96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16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>
        <p:scale>
          <a:sx n="75" d="100"/>
          <a:sy n="75" d="100"/>
        </p:scale>
        <p:origin x="-2190" y="-246"/>
      </p:cViewPr>
      <p:guideLst>
        <p:guide orient="horz" pos="3127"/>
        <p:guide pos="4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62320" y="9414122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40FE7DED-D49C-49C7-9178-2215186FD3E9}" type="slidenum">
              <a:rPr lang="nl-NL"/>
              <a:pPr>
                <a:defRPr/>
              </a:pPr>
              <a:t>‹N°›</a:t>
            </a:fld>
            <a:endParaRPr lang="nl-NL" dirty="0"/>
          </a:p>
        </p:txBody>
      </p:sp>
      <p:pic>
        <p:nvPicPr>
          <p:cNvPr id="20483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Worldline, Atos Sphere,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Worldgrid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reproduced, copied, circulated and/or distributed nor quoted without prior written approval from Atos.</a:t>
            </a:r>
            <a:endParaRPr lang="nl-NL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8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2320" y="9287183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0" name="AddNotifier#3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Atos, the Atos logo, Atos Consulting, Atos Worldline, Atos Sphere,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 Cloud and Atos </a:t>
            </a:r>
            <a:r>
              <a:rPr lang="en-US" sz="500" dirty="0" err="1" smtClean="0">
                <a:latin typeface="+mn-lt"/>
                <a:cs typeface="+mn-cs"/>
              </a:rPr>
              <a:t>Worldgrid</a:t>
            </a:r>
            <a:r>
              <a:rPr lang="en-US" sz="500" dirty="0" smtClean="0">
                <a:latin typeface="+mn-lt"/>
                <a:cs typeface="+mn-cs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may not be reproduced, copied, circulated and/or distributed nor quoted without prior written approval from Atos.</a:t>
            </a:r>
            <a:endParaRPr lang="en-US" sz="500" dirty="0">
              <a:latin typeface="+mn-lt"/>
              <a:cs typeface="+mn-cs"/>
            </a:endParaRPr>
          </a:p>
        </p:txBody>
      </p:sp>
      <p:pic>
        <p:nvPicPr>
          <p:cNvPr id="1536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fr-FR" i="1" dirty="0" err="1" smtClean="0"/>
              <a:t>Third</a:t>
            </a:r>
            <a:r>
              <a:rPr lang="fr-FR" i="1" dirty="0" smtClean="0"/>
              <a:t>-party breaks: </a:t>
            </a:r>
            <a:r>
              <a:rPr lang="fr-FR" dirty="0" smtClean="0"/>
              <a:t>The application uses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or </a:t>
            </a:r>
            <a:r>
              <a:rPr lang="fr-FR" dirty="0" err="1" smtClean="0"/>
              <a:t>frameworks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the source code is not </a:t>
            </a:r>
            <a:r>
              <a:rPr lang="fr-FR" dirty="0" err="1" smtClean="0"/>
              <a:t>available</a:t>
            </a:r>
            <a:r>
              <a:rPr lang="fr-FR" dirty="0" smtClean="0"/>
              <a:t>. </a:t>
            </a:r>
          </a:p>
          <a:p>
            <a:pPr lvl="1">
              <a:spcAft>
                <a:spcPts val="1200"/>
              </a:spcAft>
            </a:pPr>
            <a:endParaRPr lang="fr-FR" i="1" dirty="0" smtClean="0"/>
          </a:p>
          <a:p>
            <a:pPr lvl="1">
              <a:spcAft>
                <a:spcPts val="1200"/>
              </a:spcAft>
            </a:pPr>
            <a:r>
              <a:rPr lang="fr-FR" i="1" dirty="0" smtClean="0"/>
              <a:t>Multi-program breaks: </a:t>
            </a:r>
            <a:r>
              <a:rPr lang="fr-FR" dirty="0" smtClean="0"/>
              <a:t>The application </a:t>
            </a:r>
            <a:r>
              <a:rPr lang="fr-FR" dirty="0" err="1" smtClean="0"/>
              <a:t>consists</a:t>
            </a:r>
            <a:r>
              <a:rPr lang="fr-FR" dirty="0" smtClean="0"/>
              <a:t> in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co</a:t>
            </a:r>
            <a:r>
              <a:rPr lang="fr-FR" dirty="0" smtClean="0"/>
              <a:t>-operating programs (</a:t>
            </a:r>
            <a:r>
              <a:rPr lang="fr-FR" i="1" dirty="0" err="1" smtClean="0"/>
              <a:t>e.g</a:t>
            </a:r>
            <a:r>
              <a:rPr lang="fr-FR" i="1" dirty="0" smtClean="0"/>
              <a:t>., </a:t>
            </a:r>
            <a:r>
              <a:rPr lang="fr-FR" dirty="0" smtClean="0"/>
              <a:t>client/</a:t>
            </a:r>
            <a:r>
              <a:rPr lang="fr-FR" dirty="0" err="1" smtClean="0"/>
              <a:t>server</a:t>
            </a:r>
            <a:r>
              <a:rPr lang="fr-FR" dirty="0" smtClean="0"/>
              <a:t> application). </a:t>
            </a:r>
          </a:p>
          <a:p>
            <a:pPr lvl="1">
              <a:spcAft>
                <a:spcPts val="1200"/>
              </a:spcAft>
            </a:pPr>
            <a:endParaRPr lang="fr-FR" i="1" dirty="0" smtClean="0"/>
          </a:p>
          <a:p>
            <a:pPr lvl="1">
              <a:spcAft>
                <a:spcPts val="1200"/>
              </a:spcAft>
            </a:pPr>
            <a:r>
              <a:rPr lang="fr-FR" i="1" dirty="0" err="1" smtClean="0"/>
              <a:t>Dynamic</a:t>
            </a:r>
            <a:r>
              <a:rPr lang="fr-FR" i="1" dirty="0" smtClean="0"/>
              <a:t> breaks: </a:t>
            </a:r>
            <a:r>
              <a:rPr lang="fr-FR" dirty="0" smtClean="0"/>
              <a:t>The application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code </a:t>
            </a:r>
            <a:r>
              <a:rPr lang="fr-FR" dirty="0" err="1" smtClean="0"/>
              <a:t>generated</a:t>
            </a:r>
            <a:r>
              <a:rPr lang="fr-FR" dirty="0" smtClean="0"/>
              <a:t> on-the-</a:t>
            </a:r>
            <a:r>
              <a:rPr lang="fr-FR" dirty="0" err="1" smtClean="0"/>
              <a:t>fly</a:t>
            </a:r>
            <a:r>
              <a:rPr lang="fr-FR" dirty="0" smtClean="0"/>
              <a:t> (</a:t>
            </a:r>
            <a:r>
              <a:rPr lang="fr-FR" i="1" dirty="0" err="1" smtClean="0"/>
              <a:t>e.g</a:t>
            </a:r>
            <a:r>
              <a:rPr lang="fr-FR" i="1" dirty="0" smtClean="0"/>
              <a:t>.,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reflective</a:t>
            </a:r>
            <a:r>
              <a:rPr lang="fr-FR" dirty="0" smtClean="0"/>
              <a:t> API). </a:t>
            </a:r>
          </a:p>
          <a:p>
            <a:pPr lvl="1">
              <a:spcAft>
                <a:spcPts val="1200"/>
              </a:spcAft>
            </a:pPr>
            <a:endParaRPr lang="fr-FR" i="1" dirty="0" smtClean="0"/>
          </a:p>
          <a:p>
            <a:pPr lvl="1">
              <a:spcAft>
                <a:spcPts val="1200"/>
              </a:spcAft>
            </a:pPr>
            <a:r>
              <a:rPr lang="fr-FR" i="1" dirty="0" err="1" smtClean="0"/>
              <a:t>Polymorphism</a:t>
            </a:r>
            <a:r>
              <a:rPr lang="fr-FR" i="1" dirty="0" smtClean="0"/>
              <a:t> breaks: </a:t>
            </a:r>
            <a:r>
              <a:rPr lang="fr-FR" dirty="0" smtClean="0"/>
              <a:t>The application uses </a:t>
            </a:r>
            <a:r>
              <a:rPr lang="fr-FR" dirty="0" err="1" smtClean="0"/>
              <a:t>polymorphism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7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Mining du repo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Almost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 size </a:t>
            </a:r>
            <a:r>
              <a:rPr lang="fr-FR" dirty="0" err="1" smtClean="0"/>
              <a:t>maybe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of </a:t>
            </a:r>
            <a:r>
              <a:rPr lang="fr-FR" dirty="0" err="1" smtClean="0"/>
              <a:t>their</a:t>
            </a:r>
            <a:r>
              <a:rPr lang="fr-FR" dirty="0" smtClean="0"/>
              <a:t> size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26631" y="4652963"/>
            <a:ext cx="15817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ea typeface="Verdana" pitchFamily="34" charset="0"/>
                <a:cs typeface="Verdana" pitchFamily="34" charset="0"/>
              </a:rPr>
              <a:t>25 –  August – 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Picture 4" descr="http://videos.rennes.inria.fr/InriaMeito/INRIA_CORPO_RV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18364"/>
            <a:ext cx="2112527" cy="8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tilisateurs\a577142\Downloads\UL1-WEB-201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37" y="5624952"/>
            <a:ext cx="2223467" cy="10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577142\Downloads\CNRS-grand-1200px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773451"/>
            <a:ext cx="924955" cy="9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89240"/>
            <a:ext cx="1109166" cy="11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8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631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7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247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ea typeface="Verdana" pitchFamily="34" charset="0"/>
                <a:cs typeface="Verdana" pitchFamily="34" charset="0"/>
              </a:rPr>
              <a:t>25-August-16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3256576" y="6374085"/>
            <a:ext cx="2986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Vincent Blondeau | 25</a:t>
            </a:r>
            <a:r>
              <a:rPr lang="en-US" sz="1000" baseline="0" dirty="0" smtClean="0">
                <a:ea typeface="Verdana" pitchFamily="34" charset="0"/>
                <a:cs typeface="Verdana" pitchFamily="34" charset="0"/>
              </a:rPr>
              <a:t> - August - 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16 | </a:t>
            </a:r>
            <a:fld id="{9DD2237F-D31F-446B-8DB6-F4C026358437}" type="slidenum">
              <a:rPr lang="nl-NL" sz="1000" smtClean="0"/>
              <a:pPr/>
              <a:t>‹N°›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4" descr="C:\Utilisateurs\a577142\Downloads\rmod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200775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34454" y="1556792"/>
            <a:ext cx="7875092" cy="1470025"/>
          </a:xfrm>
        </p:spPr>
        <p:txBody>
          <a:bodyPr/>
          <a:lstStyle/>
          <a:p>
            <a:pPr algn="ctr"/>
            <a:r>
              <a:rPr lang="fr-FR" noProof="0" dirty="0" smtClean="0"/>
              <a:t>Test </a:t>
            </a:r>
            <a:r>
              <a:rPr lang="fr-FR" noProof="0" dirty="0" err="1" smtClean="0"/>
              <a:t>Selection</a:t>
            </a:r>
            <a:r>
              <a:rPr lang="fr-FR" noProof="0" dirty="0" smtClean="0"/>
              <a:t> </a:t>
            </a:r>
            <a:br>
              <a:rPr lang="fr-FR" noProof="0" dirty="0" smtClean="0"/>
            </a:br>
            <a:r>
              <a:rPr lang="fr-FR" noProof="0" dirty="0" err="1" smtClean="0"/>
              <a:t>with</a:t>
            </a:r>
            <a:r>
              <a:rPr lang="fr-FR" noProof="0" dirty="0" smtClean="0"/>
              <a:t> Moose In </a:t>
            </a:r>
            <a:r>
              <a:rPr lang="fr-FR" noProof="0" dirty="0" err="1" smtClean="0"/>
              <a:t>Industry</a:t>
            </a:r>
            <a:r>
              <a:rPr lang="fr-FR" noProof="0" dirty="0" smtClean="0"/>
              <a:t>:</a:t>
            </a:r>
            <a:br>
              <a:rPr lang="fr-FR" noProof="0" dirty="0" smtClean="0"/>
            </a:br>
            <a:r>
              <a:rPr lang="fr-FR" dirty="0" smtClean="0"/>
              <a:t>Impact of </a:t>
            </a:r>
            <a:r>
              <a:rPr lang="fr-FR" dirty="0" err="1" smtClean="0"/>
              <a:t>Granularity</a:t>
            </a:r>
            <a:endParaRPr lang="en-US" noProof="0" dirty="0"/>
          </a:p>
        </p:txBody>
      </p:sp>
      <p:sp>
        <p:nvSpPr>
          <p:cNvPr id="6" name="Titre 4"/>
          <p:cNvSpPr txBox="1">
            <a:spLocks/>
          </p:cNvSpPr>
          <p:nvPr/>
        </p:nvSpPr>
        <p:spPr bwMode="auto">
          <a:xfrm>
            <a:off x="2143014" y="3870531"/>
            <a:ext cx="4950000" cy="53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ctr"/>
            <a:r>
              <a:rPr lang="fr-FR" sz="2000" b="0" dirty="0" smtClean="0"/>
              <a:t>Vincent Blondeau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766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Projects: Metrics</a:t>
            </a:r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75832"/>
              </p:ext>
            </p:extLst>
          </p:nvPr>
        </p:nvGraphicFramePr>
        <p:xfrm>
          <a:off x="395536" y="1515264"/>
          <a:ext cx="8352929" cy="3462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040"/>
                <a:gridCol w="1290290"/>
                <a:gridCol w="2058375"/>
                <a:gridCol w="2016224"/>
              </a:tblGrid>
              <a:tr h="28796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Metric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P2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P3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66">
                <a:tc>
                  <a:txBody>
                    <a:bodyPr/>
                    <a:lstStyle/>
                    <a:p>
                      <a:r>
                        <a:rPr lang="fr-FR" dirty="0" smtClean="0"/>
                        <a:t>KLOC </a:t>
                      </a:r>
                      <a:r>
                        <a:rPr lang="fr-FR" dirty="0" err="1" smtClean="0"/>
                        <a:t>Core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447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716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7966">
                <a:tc>
                  <a:txBody>
                    <a:bodyPr/>
                    <a:lstStyle/>
                    <a:p>
                      <a:r>
                        <a:rPr lang="fr-FR" dirty="0" smtClean="0"/>
                        <a:t># Green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5 323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3 035</a:t>
                      </a:r>
                      <a:endParaRPr lang="en-US" dirty="0"/>
                    </a:p>
                  </a:txBody>
                  <a:tcPr/>
                </a:tc>
              </a:tr>
              <a:tr h="287966">
                <a:tc>
                  <a:txBody>
                    <a:bodyPr/>
                    <a:lstStyle/>
                    <a:p>
                      <a:r>
                        <a:rPr lang="fr-FR" dirty="0" smtClean="0"/>
                        <a:t># Total </a:t>
                      </a:r>
                      <a:r>
                        <a:rPr lang="fr-FR" dirty="0" err="1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9 808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56 661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45 671</a:t>
                      </a:r>
                      <a:endParaRPr lang="en-US" dirty="0"/>
                    </a:p>
                  </a:txBody>
                  <a:tcPr/>
                </a:tc>
              </a:tr>
              <a:tr h="497037"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Methods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Covered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4720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(48%)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3 261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8 143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(18%)</a:t>
                      </a:r>
                      <a:endParaRPr lang="en-US" dirty="0"/>
                    </a:p>
                  </a:txBody>
                  <a:tcPr/>
                </a:tc>
              </a:tr>
              <a:tr h="49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#</a:t>
                      </a:r>
                      <a:r>
                        <a:rPr lang="fr-FR" dirty="0" err="1" smtClean="0"/>
                        <a:t>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2 115 </a:t>
                      </a:r>
                      <a:endParaRPr lang="en-US" dirty="0"/>
                    </a:p>
                  </a:txBody>
                  <a:tcPr/>
                </a:tc>
              </a:tr>
              <a:tr h="497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Avg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Methods</a:t>
                      </a:r>
                      <a:r>
                        <a:rPr lang="fr-FR" dirty="0" smtClean="0"/>
                        <a:t>/Commit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284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Avg</a:t>
                      </a:r>
                      <a:r>
                        <a:rPr lang="fr-FR" dirty="0" smtClean="0"/>
                        <a:t> Files/Commit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Ratio of the total test suite to </a:t>
            </a:r>
            <a:r>
              <a:rPr lang="fr-FR" dirty="0" err="1" smtClean="0"/>
              <a:t>relaunch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Precision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tests are relevant</a:t>
            </a:r>
            <a:r>
              <a:rPr lang="fr-FR" dirty="0"/>
              <a:t>?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Recall</a:t>
            </a:r>
            <a:r>
              <a:rPr lang="fr-F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relevant tests are </a:t>
            </a:r>
            <a:r>
              <a:rPr lang="fr-FR" dirty="0" err="1" smtClean="0"/>
              <a:t>selected</a:t>
            </a:r>
            <a:r>
              <a:rPr lang="fr-FR" dirty="0"/>
              <a:t>?</a:t>
            </a: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75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74260"/>
              </p:ext>
            </p:extLst>
          </p:nvPr>
        </p:nvGraphicFramePr>
        <p:xfrm>
          <a:off x="395536" y="1412776"/>
          <a:ext cx="859602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2"/>
                <a:gridCol w="208280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#Selected Tests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ysClr val="windowText" lastClr="000000"/>
                          </a:solidFill>
                        </a:rPr>
                        <a:t>Precision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ysClr val="windowText" lastClr="000000"/>
                          </a:solidFill>
                        </a:rPr>
                        <a:t>Recall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Weig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Weig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Weig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43%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42%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91%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92%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0.8%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61%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64%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59%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62%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2%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2%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34%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41%</a:t>
                      </a:r>
                    </a:p>
                    <a:p>
                      <a:pPr algn="l"/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39%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377825"/>
            <a:ext cx="9101708" cy="755650"/>
          </a:xfrm>
        </p:spPr>
        <p:txBody>
          <a:bodyPr/>
          <a:lstStyle/>
          <a:p>
            <a:r>
              <a:rPr lang="en-US" dirty="0"/>
              <a:t>Weighting of methods with the </a:t>
            </a:r>
            <a:br>
              <a:rPr lang="en-US" dirty="0"/>
            </a:br>
            <a:r>
              <a:rPr lang="en-US" dirty="0"/>
              <a:t>number of </a:t>
            </a:r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14" name="Flèche droite 13"/>
          <p:cNvSpPr/>
          <p:nvPr/>
        </p:nvSpPr>
        <p:spPr>
          <a:xfrm rot="19644902">
            <a:off x="7529007" y="2885514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Flèche droite 16"/>
          <p:cNvSpPr/>
          <p:nvPr/>
        </p:nvSpPr>
        <p:spPr>
          <a:xfrm rot="2262483">
            <a:off x="5007591" y="3971495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Flèche droite 17"/>
          <p:cNvSpPr/>
          <p:nvPr/>
        </p:nvSpPr>
        <p:spPr>
          <a:xfrm rot="2262483">
            <a:off x="5007591" y="5102685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Flèche droite 18"/>
          <p:cNvSpPr/>
          <p:nvPr/>
        </p:nvSpPr>
        <p:spPr>
          <a:xfrm>
            <a:off x="2601273" y="2869993"/>
            <a:ext cx="504056" cy="129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Flèche droite 20"/>
          <p:cNvSpPr/>
          <p:nvPr/>
        </p:nvSpPr>
        <p:spPr>
          <a:xfrm>
            <a:off x="2600641" y="5167661"/>
            <a:ext cx="504056" cy="129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Flèche droite 14"/>
          <p:cNvSpPr/>
          <p:nvPr/>
        </p:nvSpPr>
        <p:spPr>
          <a:xfrm rot="20456860">
            <a:off x="2707195" y="3939760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Flèche droite 21"/>
          <p:cNvSpPr/>
          <p:nvPr/>
        </p:nvSpPr>
        <p:spPr>
          <a:xfrm rot="2262483">
            <a:off x="5020488" y="2870437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Flèche droite 22"/>
          <p:cNvSpPr/>
          <p:nvPr/>
        </p:nvSpPr>
        <p:spPr>
          <a:xfrm rot="2262483">
            <a:off x="7511431" y="3971474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Flèche droite 23"/>
          <p:cNvSpPr/>
          <p:nvPr/>
        </p:nvSpPr>
        <p:spPr>
          <a:xfrm rot="2262483">
            <a:off x="7529006" y="5167661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3393"/>
              </p:ext>
            </p:extLst>
          </p:nvPr>
        </p:nvGraphicFramePr>
        <p:xfrm>
          <a:off x="395536" y="1412776"/>
          <a:ext cx="859602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52"/>
                <a:gridCol w="208280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#Selected Tests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ysClr val="windowText" lastClr="000000"/>
                          </a:solidFill>
                        </a:rPr>
                        <a:t>Precision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>
                          <a:solidFill>
                            <a:sysClr val="windowText" lastClr="000000"/>
                          </a:solidFill>
                        </a:rPr>
                        <a:t>Recall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Commit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Commit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b="0" baseline="0" dirty="0" err="1" smtClean="0">
                          <a:solidFill>
                            <a:sysClr val="windowText" lastClr="000000"/>
                          </a:solidFill>
                        </a:rPr>
                        <a:t>Meth</a:t>
                      </a:r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baseline="0" dirty="0" smtClean="0">
                          <a:solidFill>
                            <a:sysClr val="windowText" lastClr="000000"/>
                          </a:solidFill>
                        </a:rPr>
                        <a:t>Commit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P1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43%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55%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91%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81%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P2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0.8%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61%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64%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45%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45%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fr-FR" b="0" smtClean="0">
                          <a:solidFill>
                            <a:sysClr val="windowText" lastClr="000000"/>
                          </a:solidFill>
                        </a:rPr>
                        <a:t>P3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2%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6%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49%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/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41%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56%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ysClr val="windowText" lastClr="000000"/>
                          </a:solidFill>
                        </a:rPr>
                        <a:t>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377825"/>
            <a:ext cx="9101708" cy="755650"/>
          </a:xfrm>
        </p:spPr>
        <p:txBody>
          <a:bodyPr/>
          <a:lstStyle/>
          <a:p>
            <a:r>
              <a:rPr lang="en-US" dirty="0"/>
              <a:t>Methods grouped in commits</a:t>
            </a:r>
          </a:p>
        </p:txBody>
      </p:sp>
      <p:sp>
        <p:nvSpPr>
          <p:cNvPr id="17" name="Flèche droite 16"/>
          <p:cNvSpPr/>
          <p:nvPr/>
        </p:nvSpPr>
        <p:spPr>
          <a:xfrm rot="2262483">
            <a:off x="5088953" y="4022565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Flèche droite 14"/>
          <p:cNvSpPr/>
          <p:nvPr/>
        </p:nvSpPr>
        <p:spPr>
          <a:xfrm rot="20456860">
            <a:off x="2707195" y="3939760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Flèche droite 21"/>
          <p:cNvSpPr/>
          <p:nvPr/>
        </p:nvSpPr>
        <p:spPr>
          <a:xfrm rot="20456860">
            <a:off x="2707194" y="2852935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Flèche droite 22"/>
          <p:cNvSpPr/>
          <p:nvPr/>
        </p:nvSpPr>
        <p:spPr>
          <a:xfrm rot="20456860">
            <a:off x="2707193" y="5157191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Flèche droite 23"/>
          <p:cNvSpPr/>
          <p:nvPr/>
        </p:nvSpPr>
        <p:spPr>
          <a:xfrm rot="19644902">
            <a:off x="4999371" y="2885514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Flèche droite 25"/>
          <p:cNvSpPr/>
          <p:nvPr/>
        </p:nvSpPr>
        <p:spPr>
          <a:xfrm rot="19644902">
            <a:off x="5055319" y="5157190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Flèche droite 26"/>
          <p:cNvSpPr/>
          <p:nvPr/>
        </p:nvSpPr>
        <p:spPr>
          <a:xfrm rot="19644902">
            <a:off x="7519650" y="5189770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Flèche droite 27"/>
          <p:cNvSpPr/>
          <p:nvPr/>
        </p:nvSpPr>
        <p:spPr>
          <a:xfrm rot="2262483">
            <a:off x="7439423" y="2870437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Flèche droite 28"/>
          <p:cNvSpPr/>
          <p:nvPr/>
        </p:nvSpPr>
        <p:spPr>
          <a:xfrm rot="2262483">
            <a:off x="7439423" y="3971495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99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8748713" cy="4633913"/>
          </a:xfrm>
        </p:spPr>
        <p:txBody>
          <a:bodyPr/>
          <a:lstStyle/>
          <a:p>
            <a:r>
              <a:rPr lang="en-US" dirty="0" smtClean="0"/>
              <a:t>Considering commits </a:t>
            </a:r>
            <a:r>
              <a:rPr lang="en-US" dirty="0"/>
              <a:t>instead of individual methods tends to </a:t>
            </a:r>
            <a:r>
              <a:rPr lang="en-US" dirty="0" smtClean="0"/>
              <a:t>worsen the results</a:t>
            </a:r>
          </a:p>
          <a:p>
            <a:r>
              <a:rPr lang="fr-FR" dirty="0" smtClean="0"/>
              <a:t>Impact on </a:t>
            </a:r>
            <a:r>
              <a:rPr lang="fr-FR" dirty="0" err="1" smtClean="0"/>
              <a:t>projects</a:t>
            </a:r>
            <a:r>
              <a:rPr lang="fr-FR" dirty="0" smtClean="0"/>
              <a:t> is </a:t>
            </a:r>
            <a:r>
              <a:rPr lang="fr-FR" dirty="0" err="1" smtClean="0"/>
              <a:t>different</a:t>
            </a:r>
            <a:endParaRPr lang="fr-FR" dirty="0" smtClean="0"/>
          </a:p>
          <a:p>
            <a:r>
              <a:rPr lang="fr-FR" dirty="0" err="1" smtClean="0"/>
              <a:t>Low</a:t>
            </a:r>
            <a:r>
              <a:rPr lang="fr-FR" dirty="0" smtClean="0"/>
              <a:t> ratio of </a:t>
            </a:r>
            <a:r>
              <a:rPr lang="fr-FR" dirty="0" err="1" smtClean="0"/>
              <a:t>selected</a:t>
            </a:r>
            <a:r>
              <a:rPr lang="fr-FR" dirty="0" smtClean="0"/>
              <a:t> tests,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acceptable</a:t>
            </a:r>
          </a:p>
          <a:p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Future </a:t>
            </a:r>
            <a:r>
              <a:rPr lang="fr-FR" b="1" dirty="0" err="1" smtClean="0"/>
              <a:t>steps</a:t>
            </a:r>
            <a:endParaRPr lang="fr-FR" dirty="0" smtClean="0"/>
          </a:p>
          <a:p>
            <a:r>
              <a:rPr lang="en-US" dirty="0"/>
              <a:t>B</a:t>
            </a:r>
            <a:r>
              <a:rPr lang="en-US" dirty="0" smtClean="0"/>
              <a:t>etter understand how </a:t>
            </a:r>
            <a:r>
              <a:rPr lang="en-US" dirty="0"/>
              <a:t>tests are used by </a:t>
            </a:r>
            <a:r>
              <a:rPr lang="en-US" dirty="0" smtClean="0"/>
              <a:t>developers</a:t>
            </a:r>
          </a:p>
          <a:p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for </a:t>
            </a:r>
            <a:r>
              <a:rPr lang="fr-FR" dirty="0" err="1" smtClean="0"/>
              <a:t>developers</a:t>
            </a:r>
            <a:r>
              <a:rPr lang="fr-FR" dirty="0" smtClean="0"/>
              <a:t> to select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7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Context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Industrial PhD in a major international IT company</a:t>
            </a:r>
          </a:p>
          <a:p>
            <a:pPr lvl="2"/>
            <a:endParaRPr lang="en-US" noProof="0" dirty="0" smtClean="0"/>
          </a:p>
          <a:p>
            <a:pPr lvl="1"/>
            <a:r>
              <a:rPr lang="en-US" dirty="0" smtClean="0"/>
              <a:t>+7 000 employees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17 countries</a:t>
            </a:r>
            <a:r>
              <a:rPr lang="fr-FR" dirty="0" smtClean="0"/>
              <a:t>	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Problems from </a:t>
            </a:r>
            <a:r>
              <a:rPr lang="en-US" noProof="0" dirty="0" smtClean="0"/>
              <a:t>the field</a:t>
            </a:r>
          </a:p>
          <a:p>
            <a:pPr lvl="1"/>
            <a:endParaRPr lang="fr-FR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9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smtClean="0"/>
              <a:t>Case </a:t>
            </a:r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/>
              <a:t>After</a:t>
            </a:r>
            <a:r>
              <a:rPr lang="fr-FR" dirty="0"/>
              <a:t> a Change 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0" y="1602524"/>
            <a:ext cx="1050402" cy="10873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1788347"/>
            <a:ext cx="1050402" cy="10873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2977687"/>
            <a:ext cx="841429" cy="1061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17" y="1602524"/>
            <a:ext cx="1050402" cy="10873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0" y="1788347"/>
            <a:ext cx="1050402" cy="1087386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4311534" y="2132835"/>
            <a:ext cx="606585" cy="165570"/>
          </a:xfrm>
          <a:prstGeom prst="roundRect">
            <a:avLst/>
          </a:prstGeom>
          <a:solidFill>
            <a:srgbClr val="00B0F0">
              <a:alpha val="6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B01513"/>
              </a:solidFill>
            </a:endParaRPr>
          </a:p>
        </p:txBody>
      </p:sp>
      <p:pic>
        <p:nvPicPr>
          <p:cNvPr id="12" name="Image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19" y="2977408"/>
            <a:ext cx="842400" cy="1062000"/>
          </a:xfrm>
          <a:prstGeom prst="rect">
            <a:avLst/>
          </a:prstGeom>
        </p:spPr>
      </p:pic>
      <p:sp>
        <p:nvSpPr>
          <p:cNvPr id="13" name="ZoneTexte 16"/>
          <p:cNvSpPr txBox="1"/>
          <p:nvPr/>
        </p:nvSpPr>
        <p:spPr>
          <a:xfrm>
            <a:off x="4346881" y="3046743"/>
            <a:ext cx="74137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0" b="1" dirty="0">
                <a:solidFill>
                  <a:srgbClr val="00B0F0"/>
                </a:solidFill>
                <a:latin typeface="Kokonor" charset="0"/>
                <a:ea typeface="Kokonor" charset="0"/>
                <a:cs typeface="Kokonor" charset="0"/>
              </a:rPr>
              <a:t>?</a:t>
            </a:r>
            <a:r>
              <a:rPr lang="fr-FR" sz="2400" b="1" dirty="0">
                <a:solidFill>
                  <a:srgbClr val="00B0F0"/>
                </a:solidFill>
                <a:latin typeface="Kokonor" charset="0"/>
                <a:ea typeface="Kokonor" charset="0"/>
                <a:cs typeface="Kokonor" charset="0"/>
              </a:rPr>
              <a:t> 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54" y="1578374"/>
            <a:ext cx="1050402" cy="10873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27" y="1764197"/>
            <a:ext cx="1050402" cy="108738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7570871" y="2108685"/>
            <a:ext cx="606585" cy="165570"/>
          </a:xfrm>
          <a:prstGeom prst="roundRect">
            <a:avLst/>
          </a:prstGeom>
          <a:solidFill>
            <a:srgbClr val="00B0F0">
              <a:alpha val="6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B01513"/>
              </a:solidFill>
            </a:endParaRPr>
          </a:p>
        </p:txBody>
      </p:sp>
      <p:pic>
        <p:nvPicPr>
          <p:cNvPr id="17" name="Image 1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28" y="2977408"/>
            <a:ext cx="842400" cy="106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35440" y="4063261"/>
            <a:ext cx="2232277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prstClr val="black"/>
                </a:solidFill>
              </a:rPr>
              <a:t>Test All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570" y="4847039"/>
            <a:ext cx="3110147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err="1">
                <a:solidFill>
                  <a:prstClr val="black"/>
                </a:solidFill>
              </a:rPr>
              <a:t>Takes</a:t>
            </a:r>
            <a:r>
              <a:rPr lang="fr-FR" sz="2400" dirty="0">
                <a:solidFill>
                  <a:prstClr val="black"/>
                </a:solidFill>
              </a:rPr>
              <a:t> a long time </a:t>
            </a:r>
            <a:br>
              <a:rPr lang="fr-FR" sz="2400" dirty="0">
                <a:solidFill>
                  <a:prstClr val="black"/>
                </a:solidFill>
              </a:rPr>
            </a:br>
            <a:r>
              <a:rPr lang="fr-FR" sz="2400" dirty="0">
                <a:solidFill>
                  <a:prstClr val="black"/>
                </a:solidFill>
              </a:rPr>
              <a:t>(3 </a:t>
            </a:r>
            <a:r>
              <a:rPr lang="fr-FR" sz="2400" dirty="0" err="1">
                <a:solidFill>
                  <a:prstClr val="black"/>
                </a:solidFill>
              </a:rPr>
              <a:t>hours</a:t>
            </a:r>
            <a:r>
              <a:rPr lang="fr-FR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9524" y="4019991"/>
            <a:ext cx="2232276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solidFill>
                  <a:prstClr val="black"/>
                </a:solidFill>
              </a:rPr>
              <a:t>Test Nothing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7500" y="4979428"/>
            <a:ext cx="3014928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fr-FR" sz="2400" dirty="0">
                <a:solidFill>
                  <a:prstClr val="black"/>
                </a:solidFill>
              </a:rPr>
              <a:t>Not a solution</a:t>
            </a:r>
          </a:p>
        </p:txBody>
      </p:sp>
      <p:sp>
        <p:nvSpPr>
          <p:cNvPr id="22" name="Flèche droite 21"/>
          <p:cNvSpPr/>
          <p:nvPr/>
        </p:nvSpPr>
        <p:spPr>
          <a:xfrm rot="8976107">
            <a:off x="3231060" y="4241768"/>
            <a:ext cx="1072460" cy="466309"/>
          </a:xfrm>
          <a:prstGeom prst="rightArrow">
            <a:avLst>
              <a:gd name="adj1" fmla="val 35770"/>
              <a:gd name="adj2" fmla="val 3824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1905889">
            <a:off x="4744195" y="4255335"/>
            <a:ext cx="1072460" cy="466309"/>
          </a:xfrm>
          <a:prstGeom prst="rightArrow">
            <a:avLst>
              <a:gd name="adj1" fmla="val 35770"/>
              <a:gd name="adj2" fmla="val 3824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smtClean="0"/>
              <a:t>Case </a:t>
            </a:r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/>
              <a:t>After</a:t>
            </a:r>
            <a:r>
              <a:rPr lang="fr-FR" dirty="0"/>
              <a:t> a Change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196752"/>
            <a:ext cx="8896796" cy="4633913"/>
          </a:xfrm>
        </p:spPr>
        <p:txBody>
          <a:bodyPr/>
          <a:lstStyle/>
          <a:p>
            <a:r>
              <a:rPr lang="en-US" b="1" dirty="0"/>
              <a:t>Question</a:t>
            </a:r>
          </a:p>
          <a:p>
            <a:pPr lvl="1"/>
            <a:r>
              <a:rPr lang="en-US" dirty="0"/>
              <a:t>Does test selection modify developers’ habits and enhance software quality?</a:t>
            </a:r>
          </a:p>
          <a:p>
            <a:pPr lvl="1"/>
            <a:endParaRPr lang="en-US" sz="800" dirty="0"/>
          </a:p>
          <a:p>
            <a:r>
              <a:rPr lang="en-US" b="1" dirty="0"/>
              <a:t>Goal</a:t>
            </a:r>
            <a:r>
              <a:rPr lang="en-US" dirty="0"/>
              <a:t> </a:t>
            </a:r>
          </a:p>
          <a:p>
            <a:pPr lvl="1" fontAlgn="ctr"/>
            <a:r>
              <a:rPr lang="en-US" dirty="0"/>
              <a:t>Save time and improve quality</a:t>
            </a:r>
          </a:p>
          <a:p>
            <a:pPr lvl="1" fontAlgn="ctr"/>
            <a:r>
              <a:rPr lang="en-US" dirty="0" smtClean="0"/>
              <a:t>Select </a:t>
            </a:r>
            <a:r>
              <a:rPr lang="en-US" dirty="0"/>
              <a:t>tests to relaunch after a change in the source code</a:t>
            </a:r>
          </a:p>
          <a:p>
            <a:pPr lvl="1" fontAlgn="ctr"/>
            <a:r>
              <a:rPr lang="fr-FR" dirty="0" smtClean="0"/>
              <a:t>Any </a:t>
            </a:r>
            <a:r>
              <a:rPr lang="fr-FR" dirty="0" err="1" smtClean="0"/>
              <a:t>kind</a:t>
            </a:r>
            <a:r>
              <a:rPr lang="fr-FR" dirty="0" smtClean="0"/>
              <a:t> of test: End </a:t>
            </a:r>
            <a:r>
              <a:rPr lang="fr-FR" dirty="0"/>
              <a:t>to </a:t>
            </a:r>
            <a:r>
              <a:rPr lang="fr-FR" dirty="0" smtClean="0"/>
              <a:t>end, performance…</a:t>
            </a:r>
            <a:endParaRPr lang="en-US" dirty="0"/>
          </a:p>
          <a:p>
            <a:pPr lvl="1" fontAlgn="ctr"/>
            <a:endParaRPr lang="en-US" sz="900" dirty="0"/>
          </a:p>
          <a:p>
            <a:r>
              <a:rPr lang="en-US" b="1" dirty="0"/>
              <a:t>Comparison of </a:t>
            </a:r>
            <a:r>
              <a:rPr lang="en-US" b="1" dirty="0" smtClean="0"/>
              <a:t>approaches on real changes</a:t>
            </a:r>
            <a:endParaRPr lang="en-US" b="1" dirty="0"/>
          </a:p>
          <a:p>
            <a:pPr lvl="1" fontAlgn="ctr"/>
            <a:r>
              <a:rPr lang="en-US" dirty="0"/>
              <a:t>Call graph analysis by static approach</a:t>
            </a:r>
          </a:p>
          <a:p>
            <a:pPr lvl="1" fontAlgn="ctr"/>
            <a:r>
              <a:rPr lang="en-US" dirty="0"/>
              <a:t>Comparison with dynamic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268760"/>
            <a:ext cx="8748713" cy="4633913"/>
          </a:xfrm>
        </p:spPr>
        <p:txBody>
          <a:bodyPr/>
          <a:lstStyle/>
          <a:p>
            <a:r>
              <a:rPr lang="fr-FR" b="1" dirty="0" err="1" smtClean="0"/>
              <a:t>Static</a:t>
            </a:r>
            <a:r>
              <a:rPr lang="fr-FR" b="1" dirty="0" smtClean="0"/>
              <a:t> </a:t>
            </a:r>
            <a:r>
              <a:rPr lang="fr-FR" b="1" dirty="0" err="1" smtClean="0"/>
              <a:t>Approach</a:t>
            </a:r>
            <a:endParaRPr lang="fr-FR" b="1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 model of the system </a:t>
            </a:r>
            <a:r>
              <a:rPr lang="fr-FR" dirty="0" err="1" smtClean="0"/>
              <a:t>with</a:t>
            </a:r>
            <a:r>
              <a:rPr lang="fr-FR" dirty="0" smtClean="0"/>
              <a:t> Moose</a:t>
            </a:r>
          </a:p>
          <a:p>
            <a:pPr lvl="1"/>
            <a:r>
              <a:rPr lang="fr-FR" dirty="0" err="1" smtClean="0"/>
              <a:t>Navigate</a:t>
            </a:r>
            <a:r>
              <a:rPr lang="fr-FR" dirty="0" smtClean="0"/>
              <a:t> the call graph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changed</a:t>
            </a:r>
            <a:r>
              <a:rPr lang="fr-FR" dirty="0" smtClean="0"/>
              <a:t> source code to </a:t>
            </a:r>
            <a:r>
              <a:rPr lang="fr-FR" dirty="0" err="1" smtClean="0"/>
              <a:t>find</a:t>
            </a:r>
            <a:r>
              <a:rPr lang="fr-FR" dirty="0" smtClean="0"/>
              <a:t> the tests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dirty="0" err="1"/>
              <a:t>Properties</a:t>
            </a:r>
            <a:endParaRPr lang="fr-FR" b="1" dirty="0" smtClean="0"/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smtClean="0"/>
              <a:t>multiple </a:t>
            </a:r>
            <a:r>
              <a:rPr lang="fr-FR" dirty="0" err="1" smtClean="0"/>
              <a:t>tracks</a:t>
            </a:r>
            <a:r>
              <a:rPr lang="fr-FR" dirty="0" smtClean="0"/>
              <a:t> to the </a:t>
            </a:r>
            <a:r>
              <a:rPr lang="fr-FR" dirty="0" err="1" smtClean="0"/>
              <a:t>changed</a:t>
            </a:r>
            <a:r>
              <a:rPr lang="fr-FR" dirty="0" smtClean="0"/>
              <a:t> source</a:t>
            </a:r>
            <a:endParaRPr lang="fr-FR" dirty="0"/>
          </a:p>
          <a:p>
            <a:pPr lvl="1"/>
            <a:r>
              <a:rPr lang="fr-FR" dirty="0"/>
              <a:t>No test </a:t>
            </a:r>
            <a:r>
              <a:rPr lang="fr-FR" dirty="0" err="1"/>
              <a:t>execution</a:t>
            </a:r>
            <a:endParaRPr lang="fr-FR" dirty="0"/>
          </a:p>
          <a:p>
            <a:pPr marL="269875" lvl="1" indent="0">
              <a:buNone/>
            </a:pPr>
            <a:endParaRPr lang="fr-FR" sz="1400" dirty="0" smtClean="0"/>
          </a:p>
          <a:p>
            <a:pPr marL="269875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960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268760"/>
            <a:ext cx="8748713" cy="4633913"/>
          </a:xfrm>
        </p:spPr>
        <p:txBody>
          <a:bodyPr/>
          <a:lstStyle/>
          <a:p>
            <a:r>
              <a:rPr lang="fr-FR" b="1" dirty="0" err="1" smtClean="0"/>
              <a:t>Dynamic</a:t>
            </a:r>
            <a:r>
              <a:rPr lang="fr-FR" b="1" dirty="0" smtClean="0"/>
              <a:t> </a:t>
            </a:r>
            <a:r>
              <a:rPr lang="fr-FR" b="1" dirty="0" err="1" smtClean="0"/>
              <a:t>Approach</a:t>
            </a:r>
            <a:endParaRPr lang="fr-FR" b="1" dirty="0" smtClean="0"/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the tests </a:t>
            </a:r>
          </a:p>
          <a:p>
            <a:pPr lvl="2"/>
            <a:r>
              <a:rPr lang="fr-FR" dirty="0" err="1" smtClean="0"/>
              <a:t>Map</a:t>
            </a:r>
            <a:r>
              <a:rPr lang="fr-FR" dirty="0" smtClean="0"/>
              <a:t> the tests to the </a:t>
            </a:r>
            <a:r>
              <a:rPr lang="fr-FR" dirty="0" err="1" smtClean="0"/>
              <a:t>covered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Relaunch</a:t>
            </a:r>
            <a:r>
              <a:rPr lang="fr-FR" dirty="0" smtClean="0"/>
              <a:t> the tests </a:t>
            </a:r>
            <a:r>
              <a:rPr lang="fr-FR" dirty="0" err="1" smtClean="0"/>
              <a:t>related</a:t>
            </a:r>
            <a:r>
              <a:rPr lang="fr-FR" dirty="0" smtClean="0"/>
              <a:t> to </a:t>
            </a:r>
            <a:r>
              <a:rPr lang="fr-FR" dirty="0" err="1" smtClean="0"/>
              <a:t>changed</a:t>
            </a:r>
            <a:r>
              <a:rPr lang="fr-FR" dirty="0" smtClean="0"/>
              <a:t> source code</a:t>
            </a:r>
            <a:endParaRPr lang="fr-FR" dirty="0"/>
          </a:p>
          <a:p>
            <a:pPr marL="269875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Properties</a:t>
            </a:r>
            <a:endParaRPr lang="fr-FR" b="1" dirty="0" smtClean="0"/>
          </a:p>
          <a:p>
            <a:pPr lvl="1"/>
            <a:r>
              <a:rPr lang="fr-FR" dirty="0" err="1" smtClean="0"/>
              <a:t>Dependent</a:t>
            </a:r>
            <a:r>
              <a:rPr lang="fr-FR" dirty="0" smtClean="0"/>
              <a:t> to the test data</a:t>
            </a:r>
          </a:p>
          <a:p>
            <a:pPr lvl="1"/>
            <a:r>
              <a:rPr lang="fr-FR" dirty="0" smtClean="0"/>
              <a:t>The tests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/>
            <a:endParaRPr lang="fr-FR" dirty="0" smtClean="0"/>
          </a:p>
          <a:p>
            <a:pPr marL="269875" lvl="1" indent="0">
              <a:buNone/>
            </a:pPr>
            <a:endParaRPr lang="fr-FR" sz="1400" dirty="0" smtClean="0"/>
          </a:p>
          <a:p>
            <a:pPr marL="269875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41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 Classification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196752"/>
            <a:ext cx="8896796" cy="463391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dirty="0" err="1"/>
              <a:t>Problems</a:t>
            </a:r>
            <a:r>
              <a:rPr lang="fr-FR" dirty="0"/>
              <a:t> in test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arise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is a break in the </a:t>
            </a:r>
            <a:r>
              <a:rPr lang="fr-FR" dirty="0" err="1"/>
              <a:t>dependency</a:t>
            </a:r>
            <a:r>
              <a:rPr lang="fr-FR" dirty="0"/>
              <a:t> graph </a:t>
            </a:r>
            <a:r>
              <a:rPr lang="fr-FR" dirty="0" err="1"/>
              <a:t>representing</a:t>
            </a:r>
            <a:r>
              <a:rPr lang="fr-FR" dirty="0"/>
              <a:t> the system. </a:t>
            </a:r>
            <a:endParaRPr lang="fr-FR" i="1" dirty="0"/>
          </a:p>
          <a:p>
            <a:pPr lvl="1">
              <a:spcAft>
                <a:spcPts val="1200"/>
              </a:spcAft>
            </a:pPr>
            <a:r>
              <a:rPr lang="fr-FR" i="1" dirty="0" err="1"/>
              <a:t>Third</a:t>
            </a:r>
            <a:r>
              <a:rPr lang="fr-FR" i="1" dirty="0"/>
              <a:t>-party </a:t>
            </a:r>
            <a:r>
              <a:rPr lang="fr-FR" i="1" dirty="0" smtClean="0"/>
              <a:t>breaks</a:t>
            </a:r>
          </a:p>
          <a:p>
            <a:pPr lvl="1">
              <a:spcAft>
                <a:spcPts val="1200"/>
              </a:spcAft>
            </a:pPr>
            <a:r>
              <a:rPr lang="fr-FR" i="1" dirty="0" smtClean="0"/>
              <a:t>Multi-program breaks</a:t>
            </a:r>
            <a:endParaRPr lang="fr-FR" dirty="0"/>
          </a:p>
          <a:p>
            <a:pPr lvl="1">
              <a:spcAft>
                <a:spcPts val="1200"/>
              </a:spcAft>
            </a:pPr>
            <a:r>
              <a:rPr lang="fr-FR" i="1" dirty="0" err="1"/>
              <a:t>Dynamic</a:t>
            </a:r>
            <a:r>
              <a:rPr lang="fr-FR" i="1" dirty="0"/>
              <a:t> </a:t>
            </a:r>
            <a:r>
              <a:rPr lang="fr-FR" i="1" dirty="0" smtClean="0"/>
              <a:t>breaks</a:t>
            </a:r>
          </a:p>
          <a:p>
            <a:pPr lvl="1">
              <a:spcAft>
                <a:spcPts val="1200"/>
              </a:spcAft>
            </a:pPr>
            <a:r>
              <a:rPr lang="fr-FR" i="1" dirty="0" err="1" smtClean="0"/>
              <a:t>Polymorphism</a:t>
            </a:r>
            <a:r>
              <a:rPr lang="fr-FR" i="1" dirty="0" smtClean="0"/>
              <a:t> breaks</a:t>
            </a:r>
          </a:p>
          <a:p>
            <a:pPr lvl="1">
              <a:spcAft>
                <a:spcPts val="1200"/>
              </a:spcAft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595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: Dynamic approach is the oracle</a:t>
            </a:r>
          </a:p>
          <a:p>
            <a:pPr lvl="1"/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flaws</a:t>
            </a:r>
            <a:r>
              <a:rPr lang="fr-FR" dirty="0"/>
              <a:t>:</a:t>
            </a:r>
            <a:endParaRPr lang="en-US" dirty="0"/>
          </a:p>
          <a:p>
            <a:pPr lvl="2"/>
            <a:r>
              <a:rPr lang="en-US" dirty="0"/>
              <a:t>Does not work on failing or in error tests</a:t>
            </a:r>
          </a:p>
          <a:p>
            <a:pPr lvl="2"/>
            <a:r>
              <a:rPr lang="en-US" dirty="0"/>
              <a:t>Requires time to be performed</a:t>
            </a:r>
          </a:p>
          <a:p>
            <a:pPr lvl="1"/>
            <a:endParaRPr lang="en-US" dirty="0"/>
          </a:p>
          <a:p>
            <a:r>
              <a:rPr lang="fr-FR" b="1" dirty="0" err="1"/>
              <a:t>Approach</a:t>
            </a:r>
            <a:endParaRPr lang="fr-FR" dirty="0"/>
          </a:p>
          <a:p>
            <a:pPr lvl="1"/>
            <a:r>
              <a:rPr lang="fr-FR" dirty="0" smtClean="0"/>
              <a:t>Compare influence of real source code</a:t>
            </a:r>
            <a:r>
              <a:rPr lang="fr-FR" dirty="0"/>
              <a:t> changes </a:t>
            </a:r>
            <a:endParaRPr lang="en-US" dirty="0" smtClean="0"/>
          </a:p>
          <a:p>
            <a:pPr lvl="1"/>
            <a:r>
              <a:rPr lang="fr-FR" dirty="0" err="1" smtClean="0"/>
              <a:t>Simulate</a:t>
            </a:r>
            <a:r>
              <a:rPr lang="fr-FR" dirty="0" smtClean="0"/>
              <a:t> </a:t>
            </a:r>
            <a:r>
              <a:rPr lang="fr-FR" dirty="0"/>
              <a:t>code change on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Consider</a:t>
            </a:r>
            <a:r>
              <a:rPr lang="fr-FR" dirty="0" smtClean="0"/>
              <a:t> real </a:t>
            </a:r>
            <a:r>
              <a:rPr lang="fr-FR" dirty="0" err="1" smtClean="0"/>
              <a:t>commits</a:t>
            </a:r>
            <a:r>
              <a:rPr lang="fr-FR" dirty="0" smtClean="0"/>
              <a:t>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endParaRPr lang="fr-F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Weight each covered method by the number </a:t>
            </a:r>
            <a:r>
              <a:rPr lang="en-US" dirty="0"/>
              <a:t>of </a:t>
            </a:r>
            <a:r>
              <a:rPr lang="en-US" dirty="0" smtClean="0"/>
              <a:t>commits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Group covered methods </a:t>
            </a:r>
            <a:r>
              <a:rPr lang="en-US" dirty="0"/>
              <a:t>in </a:t>
            </a:r>
            <a:r>
              <a:rPr lang="en-US" dirty="0" smtClean="0"/>
              <a:t>commits</a:t>
            </a:r>
          </a:p>
          <a:p>
            <a:pPr lvl="2"/>
            <a:r>
              <a:rPr lang="fr-FR" dirty="0" err="1" smtClean="0"/>
              <a:t>Considered</a:t>
            </a:r>
            <a:r>
              <a:rPr lang="fr-FR" dirty="0" smtClean="0"/>
              <a:t> real </a:t>
            </a:r>
            <a:r>
              <a:rPr lang="fr-FR" dirty="0" err="1" smtClean="0"/>
              <a:t>method</a:t>
            </a:r>
            <a:r>
              <a:rPr lang="fr-FR" dirty="0" smtClean="0"/>
              <a:t> commit groups</a:t>
            </a:r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BCDEC012EEA4996A9DC2AE2D8FA0F" ma:contentTypeVersion="2" ma:contentTypeDescription="Create a new document." ma:contentTypeScope="" ma:versionID="dae91231e96a15f7ef982ce835711607">
  <xsd:schema xmlns:xsd="http://www.w3.org/2001/XMLSchema" xmlns:xs="http://www.w3.org/2001/XMLSchema" xmlns:p="http://schemas.microsoft.com/office/2006/metadata/properties" xmlns:ns2="0280757d-37fe-447a-94a4-d00c1eb2ad0e" xmlns:ns3="69f805e4-ca2f-4568-b1d8-734d4a7d735a" targetNamespace="http://schemas.microsoft.com/office/2006/metadata/properties" ma:root="true" ma:fieldsID="199bb119dbd75ad10b2d7aab513544f3" ns2:_="" ns3:_="">
    <xsd:import namespace="0280757d-37fe-447a-94a4-d00c1eb2ad0e"/>
    <xsd:import namespace="69f805e4-ca2f-4568-b1d8-734d4a7d735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805e4-ca2f-4568-b1d8-734d4a7d735a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80757d-37fe-447a-94a4-d00c1eb2ad0e">PTEC2HVDMWAY-9169-339</_dlc_DocId>
    <_dlc_DocIdUrl xmlns="0280757d-37fe-447a-94a4-d00c1eb2ad0e">
      <Url>https://sp.myatos.net/organization/gbu/wl/tou/sdco/_layouts/DocIdRedir.aspx?ID=PTEC2HVDMWAY-9169-339</Url>
      <Description>PTEC2HVDMWAY-9169-339</Description>
    </_dlc_DocIdUrl>
    <LockedVersions xmlns="69f805e4-ca2f-4568-b1d8-734d4a7d735a" xsi:nil="true"/>
    <AdvancedVersioningLimit xmlns="69f805e4-ca2f-4568-b1d8-734d4a7d735a" xsi:nil="true"/>
  </documentManagement>
</p:properties>
</file>

<file path=customXml/itemProps1.xml><?xml version="1.0" encoding="utf-8"?>
<ds:datastoreItem xmlns:ds="http://schemas.openxmlformats.org/officeDocument/2006/customXml" ds:itemID="{448CD8BF-6683-4686-95D8-F36B058C7D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F7EA2-2FA4-4B53-B184-4D692B03A50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2196DD9-2E9A-4BDE-AB46-B663706E0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69f805e4-ca2f-4568-b1d8-734d4a7d7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34B468-B432-44CE-A1E9-210F1B42CAF4}">
  <ds:schemaRefs>
    <ds:schemaRef ds:uri="http://schemas.microsoft.com/office/2006/metadata/properties"/>
    <ds:schemaRef ds:uri="http://schemas.microsoft.com/office/infopath/2007/PartnerControls"/>
    <ds:schemaRef ds:uri="0280757d-37fe-447a-94a4-d00c1eb2ad0e"/>
    <ds:schemaRef ds:uri="69f805e4-ca2f-4568-b1d8-734d4a7d73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604</Words>
  <Application>Microsoft Office PowerPoint</Application>
  <PresentationFormat>Affichage à l'écran (4:3)</PresentationFormat>
  <Paragraphs>215</Paragraphs>
  <Slides>15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Atos v4.0</vt:lpstr>
      <vt:lpstr>Test Selection  with Moose In Industry: Impact of Granularity</vt:lpstr>
      <vt:lpstr>Context</vt:lpstr>
      <vt:lpstr>Test Case Selection After a Change </vt:lpstr>
      <vt:lpstr>Test Case Selection After a Change </vt:lpstr>
      <vt:lpstr>Two approaches</vt:lpstr>
      <vt:lpstr>Two approaches</vt:lpstr>
      <vt:lpstr>Issue Classification</vt:lpstr>
      <vt:lpstr>Experiment</vt:lpstr>
      <vt:lpstr>Experiment</vt:lpstr>
      <vt:lpstr>Projects: Metrics</vt:lpstr>
      <vt:lpstr>Metrics</vt:lpstr>
      <vt:lpstr>Weighting of methods with the  number of commits</vt:lpstr>
      <vt:lpstr>Methods grouped in commits</vt:lpstr>
      <vt:lpstr>Conclusion</vt:lpstr>
      <vt:lpstr>Thanks!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A110743</dc:creator>
  <cp:lastModifiedBy>Blondeau Vincent</cp:lastModifiedBy>
  <cp:revision>694</cp:revision>
  <cp:lastPrinted>2015-07-05T21:30:01Z</cp:lastPrinted>
  <dcterms:created xsi:type="dcterms:W3CDTF">2013-03-21T14:52:58Z</dcterms:created>
  <dcterms:modified xsi:type="dcterms:W3CDTF">2016-08-25T07:13:07Z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19-Jun-14</vt:lpwstr>
  </property>
  <property fmtid="{D5CDD505-2E9C-101B-9397-08002B2CF9AE}" pid="3" name="Author">
    <vt:lpwstr>Vincent Blondeau</vt:lpwstr>
  </property>
  <property fmtid="{D5CDD505-2E9C-101B-9397-08002B2CF9AE}" pid="4" name="GBU">
    <vt:lpwstr>Software Development Community Office</vt:lpwstr>
  </property>
  <property fmtid="{D5CDD505-2E9C-101B-9397-08002B2CF9AE}" pid="5" name="Division">
    <vt:lpwstr>Architecture &amp; Methodologies</vt:lpwstr>
  </property>
  <property fmtid="{D5CDD505-2E9C-101B-9397-08002B2CF9AE}" pid="6" name="Department">
    <vt:lpwstr>Software Architects</vt:lpwstr>
  </property>
  <property fmtid="{D5CDD505-2E9C-101B-9397-08002B2CF9AE}" pid="7" name="Classification">
    <vt:lpwstr>© For internal use</vt:lpwstr>
  </property>
  <property fmtid="{D5CDD505-2E9C-101B-9397-08002B2CF9AE}" pid="8" name="_dlc_DocIdItemGuid">
    <vt:lpwstr>edda782b-dcdf-4d8c-9e8f-40cf8d3337af</vt:lpwstr>
  </property>
  <property fmtid="{D5CDD505-2E9C-101B-9397-08002B2CF9AE}" pid="9" name="ContentTypeId">
    <vt:lpwstr>0x010100AB8BCDEC012EEA4996A9DC2AE2D8FA0F</vt:lpwstr>
  </property>
</Properties>
</file>