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48" r:id="rId2"/>
  </p:sldMasterIdLst>
  <p:sldIdLst>
    <p:sldId id="275" r:id="rId3"/>
    <p:sldId id="269" r:id="rId4"/>
    <p:sldId id="268" r:id="rId5"/>
    <p:sldId id="257" r:id="rId6"/>
    <p:sldId id="264" r:id="rId7"/>
    <p:sldId id="260" r:id="rId8"/>
    <p:sldId id="259" r:id="rId9"/>
    <p:sldId id="261" r:id="rId10"/>
    <p:sldId id="270" r:id="rId11"/>
    <p:sldId id="273" r:id="rId12"/>
    <p:sldId id="274" r:id="rId13"/>
    <p:sldId id="276" r:id="rId14"/>
    <p:sldId id="277"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1/12/2023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03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F108F2-D5F6-7051-3F16-1322CC7BE4C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42458B4-4D27-7604-9A97-04E69FA878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DE6A662-E5A0-F0AB-B9EF-7C7E7376CFEC}"/>
              </a:ext>
            </a:extLst>
          </p:cNvPr>
          <p:cNvSpPr>
            <a:spLocks noGrp="1"/>
          </p:cNvSpPr>
          <p:nvPr>
            <p:ph type="dt" sz="half" idx="10"/>
          </p:nvPr>
        </p:nvSpPr>
        <p:spPr/>
        <p:txBody>
          <a:bodyPr/>
          <a:lstStyle/>
          <a:p>
            <a:fld id="{4F0476AA-4805-412A-9E59-31073CBE4FD4}" type="datetimeFigureOut">
              <a:rPr lang="fr-FR" smtClean="0"/>
              <a:t>12/01/2023</a:t>
            </a:fld>
            <a:endParaRPr lang="fr-FR"/>
          </a:p>
        </p:txBody>
      </p:sp>
      <p:sp>
        <p:nvSpPr>
          <p:cNvPr id="5" name="Espace réservé du pied de page 4">
            <a:extLst>
              <a:ext uri="{FF2B5EF4-FFF2-40B4-BE49-F238E27FC236}">
                <a16:creationId xmlns:a16="http://schemas.microsoft.com/office/drawing/2014/main" id="{41821200-13FC-107F-18CD-D6B07A5DBD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976877D-AB1B-094A-AFED-05D9B47B377F}"/>
              </a:ext>
            </a:extLst>
          </p:cNvPr>
          <p:cNvSpPr>
            <a:spLocks noGrp="1"/>
          </p:cNvSpPr>
          <p:nvPr>
            <p:ph type="sldNum" sz="quarter" idx="12"/>
          </p:nvPr>
        </p:nvSpPr>
        <p:spPr/>
        <p:txBody>
          <a:bodyPr/>
          <a:lstStyle/>
          <a:p>
            <a:fld id="{87ABD799-9415-4BF3-B253-F79FCC231EA9}" type="slidenum">
              <a:rPr lang="fr-FR" smtClean="0"/>
              <a:t>‹N°›</a:t>
            </a:fld>
            <a:endParaRPr lang="fr-FR"/>
          </a:p>
        </p:txBody>
      </p:sp>
    </p:spTree>
    <p:extLst>
      <p:ext uri="{BB962C8B-B14F-4D97-AF65-F5344CB8AC3E}">
        <p14:creationId xmlns:p14="http://schemas.microsoft.com/office/powerpoint/2010/main" val="249831091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1/12/2023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a:t>
            </a:fld>
            <a:endParaRPr lang="en-US" dirty="0"/>
          </a:p>
        </p:txBody>
      </p:sp>
    </p:spTree>
    <p:extLst>
      <p:ext uri="{BB962C8B-B14F-4D97-AF65-F5344CB8AC3E}">
        <p14:creationId xmlns:p14="http://schemas.microsoft.com/office/powerpoint/2010/main" val="1074908683"/>
      </p:ext>
    </p:extLst>
  </p:cSld>
  <p:clrMap bg1="dk1" tx1="lt1" bg2="dk2" tx2="lt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9F1429D-4F4C-BE56-2322-192FA3357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242A1CC-1345-15FF-BECC-E6D56478A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B6ACF27-E0D5-9560-3251-D35535DECA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476AA-4805-412A-9E59-31073CBE4FD4}" type="datetimeFigureOut">
              <a:rPr lang="fr-FR" smtClean="0"/>
              <a:t>12/01/2023</a:t>
            </a:fld>
            <a:endParaRPr lang="fr-FR"/>
          </a:p>
        </p:txBody>
      </p:sp>
      <p:sp>
        <p:nvSpPr>
          <p:cNvPr id="5" name="Espace réservé du pied de page 4">
            <a:extLst>
              <a:ext uri="{FF2B5EF4-FFF2-40B4-BE49-F238E27FC236}">
                <a16:creationId xmlns:a16="http://schemas.microsoft.com/office/drawing/2014/main" id="{565C6C5F-A266-0984-3691-8A46C4EF90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5AA64FC-EB77-5AF3-4921-7EE3DDCE55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BD799-9415-4BF3-B253-F79FCC231EA9}" type="slidenum">
              <a:rPr lang="fr-FR" smtClean="0"/>
              <a:t>‹N°›</a:t>
            </a:fld>
            <a:endParaRPr lang="fr-FR"/>
          </a:p>
        </p:txBody>
      </p:sp>
    </p:spTree>
    <p:extLst>
      <p:ext uri="{BB962C8B-B14F-4D97-AF65-F5344CB8AC3E}">
        <p14:creationId xmlns:p14="http://schemas.microsoft.com/office/powerpoint/2010/main" val="355017401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intérieur, équipement électronique, clavier&#10;&#10;Description générée automatiquement">
            <a:extLst>
              <a:ext uri="{FF2B5EF4-FFF2-40B4-BE49-F238E27FC236}">
                <a16:creationId xmlns:a16="http://schemas.microsoft.com/office/drawing/2014/main" id="{87898A01-1963-D502-47DC-E50ADFE256C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5438" b="16173"/>
          <a:stretch/>
        </p:blipFill>
        <p:spPr>
          <a:xfrm>
            <a:off x="20" y="1"/>
            <a:ext cx="12191980" cy="6857999"/>
          </a:xfrm>
          <a:prstGeom prst="rect">
            <a:avLst/>
          </a:prstGeom>
        </p:spPr>
      </p:pic>
      <p:sp>
        <p:nvSpPr>
          <p:cNvPr id="4" name="Titre 1">
            <a:extLst>
              <a:ext uri="{FF2B5EF4-FFF2-40B4-BE49-F238E27FC236}">
                <a16:creationId xmlns:a16="http://schemas.microsoft.com/office/drawing/2014/main" id="{35E4AA66-16FB-7909-B693-4F0184760A1E}"/>
              </a:ext>
            </a:extLst>
          </p:cNvPr>
          <p:cNvSpPr>
            <a:spLocks noGrp="1"/>
          </p:cNvSpPr>
          <p:nvPr>
            <p:ph type="ctrTitle"/>
          </p:nvPr>
        </p:nvSpPr>
        <p:spPr>
          <a:xfrm>
            <a:off x="3810000" y="161443"/>
            <a:ext cx="4572000" cy="1098395"/>
          </a:xfrm>
        </p:spPr>
        <p:txBody>
          <a:bodyPr>
            <a:normAutofit/>
          </a:bodyPr>
          <a:lstStyle/>
          <a:p>
            <a:r>
              <a:rPr lang="en-US" u="sng" dirty="0">
                <a:solidFill>
                  <a:srgbClr val="FFFFFF"/>
                </a:solidFill>
                <a:effectLst>
                  <a:outerShdw blurRad="38100" dist="38100" dir="2700000" algn="tl">
                    <a:srgbClr val="000000">
                      <a:alpha val="43137"/>
                    </a:srgbClr>
                  </a:outerShdw>
                </a:effectLst>
              </a:rPr>
              <a:t>La cryptologie</a:t>
            </a:r>
          </a:p>
        </p:txBody>
      </p:sp>
      <p:sp>
        <p:nvSpPr>
          <p:cNvPr id="3" name="Sous-titre 2">
            <a:extLst>
              <a:ext uri="{FF2B5EF4-FFF2-40B4-BE49-F238E27FC236}">
                <a16:creationId xmlns:a16="http://schemas.microsoft.com/office/drawing/2014/main" id="{A42F1B69-DC45-A6EA-14BE-7EE71602850D}"/>
              </a:ext>
            </a:extLst>
          </p:cNvPr>
          <p:cNvSpPr>
            <a:spLocks noGrp="1"/>
          </p:cNvSpPr>
          <p:nvPr>
            <p:ph type="subTitle" idx="1"/>
          </p:nvPr>
        </p:nvSpPr>
        <p:spPr>
          <a:xfrm>
            <a:off x="1524000" y="2168044"/>
            <a:ext cx="9144000" cy="3318356"/>
          </a:xfrm>
        </p:spPr>
        <p:txBody>
          <a:bodyPr>
            <a:noAutofit/>
          </a:bodyPr>
          <a:lstStyle/>
          <a:p>
            <a:r>
              <a:rPr lang="fr-FR" sz="3600" b="0" dirty="0">
                <a:effectLst>
                  <a:outerShdw blurRad="38100" dist="38100" dir="2700000" algn="tl">
                    <a:srgbClr val="000000">
                      <a:alpha val="43137"/>
                    </a:srgbClr>
                  </a:outerShdw>
                </a:effectLst>
                <a:latin typeface="+mj-lt"/>
              </a:rPr>
              <a:t>La cryptologie correspond à la science du secret, c'est-à-dire au chiffrement. Aujourd'hui, elle s’est élargie au fait de prouver qui est l'auteur d'un message et s'il a été modifié ou non, grâce aux signatures numériques et aux fonctions de hachage.</a:t>
            </a:r>
            <a:r>
              <a:rPr lang="fr-FR" sz="3600" dirty="0">
                <a:effectLst>
                  <a:outerShdw blurRad="38100" dist="38100" dir="2700000" algn="tl">
                    <a:srgbClr val="000000">
                      <a:alpha val="43137"/>
                    </a:srgbClr>
                  </a:outerShdw>
                </a:effectLst>
              </a:rPr>
              <a:t> </a:t>
            </a:r>
            <a:r>
              <a:rPr lang="fr-FR" sz="3600" dirty="0">
                <a:effectLst>
                  <a:outerShdw blurRad="38100" dist="38100" dir="2700000" algn="tl">
                    <a:srgbClr val="000000">
                      <a:alpha val="43137"/>
                    </a:srgbClr>
                  </a:outerShdw>
                </a:effectLst>
                <a:latin typeface="Calibri Light (En-têtes)"/>
              </a:rPr>
              <a:t>Elle réunit la cryptographie et la cryptanalyse.</a:t>
            </a:r>
          </a:p>
        </p:txBody>
      </p:sp>
    </p:spTree>
    <p:extLst>
      <p:ext uri="{BB962C8B-B14F-4D97-AF65-F5344CB8AC3E}">
        <p14:creationId xmlns:p14="http://schemas.microsoft.com/office/powerpoint/2010/main" val="12911874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0C04237-153A-4A4F-A7E9-6926B66F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10">
            <a:extLst>
              <a:ext uri="{FF2B5EF4-FFF2-40B4-BE49-F238E27FC236}">
                <a16:creationId xmlns:a16="http://schemas.microsoft.com/office/drawing/2014/main" id="{0C9FD405-0E72-59F0-59CE-6B9F74CCEC7E}"/>
              </a:ext>
            </a:extLst>
          </p:cNvPr>
          <p:cNvPicPr>
            <a:picLocks noChangeAspect="1"/>
          </p:cNvPicPr>
          <p:nvPr/>
        </p:nvPicPr>
        <p:blipFill rotWithShape="1">
          <a:blip r:embed="rId2">
            <a:extLst>
              <a:ext uri="{28A0092B-C50C-407E-A947-70E740481C1C}">
                <a14:useLocalDpi xmlns:a14="http://schemas.microsoft.com/office/drawing/2010/main" val="0"/>
              </a:ext>
            </a:extLst>
          </a:blip>
          <a:srcRect t="18936" b="17861"/>
          <a:stretch/>
        </p:blipFill>
        <p:spPr>
          <a:xfrm>
            <a:off x="20" y="10"/>
            <a:ext cx="12191979" cy="6857989"/>
          </a:xfrm>
          <a:prstGeom prst="rect">
            <a:avLst/>
          </a:prstGeom>
        </p:spPr>
      </p:pic>
      <p:sp>
        <p:nvSpPr>
          <p:cNvPr id="38" name="Freeform: Shape 37">
            <a:extLst>
              <a:ext uri="{FF2B5EF4-FFF2-40B4-BE49-F238E27FC236}">
                <a16:creationId xmlns:a16="http://schemas.microsoft.com/office/drawing/2014/main" id="{D19975AA-D532-4570-9193-6482D3F22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35450" y="-2235450"/>
            <a:ext cx="6858000" cy="11328901"/>
          </a:xfrm>
          <a:custGeom>
            <a:avLst/>
            <a:gdLst>
              <a:gd name="connsiteX0" fmla="*/ 0 w 6858000"/>
              <a:gd name="connsiteY0" fmla="*/ 2229335 h 11328901"/>
              <a:gd name="connsiteX1" fmla="*/ 0 w 6858000"/>
              <a:gd name="connsiteY1" fmla="*/ 0 h 11328901"/>
              <a:gd name="connsiteX2" fmla="*/ 6858000 w 6858000"/>
              <a:gd name="connsiteY2" fmla="*/ 6010593 h 11328901"/>
              <a:gd name="connsiteX3" fmla="*/ 6858000 w 6858000"/>
              <a:gd name="connsiteY3" fmla="*/ 6052915 h 11328901"/>
              <a:gd name="connsiteX4" fmla="*/ 6858000 w 6858000"/>
              <a:gd name="connsiteY4" fmla="*/ 6052915 h 11328901"/>
              <a:gd name="connsiteX5" fmla="*/ 6858000 w 6858000"/>
              <a:gd name="connsiteY5" fmla="*/ 9053844 h 11328901"/>
              <a:gd name="connsiteX6" fmla="*/ 6858000 w 6858000"/>
              <a:gd name="connsiteY6" fmla="*/ 11328901 h 11328901"/>
              <a:gd name="connsiteX7" fmla="*/ 1 w 6858000"/>
              <a:gd name="connsiteY7" fmla="*/ 11328901 h 11328901"/>
              <a:gd name="connsiteX8" fmla="*/ 1 w 6858000"/>
              <a:gd name="connsiteY8" fmla="*/ 9359065 h 11328901"/>
              <a:gd name="connsiteX9" fmla="*/ 0 w 6858000"/>
              <a:gd name="connsiteY9" fmla="*/ 9359065 h 11328901"/>
              <a:gd name="connsiteX10" fmla="*/ 0 w 6858000"/>
              <a:gd name="connsiteY10" fmla="*/ 6535740 h 11328901"/>
              <a:gd name="connsiteX11" fmla="*/ 1 w 6858000"/>
              <a:gd name="connsiteY11" fmla="*/ 6535740 h 11328901"/>
              <a:gd name="connsiteX12" fmla="*/ 1 w 6858000"/>
              <a:gd name="connsiteY12" fmla="*/ 2229336 h 1132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11328901">
                <a:moveTo>
                  <a:pt x="0" y="2229335"/>
                </a:moveTo>
                <a:lnTo>
                  <a:pt x="0" y="0"/>
                </a:lnTo>
                <a:lnTo>
                  <a:pt x="6858000" y="6010593"/>
                </a:lnTo>
                <a:lnTo>
                  <a:pt x="6858000" y="6052915"/>
                </a:lnTo>
                <a:lnTo>
                  <a:pt x="6858000" y="6052915"/>
                </a:lnTo>
                <a:lnTo>
                  <a:pt x="6858000" y="9053844"/>
                </a:lnTo>
                <a:lnTo>
                  <a:pt x="6858000" y="11328901"/>
                </a:lnTo>
                <a:lnTo>
                  <a:pt x="1" y="11328901"/>
                </a:lnTo>
                <a:lnTo>
                  <a:pt x="1" y="9359065"/>
                </a:lnTo>
                <a:lnTo>
                  <a:pt x="0" y="9359065"/>
                </a:lnTo>
                <a:lnTo>
                  <a:pt x="0" y="6535740"/>
                </a:lnTo>
                <a:lnTo>
                  <a:pt x="1" y="6535740"/>
                </a:lnTo>
                <a:lnTo>
                  <a:pt x="1" y="2229336"/>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D7CA8974-7BA7-4828-89E2-6DAD7353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4155E120-C27E-6450-61A4-D4E97CB547B9}"/>
              </a:ext>
            </a:extLst>
          </p:cNvPr>
          <p:cNvSpPr>
            <a:spLocks noGrp="1"/>
          </p:cNvSpPr>
          <p:nvPr>
            <p:ph type="ctrTitle"/>
          </p:nvPr>
        </p:nvSpPr>
        <p:spPr>
          <a:xfrm>
            <a:off x="276187" y="264802"/>
            <a:ext cx="6744373" cy="1014742"/>
          </a:xfrm>
        </p:spPr>
        <p:txBody>
          <a:bodyPr>
            <a:normAutofit/>
          </a:bodyPr>
          <a:lstStyle/>
          <a:p>
            <a:r>
              <a:rPr lang="en-US" u="sng" kern="1200" dirty="0">
                <a:solidFill>
                  <a:srgbClr val="FFFFFF"/>
                </a:solidFill>
                <a:effectLst>
                  <a:outerShdw blurRad="38100" dist="38100" dir="2700000" algn="tl">
                    <a:srgbClr val="000000">
                      <a:alpha val="43137"/>
                    </a:srgbClr>
                  </a:outerShdw>
                </a:effectLst>
                <a:latin typeface="+mj-lt"/>
                <a:ea typeface="+mj-ea"/>
                <a:cs typeface="+mj-cs"/>
              </a:rPr>
              <a:t>Google </a:t>
            </a:r>
            <a:r>
              <a:rPr lang="en-US" u="sng" kern="1200" dirty="0" err="1">
                <a:solidFill>
                  <a:srgbClr val="FFFFFF"/>
                </a:solidFill>
                <a:effectLst>
                  <a:outerShdw blurRad="38100" dist="38100" dir="2700000" algn="tl">
                    <a:srgbClr val="000000">
                      <a:alpha val="43137"/>
                    </a:srgbClr>
                  </a:outerShdw>
                </a:effectLst>
                <a:latin typeface="+mj-lt"/>
                <a:ea typeface="+mj-ea"/>
                <a:cs typeface="+mj-cs"/>
              </a:rPr>
              <a:t>alerte</a:t>
            </a:r>
            <a:endParaRPr lang="en-US" u="sng" dirty="0">
              <a:solidFill>
                <a:srgbClr val="FFFFFF"/>
              </a:solidFill>
              <a:effectLst>
                <a:outerShdw blurRad="38100" dist="38100" dir="2700000" algn="tl">
                  <a:srgbClr val="000000">
                    <a:alpha val="43137"/>
                  </a:srgbClr>
                </a:outerShdw>
              </a:effectLst>
            </a:endParaRPr>
          </a:p>
        </p:txBody>
      </p:sp>
      <p:sp>
        <p:nvSpPr>
          <p:cNvPr id="3" name="Sous-titre 2">
            <a:extLst>
              <a:ext uri="{FF2B5EF4-FFF2-40B4-BE49-F238E27FC236}">
                <a16:creationId xmlns:a16="http://schemas.microsoft.com/office/drawing/2014/main" id="{7BAFEBAC-F8D3-9B40-1573-632C2FF30797}"/>
              </a:ext>
            </a:extLst>
          </p:cNvPr>
          <p:cNvSpPr>
            <a:spLocks noGrp="1"/>
          </p:cNvSpPr>
          <p:nvPr>
            <p:ph type="subTitle" idx="1"/>
          </p:nvPr>
        </p:nvSpPr>
        <p:spPr>
          <a:xfrm>
            <a:off x="276187" y="1279544"/>
            <a:ext cx="7897816" cy="4105255"/>
          </a:xfrm>
          <a:scene3d>
            <a:camera prst="orthographicFront"/>
            <a:lightRig rig="threePt" dir="t">
              <a:rot lat="0" lon="0" rev="0"/>
            </a:lightRig>
          </a:scene3d>
        </p:spPr>
        <p:txBody>
          <a:bodyPr anchor="t">
            <a:noAutofit/>
          </a:bodyPr>
          <a:lstStyle/>
          <a:p>
            <a:pPr>
              <a:lnSpc>
                <a:spcPct val="90000"/>
              </a:lnSpc>
              <a:spcAft>
                <a:spcPts val="600"/>
              </a:spcAft>
            </a:pPr>
            <a:endParaRPr lang="en-US" sz="100" dirty="0">
              <a:solidFill>
                <a:srgbClr val="FFFFFF"/>
              </a:solidFill>
              <a:effectLst>
                <a:outerShdw blurRad="38100" dist="38100" dir="2700000" algn="tl">
                  <a:srgbClr val="000000">
                    <a:alpha val="43137"/>
                  </a:srgbClr>
                </a:outerShdw>
              </a:effectLst>
            </a:endParaRPr>
          </a:p>
          <a:p>
            <a:pPr>
              <a:lnSpc>
                <a:spcPct val="90000"/>
              </a:lnSpc>
              <a:spcAft>
                <a:spcPts val="600"/>
              </a:spcAft>
            </a:pPr>
            <a:r>
              <a:rPr lang="en-US" sz="2400" dirty="0">
                <a:solidFill>
                  <a:srgbClr val="FFFFFF"/>
                </a:solidFill>
                <a:effectLst>
                  <a:outerShdw blurRad="38100" dist="38100" dir="2700000" algn="tl">
                    <a:srgbClr val="000000">
                      <a:alpha val="43137"/>
                    </a:srgbClr>
                  </a:outerShdw>
                </a:effectLst>
              </a:rPr>
              <a:t>Google Alert </a:t>
            </a:r>
            <a:r>
              <a:rPr lang="en-US" sz="2400" dirty="0" err="1">
                <a:solidFill>
                  <a:srgbClr val="FFFFFF"/>
                </a:solidFill>
                <a:effectLst>
                  <a:outerShdw blurRad="38100" dist="38100" dir="2700000" algn="tl">
                    <a:srgbClr val="000000">
                      <a:alpha val="43137"/>
                    </a:srgbClr>
                  </a:outerShdw>
                </a:effectLst>
              </a:rPr>
              <a:t>est</a:t>
            </a:r>
            <a:r>
              <a:rPr lang="en-US" sz="2400" dirty="0">
                <a:solidFill>
                  <a:srgbClr val="FFFFFF"/>
                </a:solidFill>
                <a:effectLst>
                  <a:outerShdw blurRad="38100" dist="38100" dir="2700000" algn="tl">
                    <a:srgbClr val="000000">
                      <a:alpha val="43137"/>
                    </a:srgbClr>
                  </a:outerShdw>
                </a:effectLst>
              </a:rPr>
              <a:t> un </a:t>
            </a:r>
            <a:r>
              <a:rPr lang="en-US" sz="2400" dirty="0" err="1">
                <a:solidFill>
                  <a:srgbClr val="FFFFFF"/>
                </a:solidFill>
                <a:effectLst>
                  <a:outerShdw blurRad="38100" dist="38100" dir="2700000" algn="tl">
                    <a:srgbClr val="000000">
                      <a:alpha val="43137"/>
                    </a:srgbClr>
                  </a:outerShdw>
                </a:effectLst>
              </a:rPr>
              <a:t>dispositif</a:t>
            </a:r>
            <a:r>
              <a:rPr lang="en-US" sz="2400" dirty="0">
                <a:solidFill>
                  <a:srgbClr val="FFFFFF"/>
                </a:solidFill>
                <a:effectLst>
                  <a:outerShdw blurRad="38100" dist="38100" dir="2700000" algn="tl">
                    <a:srgbClr val="000000">
                      <a:alpha val="43137"/>
                    </a:srgbClr>
                  </a:outerShdw>
                </a:effectLst>
              </a:rPr>
              <a:t> </a:t>
            </a:r>
            <a:r>
              <a:rPr lang="en-US" sz="2400" dirty="0" err="1">
                <a:solidFill>
                  <a:srgbClr val="FFFFFF"/>
                </a:solidFill>
                <a:effectLst>
                  <a:outerShdw blurRad="38100" dist="38100" dir="2700000" algn="tl">
                    <a:srgbClr val="000000">
                      <a:alpha val="43137"/>
                    </a:srgbClr>
                  </a:outerShdw>
                </a:effectLst>
              </a:rPr>
              <a:t>utilisant</a:t>
            </a:r>
            <a:r>
              <a:rPr lang="en-US" sz="2400" dirty="0">
                <a:solidFill>
                  <a:srgbClr val="FFFFFF"/>
                </a:solidFill>
                <a:effectLst>
                  <a:outerShdw blurRad="38100" dist="38100" dir="2700000" algn="tl">
                    <a:srgbClr val="000000">
                      <a:alpha val="43137"/>
                    </a:srgbClr>
                  </a:outerShdw>
                </a:effectLst>
              </a:rPr>
              <a:t> la </a:t>
            </a:r>
            <a:r>
              <a:rPr lang="en-US" sz="2400" dirty="0" err="1">
                <a:solidFill>
                  <a:srgbClr val="FFFFFF"/>
                </a:solidFill>
                <a:effectLst>
                  <a:outerShdw blurRad="38100" dist="38100" dir="2700000" algn="tl">
                    <a:srgbClr val="000000">
                      <a:alpha val="43137"/>
                    </a:srgbClr>
                  </a:outerShdw>
                </a:effectLst>
              </a:rPr>
              <a:t>méthode</a:t>
            </a:r>
            <a:r>
              <a:rPr lang="en-US" sz="2400" dirty="0">
                <a:solidFill>
                  <a:srgbClr val="FFFFFF"/>
                </a:solidFill>
                <a:effectLst>
                  <a:outerShdw blurRad="38100" dist="38100" dir="2700000" algn="tl">
                    <a:srgbClr val="000000">
                      <a:alpha val="43137"/>
                    </a:srgbClr>
                  </a:outerShdw>
                </a:effectLst>
              </a:rPr>
              <a:t> push.</a:t>
            </a:r>
            <a:endParaRPr lang="fr-FR" sz="2400" dirty="0">
              <a:solidFill>
                <a:srgbClr val="FFFFFF"/>
              </a:solidFill>
              <a:effectLst>
                <a:outerShdw blurRad="38100" dist="38100" dir="2700000" algn="tl">
                  <a:srgbClr val="000000">
                    <a:alpha val="43137"/>
                  </a:srgbClr>
                </a:outerShdw>
              </a:effectLst>
            </a:endParaRPr>
          </a:p>
          <a:p>
            <a:pPr>
              <a:lnSpc>
                <a:spcPct val="90000"/>
              </a:lnSpc>
              <a:spcAft>
                <a:spcPts val="600"/>
              </a:spcAft>
            </a:pPr>
            <a:r>
              <a:rPr lang="fr-FR" sz="2400" dirty="0">
                <a:solidFill>
                  <a:srgbClr val="FFFFFF"/>
                </a:solidFill>
                <a:effectLst>
                  <a:outerShdw blurRad="38100" dist="38100" dir="2700000" algn="tl">
                    <a:srgbClr val="000000">
                      <a:alpha val="43137"/>
                    </a:srgbClr>
                  </a:outerShdw>
                </a:effectLst>
              </a:rPr>
              <a:t>Il envoie une notification répertoriant toutes les pages Web qui mentionnent le mot ou l'expression où l’on a placé un avertissement.</a:t>
            </a:r>
          </a:p>
          <a:p>
            <a:pPr>
              <a:lnSpc>
                <a:spcPct val="90000"/>
              </a:lnSpc>
              <a:spcAft>
                <a:spcPts val="600"/>
              </a:spcAft>
            </a:pPr>
            <a:r>
              <a:rPr lang="fr-FR" sz="2400" dirty="0">
                <a:solidFill>
                  <a:srgbClr val="FFFFFF"/>
                </a:solidFill>
                <a:effectLst>
                  <a:outerShdw blurRad="38100" dist="38100" dir="2700000" algn="tl">
                    <a:srgbClr val="000000">
                      <a:alpha val="43137"/>
                    </a:srgbClr>
                  </a:outerShdw>
                </a:effectLst>
              </a:rPr>
              <a:t> Le but de Google </a:t>
            </a:r>
            <a:r>
              <a:rPr lang="fr-FR" sz="2400" dirty="0" err="1">
                <a:solidFill>
                  <a:srgbClr val="FFFFFF"/>
                </a:solidFill>
                <a:effectLst>
                  <a:outerShdw blurRad="38100" dist="38100" dir="2700000" algn="tl">
                    <a:srgbClr val="000000">
                      <a:alpha val="43137"/>
                    </a:srgbClr>
                  </a:outerShdw>
                </a:effectLst>
              </a:rPr>
              <a:t>Alert</a:t>
            </a:r>
            <a:r>
              <a:rPr lang="fr-FR" sz="2400" dirty="0">
                <a:solidFill>
                  <a:srgbClr val="FFFFFF"/>
                </a:solidFill>
                <a:effectLst>
                  <a:outerShdw blurRad="38100" dist="38100" dir="2700000" algn="tl">
                    <a:srgbClr val="000000">
                      <a:alpha val="43137"/>
                    </a:srgbClr>
                  </a:outerShdw>
                </a:effectLst>
              </a:rPr>
              <a:t> est de choisir un sujet de recherche, de saisir des mots-clés et l'adresse e-mail ou vous souhaitez être averti. Nous pouvons également ajouter, modifier ou supprimer nos alertes.</a:t>
            </a:r>
            <a:endParaRPr lang="en-US" sz="2400"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7990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0C04237-153A-4A4F-A7E9-6926B66F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10">
            <a:extLst>
              <a:ext uri="{FF2B5EF4-FFF2-40B4-BE49-F238E27FC236}">
                <a16:creationId xmlns:a16="http://schemas.microsoft.com/office/drawing/2014/main" id="{0C9FD405-0E72-59F0-59CE-6B9F74CCEC7E}"/>
              </a:ext>
            </a:extLst>
          </p:cNvPr>
          <p:cNvPicPr>
            <a:picLocks noChangeAspect="1"/>
          </p:cNvPicPr>
          <p:nvPr/>
        </p:nvPicPr>
        <p:blipFill rotWithShape="1">
          <a:blip r:embed="rId2">
            <a:extLst>
              <a:ext uri="{28A0092B-C50C-407E-A947-70E740481C1C}">
                <a14:useLocalDpi xmlns:a14="http://schemas.microsoft.com/office/drawing/2010/main" val="0"/>
              </a:ext>
            </a:extLst>
          </a:blip>
          <a:srcRect t="18936" b="17861"/>
          <a:stretch/>
        </p:blipFill>
        <p:spPr>
          <a:xfrm>
            <a:off x="20" y="10"/>
            <a:ext cx="12191979" cy="6857989"/>
          </a:xfrm>
          <a:prstGeom prst="rect">
            <a:avLst/>
          </a:prstGeom>
        </p:spPr>
      </p:pic>
      <p:sp>
        <p:nvSpPr>
          <p:cNvPr id="38" name="Freeform: Shape 37">
            <a:extLst>
              <a:ext uri="{FF2B5EF4-FFF2-40B4-BE49-F238E27FC236}">
                <a16:creationId xmlns:a16="http://schemas.microsoft.com/office/drawing/2014/main" id="{D19975AA-D532-4570-9193-6482D3F22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35450" y="-2235450"/>
            <a:ext cx="6858000" cy="11328901"/>
          </a:xfrm>
          <a:custGeom>
            <a:avLst/>
            <a:gdLst>
              <a:gd name="connsiteX0" fmla="*/ 0 w 6858000"/>
              <a:gd name="connsiteY0" fmla="*/ 2229335 h 11328901"/>
              <a:gd name="connsiteX1" fmla="*/ 0 w 6858000"/>
              <a:gd name="connsiteY1" fmla="*/ 0 h 11328901"/>
              <a:gd name="connsiteX2" fmla="*/ 6858000 w 6858000"/>
              <a:gd name="connsiteY2" fmla="*/ 6010593 h 11328901"/>
              <a:gd name="connsiteX3" fmla="*/ 6858000 w 6858000"/>
              <a:gd name="connsiteY3" fmla="*/ 6052915 h 11328901"/>
              <a:gd name="connsiteX4" fmla="*/ 6858000 w 6858000"/>
              <a:gd name="connsiteY4" fmla="*/ 6052915 h 11328901"/>
              <a:gd name="connsiteX5" fmla="*/ 6858000 w 6858000"/>
              <a:gd name="connsiteY5" fmla="*/ 9053844 h 11328901"/>
              <a:gd name="connsiteX6" fmla="*/ 6858000 w 6858000"/>
              <a:gd name="connsiteY6" fmla="*/ 11328901 h 11328901"/>
              <a:gd name="connsiteX7" fmla="*/ 1 w 6858000"/>
              <a:gd name="connsiteY7" fmla="*/ 11328901 h 11328901"/>
              <a:gd name="connsiteX8" fmla="*/ 1 w 6858000"/>
              <a:gd name="connsiteY8" fmla="*/ 9359065 h 11328901"/>
              <a:gd name="connsiteX9" fmla="*/ 0 w 6858000"/>
              <a:gd name="connsiteY9" fmla="*/ 9359065 h 11328901"/>
              <a:gd name="connsiteX10" fmla="*/ 0 w 6858000"/>
              <a:gd name="connsiteY10" fmla="*/ 6535740 h 11328901"/>
              <a:gd name="connsiteX11" fmla="*/ 1 w 6858000"/>
              <a:gd name="connsiteY11" fmla="*/ 6535740 h 11328901"/>
              <a:gd name="connsiteX12" fmla="*/ 1 w 6858000"/>
              <a:gd name="connsiteY12" fmla="*/ 2229336 h 1132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11328901">
                <a:moveTo>
                  <a:pt x="0" y="2229335"/>
                </a:moveTo>
                <a:lnTo>
                  <a:pt x="0" y="0"/>
                </a:lnTo>
                <a:lnTo>
                  <a:pt x="6858000" y="6010593"/>
                </a:lnTo>
                <a:lnTo>
                  <a:pt x="6858000" y="6052915"/>
                </a:lnTo>
                <a:lnTo>
                  <a:pt x="6858000" y="6052915"/>
                </a:lnTo>
                <a:lnTo>
                  <a:pt x="6858000" y="9053844"/>
                </a:lnTo>
                <a:lnTo>
                  <a:pt x="6858000" y="11328901"/>
                </a:lnTo>
                <a:lnTo>
                  <a:pt x="1" y="11328901"/>
                </a:lnTo>
                <a:lnTo>
                  <a:pt x="1" y="9359065"/>
                </a:lnTo>
                <a:lnTo>
                  <a:pt x="0" y="9359065"/>
                </a:lnTo>
                <a:lnTo>
                  <a:pt x="0" y="6535740"/>
                </a:lnTo>
                <a:lnTo>
                  <a:pt x="1" y="6535740"/>
                </a:lnTo>
                <a:lnTo>
                  <a:pt x="1" y="2229336"/>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D7CA8974-7BA7-4828-89E2-6DAD7353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4155E120-C27E-6450-61A4-D4E97CB547B9}"/>
              </a:ext>
            </a:extLst>
          </p:cNvPr>
          <p:cNvSpPr>
            <a:spLocks noGrp="1"/>
          </p:cNvSpPr>
          <p:nvPr>
            <p:ph type="ctrTitle"/>
          </p:nvPr>
        </p:nvSpPr>
        <p:spPr>
          <a:xfrm>
            <a:off x="276187" y="264802"/>
            <a:ext cx="6744373" cy="1014742"/>
          </a:xfrm>
        </p:spPr>
        <p:txBody>
          <a:bodyPr>
            <a:normAutofit/>
          </a:bodyPr>
          <a:lstStyle/>
          <a:p>
            <a:r>
              <a:rPr lang="en-US" u="sng" kern="1200" dirty="0">
                <a:solidFill>
                  <a:srgbClr val="FFFFFF"/>
                </a:solidFill>
                <a:effectLst>
                  <a:outerShdw blurRad="38100" dist="38100" dir="2700000" algn="tl">
                    <a:srgbClr val="000000">
                      <a:alpha val="43137"/>
                    </a:srgbClr>
                  </a:outerShdw>
                </a:effectLst>
                <a:latin typeface="+mj-lt"/>
                <a:ea typeface="+mj-ea"/>
                <a:cs typeface="+mj-cs"/>
              </a:rPr>
              <a:t>Google </a:t>
            </a:r>
            <a:r>
              <a:rPr lang="en-US" u="sng" kern="1200" dirty="0" err="1">
                <a:solidFill>
                  <a:srgbClr val="FFFFFF"/>
                </a:solidFill>
                <a:effectLst>
                  <a:outerShdw blurRad="38100" dist="38100" dir="2700000" algn="tl">
                    <a:srgbClr val="000000">
                      <a:alpha val="43137"/>
                    </a:srgbClr>
                  </a:outerShdw>
                </a:effectLst>
                <a:latin typeface="+mj-lt"/>
                <a:ea typeface="+mj-ea"/>
                <a:cs typeface="+mj-cs"/>
              </a:rPr>
              <a:t>alerte</a:t>
            </a:r>
            <a:endParaRPr lang="en-US" u="sng" dirty="0">
              <a:solidFill>
                <a:srgbClr val="FFFFFF"/>
              </a:solidFill>
              <a:effectLst>
                <a:outerShdw blurRad="38100" dist="38100" dir="2700000" algn="tl">
                  <a:srgbClr val="000000">
                    <a:alpha val="43137"/>
                  </a:srgbClr>
                </a:outerShdw>
              </a:effectLst>
            </a:endParaRPr>
          </a:p>
        </p:txBody>
      </p:sp>
      <p:sp>
        <p:nvSpPr>
          <p:cNvPr id="3" name="Sous-titre 2">
            <a:extLst>
              <a:ext uri="{FF2B5EF4-FFF2-40B4-BE49-F238E27FC236}">
                <a16:creationId xmlns:a16="http://schemas.microsoft.com/office/drawing/2014/main" id="{7BAFEBAC-F8D3-9B40-1573-632C2FF30797}"/>
              </a:ext>
            </a:extLst>
          </p:cNvPr>
          <p:cNvSpPr>
            <a:spLocks noGrp="1"/>
          </p:cNvSpPr>
          <p:nvPr>
            <p:ph type="subTitle" idx="1"/>
          </p:nvPr>
        </p:nvSpPr>
        <p:spPr>
          <a:xfrm>
            <a:off x="276187" y="1278928"/>
            <a:ext cx="7897816" cy="4105255"/>
          </a:xfrm>
          <a:scene3d>
            <a:camera prst="orthographicFront"/>
            <a:lightRig rig="threePt" dir="t">
              <a:rot lat="0" lon="0" rev="0"/>
            </a:lightRig>
          </a:scene3d>
        </p:spPr>
        <p:txBody>
          <a:bodyPr anchor="t">
            <a:noAutofit/>
          </a:bodyPr>
          <a:lstStyle/>
          <a:p>
            <a:pPr>
              <a:lnSpc>
                <a:spcPct val="90000"/>
              </a:lnSpc>
              <a:spcAft>
                <a:spcPts val="600"/>
              </a:spcAft>
            </a:pPr>
            <a:endParaRPr lang="fr-FR" sz="100" dirty="0">
              <a:solidFill>
                <a:srgbClr val="FFFFFF"/>
              </a:solidFill>
              <a:effectLst>
                <a:outerShdw blurRad="38100" dist="38100" dir="2700000" algn="tl">
                  <a:srgbClr val="000000">
                    <a:alpha val="43137"/>
                  </a:srgbClr>
                </a:outerShdw>
              </a:effectLst>
            </a:endParaRPr>
          </a:p>
          <a:p>
            <a:pPr>
              <a:lnSpc>
                <a:spcPct val="90000"/>
              </a:lnSpc>
              <a:spcAft>
                <a:spcPts val="600"/>
              </a:spcAft>
            </a:pPr>
            <a:r>
              <a:rPr lang="fr-FR" sz="2400" dirty="0">
                <a:solidFill>
                  <a:srgbClr val="FFFFFF"/>
                </a:solidFill>
                <a:effectLst>
                  <a:outerShdw blurRad="38100" dist="38100" dir="2700000" algn="tl">
                    <a:srgbClr val="000000">
                      <a:alpha val="43137"/>
                    </a:srgbClr>
                  </a:outerShdw>
                </a:effectLst>
              </a:rPr>
              <a:t>D'une part, Google </a:t>
            </a:r>
            <a:r>
              <a:rPr lang="fr-FR" sz="2400" dirty="0" err="1">
                <a:solidFill>
                  <a:srgbClr val="FFFFFF"/>
                </a:solidFill>
                <a:effectLst>
                  <a:outerShdw blurRad="38100" dist="38100" dir="2700000" algn="tl">
                    <a:srgbClr val="000000">
                      <a:alpha val="43137"/>
                    </a:srgbClr>
                  </a:outerShdw>
                </a:effectLst>
              </a:rPr>
              <a:t>Alert</a:t>
            </a:r>
            <a:r>
              <a:rPr lang="fr-FR" sz="2400" dirty="0">
                <a:solidFill>
                  <a:srgbClr val="FFFFFF"/>
                </a:solidFill>
                <a:effectLst>
                  <a:outerShdw blurRad="38100" dist="38100" dir="2700000" algn="tl">
                    <a:srgbClr val="000000">
                      <a:alpha val="43137"/>
                    </a:srgbClr>
                  </a:outerShdw>
                </a:effectLst>
              </a:rPr>
              <a:t> a l'avantage d'être gratuit, rapide, simple d'utilisation et accessible à tous. Aucune compétence informatique avancée n'est requise pour comprendre le fonctionnement des alertes Google.</a:t>
            </a:r>
          </a:p>
          <a:p>
            <a:pPr>
              <a:lnSpc>
                <a:spcPct val="90000"/>
              </a:lnSpc>
              <a:spcAft>
                <a:spcPts val="600"/>
              </a:spcAft>
            </a:pPr>
            <a:r>
              <a:rPr lang="fr-FR" sz="2400" dirty="0">
                <a:solidFill>
                  <a:srgbClr val="FFFFFF"/>
                </a:solidFill>
                <a:effectLst>
                  <a:outerShdw blurRad="38100" dist="38100" dir="2700000" algn="tl">
                    <a:srgbClr val="000000">
                      <a:alpha val="43137"/>
                    </a:srgbClr>
                  </a:outerShdw>
                </a:effectLst>
              </a:rPr>
              <a:t>Cependant Google </a:t>
            </a:r>
            <a:r>
              <a:rPr lang="fr-FR" sz="2400" dirty="0" err="1">
                <a:solidFill>
                  <a:srgbClr val="FFFFFF"/>
                </a:solidFill>
                <a:effectLst>
                  <a:outerShdw blurRad="38100" dist="38100" dir="2700000" algn="tl">
                    <a:srgbClr val="000000">
                      <a:alpha val="43137"/>
                    </a:srgbClr>
                  </a:outerShdw>
                </a:effectLst>
              </a:rPr>
              <a:t>Alerts</a:t>
            </a:r>
            <a:r>
              <a:rPr lang="fr-FR" sz="2400" dirty="0">
                <a:solidFill>
                  <a:srgbClr val="FFFFFF"/>
                </a:solidFill>
                <a:effectLst>
                  <a:outerShdw blurRad="38100" dist="38100" dir="2700000" algn="tl">
                    <a:srgbClr val="000000">
                      <a:alpha val="43137"/>
                    </a:srgbClr>
                  </a:outerShdw>
                </a:effectLst>
              </a:rPr>
              <a:t> ne veille que sur un nombre limité de sources et de plus ses résultats ne sont que superficiels si l’on ne met pas des requêtes précises</a:t>
            </a:r>
            <a:endParaRPr lang="en-US" sz="3600"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038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31">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3">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 name="Image 4">
            <a:extLst>
              <a:ext uri="{FF2B5EF4-FFF2-40B4-BE49-F238E27FC236}">
                <a16:creationId xmlns:a16="http://schemas.microsoft.com/office/drawing/2014/main" id="{3095D067-DC24-D8CA-F396-C3875770D05C}"/>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l="4868" r="6243"/>
          <a:stretch/>
        </p:blipFill>
        <p:spPr>
          <a:xfrm>
            <a:off x="-1" y="10"/>
            <a:ext cx="12192001" cy="6857990"/>
          </a:xfrm>
          <a:prstGeom prst="rect">
            <a:avLst/>
          </a:prstGeom>
        </p:spPr>
      </p:pic>
      <p:sp>
        <p:nvSpPr>
          <p:cNvPr id="2" name="Titre 1">
            <a:extLst>
              <a:ext uri="{FF2B5EF4-FFF2-40B4-BE49-F238E27FC236}">
                <a16:creationId xmlns:a16="http://schemas.microsoft.com/office/drawing/2014/main" id="{3D9353EF-6275-BB6B-489B-85C6BA84C8ED}"/>
              </a:ext>
            </a:extLst>
          </p:cNvPr>
          <p:cNvSpPr>
            <a:spLocks noGrp="1"/>
          </p:cNvSpPr>
          <p:nvPr>
            <p:ph type="ctrTitle"/>
          </p:nvPr>
        </p:nvSpPr>
        <p:spPr>
          <a:xfrm>
            <a:off x="1198181" y="1122363"/>
            <a:ext cx="9795637" cy="2220775"/>
          </a:xfrm>
        </p:spPr>
        <p:txBody>
          <a:bodyPr>
            <a:normAutofit/>
          </a:bodyPr>
          <a:lstStyle/>
          <a:p>
            <a:r>
              <a:rPr lang="fr-FR" sz="5200" u="sng" dirty="0" err="1">
                <a:solidFill>
                  <a:srgbClr val="FFFFFF"/>
                </a:solidFill>
                <a:effectLst>
                  <a:outerShdw blurRad="38100" dist="38100" dir="2700000" algn="tl">
                    <a:srgbClr val="000000">
                      <a:alpha val="43137"/>
                    </a:srgbClr>
                  </a:outerShdw>
                </a:effectLst>
              </a:rPr>
              <a:t>Feedly</a:t>
            </a:r>
            <a:endParaRPr lang="fr-FR" sz="5200" u="sng" dirty="0">
              <a:solidFill>
                <a:srgbClr val="FFFFFF"/>
              </a:solidFill>
              <a:effectLst>
                <a:outerShdw blurRad="38100" dist="38100" dir="2700000" algn="tl">
                  <a:srgbClr val="000000">
                    <a:alpha val="43137"/>
                  </a:srgbClr>
                </a:outerShdw>
              </a:effectLst>
            </a:endParaRPr>
          </a:p>
        </p:txBody>
      </p:sp>
      <p:sp>
        <p:nvSpPr>
          <p:cNvPr id="3" name="Sous-titre 2">
            <a:extLst>
              <a:ext uri="{FF2B5EF4-FFF2-40B4-BE49-F238E27FC236}">
                <a16:creationId xmlns:a16="http://schemas.microsoft.com/office/drawing/2014/main" id="{A42F1B69-DC45-A6EA-14BE-7EE71602850D}"/>
              </a:ext>
            </a:extLst>
          </p:cNvPr>
          <p:cNvSpPr>
            <a:spLocks noGrp="1"/>
          </p:cNvSpPr>
          <p:nvPr>
            <p:ph type="subTitle" idx="1"/>
          </p:nvPr>
        </p:nvSpPr>
        <p:spPr>
          <a:xfrm>
            <a:off x="1198181" y="3514853"/>
            <a:ext cx="9795637" cy="2057043"/>
          </a:xfrm>
        </p:spPr>
        <p:txBody>
          <a:bodyPr>
            <a:normAutofit/>
          </a:bodyPr>
          <a:lstStyle/>
          <a:p>
            <a:r>
              <a:rPr lang="en-US">
                <a:solidFill>
                  <a:srgbClr val="FFFFFF"/>
                </a:solidFill>
                <a:effectLst>
                  <a:outerShdw blurRad="38100" dist="38100" dir="2700000" algn="tl">
                    <a:srgbClr val="000000">
                      <a:alpha val="43137"/>
                    </a:srgbClr>
                  </a:outerShdw>
                </a:effectLst>
              </a:rPr>
              <a:t>Feedly est un dispositif utilisant la méthode push. </a:t>
            </a:r>
          </a:p>
          <a:p>
            <a:r>
              <a:rPr lang="fr-FR">
                <a:solidFill>
                  <a:srgbClr val="FFFFFF"/>
                </a:solidFill>
                <a:effectLst>
                  <a:outerShdw blurRad="38100" dist="38100" dir="2700000" algn="tl">
                    <a:srgbClr val="000000">
                      <a:alpha val="43137"/>
                    </a:srgbClr>
                  </a:outerShdw>
                </a:effectLst>
              </a:rPr>
              <a:t>Feedly est un agrégateur de flux RSS et Atom en ligne. Il est accessible par un navigateur internet, et est également disponible sous forme d'application pour smartphone. Il permet, via une interface web ou une application mobile, de gérer et personnaliser ses abonnements à des flux RSS.</a:t>
            </a:r>
          </a:p>
        </p:txBody>
      </p:sp>
    </p:spTree>
    <p:extLst>
      <p:ext uri="{BB962C8B-B14F-4D97-AF65-F5344CB8AC3E}">
        <p14:creationId xmlns:p14="http://schemas.microsoft.com/office/powerpoint/2010/main" val="1718259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 name="Image 4" descr="Une image contenant mammifère&#10;&#10;Description générée automatiquement">
            <a:extLst>
              <a:ext uri="{FF2B5EF4-FFF2-40B4-BE49-F238E27FC236}">
                <a16:creationId xmlns:a16="http://schemas.microsoft.com/office/drawing/2014/main" id="{CCC82B75-B997-E8FF-3163-04C151FA9D2F}"/>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l="29321" r="10679"/>
          <a:stretch/>
        </p:blipFill>
        <p:spPr>
          <a:xfrm>
            <a:off x="-1" y="10"/>
            <a:ext cx="12192001" cy="6857990"/>
          </a:xfrm>
          <a:prstGeom prst="rect">
            <a:avLst/>
          </a:prstGeom>
        </p:spPr>
      </p:pic>
      <p:sp>
        <p:nvSpPr>
          <p:cNvPr id="2" name="Titre 1">
            <a:extLst>
              <a:ext uri="{FF2B5EF4-FFF2-40B4-BE49-F238E27FC236}">
                <a16:creationId xmlns:a16="http://schemas.microsoft.com/office/drawing/2014/main" id="{84D7085D-F50C-23C3-02F5-47DC5A8663F3}"/>
              </a:ext>
            </a:extLst>
          </p:cNvPr>
          <p:cNvSpPr>
            <a:spLocks noGrp="1"/>
          </p:cNvSpPr>
          <p:nvPr>
            <p:ph type="ctrTitle"/>
          </p:nvPr>
        </p:nvSpPr>
        <p:spPr>
          <a:xfrm>
            <a:off x="1198181" y="1122363"/>
            <a:ext cx="9795637" cy="2220775"/>
          </a:xfrm>
        </p:spPr>
        <p:txBody>
          <a:bodyPr>
            <a:normAutofit/>
          </a:bodyPr>
          <a:lstStyle/>
          <a:p>
            <a:endParaRPr lang="fr-FR" sz="5200">
              <a:solidFill>
                <a:srgbClr val="FFFFFF"/>
              </a:solidFill>
            </a:endParaRPr>
          </a:p>
        </p:txBody>
      </p:sp>
      <p:sp>
        <p:nvSpPr>
          <p:cNvPr id="3" name="Sous-titre 2">
            <a:extLst>
              <a:ext uri="{FF2B5EF4-FFF2-40B4-BE49-F238E27FC236}">
                <a16:creationId xmlns:a16="http://schemas.microsoft.com/office/drawing/2014/main" id="{DFF3BB08-22F2-5F9C-B6CE-9D18555CB969}"/>
              </a:ext>
            </a:extLst>
          </p:cNvPr>
          <p:cNvSpPr>
            <a:spLocks noGrp="1"/>
          </p:cNvSpPr>
          <p:nvPr>
            <p:ph type="subTitle" idx="1"/>
          </p:nvPr>
        </p:nvSpPr>
        <p:spPr>
          <a:xfrm>
            <a:off x="1198181" y="3514853"/>
            <a:ext cx="9795637" cy="2057043"/>
          </a:xfrm>
        </p:spPr>
        <p:txBody>
          <a:bodyPr>
            <a:normAutofit/>
          </a:bodyPr>
          <a:lstStyle/>
          <a:p>
            <a:endParaRPr lang="fr-FR">
              <a:solidFill>
                <a:srgbClr val="FFFFFF"/>
              </a:solidFill>
            </a:endParaRPr>
          </a:p>
        </p:txBody>
      </p:sp>
    </p:spTree>
    <p:extLst>
      <p:ext uri="{BB962C8B-B14F-4D97-AF65-F5344CB8AC3E}">
        <p14:creationId xmlns:p14="http://schemas.microsoft.com/office/powerpoint/2010/main" val="71546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bleu&#10;&#10;Description générée automatiquement">
            <a:extLst>
              <a:ext uri="{FF2B5EF4-FFF2-40B4-BE49-F238E27FC236}">
                <a16:creationId xmlns:a16="http://schemas.microsoft.com/office/drawing/2014/main" id="{6B652FD3-A35D-F31F-ADED-C515D9C0F442}"/>
              </a:ext>
            </a:extLst>
          </p:cNvPr>
          <p:cNvPicPr>
            <a:picLocks noChangeAspect="1"/>
          </p:cNvPicPr>
          <p:nvPr/>
        </p:nvPicPr>
        <p:blipFill rotWithShape="1">
          <a:blip r:embed="rId2">
            <a:extLst>
              <a:ext uri="{28A0092B-C50C-407E-A947-70E740481C1C}">
                <a14:useLocalDpi xmlns:a14="http://schemas.microsoft.com/office/drawing/2010/main" val="0"/>
              </a:ext>
            </a:extLst>
          </a:blip>
          <a:srcRect r="29501"/>
          <a:stretch/>
        </p:blipFill>
        <p:spPr>
          <a:xfrm>
            <a:off x="2522356" y="10"/>
            <a:ext cx="9669642" cy="685799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3D9353EF-6275-BB6B-489B-85C6BA84C8ED}"/>
              </a:ext>
            </a:extLst>
          </p:cNvPr>
          <p:cNvSpPr>
            <a:spLocks noGrp="1"/>
          </p:cNvSpPr>
          <p:nvPr>
            <p:ph type="ctrTitle"/>
          </p:nvPr>
        </p:nvSpPr>
        <p:spPr>
          <a:xfrm>
            <a:off x="838200" y="365125"/>
            <a:ext cx="3822189" cy="1899912"/>
          </a:xfrm>
        </p:spPr>
        <p:txBody>
          <a:bodyPr vert="horz" lIns="91440" tIns="45720" rIns="91440" bIns="45720" rtlCol="0" anchor="ctr">
            <a:normAutofit/>
          </a:bodyPr>
          <a:lstStyle/>
          <a:p>
            <a:pPr algn="l"/>
            <a:r>
              <a:rPr lang="en-US" sz="4000" u="sng"/>
              <a:t>Cryptographie</a:t>
            </a:r>
          </a:p>
        </p:txBody>
      </p:sp>
      <p:sp>
        <p:nvSpPr>
          <p:cNvPr id="6" name="ZoneTexte 5">
            <a:extLst>
              <a:ext uri="{FF2B5EF4-FFF2-40B4-BE49-F238E27FC236}">
                <a16:creationId xmlns:a16="http://schemas.microsoft.com/office/drawing/2014/main" id="{0C5746E1-B267-3005-978A-D4FBD03B0065}"/>
              </a:ext>
            </a:extLst>
          </p:cNvPr>
          <p:cNvSpPr txBox="1"/>
          <p:nvPr/>
        </p:nvSpPr>
        <p:spPr>
          <a:xfrm>
            <a:off x="83820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i="0"/>
              <a:t> la cryptographie est une technique d'écriture où un message chiffré est écrit à l'aide de codes secrets ou de clés de chiffrement. La cryptographie est principalement utilisée pour protéger un message considéré comme confidentiel.</a:t>
            </a:r>
            <a:endParaRPr lang="en-US" sz="2000"/>
          </a:p>
        </p:txBody>
      </p:sp>
    </p:spTree>
    <p:extLst>
      <p:ext uri="{BB962C8B-B14F-4D97-AF65-F5344CB8AC3E}">
        <p14:creationId xmlns:p14="http://schemas.microsoft.com/office/powerpoint/2010/main" val="255064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6203FA61-2154-FCDE-E5DA-1F167CEA2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688" y="0"/>
            <a:ext cx="8456624" cy="6858000"/>
          </a:xfrm>
          <a:prstGeom prst="rect">
            <a:avLst/>
          </a:prstGeom>
        </p:spPr>
      </p:pic>
    </p:spTree>
    <p:extLst>
      <p:ext uri="{BB962C8B-B14F-4D97-AF65-F5344CB8AC3E}">
        <p14:creationId xmlns:p14="http://schemas.microsoft.com/office/powerpoint/2010/main" val="53071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0C04237-153A-4A4F-A7E9-6926B66F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descr="Une image contenant texte, graphiques vectoriels&#10;&#10;Description générée automatiquement">
            <a:extLst>
              <a:ext uri="{FF2B5EF4-FFF2-40B4-BE49-F238E27FC236}">
                <a16:creationId xmlns:a16="http://schemas.microsoft.com/office/drawing/2014/main" id="{B904EFB8-2E81-8AA8-48B8-7E1E2AE3FD1A}"/>
              </a:ext>
            </a:extLst>
          </p:cNvPr>
          <p:cNvPicPr>
            <a:picLocks noChangeAspect="1"/>
          </p:cNvPicPr>
          <p:nvPr/>
        </p:nvPicPr>
        <p:blipFill rotWithShape="1">
          <a:blip r:embed="rId2">
            <a:extLst>
              <a:ext uri="{28A0092B-C50C-407E-A947-70E740481C1C}">
                <a14:useLocalDpi xmlns:a14="http://schemas.microsoft.com/office/drawing/2010/main" val="0"/>
              </a:ext>
            </a:extLst>
          </a:blip>
          <a:srcRect t="6639"/>
          <a:stretch/>
        </p:blipFill>
        <p:spPr>
          <a:xfrm>
            <a:off x="20" y="-3"/>
            <a:ext cx="12191980" cy="6858001"/>
          </a:xfrm>
          <a:prstGeom prst="rect">
            <a:avLst/>
          </a:prstGeom>
        </p:spPr>
      </p:pic>
      <p:sp>
        <p:nvSpPr>
          <p:cNvPr id="24" name="Freeform: Shape 23">
            <a:extLst>
              <a:ext uri="{FF2B5EF4-FFF2-40B4-BE49-F238E27FC236}">
                <a16:creationId xmlns:a16="http://schemas.microsoft.com/office/drawing/2014/main" id="{D19975AA-D532-4570-9193-6482D3F22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35450" y="-2235450"/>
            <a:ext cx="6858000" cy="11328901"/>
          </a:xfrm>
          <a:custGeom>
            <a:avLst/>
            <a:gdLst>
              <a:gd name="connsiteX0" fmla="*/ 0 w 6858000"/>
              <a:gd name="connsiteY0" fmla="*/ 2229335 h 11328901"/>
              <a:gd name="connsiteX1" fmla="*/ 0 w 6858000"/>
              <a:gd name="connsiteY1" fmla="*/ 0 h 11328901"/>
              <a:gd name="connsiteX2" fmla="*/ 6858000 w 6858000"/>
              <a:gd name="connsiteY2" fmla="*/ 6010593 h 11328901"/>
              <a:gd name="connsiteX3" fmla="*/ 6858000 w 6858000"/>
              <a:gd name="connsiteY3" fmla="*/ 6052915 h 11328901"/>
              <a:gd name="connsiteX4" fmla="*/ 6858000 w 6858000"/>
              <a:gd name="connsiteY4" fmla="*/ 6052915 h 11328901"/>
              <a:gd name="connsiteX5" fmla="*/ 6858000 w 6858000"/>
              <a:gd name="connsiteY5" fmla="*/ 9053844 h 11328901"/>
              <a:gd name="connsiteX6" fmla="*/ 6858000 w 6858000"/>
              <a:gd name="connsiteY6" fmla="*/ 11328901 h 11328901"/>
              <a:gd name="connsiteX7" fmla="*/ 1 w 6858000"/>
              <a:gd name="connsiteY7" fmla="*/ 11328901 h 11328901"/>
              <a:gd name="connsiteX8" fmla="*/ 1 w 6858000"/>
              <a:gd name="connsiteY8" fmla="*/ 9359065 h 11328901"/>
              <a:gd name="connsiteX9" fmla="*/ 0 w 6858000"/>
              <a:gd name="connsiteY9" fmla="*/ 9359065 h 11328901"/>
              <a:gd name="connsiteX10" fmla="*/ 0 w 6858000"/>
              <a:gd name="connsiteY10" fmla="*/ 6535740 h 11328901"/>
              <a:gd name="connsiteX11" fmla="*/ 1 w 6858000"/>
              <a:gd name="connsiteY11" fmla="*/ 6535740 h 11328901"/>
              <a:gd name="connsiteX12" fmla="*/ 1 w 6858000"/>
              <a:gd name="connsiteY12" fmla="*/ 2229336 h 1132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11328901">
                <a:moveTo>
                  <a:pt x="0" y="2229335"/>
                </a:moveTo>
                <a:lnTo>
                  <a:pt x="0" y="0"/>
                </a:lnTo>
                <a:lnTo>
                  <a:pt x="6858000" y="6010593"/>
                </a:lnTo>
                <a:lnTo>
                  <a:pt x="6858000" y="6052915"/>
                </a:lnTo>
                <a:lnTo>
                  <a:pt x="6858000" y="6052915"/>
                </a:lnTo>
                <a:lnTo>
                  <a:pt x="6858000" y="9053844"/>
                </a:lnTo>
                <a:lnTo>
                  <a:pt x="6858000" y="11328901"/>
                </a:lnTo>
                <a:lnTo>
                  <a:pt x="1" y="11328901"/>
                </a:lnTo>
                <a:lnTo>
                  <a:pt x="1" y="9359065"/>
                </a:lnTo>
                <a:lnTo>
                  <a:pt x="0" y="9359065"/>
                </a:lnTo>
                <a:lnTo>
                  <a:pt x="0" y="6535740"/>
                </a:lnTo>
                <a:lnTo>
                  <a:pt x="1" y="6535740"/>
                </a:lnTo>
                <a:lnTo>
                  <a:pt x="1" y="2229336"/>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D7CA8974-7BA7-4828-89E2-6DAD7353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4155E120-C27E-6450-61A4-D4E97CB547B9}"/>
              </a:ext>
            </a:extLst>
          </p:cNvPr>
          <p:cNvSpPr>
            <a:spLocks noGrp="1"/>
          </p:cNvSpPr>
          <p:nvPr>
            <p:ph type="ctrTitle"/>
          </p:nvPr>
        </p:nvSpPr>
        <p:spPr>
          <a:xfrm>
            <a:off x="433382" y="194302"/>
            <a:ext cx="9492937" cy="933458"/>
          </a:xfrm>
        </p:spPr>
        <p:txBody>
          <a:bodyPr>
            <a:normAutofit/>
          </a:bodyPr>
          <a:lstStyle/>
          <a:p>
            <a:r>
              <a:rPr lang="fr-FR" u="sng" dirty="0">
                <a:solidFill>
                  <a:srgbClr val="FFFFFF"/>
                </a:solidFill>
                <a:effectLst>
                  <a:outerShdw blurRad="38100" dist="38100" dir="2700000" algn="tl">
                    <a:srgbClr val="000000">
                      <a:alpha val="43137"/>
                    </a:srgbClr>
                  </a:outerShdw>
                </a:effectLst>
              </a:rPr>
              <a:t>Définition d’une veille</a:t>
            </a:r>
            <a:endParaRPr lang="en-US" u="sng" dirty="0">
              <a:solidFill>
                <a:srgbClr val="FFFFFF"/>
              </a:solidFill>
              <a:effectLst>
                <a:outerShdw blurRad="38100" dist="38100" dir="2700000" algn="tl">
                  <a:srgbClr val="000000">
                    <a:alpha val="43137"/>
                  </a:srgbClr>
                </a:outerShdw>
              </a:effectLst>
            </a:endParaRPr>
          </a:p>
        </p:txBody>
      </p:sp>
      <p:sp>
        <p:nvSpPr>
          <p:cNvPr id="3" name="Sous-titre 2">
            <a:extLst>
              <a:ext uri="{FF2B5EF4-FFF2-40B4-BE49-F238E27FC236}">
                <a16:creationId xmlns:a16="http://schemas.microsoft.com/office/drawing/2014/main" id="{7BAFEBAC-F8D3-9B40-1573-632C2FF30797}"/>
              </a:ext>
            </a:extLst>
          </p:cNvPr>
          <p:cNvSpPr>
            <a:spLocks noGrp="1"/>
          </p:cNvSpPr>
          <p:nvPr>
            <p:ph type="subTitle" idx="1"/>
          </p:nvPr>
        </p:nvSpPr>
        <p:spPr>
          <a:xfrm>
            <a:off x="433382" y="1544346"/>
            <a:ext cx="7664138" cy="3515333"/>
          </a:xfrm>
        </p:spPr>
        <p:txBody>
          <a:bodyPr anchor="t">
            <a:normAutofit/>
          </a:bodyPr>
          <a:lstStyle/>
          <a:p>
            <a:pPr>
              <a:lnSpc>
                <a:spcPct val="90000"/>
              </a:lnSpc>
            </a:pPr>
            <a:r>
              <a:rPr lang="fr-FR" sz="2400" dirty="0">
                <a:solidFill>
                  <a:srgbClr val="FFFFFF"/>
                </a:solidFill>
                <a:effectLst>
                  <a:outerShdw blurRad="38100" dist="38100" dir="2700000" algn="tl">
                    <a:srgbClr val="000000">
                      <a:alpha val="43137"/>
                    </a:srgbClr>
                  </a:outerShdw>
                </a:effectLst>
              </a:rPr>
              <a:t>La veille est une démarche qui vise à collecter des informations dans différents buts.</a:t>
            </a:r>
          </a:p>
          <a:p>
            <a:pPr>
              <a:lnSpc>
                <a:spcPct val="90000"/>
              </a:lnSpc>
            </a:pPr>
            <a:r>
              <a:rPr lang="fr-FR" sz="2400" dirty="0">
                <a:solidFill>
                  <a:srgbClr val="FFFFFF"/>
                </a:solidFill>
                <a:effectLst>
                  <a:outerShdw blurRad="38100" dist="38100" dir="2700000" algn="tl">
                    <a:srgbClr val="000000">
                      <a:alpha val="43137"/>
                    </a:srgbClr>
                  </a:outerShdw>
                </a:effectLst>
              </a:rPr>
              <a:t> La veille permet de manière générale d’anticiper les risques et de suivre l'actualité afin de saisir de nouvelles opportunités.</a:t>
            </a:r>
          </a:p>
          <a:p>
            <a:pPr>
              <a:lnSpc>
                <a:spcPct val="90000"/>
              </a:lnSpc>
            </a:pPr>
            <a:r>
              <a:rPr lang="fr-FR" sz="2400" dirty="0">
                <a:solidFill>
                  <a:srgbClr val="FFFFFF"/>
                </a:solidFill>
                <a:effectLst>
                  <a:outerShdw blurRad="38100" dist="38100" dir="2700000" algn="tl">
                    <a:srgbClr val="000000">
                      <a:alpha val="43137"/>
                    </a:srgbClr>
                  </a:outerShdw>
                </a:effectLst>
              </a:rPr>
              <a:t> Une entreprise qui utilise une veille en ressortira avec un avantage sur ses concurrents.</a:t>
            </a:r>
          </a:p>
        </p:txBody>
      </p:sp>
    </p:spTree>
    <p:extLst>
      <p:ext uri="{BB962C8B-B14F-4D97-AF65-F5344CB8AC3E}">
        <p14:creationId xmlns:p14="http://schemas.microsoft.com/office/powerpoint/2010/main" val="56543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C91BB95-FFAE-CA28-B903-3B174B785A21}"/>
              </a:ext>
            </a:extLst>
          </p:cNvPr>
          <p:cNvSpPr txBox="1">
            <a:spLocks/>
          </p:cNvSpPr>
          <p:nvPr/>
        </p:nvSpPr>
        <p:spPr>
          <a:xfrm>
            <a:off x="838199" y="291090"/>
            <a:ext cx="10515599" cy="93268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pPr>
              <a:lnSpc>
                <a:spcPct val="90000"/>
              </a:lnSpc>
              <a:spcAft>
                <a:spcPts val="600"/>
              </a:spcAft>
            </a:pPr>
            <a:r>
              <a:rPr lang="en-US" sz="5400" u="sng" kern="1200">
                <a:solidFill>
                  <a:schemeClr val="tx1"/>
                </a:solidFill>
                <a:effectLst>
                  <a:outerShdw blurRad="38100" dist="38100" dir="2700000" algn="tl">
                    <a:srgbClr val="000000">
                      <a:alpha val="43137"/>
                    </a:srgbClr>
                  </a:outerShdw>
                </a:effectLst>
                <a:latin typeface="+mj-lt"/>
                <a:ea typeface="+mj-ea"/>
                <a:cs typeface="+mj-cs"/>
              </a:rPr>
              <a:t>Les différents type de veilles</a:t>
            </a:r>
          </a:p>
        </p:txBody>
      </p:sp>
      <p:pic>
        <p:nvPicPr>
          <p:cNvPr id="5" name="Image 4">
            <a:extLst>
              <a:ext uri="{FF2B5EF4-FFF2-40B4-BE49-F238E27FC236}">
                <a16:creationId xmlns:a16="http://schemas.microsoft.com/office/drawing/2014/main" id="{C748305F-CA64-49CE-F8D8-8259272EA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72" y="1863801"/>
            <a:ext cx="9923454" cy="4440746"/>
          </a:xfrm>
          <a:prstGeom prst="rect">
            <a:avLst/>
          </a:prstGeom>
        </p:spPr>
      </p:pic>
    </p:spTree>
    <p:extLst>
      <p:ext uri="{BB962C8B-B14F-4D97-AF65-F5344CB8AC3E}">
        <p14:creationId xmlns:p14="http://schemas.microsoft.com/office/powerpoint/2010/main" val="167701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1">
            <a:extLst>
              <a:ext uri="{FF2B5EF4-FFF2-40B4-BE49-F238E27FC236}">
                <a16:creationId xmlns:a16="http://schemas.microsoft.com/office/drawing/2014/main" id="{00C04237-153A-4A4F-A7E9-6926B66F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clipart&#10;&#10;Description générée automatiquement">
            <a:extLst>
              <a:ext uri="{FF2B5EF4-FFF2-40B4-BE49-F238E27FC236}">
                <a16:creationId xmlns:a16="http://schemas.microsoft.com/office/drawing/2014/main" id="{E3D4AFBC-1FD9-4E24-B72E-4A6FA8A0737A}"/>
              </a:ext>
            </a:extLst>
          </p:cNvPr>
          <p:cNvPicPr>
            <a:picLocks noChangeAspect="1"/>
          </p:cNvPicPr>
          <p:nvPr/>
        </p:nvPicPr>
        <p:blipFill rotWithShape="1">
          <a:blip r:embed="rId2">
            <a:extLst>
              <a:ext uri="{28A0092B-C50C-407E-A947-70E740481C1C}">
                <a14:useLocalDpi xmlns:a14="http://schemas.microsoft.com/office/drawing/2010/main" val="0"/>
              </a:ext>
            </a:extLst>
          </a:blip>
          <a:srcRect t="2965" b="7750"/>
          <a:stretch/>
        </p:blipFill>
        <p:spPr>
          <a:xfrm>
            <a:off x="20" y="-3"/>
            <a:ext cx="12191980" cy="6858001"/>
          </a:xfrm>
          <a:prstGeom prst="rect">
            <a:avLst/>
          </a:prstGeom>
        </p:spPr>
      </p:pic>
      <p:sp>
        <p:nvSpPr>
          <p:cNvPr id="39" name="Freeform: Shape 33">
            <a:extLst>
              <a:ext uri="{FF2B5EF4-FFF2-40B4-BE49-F238E27FC236}">
                <a16:creationId xmlns:a16="http://schemas.microsoft.com/office/drawing/2014/main" id="{D19975AA-D532-4570-9193-6482D3F22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35450" y="-2235450"/>
            <a:ext cx="6858000" cy="11328901"/>
          </a:xfrm>
          <a:custGeom>
            <a:avLst/>
            <a:gdLst>
              <a:gd name="connsiteX0" fmla="*/ 0 w 6858000"/>
              <a:gd name="connsiteY0" fmla="*/ 2229335 h 11328901"/>
              <a:gd name="connsiteX1" fmla="*/ 0 w 6858000"/>
              <a:gd name="connsiteY1" fmla="*/ 0 h 11328901"/>
              <a:gd name="connsiteX2" fmla="*/ 6858000 w 6858000"/>
              <a:gd name="connsiteY2" fmla="*/ 6010593 h 11328901"/>
              <a:gd name="connsiteX3" fmla="*/ 6858000 w 6858000"/>
              <a:gd name="connsiteY3" fmla="*/ 6052915 h 11328901"/>
              <a:gd name="connsiteX4" fmla="*/ 6858000 w 6858000"/>
              <a:gd name="connsiteY4" fmla="*/ 6052915 h 11328901"/>
              <a:gd name="connsiteX5" fmla="*/ 6858000 w 6858000"/>
              <a:gd name="connsiteY5" fmla="*/ 9053844 h 11328901"/>
              <a:gd name="connsiteX6" fmla="*/ 6858000 w 6858000"/>
              <a:gd name="connsiteY6" fmla="*/ 11328901 h 11328901"/>
              <a:gd name="connsiteX7" fmla="*/ 1 w 6858000"/>
              <a:gd name="connsiteY7" fmla="*/ 11328901 h 11328901"/>
              <a:gd name="connsiteX8" fmla="*/ 1 w 6858000"/>
              <a:gd name="connsiteY8" fmla="*/ 9359065 h 11328901"/>
              <a:gd name="connsiteX9" fmla="*/ 0 w 6858000"/>
              <a:gd name="connsiteY9" fmla="*/ 9359065 h 11328901"/>
              <a:gd name="connsiteX10" fmla="*/ 0 w 6858000"/>
              <a:gd name="connsiteY10" fmla="*/ 6535740 h 11328901"/>
              <a:gd name="connsiteX11" fmla="*/ 1 w 6858000"/>
              <a:gd name="connsiteY11" fmla="*/ 6535740 h 11328901"/>
              <a:gd name="connsiteX12" fmla="*/ 1 w 6858000"/>
              <a:gd name="connsiteY12" fmla="*/ 2229336 h 1132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11328901">
                <a:moveTo>
                  <a:pt x="0" y="2229335"/>
                </a:moveTo>
                <a:lnTo>
                  <a:pt x="0" y="0"/>
                </a:lnTo>
                <a:lnTo>
                  <a:pt x="6858000" y="6010593"/>
                </a:lnTo>
                <a:lnTo>
                  <a:pt x="6858000" y="6052915"/>
                </a:lnTo>
                <a:lnTo>
                  <a:pt x="6858000" y="6052915"/>
                </a:lnTo>
                <a:lnTo>
                  <a:pt x="6858000" y="9053844"/>
                </a:lnTo>
                <a:lnTo>
                  <a:pt x="6858000" y="11328901"/>
                </a:lnTo>
                <a:lnTo>
                  <a:pt x="1" y="11328901"/>
                </a:lnTo>
                <a:lnTo>
                  <a:pt x="1" y="9359065"/>
                </a:lnTo>
                <a:lnTo>
                  <a:pt x="0" y="9359065"/>
                </a:lnTo>
                <a:lnTo>
                  <a:pt x="0" y="6535740"/>
                </a:lnTo>
                <a:lnTo>
                  <a:pt x="1" y="6535740"/>
                </a:lnTo>
                <a:lnTo>
                  <a:pt x="1" y="2229336"/>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5">
            <a:extLst>
              <a:ext uri="{FF2B5EF4-FFF2-40B4-BE49-F238E27FC236}">
                <a16:creationId xmlns:a16="http://schemas.microsoft.com/office/drawing/2014/main" id="{D7CA8974-7BA7-4828-89E2-6DAD7353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4155E120-C27E-6450-61A4-D4E97CB547B9}"/>
              </a:ext>
            </a:extLst>
          </p:cNvPr>
          <p:cNvSpPr>
            <a:spLocks noGrp="1"/>
          </p:cNvSpPr>
          <p:nvPr>
            <p:ph type="ctrTitle"/>
          </p:nvPr>
        </p:nvSpPr>
        <p:spPr>
          <a:xfrm>
            <a:off x="433382" y="194302"/>
            <a:ext cx="10620697" cy="838431"/>
          </a:xfrm>
        </p:spPr>
        <p:txBody>
          <a:bodyPr>
            <a:normAutofit/>
          </a:bodyPr>
          <a:lstStyle/>
          <a:p>
            <a:r>
              <a:rPr lang="fr-FR" u="sng" dirty="0">
                <a:solidFill>
                  <a:srgbClr val="FFFFFF"/>
                </a:solidFill>
                <a:effectLst>
                  <a:outerShdw blurRad="38100" dist="38100" dir="2700000" algn="tl">
                    <a:srgbClr val="000000">
                      <a:alpha val="43137"/>
                    </a:srgbClr>
                  </a:outerShdw>
                </a:effectLst>
              </a:rPr>
              <a:t>La Veille technologique</a:t>
            </a:r>
            <a:endParaRPr lang="en-US" u="sng" dirty="0">
              <a:solidFill>
                <a:srgbClr val="FFFFFF"/>
              </a:solidFill>
              <a:effectLst>
                <a:outerShdw blurRad="38100" dist="38100" dir="2700000" algn="tl">
                  <a:srgbClr val="000000">
                    <a:alpha val="43137"/>
                  </a:srgbClr>
                </a:outerShdw>
              </a:effectLst>
            </a:endParaRPr>
          </a:p>
        </p:txBody>
      </p:sp>
      <p:sp>
        <p:nvSpPr>
          <p:cNvPr id="3" name="Sous-titre 2">
            <a:extLst>
              <a:ext uri="{FF2B5EF4-FFF2-40B4-BE49-F238E27FC236}">
                <a16:creationId xmlns:a16="http://schemas.microsoft.com/office/drawing/2014/main" id="{7BAFEBAC-F8D3-9B40-1573-632C2FF30797}"/>
              </a:ext>
            </a:extLst>
          </p:cNvPr>
          <p:cNvSpPr>
            <a:spLocks noGrp="1"/>
          </p:cNvSpPr>
          <p:nvPr>
            <p:ph type="subTitle" idx="1"/>
          </p:nvPr>
        </p:nvSpPr>
        <p:spPr>
          <a:xfrm>
            <a:off x="433382" y="1227034"/>
            <a:ext cx="8883338" cy="4137445"/>
          </a:xfrm>
        </p:spPr>
        <p:txBody>
          <a:bodyPr anchor="t">
            <a:noAutofit/>
          </a:bodyPr>
          <a:lstStyle/>
          <a:p>
            <a:pPr>
              <a:lnSpc>
                <a:spcPct val="90000"/>
              </a:lnSpc>
            </a:pPr>
            <a:endParaRPr lang="fr-FR" sz="100" dirty="0">
              <a:solidFill>
                <a:srgbClr val="FFFFFF"/>
              </a:solidFill>
              <a:effectLst>
                <a:outerShdw blurRad="38100" dist="38100" dir="2700000" algn="tl">
                  <a:srgbClr val="000000">
                    <a:alpha val="43137"/>
                  </a:srgbClr>
                </a:outerShdw>
              </a:effectLst>
            </a:endParaRPr>
          </a:p>
          <a:p>
            <a:pPr>
              <a:lnSpc>
                <a:spcPct val="90000"/>
              </a:lnSpc>
            </a:pPr>
            <a:r>
              <a:rPr lang="fr-FR" sz="2400" dirty="0">
                <a:solidFill>
                  <a:srgbClr val="FFFFFF"/>
                </a:solidFill>
                <a:effectLst>
                  <a:outerShdw blurRad="38100" dist="38100" dir="2700000" algn="tl">
                    <a:srgbClr val="000000">
                      <a:alpha val="43137"/>
                    </a:srgbClr>
                  </a:outerShdw>
                </a:effectLst>
              </a:rPr>
              <a:t>La veille technologique est tout simplement un type de veille qui consiste à s’informer sur les techniques les plus récentes et à suivre toutes les évolutions et actualités. </a:t>
            </a:r>
          </a:p>
          <a:p>
            <a:pPr>
              <a:lnSpc>
                <a:spcPct val="90000"/>
              </a:lnSpc>
            </a:pPr>
            <a:r>
              <a:rPr lang="fr-FR" sz="2400" dirty="0">
                <a:solidFill>
                  <a:srgbClr val="FFFFFF"/>
                </a:solidFill>
                <a:effectLst>
                  <a:outerShdw blurRad="38100" dist="38100" dir="2700000" algn="tl">
                    <a:srgbClr val="000000">
                      <a:alpha val="43137"/>
                    </a:srgbClr>
                  </a:outerShdw>
                </a:effectLst>
              </a:rPr>
              <a:t>La veille technologique permet aux particuliers d’avoir des informations sur un domaine qui les intéresse, pour être au courant des changements du centre d'intérêt.</a:t>
            </a:r>
          </a:p>
        </p:txBody>
      </p:sp>
    </p:spTree>
    <p:extLst>
      <p:ext uri="{BB962C8B-B14F-4D97-AF65-F5344CB8AC3E}">
        <p14:creationId xmlns:p14="http://schemas.microsoft.com/office/powerpoint/2010/main" val="200863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1">
            <a:extLst>
              <a:ext uri="{FF2B5EF4-FFF2-40B4-BE49-F238E27FC236}">
                <a16:creationId xmlns:a16="http://schemas.microsoft.com/office/drawing/2014/main" id="{00C04237-153A-4A4F-A7E9-6926B66F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clipart&#10;&#10;Description générée automatiquement">
            <a:extLst>
              <a:ext uri="{FF2B5EF4-FFF2-40B4-BE49-F238E27FC236}">
                <a16:creationId xmlns:a16="http://schemas.microsoft.com/office/drawing/2014/main" id="{E3D4AFBC-1FD9-4E24-B72E-4A6FA8A0737A}"/>
              </a:ext>
            </a:extLst>
          </p:cNvPr>
          <p:cNvPicPr>
            <a:picLocks noChangeAspect="1"/>
          </p:cNvPicPr>
          <p:nvPr/>
        </p:nvPicPr>
        <p:blipFill rotWithShape="1">
          <a:blip r:embed="rId2">
            <a:extLst>
              <a:ext uri="{28A0092B-C50C-407E-A947-70E740481C1C}">
                <a14:useLocalDpi xmlns:a14="http://schemas.microsoft.com/office/drawing/2010/main" val="0"/>
              </a:ext>
            </a:extLst>
          </a:blip>
          <a:srcRect t="2965" b="7750"/>
          <a:stretch/>
        </p:blipFill>
        <p:spPr>
          <a:xfrm>
            <a:off x="20" y="-3"/>
            <a:ext cx="12191980" cy="6858001"/>
          </a:xfrm>
          <a:prstGeom prst="rect">
            <a:avLst/>
          </a:prstGeom>
        </p:spPr>
      </p:pic>
      <p:sp>
        <p:nvSpPr>
          <p:cNvPr id="39" name="Freeform: Shape 33">
            <a:extLst>
              <a:ext uri="{FF2B5EF4-FFF2-40B4-BE49-F238E27FC236}">
                <a16:creationId xmlns:a16="http://schemas.microsoft.com/office/drawing/2014/main" id="{D19975AA-D532-4570-9193-6482D3F22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35450" y="-2235450"/>
            <a:ext cx="6858000" cy="11328901"/>
          </a:xfrm>
          <a:custGeom>
            <a:avLst/>
            <a:gdLst>
              <a:gd name="connsiteX0" fmla="*/ 0 w 6858000"/>
              <a:gd name="connsiteY0" fmla="*/ 2229335 h 11328901"/>
              <a:gd name="connsiteX1" fmla="*/ 0 w 6858000"/>
              <a:gd name="connsiteY1" fmla="*/ 0 h 11328901"/>
              <a:gd name="connsiteX2" fmla="*/ 6858000 w 6858000"/>
              <a:gd name="connsiteY2" fmla="*/ 6010593 h 11328901"/>
              <a:gd name="connsiteX3" fmla="*/ 6858000 w 6858000"/>
              <a:gd name="connsiteY3" fmla="*/ 6052915 h 11328901"/>
              <a:gd name="connsiteX4" fmla="*/ 6858000 w 6858000"/>
              <a:gd name="connsiteY4" fmla="*/ 6052915 h 11328901"/>
              <a:gd name="connsiteX5" fmla="*/ 6858000 w 6858000"/>
              <a:gd name="connsiteY5" fmla="*/ 9053844 h 11328901"/>
              <a:gd name="connsiteX6" fmla="*/ 6858000 w 6858000"/>
              <a:gd name="connsiteY6" fmla="*/ 11328901 h 11328901"/>
              <a:gd name="connsiteX7" fmla="*/ 1 w 6858000"/>
              <a:gd name="connsiteY7" fmla="*/ 11328901 h 11328901"/>
              <a:gd name="connsiteX8" fmla="*/ 1 w 6858000"/>
              <a:gd name="connsiteY8" fmla="*/ 9359065 h 11328901"/>
              <a:gd name="connsiteX9" fmla="*/ 0 w 6858000"/>
              <a:gd name="connsiteY9" fmla="*/ 9359065 h 11328901"/>
              <a:gd name="connsiteX10" fmla="*/ 0 w 6858000"/>
              <a:gd name="connsiteY10" fmla="*/ 6535740 h 11328901"/>
              <a:gd name="connsiteX11" fmla="*/ 1 w 6858000"/>
              <a:gd name="connsiteY11" fmla="*/ 6535740 h 11328901"/>
              <a:gd name="connsiteX12" fmla="*/ 1 w 6858000"/>
              <a:gd name="connsiteY12" fmla="*/ 2229336 h 1132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11328901">
                <a:moveTo>
                  <a:pt x="0" y="2229335"/>
                </a:moveTo>
                <a:lnTo>
                  <a:pt x="0" y="0"/>
                </a:lnTo>
                <a:lnTo>
                  <a:pt x="6858000" y="6010593"/>
                </a:lnTo>
                <a:lnTo>
                  <a:pt x="6858000" y="6052915"/>
                </a:lnTo>
                <a:lnTo>
                  <a:pt x="6858000" y="6052915"/>
                </a:lnTo>
                <a:lnTo>
                  <a:pt x="6858000" y="9053844"/>
                </a:lnTo>
                <a:lnTo>
                  <a:pt x="6858000" y="11328901"/>
                </a:lnTo>
                <a:lnTo>
                  <a:pt x="1" y="11328901"/>
                </a:lnTo>
                <a:lnTo>
                  <a:pt x="1" y="9359065"/>
                </a:lnTo>
                <a:lnTo>
                  <a:pt x="0" y="9359065"/>
                </a:lnTo>
                <a:lnTo>
                  <a:pt x="0" y="6535740"/>
                </a:lnTo>
                <a:lnTo>
                  <a:pt x="1" y="6535740"/>
                </a:lnTo>
                <a:lnTo>
                  <a:pt x="1" y="2229336"/>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5">
            <a:extLst>
              <a:ext uri="{FF2B5EF4-FFF2-40B4-BE49-F238E27FC236}">
                <a16:creationId xmlns:a16="http://schemas.microsoft.com/office/drawing/2014/main" id="{D7CA8974-7BA7-4828-89E2-6DAD7353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4155E120-C27E-6450-61A4-D4E97CB547B9}"/>
              </a:ext>
            </a:extLst>
          </p:cNvPr>
          <p:cNvSpPr>
            <a:spLocks noGrp="1"/>
          </p:cNvSpPr>
          <p:nvPr>
            <p:ph type="ctrTitle"/>
          </p:nvPr>
        </p:nvSpPr>
        <p:spPr>
          <a:xfrm>
            <a:off x="433382" y="194302"/>
            <a:ext cx="10620697" cy="838431"/>
          </a:xfrm>
        </p:spPr>
        <p:txBody>
          <a:bodyPr>
            <a:normAutofit/>
          </a:bodyPr>
          <a:lstStyle/>
          <a:p>
            <a:r>
              <a:rPr lang="fr-FR" u="sng" dirty="0">
                <a:solidFill>
                  <a:srgbClr val="FFFFFF"/>
                </a:solidFill>
                <a:effectLst>
                  <a:outerShdw blurRad="38100" dist="38100" dir="2700000" algn="tl">
                    <a:srgbClr val="000000">
                      <a:alpha val="43137"/>
                    </a:srgbClr>
                  </a:outerShdw>
                </a:effectLst>
              </a:rPr>
              <a:t>La Veille technologique</a:t>
            </a:r>
            <a:endParaRPr lang="en-US" u="sng" dirty="0">
              <a:solidFill>
                <a:srgbClr val="FFFFFF"/>
              </a:solidFill>
              <a:effectLst>
                <a:outerShdw blurRad="38100" dist="38100" dir="2700000" algn="tl">
                  <a:srgbClr val="000000">
                    <a:alpha val="43137"/>
                  </a:srgbClr>
                </a:outerShdw>
              </a:effectLst>
            </a:endParaRPr>
          </a:p>
        </p:txBody>
      </p:sp>
      <p:sp>
        <p:nvSpPr>
          <p:cNvPr id="3" name="Sous-titre 2">
            <a:extLst>
              <a:ext uri="{FF2B5EF4-FFF2-40B4-BE49-F238E27FC236}">
                <a16:creationId xmlns:a16="http://schemas.microsoft.com/office/drawing/2014/main" id="{7BAFEBAC-F8D3-9B40-1573-632C2FF30797}"/>
              </a:ext>
            </a:extLst>
          </p:cNvPr>
          <p:cNvSpPr>
            <a:spLocks noGrp="1"/>
          </p:cNvSpPr>
          <p:nvPr>
            <p:ph type="subTitle" idx="1"/>
          </p:nvPr>
        </p:nvSpPr>
        <p:spPr>
          <a:xfrm>
            <a:off x="433382" y="1227034"/>
            <a:ext cx="8222938" cy="4137445"/>
          </a:xfrm>
        </p:spPr>
        <p:txBody>
          <a:bodyPr anchor="t">
            <a:noAutofit/>
          </a:bodyPr>
          <a:lstStyle/>
          <a:p>
            <a:pPr>
              <a:lnSpc>
                <a:spcPct val="90000"/>
              </a:lnSpc>
            </a:pPr>
            <a:endParaRPr lang="fr-FR" sz="100" dirty="0">
              <a:solidFill>
                <a:srgbClr val="FFFFFF"/>
              </a:solidFill>
              <a:effectLst>
                <a:outerShdw blurRad="38100" dist="38100" dir="2700000" algn="tl">
                  <a:srgbClr val="000000">
                    <a:alpha val="43137"/>
                  </a:srgbClr>
                </a:outerShdw>
              </a:effectLst>
            </a:endParaRPr>
          </a:p>
          <a:p>
            <a:pPr>
              <a:lnSpc>
                <a:spcPct val="90000"/>
              </a:lnSpc>
            </a:pPr>
            <a:r>
              <a:rPr lang="fr-FR" sz="2400" dirty="0">
                <a:solidFill>
                  <a:srgbClr val="FFFFFF"/>
                </a:solidFill>
                <a:effectLst>
                  <a:outerShdw blurRad="38100" dist="38100" dir="2700000" algn="tl">
                    <a:srgbClr val="000000">
                      <a:alpha val="43137"/>
                    </a:srgbClr>
                  </a:outerShdw>
                </a:effectLst>
              </a:rPr>
              <a:t>Ce type de veille se destine principalement aux entreprises qui cherchent à améliorer constamment leurs processus grâce à l’avancée technologique, mais peut aussi intéresser à titre personnel.</a:t>
            </a:r>
          </a:p>
          <a:p>
            <a:pPr>
              <a:lnSpc>
                <a:spcPct val="90000"/>
              </a:lnSpc>
            </a:pPr>
            <a:r>
              <a:rPr lang="fr-FR" sz="2400" dirty="0">
                <a:solidFill>
                  <a:srgbClr val="FFFFFF"/>
                </a:solidFill>
                <a:effectLst>
                  <a:outerShdw blurRad="38100" dist="38100" dir="2700000" algn="tl">
                    <a:srgbClr val="000000">
                      <a:alpha val="43137"/>
                    </a:srgbClr>
                  </a:outerShdw>
                </a:effectLst>
              </a:rPr>
              <a:t>C’est l’occasion d’améliorer la qualité des services de l’entreprise en suivant de près toutes les nouveautés en termes de matériel, mais aussi de méthodes et processus innovants.</a:t>
            </a:r>
          </a:p>
        </p:txBody>
      </p:sp>
    </p:spTree>
    <p:extLst>
      <p:ext uri="{BB962C8B-B14F-4D97-AF65-F5344CB8AC3E}">
        <p14:creationId xmlns:p14="http://schemas.microsoft.com/office/powerpoint/2010/main" val="156242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00C04237-153A-4A4F-A7E9-6926B66F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6C0D541D-D5BB-562E-589C-1FA8628A94EB}"/>
              </a:ext>
            </a:extLst>
          </p:cNvPr>
          <p:cNvPicPr>
            <a:picLocks noChangeAspect="1"/>
          </p:cNvPicPr>
          <p:nvPr/>
        </p:nvPicPr>
        <p:blipFill rotWithShape="1">
          <a:blip r:embed="rId2">
            <a:extLst>
              <a:ext uri="{28A0092B-C50C-407E-A947-70E740481C1C}">
                <a14:useLocalDpi xmlns:a14="http://schemas.microsoft.com/office/drawing/2010/main" val="0"/>
              </a:ext>
            </a:extLst>
          </a:blip>
          <a:srcRect t="14512" b="22286"/>
          <a:stretch/>
        </p:blipFill>
        <p:spPr>
          <a:xfrm>
            <a:off x="20" y="-3"/>
            <a:ext cx="12191980" cy="6858001"/>
          </a:xfrm>
          <a:prstGeom prst="rect">
            <a:avLst/>
          </a:prstGeom>
        </p:spPr>
      </p:pic>
      <p:sp>
        <p:nvSpPr>
          <p:cNvPr id="21" name="Freeform: Shape 15">
            <a:extLst>
              <a:ext uri="{FF2B5EF4-FFF2-40B4-BE49-F238E27FC236}">
                <a16:creationId xmlns:a16="http://schemas.microsoft.com/office/drawing/2014/main" id="{D19975AA-D532-4570-9193-6482D3F22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35450" y="-2235450"/>
            <a:ext cx="6858000" cy="11328901"/>
          </a:xfrm>
          <a:custGeom>
            <a:avLst/>
            <a:gdLst>
              <a:gd name="connsiteX0" fmla="*/ 0 w 6858000"/>
              <a:gd name="connsiteY0" fmla="*/ 2229335 h 11328901"/>
              <a:gd name="connsiteX1" fmla="*/ 0 w 6858000"/>
              <a:gd name="connsiteY1" fmla="*/ 0 h 11328901"/>
              <a:gd name="connsiteX2" fmla="*/ 6858000 w 6858000"/>
              <a:gd name="connsiteY2" fmla="*/ 6010593 h 11328901"/>
              <a:gd name="connsiteX3" fmla="*/ 6858000 w 6858000"/>
              <a:gd name="connsiteY3" fmla="*/ 6052915 h 11328901"/>
              <a:gd name="connsiteX4" fmla="*/ 6858000 w 6858000"/>
              <a:gd name="connsiteY4" fmla="*/ 6052915 h 11328901"/>
              <a:gd name="connsiteX5" fmla="*/ 6858000 w 6858000"/>
              <a:gd name="connsiteY5" fmla="*/ 9053844 h 11328901"/>
              <a:gd name="connsiteX6" fmla="*/ 6858000 w 6858000"/>
              <a:gd name="connsiteY6" fmla="*/ 11328901 h 11328901"/>
              <a:gd name="connsiteX7" fmla="*/ 1 w 6858000"/>
              <a:gd name="connsiteY7" fmla="*/ 11328901 h 11328901"/>
              <a:gd name="connsiteX8" fmla="*/ 1 w 6858000"/>
              <a:gd name="connsiteY8" fmla="*/ 9359065 h 11328901"/>
              <a:gd name="connsiteX9" fmla="*/ 0 w 6858000"/>
              <a:gd name="connsiteY9" fmla="*/ 9359065 h 11328901"/>
              <a:gd name="connsiteX10" fmla="*/ 0 w 6858000"/>
              <a:gd name="connsiteY10" fmla="*/ 6535740 h 11328901"/>
              <a:gd name="connsiteX11" fmla="*/ 1 w 6858000"/>
              <a:gd name="connsiteY11" fmla="*/ 6535740 h 11328901"/>
              <a:gd name="connsiteX12" fmla="*/ 1 w 6858000"/>
              <a:gd name="connsiteY12" fmla="*/ 2229336 h 1132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11328901">
                <a:moveTo>
                  <a:pt x="0" y="2229335"/>
                </a:moveTo>
                <a:lnTo>
                  <a:pt x="0" y="0"/>
                </a:lnTo>
                <a:lnTo>
                  <a:pt x="6858000" y="6010593"/>
                </a:lnTo>
                <a:lnTo>
                  <a:pt x="6858000" y="6052915"/>
                </a:lnTo>
                <a:lnTo>
                  <a:pt x="6858000" y="6052915"/>
                </a:lnTo>
                <a:lnTo>
                  <a:pt x="6858000" y="9053844"/>
                </a:lnTo>
                <a:lnTo>
                  <a:pt x="6858000" y="11328901"/>
                </a:lnTo>
                <a:lnTo>
                  <a:pt x="1" y="11328901"/>
                </a:lnTo>
                <a:lnTo>
                  <a:pt x="1" y="9359065"/>
                </a:lnTo>
                <a:lnTo>
                  <a:pt x="0" y="9359065"/>
                </a:lnTo>
                <a:lnTo>
                  <a:pt x="0" y="6535740"/>
                </a:lnTo>
                <a:lnTo>
                  <a:pt x="1" y="6535740"/>
                </a:lnTo>
                <a:lnTo>
                  <a:pt x="1" y="2229336"/>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7">
            <a:extLst>
              <a:ext uri="{FF2B5EF4-FFF2-40B4-BE49-F238E27FC236}">
                <a16:creationId xmlns:a16="http://schemas.microsoft.com/office/drawing/2014/main" id="{D7CA8974-7BA7-4828-89E2-6DAD7353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4155E120-C27E-6450-61A4-D4E97CB547B9}"/>
              </a:ext>
            </a:extLst>
          </p:cNvPr>
          <p:cNvSpPr>
            <a:spLocks noGrp="1"/>
          </p:cNvSpPr>
          <p:nvPr>
            <p:ph type="ctrTitle"/>
          </p:nvPr>
        </p:nvSpPr>
        <p:spPr>
          <a:xfrm>
            <a:off x="433383" y="194302"/>
            <a:ext cx="6657108" cy="838431"/>
          </a:xfrm>
        </p:spPr>
        <p:txBody>
          <a:bodyPr>
            <a:normAutofit/>
          </a:bodyPr>
          <a:lstStyle/>
          <a:p>
            <a:r>
              <a:rPr lang="fr-FR" u="sng" dirty="0">
                <a:solidFill>
                  <a:srgbClr val="FFFFFF"/>
                </a:solidFill>
                <a:effectLst>
                  <a:outerShdw blurRad="38100" dist="38100" dir="2700000" algn="tl">
                    <a:srgbClr val="000000">
                      <a:alpha val="43137"/>
                    </a:srgbClr>
                  </a:outerShdw>
                </a:effectLst>
              </a:rPr>
              <a:t>Outils</a:t>
            </a:r>
            <a:endParaRPr lang="en-US" u="sng" dirty="0">
              <a:solidFill>
                <a:srgbClr val="FFFFFF"/>
              </a:solidFill>
              <a:effectLst>
                <a:outerShdw blurRad="38100" dist="38100" dir="2700000" algn="tl">
                  <a:srgbClr val="000000">
                    <a:alpha val="43137"/>
                  </a:srgbClr>
                </a:outerShdw>
              </a:effectLst>
            </a:endParaRPr>
          </a:p>
        </p:txBody>
      </p:sp>
      <p:sp>
        <p:nvSpPr>
          <p:cNvPr id="3" name="Sous-titre 2">
            <a:extLst>
              <a:ext uri="{FF2B5EF4-FFF2-40B4-BE49-F238E27FC236}">
                <a16:creationId xmlns:a16="http://schemas.microsoft.com/office/drawing/2014/main" id="{7BAFEBAC-F8D3-9B40-1573-632C2FF30797}"/>
              </a:ext>
            </a:extLst>
          </p:cNvPr>
          <p:cNvSpPr>
            <a:spLocks noGrp="1"/>
          </p:cNvSpPr>
          <p:nvPr>
            <p:ph type="subTitle" idx="1"/>
          </p:nvPr>
        </p:nvSpPr>
        <p:spPr>
          <a:xfrm>
            <a:off x="425090" y="1032732"/>
            <a:ext cx="7621630" cy="4433348"/>
          </a:xfrm>
        </p:spPr>
        <p:txBody>
          <a:bodyPr anchor="t">
            <a:noAutofit/>
          </a:bodyPr>
          <a:lstStyle/>
          <a:p>
            <a:pPr>
              <a:lnSpc>
                <a:spcPct val="90000"/>
              </a:lnSpc>
            </a:pPr>
            <a:endParaRPr lang="fr-FR" sz="2800" dirty="0">
              <a:solidFill>
                <a:srgbClr val="FFFFFF"/>
              </a:solidFill>
              <a:effectLst>
                <a:outerShdw blurRad="38100" dist="38100" dir="2700000" algn="tl">
                  <a:srgbClr val="000000">
                    <a:alpha val="43137"/>
                  </a:srgbClr>
                </a:outerShdw>
              </a:effectLst>
            </a:endParaRPr>
          </a:p>
          <a:p>
            <a:pPr marL="457200" indent="-457200">
              <a:lnSpc>
                <a:spcPct val="90000"/>
              </a:lnSpc>
              <a:buFont typeface="Arial" panose="020B0604020202020204" pitchFamily="34" charset="0"/>
              <a:buChar char="•"/>
            </a:pPr>
            <a:r>
              <a:rPr lang="fr-FR" sz="2400" dirty="0">
                <a:solidFill>
                  <a:srgbClr val="FFFFFF"/>
                </a:solidFill>
                <a:effectLst>
                  <a:outerShdw blurRad="38100" dist="38100" dir="2700000" algn="tl">
                    <a:srgbClr val="000000">
                      <a:alpha val="43137"/>
                    </a:srgbClr>
                  </a:outerShdw>
                </a:effectLst>
              </a:rPr>
              <a:t>Les sites d’informations d’actualités (Le monde informatique, Developpez.com)</a:t>
            </a:r>
          </a:p>
          <a:p>
            <a:pPr marL="457200" indent="-457200">
              <a:lnSpc>
                <a:spcPct val="90000"/>
              </a:lnSpc>
              <a:buFont typeface="Arial" panose="020B0604020202020204" pitchFamily="34" charset="0"/>
              <a:buChar char="•"/>
            </a:pPr>
            <a:r>
              <a:rPr lang="fr-FR" sz="2400" dirty="0">
                <a:solidFill>
                  <a:srgbClr val="FFFFFF"/>
                </a:solidFill>
                <a:effectLst>
                  <a:outerShdw blurRad="38100" dist="38100" dir="2700000" algn="tl">
                    <a:srgbClr val="000000">
                      <a:alpha val="43137"/>
                    </a:srgbClr>
                  </a:outerShdw>
                </a:effectLst>
              </a:rPr>
              <a:t>Les bases de dépôts de brevets gratuites (</a:t>
            </a:r>
            <a:r>
              <a:rPr lang="fr-FR" sz="2400" dirty="0" err="1">
                <a:solidFill>
                  <a:srgbClr val="FFFFFF"/>
                </a:solidFill>
                <a:effectLst>
                  <a:outerShdw blurRad="38100" dist="38100" dir="2700000" algn="tl">
                    <a:srgbClr val="000000">
                      <a:alpha val="43137"/>
                    </a:srgbClr>
                  </a:outerShdw>
                </a:effectLst>
              </a:rPr>
              <a:t>Espacenet</a:t>
            </a:r>
            <a:r>
              <a:rPr lang="fr-FR" sz="2400" dirty="0">
                <a:solidFill>
                  <a:srgbClr val="FFFFFF"/>
                </a:solidFill>
                <a:effectLst>
                  <a:outerShdw blurRad="38100" dist="38100" dir="2700000" algn="tl">
                    <a:srgbClr val="000000">
                      <a:alpha val="43137"/>
                    </a:srgbClr>
                  </a:outerShdw>
                </a:effectLst>
              </a:rPr>
              <a:t>, </a:t>
            </a:r>
            <a:r>
              <a:rPr lang="fr-FR" sz="2400" dirty="0" err="1">
                <a:solidFill>
                  <a:srgbClr val="FFFFFF"/>
                </a:solidFill>
                <a:effectLst>
                  <a:outerShdw blurRad="38100" dist="38100" dir="2700000" algn="tl">
                    <a:srgbClr val="000000">
                      <a:alpha val="43137"/>
                    </a:srgbClr>
                  </a:outerShdw>
                </a:effectLst>
              </a:rPr>
              <a:t>Patentscope</a:t>
            </a:r>
            <a:r>
              <a:rPr lang="fr-FR" sz="2400" dirty="0">
                <a:solidFill>
                  <a:srgbClr val="FFFFFF"/>
                </a:solidFill>
                <a:effectLst>
                  <a:outerShdw blurRad="38100" dist="38100" dir="2700000" algn="tl">
                    <a:srgbClr val="000000">
                      <a:alpha val="43137"/>
                    </a:srgbClr>
                  </a:outerShdw>
                </a:effectLst>
              </a:rPr>
              <a:t>, UPSTO, The Lens, EAPATIS)</a:t>
            </a:r>
          </a:p>
          <a:p>
            <a:pPr marL="457200" indent="-457200">
              <a:lnSpc>
                <a:spcPct val="90000"/>
              </a:lnSpc>
              <a:buFont typeface="Arial" panose="020B0604020202020204" pitchFamily="34" charset="0"/>
              <a:buChar char="•"/>
            </a:pPr>
            <a:r>
              <a:rPr lang="fr-FR" sz="2400" dirty="0">
                <a:solidFill>
                  <a:srgbClr val="FFFFFF"/>
                </a:solidFill>
                <a:effectLst>
                  <a:outerShdw blurRad="38100" dist="38100" dir="2700000" algn="tl">
                    <a:srgbClr val="000000">
                      <a:alpha val="43137"/>
                    </a:srgbClr>
                  </a:outerShdw>
                </a:effectLst>
              </a:rPr>
              <a:t>Les sites spécialisés, Les blogs d’expert</a:t>
            </a:r>
          </a:p>
          <a:p>
            <a:pPr marL="457200" indent="-457200">
              <a:lnSpc>
                <a:spcPct val="90000"/>
              </a:lnSpc>
              <a:buFont typeface="Arial" panose="020B0604020202020204" pitchFamily="34" charset="0"/>
              <a:buChar char="•"/>
            </a:pPr>
            <a:r>
              <a:rPr lang="fr-FR" sz="2400" dirty="0">
                <a:solidFill>
                  <a:srgbClr val="FFFFFF"/>
                </a:solidFill>
                <a:effectLst>
                  <a:outerShdw blurRad="38100" dist="38100" dir="2700000" algn="tl">
                    <a:srgbClr val="000000">
                      <a:alpha val="43137"/>
                    </a:srgbClr>
                  </a:outerShdw>
                </a:effectLst>
              </a:rPr>
              <a:t>Des agrégateurs de flux (</a:t>
            </a:r>
            <a:r>
              <a:rPr lang="fr-FR" sz="2400" dirty="0" err="1">
                <a:solidFill>
                  <a:srgbClr val="FFFFFF"/>
                </a:solidFill>
                <a:effectLst>
                  <a:outerShdw blurRad="38100" dist="38100" dir="2700000" algn="tl">
                    <a:srgbClr val="000000">
                      <a:alpha val="43137"/>
                    </a:srgbClr>
                  </a:outerShdw>
                </a:effectLst>
              </a:rPr>
              <a:t>Feedly</a:t>
            </a:r>
            <a:r>
              <a:rPr lang="fr-FR" sz="2400" dirty="0">
                <a:solidFill>
                  <a:srgbClr val="FFFFFF"/>
                </a:solidFill>
                <a:effectLst>
                  <a:outerShdw blurRad="38100" dist="38100" dir="2700000" algn="tl">
                    <a:srgbClr val="000000">
                      <a:alpha val="43137"/>
                    </a:srgbClr>
                  </a:outerShdw>
                </a:effectLst>
              </a:rPr>
              <a:t>, Netvibes, </a:t>
            </a:r>
            <a:r>
              <a:rPr lang="fr-FR" sz="2400" dirty="0" err="1">
                <a:solidFill>
                  <a:srgbClr val="FFFFFF"/>
                </a:solidFill>
                <a:effectLst>
                  <a:outerShdw blurRad="38100" dist="38100" dir="2700000" algn="tl">
                    <a:srgbClr val="000000">
                      <a:alpha val="43137"/>
                    </a:srgbClr>
                  </a:outerShdw>
                </a:effectLst>
              </a:rPr>
              <a:t>Flipboard</a:t>
            </a:r>
            <a:r>
              <a:rPr lang="fr-FR" sz="2400" dirty="0">
                <a:solidFill>
                  <a:srgbClr val="FFFFFF"/>
                </a:solidFill>
                <a:effectLst>
                  <a:outerShdw blurRad="38100" dist="38100" dir="2700000" algn="tl">
                    <a:srgbClr val="000000">
                      <a:alpha val="43137"/>
                    </a:srgbClr>
                  </a:outerShdw>
                </a:effectLst>
              </a:rPr>
              <a:t>, </a:t>
            </a:r>
            <a:r>
              <a:rPr lang="fr-FR" sz="2400" dirty="0" err="1">
                <a:solidFill>
                  <a:srgbClr val="FFFFFF"/>
                </a:solidFill>
                <a:effectLst>
                  <a:outerShdw blurRad="38100" dist="38100" dir="2700000" algn="tl">
                    <a:srgbClr val="000000">
                      <a:alpha val="43137"/>
                    </a:srgbClr>
                  </a:outerShdw>
                </a:effectLst>
              </a:rPr>
              <a:t>Inoreader</a:t>
            </a:r>
            <a:r>
              <a:rPr lang="fr-FR" sz="2400" dirty="0">
                <a:solidFill>
                  <a:srgbClr val="FFFFFF"/>
                </a:solidFill>
                <a:effectLst>
                  <a:outerShdw blurRad="38100" dist="38100" dir="2700000" algn="tl">
                    <a:srgbClr val="000000">
                      <a:alpha val="43137"/>
                    </a:srgbClr>
                  </a:outerShdw>
                </a:effectLst>
              </a:rPr>
              <a:t>)</a:t>
            </a:r>
          </a:p>
          <a:p>
            <a:pPr marL="457200" indent="-457200">
              <a:lnSpc>
                <a:spcPct val="90000"/>
              </a:lnSpc>
              <a:buFont typeface="Arial" panose="020B0604020202020204" pitchFamily="34" charset="0"/>
              <a:buChar char="•"/>
            </a:pPr>
            <a:r>
              <a:rPr lang="fr-FR" sz="2400" dirty="0">
                <a:solidFill>
                  <a:srgbClr val="FFFFFF"/>
                </a:solidFill>
                <a:effectLst>
                  <a:outerShdw blurRad="38100" dist="38100" dir="2700000" algn="tl">
                    <a:srgbClr val="000000">
                      <a:alpha val="43137"/>
                    </a:srgbClr>
                  </a:outerShdw>
                </a:effectLst>
              </a:rPr>
              <a:t>Google </a:t>
            </a:r>
            <a:r>
              <a:rPr lang="fr-FR" sz="2400" dirty="0" err="1">
                <a:solidFill>
                  <a:srgbClr val="FFFFFF"/>
                </a:solidFill>
                <a:effectLst>
                  <a:outerShdw blurRad="38100" dist="38100" dir="2700000" algn="tl">
                    <a:srgbClr val="000000">
                      <a:alpha val="43137"/>
                    </a:srgbClr>
                  </a:outerShdw>
                </a:effectLst>
              </a:rPr>
              <a:t>alerts</a:t>
            </a:r>
            <a:endParaRPr lang="fr-FR" sz="2400" dirty="0">
              <a:solidFill>
                <a:srgbClr val="FFFFFF"/>
              </a:solidFill>
              <a:effectLst>
                <a:outerShdw blurRad="38100" dist="38100" dir="2700000" algn="tl">
                  <a:srgbClr val="000000">
                    <a:alpha val="43137"/>
                  </a:srgbClr>
                </a:outerShdw>
              </a:effectLst>
            </a:endParaRPr>
          </a:p>
          <a:p>
            <a:pPr marL="457200" indent="-457200">
              <a:lnSpc>
                <a:spcPct val="90000"/>
              </a:lnSpc>
              <a:buFont typeface="Arial" panose="020B0604020202020204" pitchFamily="34" charset="0"/>
              <a:buChar char="•"/>
            </a:pPr>
            <a:r>
              <a:rPr lang="fr-FR" sz="2400" dirty="0">
                <a:solidFill>
                  <a:srgbClr val="FFFFFF"/>
                </a:solidFill>
                <a:effectLst>
                  <a:outerShdw blurRad="38100" dist="38100" dir="2700000" algn="tl">
                    <a:srgbClr val="000000">
                      <a:alpha val="43137"/>
                    </a:srgbClr>
                  </a:outerShdw>
                </a:effectLst>
              </a:rPr>
              <a:t>Les réseaux sociaux</a:t>
            </a:r>
          </a:p>
        </p:txBody>
      </p:sp>
    </p:spTree>
    <p:extLst>
      <p:ext uri="{BB962C8B-B14F-4D97-AF65-F5344CB8AC3E}">
        <p14:creationId xmlns:p14="http://schemas.microsoft.com/office/powerpoint/2010/main" val="407602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8">
            <a:extLst>
              <a:ext uri="{FF2B5EF4-FFF2-40B4-BE49-F238E27FC236}">
                <a16:creationId xmlns:a16="http://schemas.microsoft.com/office/drawing/2014/main" id="{00C04237-153A-4A4F-A7E9-6926B66F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descr="Une image contenant jouet, clipart&#10;&#10;Description générée automatiquement">
            <a:extLst>
              <a:ext uri="{FF2B5EF4-FFF2-40B4-BE49-F238E27FC236}">
                <a16:creationId xmlns:a16="http://schemas.microsoft.com/office/drawing/2014/main" id="{9843BD67-F18E-6316-0718-2F5B9C0F65BF}"/>
              </a:ext>
            </a:extLst>
          </p:cNvPr>
          <p:cNvPicPr>
            <a:picLocks noChangeAspect="1"/>
          </p:cNvPicPr>
          <p:nvPr/>
        </p:nvPicPr>
        <p:blipFill rotWithShape="1">
          <a:blip r:embed="rId2">
            <a:extLst>
              <a:ext uri="{28A0092B-C50C-407E-A947-70E740481C1C}">
                <a14:useLocalDpi xmlns:a14="http://schemas.microsoft.com/office/drawing/2010/main" val="0"/>
              </a:ext>
            </a:extLst>
          </a:blip>
          <a:srcRect r="3557" b="1"/>
          <a:stretch/>
        </p:blipFill>
        <p:spPr>
          <a:xfrm>
            <a:off x="20" y="10157"/>
            <a:ext cx="12191980" cy="6858001"/>
          </a:xfrm>
          <a:prstGeom prst="rect">
            <a:avLst/>
          </a:prstGeom>
        </p:spPr>
      </p:pic>
      <p:sp>
        <p:nvSpPr>
          <p:cNvPr id="56" name="Freeform: Shape 50">
            <a:extLst>
              <a:ext uri="{FF2B5EF4-FFF2-40B4-BE49-F238E27FC236}">
                <a16:creationId xmlns:a16="http://schemas.microsoft.com/office/drawing/2014/main" id="{D19975AA-D532-4570-9193-6482D3F22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35450" y="-2235450"/>
            <a:ext cx="6858000" cy="11328901"/>
          </a:xfrm>
          <a:custGeom>
            <a:avLst/>
            <a:gdLst>
              <a:gd name="connsiteX0" fmla="*/ 0 w 6858000"/>
              <a:gd name="connsiteY0" fmla="*/ 2229335 h 11328901"/>
              <a:gd name="connsiteX1" fmla="*/ 0 w 6858000"/>
              <a:gd name="connsiteY1" fmla="*/ 0 h 11328901"/>
              <a:gd name="connsiteX2" fmla="*/ 6858000 w 6858000"/>
              <a:gd name="connsiteY2" fmla="*/ 6010593 h 11328901"/>
              <a:gd name="connsiteX3" fmla="*/ 6858000 w 6858000"/>
              <a:gd name="connsiteY3" fmla="*/ 6052915 h 11328901"/>
              <a:gd name="connsiteX4" fmla="*/ 6858000 w 6858000"/>
              <a:gd name="connsiteY4" fmla="*/ 6052915 h 11328901"/>
              <a:gd name="connsiteX5" fmla="*/ 6858000 w 6858000"/>
              <a:gd name="connsiteY5" fmla="*/ 9053844 h 11328901"/>
              <a:gd name="connsiteX6" fmla="*/ 6858000 w 6858000"/>
              <a:gd name="connsiteY6" fmla="*/ 11328901 h 11328901"/>
              <a:gd name="connsiteX7" fmla="*/ 1 w 6858000"/>
              <a:gd name="connsiteY7" fmla="*/ 11328901 h 11328901"/>
              <a:gd name="connsiteX8" fmla="*/ 1 w 6858000"/>
              <a:gd name="connsiteY8" fmla="*/ 9359065 h 11328901"/>
              <a:gd name="connsiteX9" fmla="*/ 0 w 6858000"/>
              <a:gd name="connsiteY9" fmla="*/ 9359065 h 11328901"/>
              <a:gd name="connsiteX10" fmla="*/ 0 w 6858000"/>
              <a:gd name="connsiteY10" fmla="*/ 6535740 h 11328901"/>
              <a:gd name="connsiteX11" fmla="*/ 1 w 6858000"/>
              <a:gd name="connsiteY11" fmla="*/ 6535740 h 11328901"/>
              <a:gd name="connsiteX12" fmla="*/ 1 w 6858000"/>
              <a:gd name="connsiteY12" fmla="*/ 2229336 h 1132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11328901">
                <a:moveTo>
                  <a:pt x="0" y="2229335"/>
                </a:moveTo>
                <a:lnTo>
                  <a:pt x="0" y="0"/>
                </a:lnTo>
                <a:lnTo>
                  <a:pt x="6858000" y="6010593"/>
                </a:lnTo>
                <a:lnTo>
                  <a:pt x="6858000" y="6052915"/>
                </a:lnTo>
                <a:lnTo>
                  <a:pt x="6858000" y="6052915"/>
                </a:lnTo>
                <a:lnTo>
                  <a:pt x="6858000" y="9053844"/>
                </a:lnTo>
                <a:lnTo>
                  <a:pt x="6858000" y="11328901"/>
                </a:lnTo>
                <a:lnTo>
                  <a:pt x="1" y="11328901"/>
                </a:lnTo>
                <a:lnTo>
                  <a:pt x="1" y="9359065"/>
                </a:lnTo>
                <a:lnTo>
                  <a:pt x="0" y="9359065"/>
                </a:lnTo>
                <a:lnTo>
                  <a:pt x="0" y="6535740"/>
                </a:lnTo>
                <a:lnTo>
                  <a:pt x="1" y="6535740"/>
                </a:lnTo>
                <a:lnTo>
                  <a:pt x="1" y="2229336"/>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2">
            <a:extLst>
              <a:ext uri="{FF2B5EF4-FFF2-40B4-BE49-F238E27FC236}">
                <a16:creationId xmlns:a16="http://schemas.microsoft.com/office/drawing/2014/main" id="{D7CA8974-7BA7-4828-89E2-6DAD7353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4155E120-C27E-6450-61A4-D4E97CB547B9}"/>
              </a:ext>
            </a:extLst>
          </p:cNvPr>
          <p:cNvSpPr>
            <a:spLocks noGrp="1"/>
          </p:cNvSpPr>
          <p:nvPr>
            <p:ph type="ctrTitle"/>
          </p:nvPr>
        </p:nvSpPr>
        <p:spPr>
          <a:xfrm>
            <a:off x="228600" y="194302"/>
            <a:ext cx="7919719" cy="838431"/>
          </a:xfrm>
        </p:spPr>
        <p:txBody>
          <a:bodyPr>
            <a:normAutofit/>
          </a:bodyPr>
          <a:lstStyle/>
          <a:p>
            <a:r>
              <a:rPr lang="en-US" u="sng" kern="1200" dirty="0">
                <a:solidFill>
                  <a:srgbClr val="FFFFFF"/>
                </a:solidFill>
                <a:effectLst>
                  <a:outerShdw blurRad="38100" dist="38100" dir="2700000" algn="tl">
                    <a:srgbClr val="000000">
                      <a:alpha val="43137"/>
                    </a:srgbClr>
                  </a:outerShdw>
                </a:effectLst>
                <a:latin typeface="+mj-lt"/>
                <a:ea typeface="+mj-ea"/>
                <a:cs typeface="+mj-cs"/>
              </a:rPr>
              <a:t>Push/PULL</a:t>
            </a:r>
            <a:endParaRPr lang="en-US" u="sng" dirty="0">
              <a:solidFill>
                <a:srgbClr val="FFFFFF"/>
              </a:solidFill>
              <a:effectLst>
                <a:outerShdw blurRad="38100" dist="38100" dir="2700000" algn="tl">
                  <a:srgbClr val="000000">
                    <a:alpha val="43137"/>
                  </a:srgbClr>
                </a:outerShdw>
              </a:effectLst>
            </a:endParaRPr>
          </a:p>
        </p:txBody>
      </p:sp>
      <p:sp>
        <p:nvSpPr>
          <p:cNvPr id="3" name="Sous-titre 2">
            <a:extLst>
              <a:ext uri="{FF2B5EF4-FFF2-40B4-BE49-F238E27FC236}">
                <a16:creationId xmlns:a16="http://schemas.microsoft.com/office/drawing/2014/main" id="{7BAFEBAC-F8D3-9B40-1573-632C2FF30797}"/>
              </a:ext>
            </a:extLst>
          </p:cNvPr>
          <p:cNvSpPr>
            <a:spLocks noGrp="1"/>
          </p:cNvSpPr>
          <p:nvPr>
            <p:ph type="subTitle" idx="1"/>
          </p:nvPr>
        </p:nvSpPr>
        <p:spPr>
          <a:xfrm>
            <a:off x="228600" y="1032733"/>
            <a:ext cx="7553960" cy="3771685"/>
          </a:xfrm>
        </p:spPr>
        <p:txBody>
          <a:bodyPr anchor="t">
            <a:noAutofit/>
          </a:bodyPr>
          <a:lstStyle/>
          <a:p>
            <a:pPr>
              <a:lnSpc>
                <a:spcPct val="90000"/>
              </a:lnSpc>
              <a:spcAft>
                <a:spcPts val="600"/>
              </a:spcAft>
            </a:pPr>
            <a:endParaRPr lang="en-US" sz="100" dirty="0">
              <a:solidFill>
                <a:srgbClr val="FFFFFF"/>
              </a:solidFill>
              <a:effectLst>
                <a:outerShdw blurRad="38100" dist="38100" dir="2700000" algn="tl">
                  <a:srgbClr val="000000">
                    <a:alpha val="43137"/>
                  </a:srgbClr>
                </a:outerShdw>
              </a:effectLst>
            </a:endParaRPr>
          </a:p>
          <a:p>
            <a:pPr marL="285750" indent="-285750">
              <a:lnSpc>
                <a:spcPct val="90000"/>
              </a:lnSpc>
              <a:spcAft>
                <a:spcPts val="600"/>
              </a:spcAft>
              <a:buFont typeface="Arial" panose="020B0604020202020204" pitchFamily="34" charset="0"/>
              <a:buChar char="•"/>
            </a:pPr>
            <a:r>
              <a:rPr lang="en-US" sz="2400" dirty="0">
                <a:solidFill>
                  <a:srgbClr val="FFFFFF"/>
                </a:solidFill>
                <a:effectLst>
                  <a:outerShdw blurRad="38100" dist="38100" dir="2700000" algn="tl">
                    <a:srgbClr val="000000">
                      <a:alpha val="43137"/>
                    </a:srgbClr>
                  </a:outerShdw>
                </a:effectLst>
              </a:rPr>
              <a:t>La </a:t>
            </a:r>
            <a:r>
              <a:rPr lang="en-US" sz="2400" dirty="0" err="1">
                <a:solidFill>
                  <a:srgbClr val="FFFFFF"/>
                </a:solidFill>
                <a:effectLst>
                  <a:outerShdw blurRad="38100" dist="38100" dir="2700000" algn="tl">
                    <a:srgbClr val="000000">
                      <a:alpha val="43137"/>
                    </a:srgbClr>
                  </a:outerShdw>
                </a:effectLst>
              </a:rPr>
              <a:t>méthode</a:t>
            </a:r>
            <a:r>
              <a:rPr lang="en-US" sz="2400" dirty="0">
                <a:solidFill>
                  <a:srgbClr val="FFFFFF"/>
                </a:solidFill>
                <a:effectLst>
                  <a:outerShdw blurRad="38100" dist="38100" dir="2700000" algn="tl">
                    <a:srgbClr val="000000">
                      <a:alpha val="43137"/>
                    </a:srgbClr>
                  </a:outerShdw>
                </a:effectLst>
              </a:rPr>
              <a:t> « PULL » </a:t>
            </a:r>
            <a:r>
              <a:rPr lang="en-US" sz="2400" dirty="0" err="1">
                <a:solidFill>
                  <a:srgbClr val="FFFFFF"/>
                </a:solidFill>
                <a:effectLst>
                  <a:outerShdw blurRad="38100" dist="38100" dir="2700000" algn="tl">
                    <a:srgbClr val="000000">
                      <a:alpha val="43137"/>
                    </a:srgbClr>
                  </a:outerShdw>
                </a:effectLst>
              </a:rPr>
              <a:t>représente</a:t>
            </a:r>
            <a:r>
              <a:rPr lang="en-US" sz="2400" dirty="0">
                <a:solidFill>
                  <a:srgbClr val="FFFFFF"/>
                </a:solidFill>
                <a:effectLst>
                  <a:outerShdw blurRad="38100" dist="38100" dir="2700000" algn="tl">
                    <a:srgbClr val="000000">
                      <a:alpha val="43137"/>
                    </a:srgbClr>
                  </a:outerShdw>
                </a:effectLst>
              </a:rPr>
              <a:t> la </a:t>
            </a:r>
            <a:r>
              <a:rPr lang="en-US" sz="2400" dirty="0" err="1">
                <a:solidFill>
                  <a:srgbClr val="FFFFFF"/>
                </a:solidFill>
                <a:effectLst>
                  <a:outerShdw blurRad="38100" dist="38100" dir="2700000" algn="tl">
                    <a:srgbClr val="000000">
                      <a:alpha val="43137"/>
                    </a:srgbClr>
                  </a:outerShdw>
                </a:effectLst>
              </a:rPr>
              <a:t>méthode</a:t>
            </a:r>
            <a:r>
              <a:rPr lang="en-US" sz="2400" dirty="0">
                <a:solidFill>
                  <a:srgbClr val="FFFFFF"/>
                </a:solidFill>
                <a:effectLst>
                  <a:outerShdw blurRad="38100" dist="38100" dir="2700000" algn="tl">
                    <a:srgbClr val="000000">
                      <a:alpha val="43137"/>
                    </a:srgbClr>
                  </a:outerShdw>
                </a:effectLst>
              </a:rPr>
              <a:t> </a:t>
            </a:r>
            <a:r>
              <a:rPr lang="en-US" sz="2400" dirty="0" err="1">
                <a:solidFill>
                  <a:srgbClr val="FFFFFF"/>
                </a:solidFill>
                <a:effectLst>
                  <a:outerShdw blurRad="38100" dist="38100" dir="2700000" algn="tl">
                    <a:srgbClr val="000000">
                      <a:alpha val="43137"/>
                    </a:srgbClr>
                  </a:outerShdw>
                </a:effectLst>
              </a:rPr>
              <a:t>classique</a:t>
            </a:r>
            <a:r>
              <a:rPr lang="en-US" sz="2400" dirty="0">
                <a:solidFill>
                  <a:srgbClr val="FFFFFF"/>
                </a:solidFill>
                <a:effectLst>
                  <a:outerShdw blurRad="38100" dist="38100" dir="2700000" algn="tl">
                    <a:srgbClr val="000000">
                      <a:alpha val="43137"/>
                    </a:srgbClr>
                  </a:outerShdw>
                </a:effectLst>
              </a:rPr>
              <a:t> </a:t>
            </a:r>
            <a:r>
              <a:rPr lang="en-US" sz="2400" dirty="0" err="1">
                <a:solidFill>
                  <a:srgbClr val="FFFFFF"/>
                </a:solidFill>
                <a:effectLst>
                  <a:outerShdw blurRad="38100" dist="38100" dir="2700000" algn="tl">
                    <a:srgbClr val="000000">
                      <a:alpha val="43137"/>
                    </a:srgbClr>
                  </a:outerShdw>
                </a:effectLst>
              </a:rPr>
              <a:t>d'utilisation</a:t>
            </a:r>
            <a:r>
              <a:rPr lang="en-US" sz="2400" dirty="0">
                <a:solidFill>
                  <a:srgbClr val="FFFFFF"/>
                </a:solidFill>
                <a:effectLst>
                  <a:outerShdw blurRad="38100" dist="38100" dir="2700000" algn="tl">
                    <a:srgbClr val="000000">
                      <a:alpha val="43137"/>
                    </a:srgbClr>
                  </a:outerShdw>
                </a:effectLst>
              </a:rPr>
              <a:t> de </a:t>
            </a:r>
            <a:r>
              <a:rPr lang="en-US" sz="2400" dirty="0" err="1">
                <a:solidFill>
                  <a:srgbClr val="FFFFFF"/>
                </a:solidFill>
                <a:effectLst>
                  <a:outerShdw blurRad="38100" dist="38100" dir="2700000" algn="tl">
                    <a:srgbClr val="000000">
                      <a:alpha val="43137"/>
                    </a:srgbClr>
                  </a:outerShdw>
                </a:effectLst>
              </a:rPr>
              <a:t>l'Internet</a:t>
            </a:r>
            <a:r>
              <a:rPr lang="en-US" sz="2400" dirty="0">
                <a:solidFill>
                  <a:srgbClr val="FFFFFF"/>
                </a:solidFill>
                <a:effectLst>
                  <a:outerShdw blurRad="38100" dist="38100" dir="2700000" algn="tl">
                    <a:srgbClr val="000000">
                      <a:alpha val="43137"/>
                    </a:srgbClr>
                  </a:outerShdw>
                </a:effectLst>
              </a:rPr>
              <a:t> : </a:t>
            </a:r>
            <a:r>
              <a:rPr lang="en-US" sz="2400" dirty="0" err="1">
                <a:solidFill>
                  <a:srgbClr val="FFFFFF"/>
                </a:solidFill>
                <a:effectLst>
                  <a:outerShdw blurRad="38100" dist="38100" dir="2700000" algn="tl">
                    <a:srgbClr val="000000">
                      <a:alpha val="43137"/>
                    </a:srgbClr>
                  </a:outerShdw>
                </a:effectLst>
              </a:rPr>
              <a:t>l'utilisateur</a:t>
            </a:r>
            <a:r>
              <a:rPr lang="en-US" sz="2400" dirty="0">
                <a:solidFill>
                  <a:srgbClr val="FFFFFF"/>
                </a:solidFill>
                <a:effectLst>
                  <a:outerShdw blurRad="38100" dist="38100" dir="2700000" algn="tl">
                    <a:srgbClr val="000000">
                      <a:alpha val="43137"/>
                    </a:srgbClr>
                  </a:outerShdw>
                </a:effectLst>
              </a:rPr>
              <a:t> se rend </a:t>
            </a:r>
            <a:r>
              <a:rPr lang="en-US" sz="2400" dirty="0" err="1">
                <a:solidFill>
                  <a:srgbClr val="FFFFFF"/>
                </a:solidFill>
                <a:effectLst>
                  <a:outerShdw blurRad="38100" dist="38100" dir="2700000" algn="tl">
                    <a:srgbClr val="000000">
                      <a:alpha val="43137"/>
                    </a:srgbClr>
                  </a:outerShdw>
                </a:effectLst>
              </a:rPr>
              <a:t>directement</a:t>
            </a:r>
            <a:r>
              <a:rPr lang="en-US" sz="2400" dirty="0">
                <a:solidFill>
                  <a:srgbClr val="FFFFFF"/>
                </a:solidFill>
                <a:effectLst>
                  <a:outerShdw blurRad="38100" dist="38100" dir="2700000" algn="tl">
                    <a:srgbClr val="000000">
                      <a:alpha val="43137"/>
                    </a:srgbClr>
                  </a:outerShdw>
                </a:effectLst>
              </a:rPr>
              <a:t> et </a:t>
            </a:r>
            <a:r>
              <a:rPr lang="en-US" sz="2400" dirty="0" err="1">
                <a:solidFill>
                  <a:srgbClr val="FFFFFF"/>
                </a:solidFill>
                <a:effectLst>
                  <a:outerShdw blurRad="38100" dist="38100" dir="2700000" algn="tl">
                    <a:srgbClr val="000000">
                      <a:alpha val="43137"/>
                    </a:srgbClr>
                  </a:outerShdw>
                </a:effectLst>
              </a:rPr>
              <a:t>régulièrement</a:t>
            </a:r>
            <a:r>
              <a:rPr lang="en-US" sz="2400" dirty="0">
                <a:solidFill>
                  <a:srgbClr val="FFFFFF"/>
                </a:solidFill>
                <a:effectLst>
                  <a:outerShdw blurRad="38100" dist="38100" dir="2700000" algn="tl">
                    <a:srgbClr val="000000">
                      <a:alpha val="43137"/>
                    </a:srgbClr>
                  </a:outerShdw>
                </a:effectLst>
              </a:rPr>
              <a:t> sur Internet pour </a:t>
            </a:r>
            <a:r>
              <a:rPr lang="en-US" sz="2400" dirty="0" err="1">
                <a:solidFill>
                  <a:srgbClr val="FFFFFF"/>
                </a:solidFill>
                <a:effectLst>
                  <a:outerShdw blurRad="38100" dist="38100" dir="2700000" algn="tl">
                    <a:srgbClr val="000000">
                      <a:alpha val="43137"/>
                    </a:srgbClr>
                  </a:outerShdw>
                </a:effectLst>
              </a:rPr>
              <a:t>en</a:t>
            </a:r>
            <a:r>
              <a:rPr lang="en-US" sz="2400" dirty="0">
                <a:solidFill>
                  <a:srgbClr val="FFFFFF"/>
                </a:solidFill>
                <a:effectLst>
                  <a:outerShdw blurRad="38100" dist="38100" dir="2700000" algn="tl">
                    <a:srgbClr val="000000">
                      <a:alpha val="43137"/>
                    </a:srgbClr>
                  </a:outerShdw>
                </a:effectLst>
              </a:rPr>
              <a:t> « </a:t>
            </a:r>
            <a:r>
              <a:rPr lang="en-US" sz="2400" dirty="0" err="1">
                <a:solidFill>
                  <a:srgbClr val="FFFFFF"/>
                </a:solidFill>
                <a:effectLst>
                  <a:outerShdw blurRad="38100" dist="38100" dir="2700000" algn="tl">
                    <a:srgbClr val="000000">
                      <a:alpha val="43137"/>
                    </a:srgbClr>
                  </a:outerShdw>
                </a:effectLst>
              </a:rPr>
              <a:t>tirer</a:t>
            </a:r>
            <a:r>
              <a:rPr lang="en-US" sz="2400" dirty="0">
                <a:solidFill>
                  <a:srgbClr val="FFFFFF"/>
                </a:solidFill>
                <a:effectLst>
                  <a:outerShdw blurRad="38100" dist="38100" dir="2700000" algn="tl">
                    <a:srgbClr val="000000">
                      <a:alpha val="43137"/>
                    </a:srgbClr>
                  </a:outerShdw>
                </a:effectLst>
              </a:rPr>
              <a:t> » les </a:t>
            </a:r>
            <a:r>
              <a:rPr lang="en-US" sz="2400" dirty="0" err="1">
                <a:solidFill>
                  <a:srgbClr val="FFFFFF"/>
                </a:solidFill>
                <a:effectLst>
                  <a:outerShdw blurRad="38100" dist="38100" dir="2700000" algn="tl">
                    <a:srgbClr val="000000">
                      <a:alpha val="43137"/>
                    </a:srgbClr>
                  </a:outerShdw>
                </a:effectLst>
              </a:rPr>
              <a:t>informations</a:t>
            </a:r>
            <a:r>
              <a:rPr lang="en-US" sz="2400" dirty="0">
                <a:solidFill>
                  <a:srgbClr val="FFFFFF"/>
                </a:solidFill>
                <a:effectLst>
                  <a:outerShdw blurRad="38100" dist="38100" dir="2700000" algn="tl">
                    <a:srgbClr val="000000">
                      <a:alpha val="43137"/>
                    </a:srgbClr>
                  </a:outerShdw>
                </a:effectLst>
              </a:rPr>
              <a:t> les plus </a:t>
            </a:r>
            <a:r>
              <a:rPr lang="en-US" sz="2400" dirty="0" err="1">
                <a:solidFill>
                  <a:srgbClr val="FFFFFF"/>
                </a:solidFill>
                <a:effectLst>
                  <a:outerShdw blurRad="38100" dist="38100" dir="2700000" algn="tl">
                    <a:srgbClr val="000000">
                      <a:alpha val="43137"/>
                    </a:srgbClr>
                  </a:outerShdw>
                </a:effectLst>
              </a:rPr>
              <a:t>récentes</a:t>
            </a:r>
            <a:r>
              <a:rPr lang="en-US" sz="2400" dirty="0">
                <a:solidFill>
                  <a:srgbClr val="FFFFFF"/>
                </a:solidFill>
                <a:effectLst>
                  <a:outerShdw blurRad="38100" dist="38100" dir="2700000" algn="tl">
                    <a:srgbClr val="000000">
                      <a:alpha val="43137"/>
                    </a:srgbClr>
                  </a:outerShdw>
                </a:effectLst>
              </a:rPr>
              <a:t> dans un </a:t>
            </a:r>
            <a:r>
              <a:rPr lang="en-US" sz="2400" dirty="0" err="1">
                <a:solidFill>
                  <a:srgbClr val="FFFFFF"/>
                </a:solidFill>
                <a:effectLst>
                  <a:outerShdw blurRad="38100" dist="38100" dir="2700000" algn="tl">
                    <a:srgbClr val="000000">
                      <a:alpha val="43137"/>
                    </a:srgbClr>
                  </a:outerShdw>
                </a:effectLst>
              </a:rPr>
              <a:t>domaine</a:t>
            </a:r>
            <a:r>
              <a:rPr lang="en-US" sz="2400" dirty="0">
                <a:solidFill>
                  <a:srgbClr val="FFFFFF"/>
                </a:solidFill>
                <a:effectLst>
                  <a:outerShdw blurRad="38100" dist="38100" dir="2700000" algn="tl">
                    <a:srgbClr val="000000">
                      <a:alpha val="43137"/>
                    </a:srgbClr>
                  </a:outerShdw>
                </a:effectLst>
              </a:rPr>
              <a:t> particulier. </a:t>
            </a:r>
          </a:p>
          <a:p>
            <a:pPr marL="285750" indent="-285750">
              <a:lnSpc>
                <a:spcPct val="90000"/>
              </a:lnSpc>
              <a:spcAft>
                <a:spcPts val="600"/>
              </a:spcAft>
              <a:buFont typeface="Arial" panose="020B0604020202020204" pitchFamily="34" charset="0"/>
              <a:buChar char="•"/>
            </a:pPr>
            <a:r>
              <a:rPr lang="en-US" sz="2400" dirty="0">
                <a:solidFill>
                  <a:srgbClr val="FFFFFF"/>
                </a:solidFill>
                <a:effectLst>
                  <a:outerShdw blurRad="38100" dist="38100" dir="2700000" algn="tl">
                    <a:srgbClr val="000000">
                      <a:alpha val="43137"/>
                    </a:srgbClr>
                  </a:outerShdw>
                </a:effectLst>
              </a:rPr>
              <a:t>Avec la </a:t>
            </a:r>
            <a:r>
              <a:rPr lang="en-US" sz="2400" dirty="0" err="1">
                <a:solidFill>
                  <a:srgbClr val="FFFFFF"/>
                </a:solidFill>
                <a:effectLst>
                  <a:outerShdw blurRad="38100" dist="38100" dir="2700000" algn="tl">
                    <a:srgbClr val="000000">
                      <a:alpha val="43137"/>
                    </a:srgbClr>
                  </a:outerShdw>
                </a:effectLst>
              </a:rPr>
              <a:t>méthode</a:t>
            </a:r>
            <a:r>
              <a:rPr lang="en-US" sz="2400" dirty="0">
                <a:solidFill>
                  <a:srgbClr val="FFFFFF"/>
                </a:solidFill>
                <a:effectLst>
                  <a:outerShdw blurRad="38100" dist="38100" dir="2700000" algn="tl">
                    <a:srgbClr val="000000">
                      <a:alpha val="43137"/>
                    </a:srgbClr>
                  </a:outerShdw>
                </a:effectLst>
              </a:rPr>
              <a:t> « PUSH », </a:t>
            </a:r>
            <a:r>
              <a:rPr lang="en-US" sz="2400" dirty="0" err="1">
                <a:solidFill>
                  <a:srgbClr val="FFFFFF"/>
                </a:solidFill>
                <a:effectLst>
                  <a:outerShdw blurRad="38100" dist="38100" dir="2700000" algn="tl">
                    <a:srgbClr val="000000">
                      <a:alpha val="43137"/>
                    </a:srgbClr>
                  </a:outerShdw>
                </a:effectLst>
              </a:rPr>
              <a:t>l'information</a:t>
            </a:r>
            <a:r>
              <a:rPr lang="en-US" sz="2400" dirty="0">
                <a:solidFill>
                  <a:srgbClr val="FFFFFF"/>
                </a:solidFill>
                <a:effectLst>
                  <a:outerShdw blurRad="38100" dist="38100" dir="2700000" algn="tl">
                    <a:srgbClr val="000000">
                      <a:alpha val="43137"/>
                    </a:srgbClr>
                  </a:outerShdw>
                </a:effectLst>
              </a:rPr>
              <a:t> </a:t>
            </a:r>
            <a:r>
              <a:rPr lang="en-US" sz="2400" dirty="0" err="1">
                <a:solidFill>
                  <a:srgbClr val="FFFFFF"/>
                </a:solidFill>
                <a:effectLst>
                  <a:outerShdw blurRad="38100" dist="38100" dir="2700000" algn="tl">
                    <a:srgbClr val="000000">
                      <a:alpha val="43137"/>
                    </a:srgbClr>
                  </a:outerShdw>
                </a:effectLst>
              </a:rPr>
              <a:t>est</a:t>
            </a:r>
            <a:r>
              <a:rPr lang="en-US" sz="2400" dirty="0">
                <a:solidFill>
                  <a:srgbClr val="FFFFFF"/>
                </a:solidFill>
                <a:effectLst>
                  <a:outerShdw blurRad="38100" dist="38100" dir="2700000" algn="tl">
                    <a:srgbClr val="000000">
                      <a:alpha val="43137"/>
                    </a:srgbClr>
                  </a:outerShdw>
                </a:effectLst>
              </a:rPr>
              <a:t> « </a:t>
            </a:r>
            <a:r>
              <a:rPr lang="en-US" sz="2400" dirty="0" err="1">
                <a:solidFill>
                  <a:srgbClr val="FFFFFF"/>
                </a:solidFill>
                <a:effectLst>
                  <a:outerShdw blurRad="38100" dist="38100" dir="2700000" algn="tl">
                    <a:srgbClr val="000000">
                      <a:alpha val="43137"/>
                    </a:srgbClr>
                  </a:outerShdw>
                </a:effectLst>
              </a:rPr>
              <a:t>poussée</a:t>
            </a:r>
            <a:r>
              <a:rPr lang="en-US" sz="2400" dirty="0">
                <a:solidFill>
                  <a:srgbClr val="FFFFFF"/>
                </a:solidFill>
                <a:effectLst>
                  <a:outerShdw blurRad="38100" dist="38100" dir="2700000" algn="tl">
                    <a:srgbClr val="000000">
                      <a:alpha val="43137"/>
                    </a:srgbClr>
                  </a:outerShdw>
                </a:effectLst>
              </a:rPr>
              <a:t> » de manière </a:t>
            </a:r>
            <a:r>
              <a:rPr lang="en-US" sz="2400" dirty="0" err="1">
                <a:solidFill>
                  <a:srgbClr val="FFFFFF"/>
                </a:solidFill>
                <a:effectLst>
                  <a:outerShdw blurRad="38100" dist="38100" dir="2700000" algn="tl">
                    <a:srgbClr val="000000">
                      <a:alpha val="43137"/>
                    </a:srgbClr>
                  </a:outerShdw>
                </a:effectLst>
              </a:rPr>
              <a:t>automatique</a:t>
            </a:r>
            <a:r>
              <a:rPr lang="en-US" sz="2400" dirty="0">
                <a:solidFill>
                  <a:srgbClr val="FFFFFF"/>
                </a:solidFill>
                <a:effectLst>
                  <a:outerShdw blurRad="38100" dist="38100" dir="2700000" algn="tl">
                    <a:srgbClr val="000000">
                      <a:alpha val="43137"/>
                    </a:srgbClr>
                  </a:outerShdw>
                </a:effectLst>
              </a:rPr>
              <a:t> </a:t>
            </a:r>
            <a:r>
              <a:rPr lang="en-US" sz="2400" dirty="0" err="1">
                <a:solidFill>
                  <a:srgbClr val="FFFFFF"/>
                </a:solidFill>
                <a:effectLst>
                  <a:outerShdw blurRad="38100" dist="38100" dir="2700000" algn="tl">
                    <a:srgbClr val="000000">
                      <a:alpha val="43137"/>
                    </a:srgbClr>
                  </a:outerShdw>
                </a:effectLst>
              </a:rPr>
              <a:t>vers</a:t>
            </a:r>
            <a:r>
              <a:rPr lang="en-US" sz="2400" dirty="0">
                <a:solidFill>
                  <a:srgbClr val="FFFFFF"/>
                </a:solidFill>
                <a:effectLst>
                  <a:outerShdw blurRad="38100" dist="38100" dir="2700000" algn="tl">
                    <a:srgbClr val="000000">
                      <a:alpha val="43137"/>
                    </a:srgbClr>
                  </a:outerShdw>
                </a:effectLst>
              </a:rPr>
              <a:t> </a:t>
            </a:r>
            <a:r>
              <a:rPr lang="en-US" sz="2400" dirty="0" err="1">
                <a:solidFill>
                  <a:srgbClr val="FFFFFF"/>
                </a:solidFill>
                <a:effectLst>
                  <a:outerShdw blurRad="38100" dist="38100" dir="2700000" algn="tl">
                    <a:srgbClr val="000000">
                      <a:alpha val="43137"/>
                    </a:srgbClr>
                  </a:outerShdw>
                </a:effectLst>
              </a:rPr>
              <a:t>l'utilisateur</a:t>
            </a:r>
            <a:r>
              <a:rPr lang="en-US" sz="2400" dirty="0">
                <a:solidFill>
                  <a:srgbClr val="FFFFFF"/>
                </a:solidFill>
                <a:effectLst>
                  <a:outerShdw blurRad="38100" dist="38100" dir="2700000" algn="tl">
                    <a:srgbClr val="000000">
                      <a:alpha val="43137"/>
                    </a:srgbClr>
                  </a:outerShdw>
                </a:effectLst>
              </a:rPr>
              <a:t> </a:t>
            </a:r>
            <a:r>
              <a:rPr lang="en-US" sz="2400" dirty="0" err="1">
                <a:solidFill>
                  <a:srgbClr val="FFFFFF"/>
                </a:solidFill>
                <a:effectLst>
                  <a:outerShdw blurRad="38100" dist="38100" dir="2700000" algn="tl">
                    <a:srgbClr val="000000">
                      <a:alpha val="43137"/>
                    </a:srgbClr>
                  </a:outerShdw>
                </a:effectLst>
              </a:rPr>
              <a:t>en</a:t>
            </a:r>
            <a:r>
              <a:rPr lang="en-US" sz="2400" dirty="0">
                <a:solidFill>
                  <a:srgbClr val="FFFFFF"/>
                </a:solidFill>
                <a:effectLst>
                  <a:outerShdw blurRad="38100" dist="38100" dir="2700000" algn="tl">
                    <a:srgbClr val="000000">
                      <a:alpha val="43137"/>
                    </a:srgbClr>
                  </a:outerShdw>
                </a:effectLst>
              </a:rPr>
              <a:t> </a:t>
            </a:r>
            <a:r>
              <a:rPr lang="en-US" sz="2400" dirty="0" err="1">
                <a:solidFill>
                  <a:srgbClr val="FFFFFF"/>
                </a:solidFill>
                <a:effectLst>
                  <a:outerShdw blurRad="38100" dist="38100" dir="2700000" algn="tl">
                    <a:srgbClr val="000000">
                      <a:alpha val="43137"/>
                    </a:srgbClr>
                  </a:outerShdw>
                </a:effectLst>
              </a:rPr>
              <a:t>fonction</a:t>
            </a:r>
            <a:r>
              <a:rPr lang="en-US" sz="2400" dirty="0">
                <a:solidFill>
                  <a:srgbClr val="FFFFFF"/>
                </a:solidFill>
                <a:effectLst>
                  <a:outerShdw blurRad="38100" dist="38100" dir="2700000" algn="tl">
                    <a:srgbClr val="000000">
                      <a:alpha val="43137"/>
                    </a:srgbClr>
                  </a:outerShdw>
                </a:effectLst>
              </a:rPr>
              <a:t> de </a:t>
            </a:r>
            <a:r>
              <a:rPr lang="en-US" sz="2400" dirty="0" err="1">
                <a:solidFill>
                  <a:srgbClr val="FFFFFF"/>
                </a:solidFill>
                <a:effectLst>
                  <a:outerShdw blurRad="38100" dist="38100" dir="2700000" algn="tl">
                    <a:srgbClr val="000000">
                      <a:alpha val="43137"/>
                    </a:srgbClr>
                  </a:outerShdw>
                </a:effectLst>
              </a:rPr>
              <a:t>ses</a:t>
            </a:r>
            <a:r>
              <a:rPr lang="en-US" sz="2400" dirty="0">
                <a:solidFill>
                  <a:srgbClr val="FFFFFF"/>
                </a:solidFill>
                <a:effectLst>
                  <a:outerShdw blurRad="38100" dist="38100" dir="2700000" algn="tl">
                    <a:srgbClr val="000000">
                      <a:alpha val="43137"/>
                    </a:srgbClr>
                  </a:outerShdw>
                </a:effectLst>
              </a:rPr>
              <a:t> </a:t>
            </a:r>
            <a:r>
              <a:rPr lang="en-US" sz="2400" dirty="0" err="1">
                <a:solidFill>
                  <a:srgbClr val="FFFFFF"/>
                </a:solidFill>
                <a:effectLst>
                  <a:outerShdw blurRad="38100" dist="38100" dir="2700000" algn="tl">
                    <a:srgbClr val="000000">
                      <a:alpha val="43137"/>
                    </a:srgbClr>
                  </a:outerShdw>
                </a:effectLst>
              </a:rPr>
              <a:t>préférences</a:t>
            </a:r>
            <a:r>
              <a:rPr lang="en-US" sz="2400" dirty="0">
                <a:solidFill>
                  <a:srgbClr val="FFFFFF"/>
                </a:solidFill>
                <a:effectLst>
                  <a:outerShdw blurRad="38100" dist="38100" dir="2700000" algn="tl">
                    <a:srgbClr val="000000">
                      <a:alpha val="43137"/>
                    </a:srgbClr>
                  </a:outerShdw>
                </a:effectLst>
              </a:rPr>
              <a:t> et de </a:t>
            </a:r>
            <a:r>
              <a:rPr lang="en-US" sz="2400" dirty="0" err="1">
                <a:solidFill>
                  <a:srgbClr val="FFFFFF"/>
                </a:solidFill>
                <a:effectLst>
                  <a:outerShdw blurRad="38100" dist="38100" dir="2700000" algn="tl">
                    <a:srgbClr val="000000">
                      <a:alpha val="43137"/>
                    </a:srgbClr>
                  </a:outerShdw>
                </a:effectLst>
              </a:rPr>
              <a:t>ses</a:t>
            </a:r>
            <a:r>
              <a:rPr lang="en-US" sz="2400" dirty="0">
                <a:solidFill>
                  <a:srgbClr val="FFFFFF"/>
                </a:solidFill>
                <a:effectLst>
                  <a:outerShdw blurRad="38100" dist="38100" dir="2700000" algn="tl">
                    <a:srgbClr val="000000">
                      <a:alpha val="43137"/>
                    </a:srgbClr>
                  </a:outerShdw>
                </a:effectLst>
              </a:rPr>
              <a:t> </a:t>
            </a:r>
            <a:r>
              <a:rPr lang="en-US" sz="2400" dirty="0" err="1">
                <a:solidFill>
                  <a:srgbClr val="FFFFFF"/>
                </a:solidFill>
                <a:effectLst>
                  <a:outerShdw blurRad="38100" dist="38100" dir="2700000" algn="tl">
                    <a:srgbClr val="000000">
                      <a:alpha val="43137"/>
                    </a:srgbClr>
                  </a:outerShdw>
                </a:effectLst>
              </a:rPr>
              <a:t>critères</a:t>
            </a:r>
            <a:r>
              <a:rPr lang="en-US" sz="2400" dirty="0">
                <a:solidFill>
                  <a:srgbClr val="FFFFFF"/>
                </a:solidFill>
                <a:effectLst>
                  <a:outerShdw blurRad="38100" dist="38100" dir="2700000" algn="tl">
                    <a:srgbClr val="000000">
                      <a:alpha val="43137"/>
                    </a:srgbClr>
                  </a:outerShdw>
                </a:effectLst>
              </a:rPr>
              <a:t> </a:t>
            </a:r>
            <a:r>
              <a:rPr lang="en-US" sz="2400" dirty="0" err="1">
                <a:solidFill>
                  <a:srgbClr val="FFFFFF"/>
                </a:solidFill>
                <a:effectLst>
                  <a:outerShdw blurRad="38100" dist="38100" dir="2700000" algn="tl">
                    <a:srgbClr val="000000">
                      <a:alpha val="43137"/>
                    </a:srgbClr>
                  </a:outerShdw>
                </a:effectLst>
              </a:rPr>
              <a:t>en</a:t>
            </a:r>
            <a:r>
              <a:rPr lang="en-US" sz="2400" dirty="0">
                <a:solidFill>
                  <a:srgbClr val="FFFFFF"/>
                </a:solidFill>
                <a:effectLst>
                  <a:outerShdw blurRad="38100" dist="38100" dir="2700000" algn="tl">
                    <a:srgbClr val="000000">
                      <a:alpha val="43137"/>
                    </a:srgbClr>
                  </a:outerShdw>
                </a:effectLst>
              </a:rPr>
              <a:t> </a:t>
            </a:r>
            <a:r>
              <a:rPr lang="en-US" sz="2400" dirty="0" err="1">
                <a:solidFill>
                  <a:srgbClr val="FFFFFF"/>
                </a:solidFill>
                <a:effectLst>
                  <a:outerShdw blurRad="38100" dist="38100" dir="2700000" algn="tl">
                    <a:srgbClr val="000000">
                      <a:alpha val="43137"/>
                    </a:srgbClr>
                  </a:outerShdw>
                </a:effectLst>
              </a:rPr>
              <a:t>utilisant</a:t>
            </a:r>
            <a:r>
              <a:rPr lang="en-US" sz="2400" dirty="0">
                <a:solidFill>
                  <a:srgbClr val="FFFFFF"/>
                </a:solidFill>
                <a:effectLst>
                  <a:outerShdw blurRad="38100" dist="38100" dir="2700000" algn="tl">
                    <a:srgbClr val="000000">
                      <a:alpha val="43137"/>
                    </a:srgbClr>
                  </a:outerShdw>
                </a:effectLst>
              </a:rPr>
              <a:t> des flux, des </a:t>
            </a:r>
            <a:r>
              <a:rPr lang="en-US" sz="2400" dirty="0" err="1">
                <a:solidFill>
                  <a:srgbClr val="FFFFFF"/>
                </a:solidFill>
                <a:effectLst>
                  <a:outerShdw blurRad="38100" dist="38100" dir="2700000" algn="tl">
                    <a:srgbClr val="000000">
                      <a:alpha val="43137"/>
                    </a:srgbClr>
                  </a:outerShdw>
                </a:effectLst>
              </a:rPr>
              <a:t>alertes</a:t>
            </a:r>
            <a:r>
              <a:rPr lang="en-US" sz="2400" dirty="0">
                <a:solidFill>
                  <a:srgbClr val="FFFFFF"/>
                </a:solidFill>
                <a:effectLst>
                  <a:outerShdw blurRad="38100" dist="38100" dir="2700000" algn="tl">
                    <a:srgbClr val="000000">
                      <a:alpha val="43137"/>
                    </a:srgbClr>
                  </a:outerShdw>
                </a:effectLst>
              </a:rPr>
              <a:t> par </a:t>
            </a:r>
            <a:r>
              <a:rPr lang="en-US" sz="2400" dirty="0" err="1">
                <a:solidFill>
                  <a:srgbClr val="FFFFFF"/>
                </a:solidFill>
                <a:effectLst>
                  <a:outerShdw blurRad="38100" dist="38100" dir="2700000" algn="tl">
                    <a:srgbClr val="000000">
                      <a:alpha val="43137"/>
                    </a:srgbClr>
                  </a:outerShdw>
                </a:effectLst>
              </a:rPr>
              <a:t>courriel</a:t>
            </a:r>
            <a:r>
              <a:rPr lang="en-US" sz="2400" dirty="0">
                <a:solidFill>
                  <a:srgbClr val="FFFFFF"/>
                </a:solidFill>
                <a:effectLst>
                  <a:outerShdw blurRad="38100" dist="38100" dir="2700000" algn="tl">
                    <a:srgbClr val="000000">
                      <a:alpha val="43137"/>
                    </a:srgbClr>
                  </a:outerShdw>
                </a:effectLst>
              </a:rPr>
              <a:t>, </a:t>
            </a:r>
            <a:r>
              <a:rPr lang="en-US" sz="2400" dirty="0" err="1">
                <a:solidFill>
                  <a:srgbClr val="FFFFFF"/>
                </a:solidFill>
                <a:effectLst>
                  <a:outerShdw blurRad="38100" dist="38100" dir="2700000" algn="tl">
                    <a:srgbClr val="000000">
                      <a:alpha val="43137"/>
                    </a:srgbClr>
                  </a:outerShdw>
                </a:effectLst>
              </a:rPr>
              <a:t>ou</a:t>
            </a:r>
            <a:r>
              <a:rPr lang="en-US" sz="2400" dirty="0">
                <a:solidFill>
                  <a:srgbClr val="FFFFFF"/>
                </a:solidFill>
                <a:effectLst>
                  <a:outerShdw blurRad="38100" dist="38100" dir="2700000" algn="tl">
                    <a:srgbClr val="000000">
                      <a:alpha val="43137"/>
                    </a:srgbClr>
                  </a:outerShdw>
                </a:effectLst>
              </a:rPr>
              <a:t> </a:t>
            </a:r>
            <a:r>
              <a:rPr lang="en-US" sz="2400" dirty="0" err="1">
                <a:solidFill>
                  <a:srgbClr val="FFFFFF"/>
                </a:solidFill>
                <a:effectLst>
                  <a:outerShdw blurRad="38100" dist="38100" dir="2700000" algn="tl">
                    <a:srgbClr val="000000">
                      <a:alpha val="43137"/>
                    </a:srgbClr>
                  </a:outerShdw>
                </a:effectLst>
              </a:rPr>
              <a:t>autres</a:t>
            </a:r>
            <a:r>
              <a:rPr lang="en-US" sz="2400" dirty="0">
                <a:solidFill>
                  <a:srgbClr val="FFFFFF"/>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404631268"/>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606</Words>
  <Application>Microsoft Office PowerPoint</Application>
  <PresentationFormat>Grand écran</PresentationFormat>
  <Paragraphs>41</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13</vt:i4>
      </vt:variant>
    </vt:vector>
  </HeadingPairs>
  <TitlesOfParts>
    <vt:vector size="20" baseType="lpstr">
      <vt:lpstr>Arial</vt:lpstr>
      <vt:lpstr>Calibri</vt:lpstr>
      <vt:lpstr>Calibri Light</vt:lpstr>
      <vt:lpstr>Calibri Light (En-têtes)</vt:lpstr>
      <vt:lpstr>Walbaum Display</vt:lpstr>
      <vt:lpstr>RegattaVTI</vt:lpstr>
      <vt:lpstr>Thème Office</vt:lpstr>
      <vt:lpstr>La cryptologie</vt:lpstr>
      <vt:lpstr>Cryptographie</vt:lpstr>
      <vt:lpstr>Présentation PowerPoint</vt:lpstr>
      <vt:lpstr>Définition d’une veille</vt:lpstr>
      <vt:lpstr>Présentation PowerPoint</vt:lpstr>
      <vt:lpstr>La Veille technologique</vt:lpstr>
      <vt:lpstr>La Veille technologique</vt:lpstr>
      <vt:lpstr>Outils</vt:lpstr>
      <vt:lpstr>Push/PULL</vt:lpstr>
      <vt:lpstr>Google alerte</vt:lpstr>
      <vt:lpstr>Google alerte</vt:lpstr>
      <vt:lpstr>Feedly</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Définition d’une veille</dc:title>
  <dc:creator>CHANTRAINE Vincent</dc:creator>
  <cp:lastModifiedBy>CHANTRAINE Vincent</cp:lastModifiedBy>
  <cp:revision>15</cp:revision>
  <dcterms:created xsi:type="dcterms:W3CDTF">2023-01-12T12:48:11Z</dcterms:created>
  <dcterms:modified xsi:type="dcterms:W3CDTF">2023-01-12T15:37:10Z</dcterms:modified>
</cp:coreProperties>
</file>