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1"/>
  </p:notesMasterIdLst>
  <p:handoutMasterIdLst>
    <p:handoutMasterId r:id="rId32"/>
  </p:handoutMasterIdLst>
  <p:sldIdLst>
    <p:sldId id="355" r:id="rId7"/>
    <p:sldId id="357" r:id="rId8"/>
    <p:sldId id="397" r:id="rId9"/>
    <p:sldId id="396" r:id="rId10"/>
    <p:sldId id="356" r:id="rId11"/>
    <p:sldId id="369" r:id="rId12"/>
    <p:sldId id="370" r:id="rId13"/>
    <p:sldId id="392" r:id="rId14"/>
    <p:sldId id="371" r:id="rId15"/>
    <p:sldId id="372" r:id="rId16"/>
    <p:sldId id="373" r:id="rId17"/>
    <p:sldId id="375" r:id="rId18"/>
    <p:sldId id="394" r:id="rId19"/>
    <p:sldId id="376" r:id="rId20"/>
    <p:sldId id="393" r:id="rId21"/>
    <p:sldId id="391" r:id="rId22"/>
    <p:sldId id="390" r:id="rId23"/>
    <p:sldId id="378" r:id="rId24"/>
    <p:sldId id="377" r:id="rId25"/>
    <p:sldId id="389" r:id="rId26"/>
    <p:sldId id="379" r:id="rId27"/>
    <p:sldId id="395" r:id="rId28"/>
    <p:sldId id="380" r:id="rId29"/>
    <p:sldId id="381" r:id="rId30"/>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88272" autoAdjust="0"/>
  </p:normalViewPr>
  <p:slideViewPr>
    <p:cSldViewPr snapToGrid="0">
      <p:cViewPr varScale="1">
        <p:scale>
          <a:sx n="163" d="100"/>
          <a:sy n="163" d="100"/>
        </p:scale>
        <p:origin x="192" y="208"/>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486981848787888"/>
          <c:y val="2.9693859117812735E-3"/>
          <c:w val="0.4620606955380594"/>
          <c:h val="0.94046776541596178"/>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1B8-0F4C-898D-12584B14E9AB}"/>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1B8-0F4C-898D-12584B14E9AB}"/>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1B8-0F4C-898D-12584B14E9AB}"/>
            </c:ext>
          </c:extLst>
        </c:ser>
        <c:dLbls>
          <c:showLegendKey val="0"/>
          <c:showVal val="0"/>
          <c:showCatName val="0"/>
          <c:showSerName val="0"/>
          <c:showPercent val="0"/>
          <c:showBubbleSize val="0"/>
        </c:dLbls>
        <c:gapWidth val="150"/>
        <c:axId val="55609984"/>
        <c:axId val="55632256"/>
      </c:barChart>
      <c:catAx>
        <c:axId val="55609984"/>
        <c:scaling>
          <c:orientation val="maxMin"/>
        </c:scaling>
        <c:delete val="0"/>
        <c:axPos val="l"/>
        <c:numFmt formatCode="General" sourceLinked="0"/>
        <c:majorTickMark val="out"/>
        <c:minorTickMark val="none"/>
        <c:tickLblPos val="nextTo"/>
        <c:spPr>
          <a:ln>
            <a:noFill/>
          </a:ln>
        </c:spPr>
        <c:txPr>
          <a:bodyPr/>
          <a:lstStyle/>
          <a:p>
            <a:pPr>
              <a:defRPr sz="1200"/>
            </a:pPr>
            <a:endParaRPr lang="en-DE"/>
          </a:p>
        </c:txPr>
        <c:crossAx val="55632256"/>
        <c:crosses val="autoZero"/>
        <c:auto val="1"/>
        <c:lblAlgn val="ctr"/>
        <c:lblOffset val="100"/>
        <c:noMultiLvlLbl val="0"/>
      </c:catAx>
      <c:valAx>
        <c:axId val="55632256"/>
        <c:scaling>
          <c:orientation val="minMax"/>
        </c:scaling>
        <c:delete val="1"/>
        <c:axPos val="t"/>
        <c:numFmt formatCode="General" sourceLinked="1"/>
        <c:majorTickMark val="out"/>
        <c:minorTickMark val="none"/>
        <c:tickLblPos val="none"/>
        <c:crossAx val="55609984"/>
        <c:crosses val="autoZero"/>
        <c:crossBetween val="between"/>
      </c:valAx>
      <c:spPr>
        <a:noFill/>
        <a:ln w="25400">
          <a:noFill/>
        </a:ln>
      </c:spPr>
    </c:plotArea>
    <c:legend>
      <c:legendPos val="r"/>
      <c:legendEntry>
        <c:idx val="0"/>
        <c:txPr>
          <a:bodyPr/>
          <a:lstStyle/>
          <a:p>
            <a:pPr>
              <a:defRPr sz="1200"/>
            </a:pPr>
            <a:endParaRPr lang="en-DE"/>
          </a:p>
        </c:txPr>
      </c:legendEntry>
      <c:legendEntry>
        <c:idx val="1"/>
        <c:txPr>
          <a:bodyPr/>
          <a:lstStyle/>
          <a:p>
            <a:pPr>
              <a:defRPr sz="1200"/>
            </a:pPr>
            <a:endParaRPr lang="en-DE"/>
          </a:p>
        </c:txPr>
      </c:legendEntry>
      <c:legendEntry>
        <c:idx val="2"/>
        <c:txPr>
          <a:bodyPr/>
          <a:lstStyle/>
          <a:p>
            <a:pPr>
              <a:defRPr sz="1200"/>
            </a:pPr>
            <a:endParaRPr lang="en-DE"/>
          </a:p>
        </c:txPr>
      </c:legendEntry>
      <c:layout>
        <c:manualLayout>
          <c:xMode val="edge"/>
          <c:yMode val="edge"/>
          <c:x val="0.80149253731343284"/>
          <c:y val="0.52835304493820856"/>
          <c:w val="0.17581008344106258"/>
          <c:h val="0.39444292135547893"/>
        </c:manualLayout>
      </c:layout>
      <c:overlay val="0"/>
    </c:legend>
    <c:plotVisOnly val="1"/>
    <c:dispBlanksAs val="gap"/>
    <c:showDLblsOverMax val="0"/>
  </c:chart>
  <c:txPr>
    <a:bodyPr/>
    <a:lstStyle/>
    <a:p>
      <a:pPr>
        <a:defRPr sz="1600"/>
      </a:pPr>
      <a:endParaRPr lang="en-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917781378035195E-2"/>
          <c:y val="4.8713503858794326E-2"/>
          <c:w val="0.72089832193327852"/>
          <c:h val="0.71127185070697474"/>
        </c:manualLayout>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E77-7A46-A340-586A45AE84A2}"/>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E77-7A46-A340-586A45AE84A2}"/>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E77-7A46-A340-586A45AE84A2}"/>
            </c:ext>
          </c:extLst>
        </c:ser>
        <c:dLbls>
          <c:showLegendKey val="0"/>
          <c:showVal val="0"/>
          <c:showCatName val="0"/>
          <c:showSerName val="0"/>
          <c:showPercent val="0"/>
          <c:showBubbleSize val="0"/>
        </c:dLbls>
        <c:gapWidth val="219"/>
        <c:overlap val="-27"/>
        <c:axId val="55849728"/>
        <c:axId val="55851264"/>
      </c:barChart>
      <c:catAx>
        <c:axId val="5584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DE"/>
          </a:p>
        </c:txPr>
        <c:crossAx val="55851264"/>
        <c:crosses val="autoZero"/>
        <c:auto val="1"/>
        <c:lblAlgn val="ctr"/>
        <c:lblOffset val="100"/>
        <c:noMultiLvlLbl val="0"/>
      </c:catAx>
      <c:valAx>
        <c:axId val="55851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55849728"/>
        <c:crosses val="autoZero"/>
        <c:crossBetween val="between"/>
      </c:valAx>
      <c:spPr>
        <a:noFill/>
        <a:ln>
          <a:noFill/>
        </a:ln>
        <a:effectLst/>
      </c:spPr>
    </c:plotArea>
    <c:legend>
      <c:legendPos val="b"/>
      <c:layout>
        <c:manualLayout>
          <c:xMode val="edge"/>
          <c:yMode val="edge"/>
          <c:x val="0.8154296124150936"/>
          <c:y val="0.49854001583135465"/>
          <c:w val="0.17871519121995594"/>
          <c:h val="0.296833828886698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05/12/2023</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05/12/2023</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dirty="0"/>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dirty="0"/>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dirty="0"/>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dirty="0">
                <a:solidFill>
                  <a:schemeClr val="tx2"/>
                </a:solidFill>
                <a:latin typeface="+mn-lt"/>
              </a:rPr>
              <a:t>Lehrstuhl für Mustertechnik</a:t>
            </a:r>
          </a:p>
          <a:p>
            <a:pPr>
              <a:lnSpc>
                <a:spcPts val="900"/>
              </a:lnSpc>
            </a:pPr>
            <a:r>
              <a:rPr lang="de-DE" sz="800" dirty="0">
                <a:solidFill>
                  <a:schemeClr val="tx2"/>
                </a:solidFill>
                <a:latin typeface="+mn-lt"/>
              </a:rPr>
              <a:t>TUM</a:t>
            </a:r>
            <a:r>
              <a:rPr lang="de-DE" sz="800" baseline="0" dirty="0">
                <a:solidFill>
                  <a:schemeClr val="tx2"/>
                </a:solidFill>
                <a:latin typeface="+mn-lt"/>
              </a:rPr>
              <a:t> School </a:t>
            </a:r>
            <a:r>
              <a:rPr lang="de-DE" sz="800" baseline="0" dirty="0" err="1">
                <a:solidFill>
                  <a:schemeClr val="tx2"/>
                </a:solidFill>
                <a:latin typeface="+mn-lt"/>
              </a:rPr>
              <a:t>of</a:t>
            </a:r>
            <a:r>
              <a:rPr lang="de-DE" sz="800" dirty="0">
                <a:solidFill>
                  <a:schemeClr val="tx2"/>
                </a:solidFill>
                <a:latin typeface="+mn-lt"/>
              </a:rPr>
              <a:t> Musterverfahren</a:t>
            </a:r>
          </a:p>
          <a:p>
            <a:pPr>
              <a:lnSpc>
                <a:spcPts val="900"/>
              </a:lnSpc>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a:xfrm>
            <a:off x="319090" y="972000"/>
            <a:ext cx="8508999" cy="1442954"/>
          </a:xfrm>
        </p:spPr>
        <p:txBody>
          <a:bodyPr/>
          <a:lstStyle/>
          <a:p>
            <a:r>
              <a:rPr lang="en-GB" sz="2000" b="1" i="0" u="none" strike="noStrike" dirty="0">
                <a:effectLst/>
                <a:latin typeface="Arial" panose="020B0604020202020204" pitchFamily="34" charset="0"/>
              </a:rPr>
              <a:t>An enhanced automated approach for transforming natural language process descriptions to BPMN2.0 process diagrams</a:t>
            </a:r>
            <a:br>
              <a:rPr lang="en-GB" sz="2000" b="1" i="0" u="none" strike="noStrike" dirty="0">
                <a:effectLst/>
                <a:latin typeface="Arial" panose="020B0604020202020204" pitchFamily="34" charset="0"/>
              </a:rPr>
            </a:br>
            <a:r>
              <a:rPr lang="en-GB" sz="1300" i="0" u="none" strike="noStrike" dirty="0">
                <a:effectLst/>
                <a:latin typeface="Arial" panose="020B0604020202020204" pitchFamily="34" charset="0"/>
              </a:rPr>
              <a:t>– with an evaluation of the application to ISO-Norm process descriptions</a:t>
            </a:r>
            <a:endParaRPr lang="de-DE" sz="1300" dirty="0"/>
          </a:p>
        </p:txBody>
      </p:sp>
      <p:sp>
        <p:nvSpPr>
          <p:cNvPr id="3" name="Inhaltsplatzhalter 2"/>
          <p:cNvSpPr>
            <a:spLocks noGrp="1"/>
          </p:cNvSpPr>
          <p:nvPr>
            <p:ph idx="10"/>
          </p:nvPr>
        </p:nvSpPr>
        <p:spPr>
          <a:xfrm>
            <a:off x="315911" y="2389228"/>
            <a:ext cx="8508999" cy="1508043"/>
          </a:xfrm>
        </p:spPr>
        <p:txBody>
          <a:bodyPr/>
          <a:lstStyle/>
          <a:p>
            <a:r>
              <a:rPr lang="en-US" dirty="0"/>
              <a:t>Vincent Derek Held</a:t>
            </a:r>
          </a:p>
          <a:p>
            <a:r>
              <a:rPr lang="en-GB" b="0" i="0" u="none" strike="noStrike" dirty="0">
                <a:effectLst/>
                <a:latin typeface="Arial" panose="020B0604020202020204" pitchFamily="34" charset="0"/>
              </a:rPr>
              <a:t>Technical University of Munich</a:t>
            </a:r>
          </a:p>
          <a:p>
            <a:r>
              <a:rPr lang="en-US" sz="1200" dirty="0"/>
              <a:t>TUM School of </a:t>
            </a:r>
            <a:r>
              <a:rPr lang="en-US" sz="1200" b="0" i="0" u="none" strike="noStrike" dirty="0">
                <a:effectLst/>
                <a:latin typeface="Arial" panose="020B0604020202020204" pitchFamily="34" charset="0"/>
              </a:rPr>
              <a:t>Computation, Information and Technology</a:t>
            </a:r>
            <a:endParaRPr lang="en-US" sz="1200" dirty="0"/>
          </a:p>
          <a:p>
            <a:r>
              <a:rPr lang="en-US" sz="1200" dirty="0"/>
              <a:t>Chair of Information Systems and Business Process Management (i17)</a:t>
            </a:r>
            <a:br>
              <a:rPr lang="en-US" sz="1200" dirty="0"/>
            </a:br>
            <a:r>
              <a:rPr lang="en-US" sz="1200" dirty="0"/>
              <a:t>München, 18. December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Als erstes soll mit schwarz und weiß gearbeitet werden.</a:t>
            </a:r>
            <a:br>
              <a:rPr lang="de-DE" dirty="0"/>
            </a:br>
            <a:r>
              <a:rPr lang="de-DE" dirty="0"/>
              <a:t>Für Aufwändigere Darstellungen sind Farben mit Bedacht und in möglichst geringem Umfang einzusetzen.</a:t>
            </a:r>
            <a:br>
              <a:rPr lang="de-DE" dirty="0"/>
            </a:br>
            <a:r>
              <a:rPr lang="de-DE" dirty="0"/>
              <a:t>In diesem Folienmaster ist die Farbpalette festgelegt.</a:t>
            </a:r>
          </a:p>
          <a:p>
            <a:endParaRPr lang="de-DE" dirty="0"/>
          </a:p>
          <a:p>
            <a:r>
              <a:rPr lang="de-DE" dirty="0"/>
              <a:t>Zuerst mit den Primärfarben arbeiten.</a:t>
            </a:r>
          </a:p>
          <a:p>
            <a:endParaRPr lang="de-DE" dirty="0"/>
          </a:p>
          <a:p>
            <a:endParaRPr lang="de-DE" dirty="0"/>
          </a:p>
          <a:p>
            <a:r>
              <a:rPr lang="de-DE" dirty="0"/>
              <a:t>Für z.B. komplexe Diagramme stehen noch Sekundärfarben zur Verfügung.</a:t>
            </a:r>
          </a:p>
          <a:p>
            <a:endParaRPr lang="de-DE" dirty="0"/>
          </a:p>
          <a:p>
            <a:endParaRPr lang="de-DE" dirty="0"/>
          </a:p>
          <a:p>
            <a:r>
              <a:rPr lang="de-DE" dirty="0"/>
              <a:t>Gering im Einsatz sind die Akzentfarben.</a:t>
            </a:r>
          </a:p>
          <a:p>
            <a:endParaRPr lang="de-DE" dirty="0"/>
          </a:p>
        </p:txBody>
      </p:sp>
      <p:sp>
        <p:nvSpPr>
          <p:cNvPr id="3" name="Titel 2"/>
          <p:cNvSpPr>
            <a:spLocks noGrp="1"/>
          </p:cNvSpPr>
          <p:nvPr>
            <p:ph type="title"/>
          </p:nvPr>
        </p:nvSpPr>
        <p:spPr/>
        <p:txBody>
          <a:bodyPr/>
          <a:lstStyle/>
          <a:p>
            <a:r>
              <a:rPr lang="de-DE"/>
              <a:t>Farben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19" name="Fußzeilenplatzhalter 4"/>
          <p:cNvSpPr>
            <a:spLocks noGrp="1"/>
          </p:cNvSpPr>
          <p:nvPr>
            <p:ph type="ftr" sz="quarter" idx="12"/>
          </p:nvPr>
        </p:nvSpPr>
        <p:spPr/>
        <p:txBody>
          <a:bodyPr/>
          <a:lstStyle/>
          <a:p>
            <a:r>
              <a:rPr lang="de-DE" dirty="0"/>
              <a:t>Dr. </a:t>
            </a:r>
            <a:r>
              <a:rPr lang="de-DE" dirty="0" err="1"/>
              <a:t>rer</a:t>
            </a:r>
            <a:r>
              <a:rPr lang="de-DE" dirty="0"/>
              <a:t>. nat. Erika Mustermann (TUM) | kann beliebig erweitert werden | Infos mit Strich trennen</a:t>
            </a:r>
            <a:endParaRPr lang="en-US" dirty="0"/>
          </a:p>
        </p:txBody>
      </p:sp>
      <p:sp>
        <p:nvSpPr>
          <p:cNvPr id="14" name="Rechteck 13"/>
          <p:cNvSpPr/>
          <p:nvPr/>
        </p:nvSpPr>
        <p:spPr>
          <a:xfrm>
            <a:off x="321735" y="2882902"/>
            <a:ext cx="855132" cy="1841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2882902"/>
            <a:ext cx="855132" cy="1841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2882902"/>
            <a:ext cx="855132" cy="184148"/>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3594102"/>
            <a:ext cx="855132" cy="184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3594102"/>
            <a:ext cx="855132" cy="184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3594102"/>
            <a:ext cx="855132" cy="1841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3594102"/>
            <a:ext cx="855132" cy="184148"/>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4328320"/>
            <a:ext cx="855132" cy="1841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4328320"/>
            <a:ext cx="855132" cy="1841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4328320"/>
            <a:ext cx="855132" cy="1841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Kurze und knappe Texte, Fließtexte linksbündig, kein Blocksatz</a:t>
            </a:r>
          </a:p>
          <a:p>
            <a:endParaRPr lang="de-DE" dirty="0"/>
          </a:p>
          <a:p>
            <a:r>
              <a:rPr lang="de-DE" dirty="0"/>
              <a:t>Beispiel:</a:t>
            </a:r>
          </a:p>
          <a:p>
            <a:r>
              <a:rPr lang="de-DE" dirty="0" err="1"/>
              <a:t>Tem</a:t>
            </a:r>
            <a:r>
              <a:rPr lang="de-DE" dirty="0"/>
              <a:t> </a:t>
            </a:r>
            <a:r>
              <a:rPr lang="de-DE" dirty="0" err="1"/>
              <a:t>soluptam</a:t>
            </a:r>
            <a:r>
              <a:rPr lang="de-DE" dirty="0"/>
              <a:t>, </a:t>
            </a:r>
            <a:r>
              <a:rPr lang="de-DE" dirty="0" err="1"/>
              <a:t>nisi</a:t>
            </a:r>
            <a:r>
              <a:rPr lang="de-DE" dirty="0"/>
              <a:t> </a:t>
            </a:r>
            <a:r>
              <a:rPr lang="de-DE" dirty="0" err="1"/>
              <a:t>as</a:t>
            </a:r>
            <a:r>
              <a:rPr lang="de-DE" dirty="0"/>
              <a:t> </a:t>
            </a:r>
            <a:r>
              <a:rPr lang="de-DE" dirty="0" err="1"/>
              <a:t>verum</a:t>
            </a:r>
            <a:r>
              <a:rPr lang="de-DE" dirty="0"/>
              <a:t> </a:t>
            </a:r>
            <a:r>
              <a:rPr lang="de-DE" dirty="0" err="1"/>
              <a:t>ereprehendam</a:t>
            </a:r>
            <a:r>
              <a:rPr lang="de-DE" dirty="0"/>
              <a:t> </a:t>
            </a:r>
            <a:r>
              <a:rPr lang="de-DE" dirty="0" err="1"/>
              <a:t>at</a:t>
            </a:r>
            <a:r>
              <a:rPr lang="de-DE" dirty="0"/>
              <a:t> </a:t>
            </a:r>
            <a:r>
              <a:rPr lang="de-DE" dirty="0" err="1"/>
              <a:t>acculpa</a:t>
            </a:r>
            <a:r>
              <a:rPr lang="de-DE" dirty="0"/>
              <a:t> </a:t>
            </a:r>
            <a:r>
              <a:rPr lang="de-DE" dirty="0" err="1"/>
              <a:t>quidisq</a:t>
            </a:r>
            <a:r>
              <a:rPr lang="de-DE" dirty="0"/>
              <a:t> </a:t>
            </a:r>
            <a:r>
              <a:rPr lang="de-DE" dirty="0" err="1"/>
              <a:t>uissit</a:t>
            </a:r>
            <a:r>
              <a:rPr lang="de-DE" dirty="0"/>
              <a:t> </a:t>
            </a:r>
            <a:r>
              <a:rPr lang="de-DE" dirty="0" err="1"/>
              <a:t>volupta</a:t>
            </a:r>
            <a:r>
              <a:rPr lang="de-DE" dirty="0"/>
              <a:t> </a:t>
            </a:r>
            <a:r>
              <a:rPr lang="de-DE" dirty="0" err="1"/>
              <a:t>tusdant</a:t>
            </a:r>
            <a:r>
              <a:rPr lang="de-DE" dirty="0"/>
              <a:t> </a:t>
            </a:r>
            <a:r>
              <a:rPr lang="de-DE" dirty="0" err="1"/>
              <a:t>utem</a:t>
            </a:r>
            <a:r>
              <a:rPr lang="de-DE" dirty="0"/>
              <a:t> </a:t>
            </a:r>
            <a:r>
              <a:rPr lang="de-DE" dirty="0" err="1"/>
              <a:t>as</a:t>
            </a:r>
            <a:r>
              <a:rPr lang="de-DE" dirty="0"/>
              <a:t> </a:t>
            </a:r>
            <a:r>
              <a:rPr lang="de-DE" dirty="0" err="1"/>
              <a:t>etur</a:t>
            </a:r>
            <a:r>
              <a:rPr lang="de-DE" dirty="0"/>
              <a:t>, </a:t>
            </a:r>
            <a:r>
              <a:rPr lang="de-DE" dirty="0" err="1"/>
              <a:t>odi</a:t>
            </a:r>
            <a:r>
              <a:rPr lang="de-DE" dirty="0"/>
              <a:t> </a:t>
            </a:r>
            <a:r>
              <a:rPr lang="de-DE" dirty="0" err="1"/>
              <a:t>odis</a:t>
            </a:r>
            <a:r>
              <a:rPr lang="de-DE" dirty="0"/>
              <a:t> es </a:t>
            </a:r>
            <a:r>
              <a:rPr lang="de-DE" dirty="0" err="1"/>
              <a:t>doluptiae</a:t>
            </a:r>
            <a:r>
              <a:rPr lang="de-DE" dirty="0"/>
              <a:t> dem </a:t>
            </a:r>
            <a:r>
              <a:rPr lang="de-DE" dirty="0" err="1"/>
              <a:t>nimaion</a:t>
            </a:r>
            <a:r>
              <a:rPr lang="de-DE" dirty="0"/>
              <a:t> </a:t>
            </a:r>
            <a:r>
              <a:rPr lang="de-DE" dirty="0" err="1"/>
              <a:t>con</a:t>
            </a:r>
            <a:r>
              <a:rPr lang="de-DE" dirty="0"/>
              <a:t> </a:t>
            </a:r>
            <a:r>
              <a:rPr lang="de-DE" dirty="0" err="1"/>
              <a:t>nossinctenis</a:t>
            </a:r>
            <a:r>
              <a:rPr lang="de-DE" dirty="0"/>
              <a:t> </a:t>
            </a:r>
            <a:r>
              <a:rPr lang="de-DE" dirty="0" err="1"/>
              <a:t>pora</a:t>
            </a:r>
            <a:r>
              <a:rPr lang="de-DE" dirty="0"/>
              <a:t> </a:t>
            </a:r>
            <a:r>
              <a:rPr lang="de-DE" dirty="0" err="1"/>
              <a:t>quam</a:t>
            </a:r>
            <a:r>
              <a:rPr lang="de-DE" dirty="0"/>
              <a:t> </a:t>
            </a:r>
            <a:r>
              <a:rPr lang="de-DE" dirty="0" err="1"/>
              <a:t>voloria</a:t>
            </a:r>
            <a:r>
              <a:rPr lang="de-DE" dirty="0"/>
              <a:t> </a:t>
            </a:r>
            <a:r>
              <a:rPr lang="de-DE" dirty="0" err="1"/>
              <a:t>consenimus</a:t>
            </a:r>
            <a:r>
              <a:rPr lang="de-DE" dirty="0"/>
              <a:t> </a:t>
            </a:r>
            <a:r>
              <a:rPr lang="de-DE" dirty="0" err="1"/>
              <a:t>blabore</a:t>
            </a:r>
            <a:r>
              <a:rPr lang="de-DE" dirty="0"/>
              <a:t> </a:t>
            </a:r>
            <a:r>
              <a:rPr lang="de-DE" dirty="0" err="1"/>
              <a:t>everfer</a:t>
            </a:r>
            <a:r>
              <a:rPr lang="de-DE" dirty="0"/>
              <a:t> </a:t>
            </a:r>
            <a:r>
              <a:rPr lang="de-DE" dirty="0" err="1"/>
              <a:t>epeliquo</a:t>
            </a:r>
            <a:r>
              <a:rPr lang="de-DE" dirty="0"/>
              <a:t> </a:t>
            </a:r>
            <a:r>
              <a:rPr lang="de-DE" dirty="0" err="1"/>
              <a:t>maio</a:t>
            </a:r>
            <a:r>
              <a:rPr lang="de-DE" dirty="0"/>
              <a:t> </a:t>
            </a:r>
            <a:r>
              <a:rPr lang="de-DE" dirty="0" err="1"/>
              <a:t>etur</a:t>
            </a:r>
            <a:r>
              <a:rPr lang="de-DE" dirty="0"/>
              <a:t>.</a:t>
            </a:r>
          </a:p>
        </p:txBody>
      </p:sp>
      <p:sp>
        <p:nvSpPr>
          <p:cNvPr id="3" name="Titel 2"/>
          <p:cNvSpPr>
            <a:spLocks noGrp="1"/>
          </p:cNvSpPr>
          <p:nvPr>
            <p:ph type="title"/>
          </p:nvPr>
        </p:nvSpPr>
        <p:spPr/>
        <p:txBody>
          <a:bodyPr/>
          <a:lstStyle/>
          <a:p>
            <a:r>
              <a:rPr lang="de-DE" dirty="0"/>
              <a:t>Texte</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schlichte Darstellung von Informationen</a:t>
            </a:r>
          </a:p>
          <a:p>
            <a:endParaRPr lang="de-DE"/>
          </a:p>
          <a:p>
            <a:r>
              <a:rPr lang="de-DE"/>
              <a:t>reduzierte Farben</a:t>
            </a:r>
          </a:p>
          <a:p>
            <a:endParaRPr lang="de-DE"/>
          </a:p>
          <a:p>
            <a:r>
              <a:rPr lang="de-DE"/>
              <a:t>Rahmen und Überlagerungen nach Möglichkeit vermeiden</a:t>
            </a:r>
          </a:p>
          <a:p>
            <a:endParaRPr lang="de-DE" dirty="0"/>
          </a:p>
        </p:txBody>
      </p:sp>
      <p:sp>
        <p:nvSpPr>
          <p:cNvPr id="3" name="Titel 2"/>
          <p:cNvSpPr>
            <a:spLocks noGrp="1"/>
          </p:cNvSpPr>
          <p:nvPr>
            <p:ph type="title"/>
          </p:nvPr>
        </p:nvSpPr>
        <p:spPr/>
        <p:txBody>
          <a:bodyPr/>
          <a:lstStyle/>
          <a:p>
            <a:r>
              <a:rPr lang="de-DE"/>
              <a:t>Bilder - Allgemein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r>
              <a:rPr lang="de-DE" dirty="0"/>
              <a:t>Punkt 1</a:t>
            </a:r>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buNone/>
            </a:pPr>
            <a:endParaRPr lang="de-DE" dirty="0"/>
          </a:p>
        </p:txBody>
      </p:sp>
      <p:sp>
        <p:nvSpPr>
          <p:cNvPr id="3" name="Titel 2"/>
          <p:cNvSpPr>
            <a:spLocks noGrp="1"/>
          </p:cNvSpPr>
          <p:nvPr>
            <p:ph type="title"/>
          </p:nvPr>
        </p:nvSpPr>
        <p:spPr/>
        <p:txBody>
          <a:bodyPr/>
          <a:lstStyle/>
          <a:p>
            <a:r>
              <a:rPr lang="de-DE"/>
              <a:t>Aufzählung</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13</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14</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4" name="Inhaltsplatzhalter 13"/>
          <p:cNvSpPr>
            <a:spLocks noGrp="1"/>
          </p:cNvSpPr>
          <p:nvPr>
            <p:ph sz="quarter" idx="18"/>
          </p:nvPr>
        </p:nvSpPr>
        <p:spPr/>
        <p:txBody>
          <a:bodyPr/>
          <a:lstStyle/>
          <a:p>
            <a:endParaRPr lang="de-DE"/>
          </a:p>
        </p:txBody>
      </p:sp>
      <p:sp>
        <p:nvSpPr>
          <p:cNvPr id="13" name="Bildplatzhalter 12"/>
          <p:cNvSpPr>
            <a:spLocks noGrp="1"/>
          </p:cNvSpPr>
          <p:nvPr>
            <p:ph type="pic" sz="quarter" idx="14"/>
          </p:nvPr>
        </p:nvSpPr>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a:t>Überschrift 2</a:t>
            </a:r>
          </a:p>
          <a:p>
            <a:r>
              <a:rPr lang="de-DE"/>
              <a:t>Hier steht ein einleitender oder beschreibender Fließtext und nach Wunsch eine Aufzählung</a:t>
            </a:r>
          </a:p>
          <a:p>
            <a:r>
              <a:rPr lang="de-DE"/>
              <a:t>Punkt 1</a:t>
            </a:r>
          </a:p>
          <a:p>
            <a:endParaRPr lang="de-DE"/>
          </a:p>
          <a:p>
            <a:r>
              <a:rPr lang="de-DE"/>
              <a:t>Punkt 2</a:t>
            </a:r>
          </a:p>
          <a:p>
            <a:endParaRPr lang="de-DE"/>
          </a:p>
          <a:p>
            <a:r>
              <a:rPr lang="de-DE"/>
              <a:t>Punkt 3</a:t>
            </a:r>
          </a:p>
          <a:p>
            <a:endParaRPr lang="de-DE"/>
          </a:p>
          <a:p>
            <a:r>
              <a:rPr lang="de-DE"/>
              <a:t>Punkt 4</a:t>
            </a:r>
          </a:p>
          <a:p>
            <a:endParaRPr lang="de-DE"/>
          </a:p>
          <a:p>
            <a:endParaRPr lang="de-DE" dirty="0"/>
          </a:p>
        </p:txBody>
      </p:sp>
      <p:sp>
        <p:nvSpPr>
          <p:cNvPr id="13" name="Inhaltsplatzhalter 12"/>
          <p:cNvSpPr>
            <a:spLocks noGrp="1"/>
          </p:cNvSpPr>
          <p:nvPr>
            <p:ph idx="15"/>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6"/>
          </p:nvPr>
        </p:nvSpPr>
        <p:spPr/>
        <p:txBody>
          <a:bodyPr/>
          <a:lstStyle/>
          <a:p>
            <a:fld id="{CE58CB1E-F828-4F11-99E0-327109AF9DA4}" type="slidenum">
              <a:rPr lang="de-DE" smtClean="0"/>
              <a:pPr/>
              <a:t>15</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idx="1"/>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16</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17</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7" name="Bildplatzhalter 6"/>
          <p:cNvSpPr>
            <a:spLocks noGrp="1"/>
          </p:cNvSpPr>
          <p:nvPr>
            <p:ph type="pic" sz="quarter" idx="17"/>
          </p:nvPr>
        </p:nvSpPr>
        <p:spPr/>
      </p:sp>
      <p:sp>
        <p:nvSpPr>
          <p:cNvPr id="3" name="Textplatzhalter 2"/>
          <p:cNvSpPr>
            <a:spLocks noGrp="1"/>
          </p:cNvSpPr>
          <p:nvPr>
            <p:ph type="body" sz="quarter" idx="18"/>
          </p:nvPr>
        </p:nvSpPr>
        <p:spPr>
          <a:prstGeom prst="rect">
            <a:avLst/>
          </a:prstGeom>
        </p:spPr>
        <p:txBody>
          <a:bodyPr/>
          <a:lstStyle/>
          <a:p>
            <a:r>
              <a:rPr lang="de-DE" dirty="0"/>
              <a:t>Bildbeschreibung</a:t>
            </a:r>
            <a:br>
              <a:rPr lang="de-DE" dirty="0"/>
            </a:br>
            <a:r>
              <a:rPr lang="de-DE" dirty="0"/>
              <a:t>oberer Bildrand: Begrenzung durch Text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Nicht formatfüllende 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Bildplatzhalter 6"/>
          <p:cNvSpPr>
            <a:spLocks noGrp="1"/>
          </p:cNvSpPr>
          <p:nvPr>
            <p:ph type="pic" sz="quarter" idx="17"/>
          </p:nvPr>
        </p:nvSpPr>
        <p:spPr/>
      </p:sp>
      <p:sp>
        <p:nvSpPr>
          <p:cNvPr id="3" name="Textplatzhalter 2"/>
          <p:cNvSpPr>
            <a:spLocks noGrp="1"/>
          </p:cNvSpPr>
          <p:nvPr>
            <p:ph type="body" sz="quarter" idx="18"/>
          </p:nvPr>
        </p:nvSpPr>
        <p:spPr>
          <a:prstGeom prst="rect">
            <a:avLst/>
          </a:prstGeom>
        </p:spPr>
        <p:txBody>
          <a:bodyPr/>
          <a:lstStyle/>
          <a:p>
            <a:r>
              <a:rPr lang="de-DE"/>
              <a:t>Weißer bzw. transparenter Hintergrund</a:t>
            </a:r>
            <a:br>
              <a:rPr lang="de-DE"/>
            </a:br>
            <a:r>
              <a:rPr lang="de-DE"/>
              <a:t>mit genug Freiraum anordnen</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ildplatzhalter 9"/>
          <p:cNvSpPr>
            <a:spLocks noGrp="1"/>
          </p:cNvSpPr>
          <p:nvPr>
            <p:ph type="pic" sz="quarter" idx="14"/>
          </p:nvPr>
        </p:nvSpPr>
        <p:spPr/>
      </p:sp>
      <p:sp>
        <p:nvSpPr>
          <p:cNvPr id="3" name="Titel 2"/>
          <p:cNvSpPr>
            <a:spLocks noGrp="1"/>
          </p:cNvSpPr>
          <p:nvPr>
            <p:ph type="title"/>
          </p:nvPr>
        </p:nvSpPr>
        <p:spPr/>
        <p:txBody>
          <a:bodyPr/>
          <a:lstStyle/>
          <a:p>
            <a:r>
              <a:rPr lang="de-DE"/>
              <a:t>Bilder Format füllend - maximale Bildgröße</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19</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Agenda</a:t>
            </a:r>
          </a:p>
        </p:txBody>
      </p:sp>
      <p:sp>
        <p:nvSpPr>
          <p:cNvPr id="3" name="Inhaltsplatzhalter 2"/>
          <p:cNvSpPr>
            <a:spLocks noGrp="1"/>
          </p:cNvSpPr>
          <p:nvPr>
            <p:ph idx="10"/>
          </p:nvPr>
        </p:nvSpPr>
        <p:spPr>
          <a:xfrm>
            <a:off x="319088" y="1484040"/>
            <a:ext cx="8508999" cy="2548698"/>
          </a:xfrm>
        </p:spPr>
        <p:txBody>
          <a:bodyPr/>
          <a:lstStyle/>
          <a:p>
            <a:pPr marL="342900" indent="-342900">
              <a:buAutoNum type="arabicPeriod"/>
            </a:pPr>
            <a:r>
              <a:rPr lang="en-US" dirty="0"/>
              <a:t>Introduction</a:t>
            </a:r>
          </a:p>
          <a:p>
            <a:pPr marL="342900" indent="-342900">
              <a:buAutoNum type="arabicPeriod"/>
            </a:pPr>
            <a:r>
              <a:rPr lang="en-US" dirty="0"/>
              <a:t>Research Questions</a:t>
            </a:r>
          </a:p>
          <a:p>
            <a:pPr marL="342900" indent="-342900">
              <a:buAutoNum type="arabicPeriod"/>
            </a:pPr>
            <a:r>
              <a:rPr lang="en-US" dirty="0"/>
              <a:t>Current state of the art approaches</a:t>
            </a:r>
          </a:p>
          <a:p>
            <a:pPr marL="342900" indent="-342900">
              <a:buAutoNum type="arabicPeriod"/>
            </a:pPr>
            <a:r>
              <a:rPr lang="en-US" dirty="0"/>
              <a:t>Methodic</a:t>
            </a:r>
          </a:p>
          <a:p>
            <a:pPr marL="342900" indent="-342900">
              <a:buAutoNum type="arabicPeriod"/>
            </a:pPr>
            <a:r>
              <a:rPr lang="en-US" dirty="0"/>
              <a:t>Results</a:t>
            </a:r>
          </a:p>
          <a:p>
            <a:pPr marL="342900" indent="-342900">
              <a:buAutoNum type="arabicPeriod"/>
            </a:pPr>
            <a:r>
              <a:rPr lang="en-US" dirty="0"/>
              <a:t>Conclusion and Future Work</a:t>
            </a:r>
          </a:p>
          <a:p>
            <a:pPr marL="342900" indent="-342900">
              <a:buAutoNum type="arabicPeriod"/>
            </a:pPr>
            <a:r>
              <a:rPr lang="en-US" dirty="0"/>
              <a:t>Discussion</a:t>
            </a:r>
          </a:p>
          <a:p>
            <a:endParaRPr lang="en-US" dirty="0"/>
          </a:p>
          <a:p>
            <a:pPr marL="342900" indent="-342900">
              <a:buAutoNum type="arabicPeriod"/>
            </a:pPr>
            <a:endParaRPr lang="en-US" dirty="0"/>
          </a:p>
          <a:p>
            <a:pPr marL="342900" indent="-342900">
              <a:buAutoNum type="arabicPeriod"/>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a:t>Nicht Format füllende Bilder</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20</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8" name="Bildplatzhalter 7"/>
          <p:cNvSpPr>
            <a:spLocks noGrp="1"/>
          </p:cNvSpPr>
          <p:nvPr>
            <p:ph type="pic" sz="quarter" idx="14"/>
          </p:nvPr>
        </p:nvSpPr>
        <p:spPr/>
      </p:sp>
      <p:sp>
        <p:nvSpPr>
          <p:cNvPr id="2" name="Textplatzhalter 1"/>
          <p:cNvSpPr>
            <a:spLocks noGrp="1"/>
          </p:cNvSpPr>
          <p:nvPr>
            <p:ph type="body" sz="quarter" idx="19"/>
          </p:nvPr>
        </p:nvSpPr>
        <p:spPr>
          <a:prstGeom prst="rect">
            <a:avLst/>
          </a:prstGeom>
        </p:spPr>
        <p:txBody>
          <a:bodyPr/>
          <a:lstStyle/>
          <a:p>
            <a:r>
              <a:rPr lang="de-DE"/>
              <a:t>Alternativ mit formatfüllendem Hintergrund: 5 % schwarz</a:t>
            </a:r>
          </a:p>
          <a:p>
            <a:r>
              <a:rPr lang="de-DE"/>
              <a:t>Beschriftungen können zusätzlich neben den Bildern angebracht werden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14312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3" name="Titel 2"/>
          <p:cNvSpPr>
            <a:spLocks noGrp="1"/>
          </p:cNvSpPr>
          <p:nvPr>
            <p:ph type="title"/>
          </p:nvPr>
        </p:nvSpPr>
        <p:spPr/>
        <p:txBody>
          <a:bodyPr/>
          <a:lstStyle/>
          <a:p>
            <a:r>
              <a:rPr lang="de-DE"/>
              <a:t>Tabelle – Beispiel 1</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21</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dirty="0"/>
              <a:t>Tabelle ohne Farbe und kein Rand</a:t>
            </a:r>
            <a:br>
              <a:rPr lang="de-DE" dirty="0"/>
            </a:br>
            <a:r>
              <a:rPr lang="de-DE" dirty="0"/>
              <a:t>innerer Seitenrand links 0 cm, oben z.B. 0,5 cm (für genug Zeilenabstand innerhalb)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31457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54000" marR="0" marT="135000" marB="0" anchor="ctr"/>
                </a:tc>
                <a:extLst>
                  <a:ext uri="{0D108BD9-81ED-4DB2-BD59-A6C34878D82A}">
                    <a16:rowId xmlns:a16="http://schemas.microsoft.com/office/drawing/2014/main"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54000" marR="0" marT="135000" marB="0" anchor="ctr"/>
                </a:tc>
                <a:extLst>
                  <a:ext uri="{0D108BD9-81ED-4DB2-BD59-A6C34878D82A}">
                    <a16:rowId xmlns:a16="http://schemas.microsoft.com/office/drawing/2014/main"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54000" marR="0" marT="135000" marB="0" anchor="ctr"/>
                </a:tc>
                <a:extLst>
                  <a:ext uri="{0D108BD9-81ED-4DB2-BD59-A6C34878D82A}">
                    <a16:rowId xmlns:a16="http://schemas.microsoft.com/office/drawing/2014/main"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54000" marR="0" marT="135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54000" marR="0" marT="135000" marB="0" anchor="ctr"/>
                </a:tc>
                <a:extLst>
                  <a:ext uri="{0D108BD9-81ED-4DB2-BD59-A6C34878D82A}">
                    <a16:rowId xmlns:a16="http://schemas.microsoft.com/office/drawing/2014/main"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54000" marR="0" marT="135000" marB="0" anchor="ctr"/>
                </a:tc>
                <a:extLst>
                  <a:ext uri="{0D108BD9-81ED-4DB2-BD59-A6C34878D82A}">
                    <a16:rowId xmlns:a16="http://schemas.microsoft.com/office/drawing/2014/main" val="10004"/>
                  </a:ext>
                </a:extLst>
              </a:tr>
            </a:tbl>
          </a:graphicData>
        </a:graphic>
      </p:graphicFrame>
      <p:sp>
        <p:nvSpPr>
          <p:cNvPr id="3" name="Titel 2"/>
          <p:cNvSpPr>
            <a:spLocks noGrp="1"/>
          </p:cNvSpPr>
          <p:nvPr>
            <p:ph type="title"/>
          </p:nvPr>
        </p:nvSpPr>
        <p:spPr/>
        <p:txBody>
          <a:bodyPr/>
          <a:lstStyle/>
          <a:p>
            <a:r>
              <a:rPr lang="de-DE"/>
              <a:t>Tabelle – Beispiel 2</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Diagramme – Beispiel 1</a:t>
            </a:r>
            <a:endParaRPr lang="de-DE"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23</a:t>
            </a:fld>
            <a:endParaRPr lang="de-DE" dirty="0"/>
          </a:p>
        </p:txBody>
      </p:sp>
      <p:sp>
        <p:nvSpPr>
          <p:cNvPr id="9" name="Fußzeilenplatzhalter 4"/>
          <p:cNvSpPr>
            <a:spLocks noGrp="1"/>
          </p:cNvSpPr>
          <p:nvPr>
            <p:ph type="ftr" sz="quarter" idx="12"/>
          </p:nvPr>
        </p:nvSpPr>
        <p:spPr/>
        <p:txBody>
          <a:bodyPr/>
          <a:lstStyle/>
          <a:p>
            <a:r>
              <a:rPr lang="de-DE" dirty="0"/>
              <a:t>Dr. </a:t>
            </a:r>
            <a:r>
              <a:rPr lang="de-DE" dirty="0" err="1"/>
              <a:t>rer</a:t>
            </a:r>
            <a:r>
              <a:rPr lang="de-DE" dirty="0"/>
              <a:t>.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graphicFrame>
        <p:nvGraphicFramePr>
          <p:cNvPr id="14" name="Inhaltsplatzhalter 13"/>
          <p:cNvGraphicFramePr>
            <a:graphicFrameLocks noGrp="1"/>
          </p:cNvGraphicFramePr>
          <p:nvPr>
            <p:ph idx="1"/>
          </p:nvPr>
        </p:nvGraphicFramePr>
        <p:xfrm>
          <a:off x="114300" y="2286000"/>
          <a:ext cx="9029700" cy="23526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647825"/>
          <a:ext cx="8701087" cy="3000375"/>
        </p:xfrm>
        <a:graphic>
          <a:graphicData uri="http://schemas.openxmlformats.org/drawingml/2006/chart">
            <c:chart xmlns:c="http://schemas.openxmlformats.org/drawingml/2006/chart" xmlns:r="http://schemas.openxmlformats.org/officeDocument/2006/relationships" r:id="rId3"/>
          </a:graphicData>
        </a:graphic>
      </p:graphicFrame>
      <p:sp>
        <p:nvSpPr>
          <p:cNvPr id="3" name="Titel 2"/>
          <p:cNvSpPr>
            <a:spLocks noGrp="1"/>
          </p:cNvSpPr>
          <p:nvPr>
            <p:ph type="title"/>
          </p:nvPr>
        </p:nvSpPr>
        <p:spPr/>
        <p:txBody>
          <a:bodyPr/>
          <a:lstStyle/>
          <a:p>
            <a:r>
              <a:rPr lang="de-DE"/>
              <a:t>Diagramme</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24</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dirty="0"/>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extLst>
      <p:ext uri="{BB962C8B-B14F-4D97-AF65-F5344CB8AC3E}">
        <p14:creationId xmlns:p14="http://schemas.microsoft.com/office/powerpoint/2010/main" val="256798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extLst>
      <p:ext uri="{BB962C8B-B14F-4D97-AF65-F5344CB8AC3E}">
        <p14:creationId xmlns:p14="http://schemas.microsoft.com/office/powerpoint/2010/main" val="78543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a:p>
          <a:p>
            <a:r>
              <a:rPr lang="de-DE" dirty="0"/>
              <a:t>Dieser Folienmaster gilt bei offiziellen Präsentationen im Rahmen der TUM.</a:t>
            </a:r>
            <a:br>
              <a:rPr lang="de-DE" dirty="0"/>
            </a:br>
            <a:r>
              <a:rPr lang="de-DE" dirty="0"/>
              <a:t>Es ist darauf zu achten, dass wir uns in einem durchgängigen Layout präsentieren.</a:t>
            </a:r>
          </a:p>
          <a:p>
            <a:endParaRPr lang="de-DE" dirty="0"/>
          </a:p>
          <a:p>
            <a:r>
              <a:rPr lang="de-DE" dirty="0"/>
              <a:t>Abweichungen vom vorgegebenen Layout bitte auf ein Minimum reduzieren.</a:t>
            </a:r>
          </a:p>
        </p:txBody>
      </p:sp>
      <p:sp>
        <p:nvSpPr>
          <p:cNvPr id="3" name="Titel 2"/>
          <p:cNvSpPr>
            <a:spLocks noGrp="1"/>
          </p:cNvSpPr>
          <p:nvPr>
            <p:ph type="title"/>
          </p:nvPr>
        </p:nvSpPr>
        <p:spPr/>
        <p:txBody>
          <a:bodyPr/>
          <a:lstStyle/>
          <a:p>
            <a:r>
              <a:rPr lang="de-DE" dirty="0"/>
              <a:t>Gültigkeit der Masterfolien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a:p>
          <a:p>
            <a:r>
              <a:rPr lang="de-DE" dirty="0"/>
              <a:t>Als Grundlage dient der Corporate Design Style Guide der TUM.</a:t>
            </a:r>
            <a:br>
              <a:rPr lang="de-DE" dirty="0"/>
            </a:br>
            <a:r>
              <a:rPr lang="de-DE" dirty="0"/>
              <a:t>Die Präsentationsvorlage ist auf gute Lesbarkeit und klare Darstellung von Informationen optimiert.</a:t>
            </a:r>
          </a:p>
        </p:txBody>
      </p:sp>
      <p:sp>
        <p:nvSpPr>
          <p:cNvPr id="3" name="Titel 2"/>
          <p:cNvSpPr>
            <a:spLocks noGrp="1"/>
          </p:cNvSpPr>
          <p:nvPr>
            <p:ph type="title"/>
          </p:nvPr>
        </p:nvSpPr>
        <p:spPr/>
        <p:txBody>
          <a:bodyPr/>
          <a:lstStyle/>
          <a:p>
            <a:r>
              <a:rPr lang="de-DE" dirty="0"/>
              <a:t>Grundlage der Masterfolien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847850"/>
            <a:ext cx="8508999" cy="2998470"/>
          </a:xfrm>
        </p:spPr>
        <p:txBody>
          <a:bodyPr/>
          <a:lstStyle/>
          <a:p>
            <a:r>
              <a:rPr lang="de-DE" dirty="0"/>
              <a:t>Als Grundlage dient der Corporate Design Style Guide der TUM.</a:t>
            </a:r>
            <a:br>
              <a:rPr lang="de-DE" dirty="0"/>
            </a:br>
            <a:r>
              <a:rPr lang="de-DE" dirty="0"/>
              <a:t>Die Präsentationsvorlage ist auf gute Lesbarkeit und klare Darstellung von Informationen optimiert.</a:t>
            </a:r>
          </a:p>
        </p:txBody>
      </p:sp>
      <p:sp>
        <p:nvSpPr>
          <p:cNvPr id="3" name="Titel 2"/>
          <p:cNvSpPr>
            <a:spLocks noGrp="1"/>
          </p:cNvSpPr>
          <p:nvPr>
            <p:ph type="title"/>
          </p:nvPr>
        </p:nvSpPr>
        <p:spPr>
          <a:xfrm>
            <a:off x="319090" y="904500"/>
            <a:ext cx="8508999" cy="838575"/>
          </a:xfrm>
        </p:spPr>
        <p:txBody>
          <a:bodyPr/>
          <a:lstStyle/>
          <a:p>
            <a:r>
              <a:rPr lang="de-DE" dirty="0"/>
              <a:t>Hier steht eine Überschrift</a:t>
            </a:r>
            <a:br>
              <a:rPr lang="de-DE" dirty="0"/>
            </a:br>
            <a:r>
              <a:rPr lang="de-DE" dirty="0"/>
              <a:t>max. 2-zeilig</a:t>
            </a:r>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Das Grundprinzip ist, Informationen bestmöglich zu transportieren. Dazu muss vor allem die Schrift einheitlich und für alle im Raum lesbar sein. </a:t>
            </a:r>
          </a:p>
          <a:p>
            <a:endParaRPr lang="de-DE" dirty="0"/>
          </a:p>
          <a:p>
            <a:r>
              <a:rPr lang="de-DE" dirty="0"/>
              <a:t>Schriftart: Arial</a:t>
            </a:r>
          </a:p>
          <a:p>
            <a:r>
              <a:rPr lang="de-DE" dirty="0"/>
              <a:t>Schriftgrößen: 25 | 18 | 14 | 11</a:t>
            </a:r>
          </a:p>
          <a:p>
            <a:r>
              <a:rPr lang="de-DE" dirty="0"/>
              <a:t>Zeilenabstand: 1,15mm</a:t>
            </a:r>
          </a:p>
          <a:p>
            <a:endParaRPr lang="de-DE" dirty="0"/>
          </a:p>
          <a:p>
            <a:r>
              <a:rPr lang="de-DE" dirty="0"/>
              <a:t>Die Einstellungen sind in den Textfeldern und Textfeldvorlagen dieses </a:t>
            </a:r>
            <a:r>
              <a:rPr lang="de-DE" dirty="0" err="1"/>
              <a:t>ppt</a:t>
            </a:r>
            <a:r>
              <a:rPr lang="de-DE" dirty="0"/>
              <a:t>-Masters als Standard eingestellt. Bei Diagrammen und Tabellen muss die Schriftgröße ggf. angepasst werden. Für Auszeichnungen im Fließtext kann auch fett markiert werden. Bei großer Distanz bzw. kleinem Präsentationsmedium kann der Schriftgrad notfalls proportional erhöht werden.</a:t>
            </a:r>
          </a:p>
        </p:txBody>
      </p:sp>
      <p:sp>
        <p:nvSpPr>
          <p:cNvPr id="3" name="Titel 2"/>
          <p:cNvSpPr>
            <a:spLocks noGrp="1"/>
          </p:cNvSpPr>
          <p:nvPr>
            <p:ph type="title"/>
          </p:nvPr>
        </p:nvSpPr>
        <p:spPr/>
        <p:txBody>
          <a:bodyPr/>
          <a:lstStyle/>
          <a:p>
            <a:r>
              <a:rPr lang="de-DE" dirty="0"/>
              <a:t>Schrift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1E03A00F-5A34-475F-BA84-E2EBED434790}"/>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008B5212-AD15-4DA8-AB6C-182350FFA4EA}"/>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CFAC8027-78A3-4001-93FE-AE371D2D92B1}"/>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94C99F27-547F-408F-8FEB-51CB360826DB}"/>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D62E0DEB-27C1-4887-9BB6-4AC5FC555B7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D4175650-7EAE-421A-870A-005CB3789E30}"/>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Titel 1</Template>
  <TotalTime>2338</TotalTime>
  <Words>1148</Words>
  <Application>Microsoft Macintosh PowerPoint</Application>
  <PresentationFormat>On-screen Show (16:9)</PresentationFormat>
  <Paragraphs>164</Paragraphs>
  <Slides>24</Slides>
  <Notes>3</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24</vt:i4>
      </vt:variant>
    </vt:vector>
  </HeadingPairs>
  <TitlesOfParts>
    <vt:vector size="35" baseType="lpstr">
      <vt:lpstr>Arial</vt:lpstr>
      <vt:lpstr>Calibri</vt:lpstr>
      <vt:lpstr>Courier New</vt:lpstr>
      <vt:lpstr>Symbol</vt:lpstr>
      <vt:lpstr>Wingdings</vt:lpstr>
      <vt:lpstr>Titel 1</vt:lpstr>
      <vt:lpstr>Titel 2</vt:lpstr>
      <vt:lpstr>Titel 3</vt:lpstr>
      <vt:lpstr>Inhalt</vt:lpstr>
      <vt:lpstr>Kapiteltrenner blau</vt:lpstr>
      <vt:lpstr>Kapiteltrenner schwarz</vt:lpstr>
      <vt:lpstr>An enhanced automated approach for transforming natural language process descriptions to BPMN2.0 process diagrams – with an evaluation of the application to ISO-Norm process descriptions</vt:lpstr>
      <vt:lpstr>Agenda</vt:lpstr>
      <vt:lpstr>PowerPoint Presentation</vt:lpstr>
      <vt:lpstr>PowerPoint Presentation</vt:lpstr>
      <vt:lpstr>PowerPoint Presentation</vt:lpstr>
      <vt:lpstr>Gültigkeit der Masterfolien</vt:lpstr>
      <vt:lpstr>Grundlage der Masterfolien</vt:lpstr>
      <vt:lpstr>Hier steht eine Überschrift max. 2-zeilig</vt:lpstr>
      <vt:lpstr>Schrift</vt:lpstr>
      <vt:lpstr>Farben</vt:lpstr>
      <vt:lpstr>Texte</vt:lpstr>
      <vt:lpstr>Bilder - Allgemein</vt:lpstr>
      <vt:lpstr>Aufzählung</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enhanced automated approach for transforming natural language process descriptions to BPMN2.0 process diagrams</dc:title>
  <dc:creator>Vincent Held</dc:creator>
  <cp:lastModifiedBy>Vincent Held</cp:lastModifiedBy>
  <cp:revision>3</cp:revision>
  <cp:lastPrinted>2015-07-30T14:04:45Z</cp:lastPrinted>
  <dcterms:created xsi:type="dcterms:W3CDTF">2023-12-04T23:23:34Z</dcterms:created>
  <dcterms:modified xsi:type="dcterms:W3CDTF">2023-12-06T14:22:13Z</dcterms:modified>
</cp:coreProperties>
</file>