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85" r:id="rId6"/>
    <p:sldId id="260" r:id="rId7"/>
    <p:sldId id="261" r:id="rId8"/>
    <p:sldId id="262" r:id="rId9"/>
    <p:sldId id="264" r:id="rId10"/>
    <p:sldId id="265" r:id="rId11"/>
    <p:sldId id="266" r:id="rId12"/>
    <p:sldId id="267" r:id="rId13"/>
    <p:sldId id="269" r:id="rId14"/>
    <p:sldId id="279" r:id="rId15"/>
    <p:sldId id="280" r:id="rId16"/>
    <p:sldId id="281" r:id="rId17"/>
    <p:sldId id="282" r:id="rId18"/>
    <p:sldId id="268" r:id="rId19"/>
    <p:sldId id="270" r:id="rId20"/>
    <p:sldId id="271" r:id="rId21"/>
    <p:sldId id="273" r:id="rId22"/>
    <p:sldId id="274" r:id="rId23"/>
    <p:sldId id="283" r:id="rId24"/>
    <p:sldId id="284"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9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FCACD-E820-4FD2-88A8-B6C6E6451B5B}" type="datetimeFigureOut">
              <a:rPr lang="fr-CA" smtClean="0"/>
              <a:t>2019-10-24</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EB118-C526-4A9D-A4DB-D9062A3260ED}" type="slidenum">
              <a:rPr lang="fr-CA" smtClean="0"/>
              <a:t>‹N°›</a:t>
            </a:fld>
            <a:endParaRPr lang="fr-CA"/>
          </a:p>
        </p:txBody>
      </p:sp>
    </p:spTree>
    <p:extLst>
      <p:ext uri="{BB962C8B-B14F-4D97-AF65-F5344CB8AC3E}">
        <p14:creationId xmlns:p14="http://schemas.microsoft.com/office/powerpoint/2010/main" val="189739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http://melem.developpez.com/tutoriels/api-windows/initiation-api-windows/?page=win32intro</a:t>
            </a:r>
          </a:p>
          <a:p>
            <a:endParaRPr lang="fr-CA" dirty="0"/>
          </a:p>
          <a:p>
            <a:endParaRPr lang="fr-CA" dirty="0"/>
          </a:p>
          <a:p>
            <a:r>
              <a:rPr lang="fr-CA" dirty="0"/>
              <a:t>En langage C, sous Windows, le type </a:t>
            </a:r>
            <a:r>
              <a:rPr lang="fr-CA" b="1" dirty="0" err="1"/>
              <a:t>wchar_t</a:t>
            </a:r>
            <a:r>
              <a:rPr lang="fr-CA" dirty="0"/>
              <a:t> (</a:t>
            </a:r>
            <a:r>
              <a:rPr lang="fr-CA" dirty="0" err="1"/>
              <a:t>wide</a:t>
            </a:r>
            <a:r>
              <a:rPr lang="fr-CA" dirty="0"/>
              <a:t> </a:t>
            </a:r>
            <a:r>
              <a:rPr lang="fr-CA" dirty="0" err="1"/>
              <a:t>character</a:t>
            </a:r>
            <a:r>
              <a:rPr lang="fr-CA" dirty="0"/>
              <a:t>) est utilisé pour représenter des caractères Unicode. Ces caractères sont appelés </a:t>
            </a:r>
            <a:r>
              <a:rPr lang="fr-CA" b="1" dirty="0"/>
              <a:t>caractères larges</a:t>
            </a:r>
            <a:r>
              <a:rPr lang="fr-CA" dirty="0"/>
              <a:t>. char et </a:t>
            </a:r>
            <a:r>
              <a:rPr lang="fr-CA" dirty="0" err="1"/>
              <a:t>wchar_t</a:t>
            </a:r>
            <a:r>
              <a:rPr lang="fr-CA" dirty="0"/>
              <a:t> étant des types différents, un caractère "large" (un caractère de type </a:t>
            </a:r>
            <a:r>
              <a:rPr lang="fr-CA" dirty="0" err="1"/>
              <a:t>wchar_t</a:t>
            </a:r>
            <a:r>
              <a:rPr lang="fr-CA" dirty="0"/>
              <a:t>) ne s'écrit pas de la même façon qu'un simple caractère. Les caractères larges doivent toujours être précédés d'un L. Par exemple L'A', L'*' et L'1' sont des caractères larges. C'est valable également pour les chaînes de caractères larges, par exemple : </a:t>
            </a:r>
            <a:r>
              <a:rPr lang="fr-CA" dirty="0" err="1"/>
              <a:t>L"Bonjour</a:t>
            </a:r>
            <a:r>
              <a:rPr lang="fr-CA" dirty="0"/>
              <a:t>" au lieu de "Bonjour". De même, les fonctions de manipulation des caractères et/ou chaînes de caractères larges ne sont pas les mêmes que celles qui sont dédiées aux caractères et/ou chaînes de caractères simples bien que l'on puisse noter une certaine similitude au niveau des noms et des paramètres requis. Par exemple, pour les caractères et chaînes de caractères larges, on utilise </a:t>
            </a:r>
            <a:r>
              <a:rPr lang="fr-CA" dirty="0" err="1"/>
              <a:t>wprintf</a:t>
            </a:r>
            <a:r>
              <a:rPr lang="fr-CA" dirty="0"/>
              <a:t> à la place de </a:t>
            </a:r>
            <a:r>
              <a:rPr lang="fr-CA" dirty="0" err="1"/>
              <a:t>printf</a:t>
            </a:r>
            <a:r>
              <a:rPr lang="fr-CA" dirty="0"/>
              <a:t>, </a:t>
            </a:r>
            <a:r>
              <a:rPr lang="fr-CA" dirty="0" err="1"/>
              <a:t>wcscpy</a:t>
            </a:r>
            <a:r>
              <a:rPr lang="fr-CA" dirty="0"/>
              <a:t> à la place de </a:t>
            </a:r>
            <a:r>
              <a:rPr lang="fr-CA" dirty="0" err="1"/>
              <a:t>strcpy</a:t>
            </a:r>
            <a:r>
              <a:rPr lang="fr-CA" dirty="0"/>
              <a:t>, </a:t>
            </a:r>
            <a:r>
              <a:rPr lang="fr-CA" dirty="0" err="1"/>
              <a:t>iswalpha</a:t>
            </a:r>
            <a:r>
              <a:rPr lang="fr-CA" dirty="0"/>
              <a:t> à la place de </a:t>
            </a:r>
            <a:r>
              <a:rPr lang="fr-CA" dirty="0" err="1"/>
              <a:t>isalpha</a:t>
            </a:r>
            <a:r>
              <a:rPr lang="fr-CA" dirty="0"/>
              <a:t>, etc. Selon les fonctions que vous utilisez, vous devez inclure </a:t>
            </a:r>
            <a:r>
              <a:rPr lang="fr-CA" dirty="0" err="1"/>
              <a:t>wchar.h</a:t>
            </a:r>
            <a:r>
              <a:rPr lang="fr-CA" dirty="0"/>
              <a:t> et/ou </a:t>
            </a:r>
            <a:r>
              <a:rPr lang="fr-CA" dirty="0" err="1"/>
              <a:t>wctype.h</a:t>
            </a:r>
            <a:r>
              <a:rPr lang="fr-CA" dirty="0"/>
              <a:t>.</a:t>
            </a:r>
          </a:p>
          <a:p>
            <a:endParaRPr lang="fr-CA" dirty="0"/>
          </a:p>
          <a:p>
            <a:endParaRPr lang="fr-CA" dirty="0"/>
          </a:p>
          <a:p>
            <a:endParaRPr lang="fr-CA" dirty="0"/>
          </a:p>
        </p:txBody>
      </p:sp>
      <p:sp>
        <p:nvSpPr>
          <p:cNvPr id="4" name="Espace réservé du numéro de diapositive 3"/>
          <p:cNvSpPr>
            <a:spLocks noGrp="1"/>
          </p:cNvSpPr>
          <p:nvPr>
            <p:ph type="sldNum" sz="quarter" idx="10"/>
          </p:nvPr>
        </p:nvSpPr>
        <p:spPr/>
        <p:txBody>
          <a:bodyPr/>
          <a:lstStyle/>
          <a:p>
            <a:fld id="{A39EB118-C526-4A9D-A4DB-D9062A3260ED}" type="slidenum">
              <a:rPr lang="fr-CA" smtClean="0"/>
              <a:t>11</a:t>
            </a:fld>
            <a:endParaRPr lang="fr-CA"/>
          </a:p>
        </p:txBody>
      </p:sp>
    </p:spTree>
    <p:extLst>
      <p:ext uri="{BB962C8B-B14F-4D97-AF65-F5344CB8AC3E}">
        <p14:creationId xmlns:p14="http://schemas.microsoft.com/office/powerpoint/2010/main" val="100737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http://emerica.developpez.com/csharp/threads/</a:t>
            </a:r>
          </a:p>
        </p:txBody>
      </p:sp>
      <p:sp>
        <p:nvSpPr>
          <p:cNvPr id="4" name="Espace réservé du numéro de diapositive 3"/>
          <p:cNvSpPr>
            <a:spLocks noGrp="1"/>
          </p:cNvSpPr>
          <p:nvPr>
            <p:ph type="sldNum" sz="quarter" idx="10"/>
          </p:nvPr>
        </p:nvSpPr>
        <p:spPr/>
        <p:txBody>
          <a:bodyPr/>
          <a:lstStyle/>
          <a:p>
            <a:fld id="{A39EB118-C526-4A9D-A4DB-D9062A3260ED}" type="slidenum">
              <a:rPr lang="fr-CA" smtClean="0"/>
              <a:t>23</a:t>
            </a:fld>
            <a:endParaRPr lang="fr-CA"/>
          </a:p>
        </p:txBody>
      </p:sp>
    </p:spTree>
    <p:extLst>
      <p:ext uri="{BB962C8B-B14F-4D97-AF65-F5344CB8AC3E}">
        <p14:creationId xmlns:p14="http://schemas.microsoft.com/office/powerpoint/2010/main" val="315914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http://emerica.developpez.com/csharp/threads/</a:t>
            </a:r>
          </a:p>
        </p:txBody>
      </p:sp>
      <p:sp>
        <p:nvSpPr>
          <p:cNvPr id="4" name="Espace réservé du numéro de diapositive 3"/>
          <p:cNvSpPr>
            <a:spLocks noGrp="1"/>
          </p:cNvSpPr>
          <p:nvPr>
            <p:ph type="sldNum" sz="quarter" idx="10"/>
          </p:nvPr>
        </p:nvSpPr>
        <p:spPr/>
        <p:txBody>
          <a:bodyPr/>
          <a:lstStyle/>
          <a:p>
            <a:fld id="{A39EB118-C526-4A9D-A4DB-D9062A3260ED}" type="slidenum">
              <a:rPr lang="fr-CA" smtClean="0"/>
              <a:t>24</a:t>
            </a:fld>
            <a:endParaRPr lang="fr-CA"/>
          </a:p>
        </p:txBody>
      </p:sp>
    </p:spTree>
    <p:extLst>
      <p:ext uri="{BB962C8B-B14F-4D97-AF65-F5344CB8AC3E}">
        <p14:creationId xmlns:p14="http://schemas.microsoft.com/office/powerpoint/2010/main" val="315914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CA"/>
          </a:p>
        </p:txBody>
      </p:sp>
      <p:sp>
        <p:nvSpPr>
          <p:cNvPr id="4" name="Espace réservé de la date 3"/>
          <p:cNvSpPr>
            <a:spLocks noGrp="1"/>
          </p:cNvSpPr>
          <p:nvPr>
            <p:ph type="dt" sz="half" idx="10"/>
          </p:nvPr>
        </p:nvSpPr>
        <p:spPr/>
        <p:txBody>
          <a:bodyPr/>
          <a:lstStyle/>
          <a:p>
            <a:fld id="{875B5C8F-2279-4E4E-825A-7A687EE8CDDD}" type="datetimeFigureOut">
              <a:rPr lang="fr-CA" smtClean="0"/>
              <a:t>2019-10-24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875B5C8F-2279-4E4E-825A-7A687EE8CDDD}" type="datetimeFigureOut">
              <a:rPr lang="fr-CA" smtClean="0"/>
              <a:t>2019-10-24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875B5C8F-2279-4E4E-825A-7A687EE8CDDD}" type="datetimeFigureOut">
              <a:rPr lang="fr-CA" smtClean="0"/>
              <a:t>2019-10-24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875B5C8F-2279-4E4E-825A-7A687EE8CDDD}" type="datetimeFigureOut">
              <a:rPr lang="fr-CA" smtClean="0"/>
              <a:t>2019-10-24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75B5C8F-2279-4E4E-825A-7A687EE8CDDD}" type="datetimeFigureOut">
              <a:rPr lang="fr-CA" smtClean="0"/>
              <a:t>2019-10-24</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875B5C8F-2279-4E4E-825A-7A687EE8CDDD}" type="datetimeFigureOut">
              <a:rPr lang="fr-CA" smtClean="0"/>
              <a:t>2019-10-24</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875B5C8F-2279-4E4E-825A-7A687EE8CDDD}" type="datetimeFigureOut">
              <a:rPr lang="fr-CA" smtClean="0"/>
              <a:t>2019-10-24</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e la date 2"/>
          <p:cNvSpPr>
            <a:spLocks noGrp="1"/>
          </p:cNvSpPr>
          <p:nvPr>
            <p:ph type="dt" sz="half" idx="10"/>
          </p:nvPr>
        </p:nvSpPr>
        <p:spPr/>
        <p:txBody>
          <a:bodyPr/>
          <a:lstStyle/>
          <a:p>
            <a:fld id="{875B5C8F-2279-4E4E-825A-7A687EE8CDDD}" type="datetimeFigureOut">
              <a:rPr lang="fr-CA" smtClean="0"/>
              <a:t>2019-10-24</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75B5C8F-2279-4E4E-825A-7A687EE8CDDD}" type="datetimeFigureOut">
              <a:rPr lang="fr-CA" smtClean="0"/>
              <a:t>2019-10-24</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75B5C8F-2279-4E4E-825A-7A687EE8CDDD}" type="datetimeFigureOut">
              <a:rPr lang="fr-CA" smtClean="0"/>
              <a:t>2019-10-24</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75B5C8F-2279-4E4E-825A-7A687EE8CDDD}" type="datetimeFigureOut">
              <a:rPr lang="fr-CA" smtClean="0"/>
              <a:t>2019-10-24</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B8E3658E-F26F-45C4-B160-58D4AC8F3407}" type="slidenum">
              <a:rPr lang="fr-CA" smtClean="0"/>
              <a:t>‹N°›</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5C8F-2279-4E4E-825A-7A687EE8CDDD}" type="datetimeFigureOut">
              <a:rPr lang="fr-CA" smtClean="0"/>
              <a:t>2019-10-24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3658E-F26F-45C4-B160-58D4AC8F3407}" type="slidenum">
              <a:rPr lang="fr-CA" smtClean="0"/>
              <a:t>‹N°›</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sz="5400" dirty="0"/>
              <a:t>Multiprogrammation </a:t>
            </a:r>
            <a:br>
              <a:rPr lang="fr-CA" sz="5400" dirty="0"/>
            </a:br>
            <a:endParaRPr lang="fr-CA" sz="5400" dirty="0"/>
          </a:p>
        </p:txBody>
      </p:sp>
      <p:sp>
        <p:nvSpPr>
          <p:cNvPr id="3" name="Sous-titre 2"/>
          <p:cNvSpPr>
            <a:spLocks noGrp="1"/>
          </p:cNvSpPr>
          <p:nvPr>
            <p:ph type="subTitle" idx="1"/>
          </p:nvPr>
        </p:nvSpPr>
        <p:spPr/>
        <p:txBody>
          <a:bodyPr/>
          <a:lstStyle/>
          <a:p>
            <a:r>
              <a:rPr lang="fr-CA" dirty="0"/>
              <a:t>Rachid Kadouche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96752"/>
            <a:ext cx="8229600" cy="4525963"/>
          </a:xfrm>
        </p:spPr>
        <p:txBody>
          <a:bodyPr>
            <a:normAutofit/>
          </a:bodyPr>
          <a:lstStyle/>
          <a:p>
            <a:pPr>
              <a:buNone/>
            </a:pPr>
            <a:r>
              <a:rPr lang="en-US" sz="1400" i="1" dirty="0"/>
              <a:t>BOOL WINAPI </a:t>
            </a:r>
            <a:r>
              <a:rPr lang="en-US" sz="1400" i="1" dirty="0" err="1"/>
              <a:t>CreateProcess</a:t>
            </a:r>
            <a:r>
              <a:rPr lang="en-US" sz="1400" i="1" dirty="0"/>
              <a:t>(</a:t>
            </a:r>
            <a:endParaRPr lang="fr-CA" sz="1400" dirty="0"/>
          </a:p>
          <a:p>
            <a:pPr>
              <a:buNone/>
            </a:pPr>
            <a:r>
              <a:rPr lang="en-US" sz="1400" i="1" dirty="0"/>
              <a:t>  __in          LPCTSTR </a:t>
            </a:r>
            <a:r>
              <a:rPr lang="en-US" sz="1400" i="1" dirty="0" err="1"/>
              <a:t>lpApplicationName</a:t>
            </a:r>
            <a:r>
              <a:rPr lang="en-US" sz="1400" i="1" dirty="0"/>
              <a:t>,</a:t>
            </a:r>
            <a:endParaRPr lang="fr-CA" sz="1400" dirty="0"/>
          </a:p>
          <a:p>
            <a:pPr>
              <a:buNone/>
            </a:pPr>
            <a:r>
              <a:rPr lang="en-US" sz="1400" i="1" dirty="0"/>
              <a:t>  __</a:t>
            </a:r>
            <a:r>
              <a:rPr lang="en-US" sz="1400" i="1" dirty="0" err="1"/>
              <a:t>in_out</a:t>
            </a:r>
            <a:r>
              <a:rPr lang="en-US" sz="1400" i="1" dirty="0"/>
              <a:t>      LPTSTR </a:t>
            </a:r>
            <a:r>
              <a:rPr lang="en-US" sz="1400" i="1" dirty="0" err="1"/>
              <a:t>lpCommandLine</a:t>
            </a:r>
            <a:r>
              <a:rPr lang="en-US" sz="1400" i="1" dirty="0"/>
              <a:t>,</a:t>
            </a:r>
            <a:endParaRPr lang="fr-CA" sz="1400" dirty="0"/>
          </a:p>
          <a:p>
            <a:pPr>
              <a:buNone/>
            </a:pPr>
            <a:r>
              <a:rPr lang="en-US" sz="1400" i="1" dirty="0"/>
              <a:t>  __in          LPSECURITY_ATTRIBUTES </a:t>
            </a:r>
            <a:r>
              <a:rPr lang="en-US" sz="1400" i="1" dirty="0" err="1"/>
              <a:t>lpProcessAttributes</a:t>
            </a:r>
            <a:r>
              <a:rPr lang="en-US" sz="1400" i="1" dirty="0"/>
              <a:t>,</a:t>
            </a:r>
            <a:endParaRPr lang="fr-CA" sz="1400" dirty="0"/>
          </a:p>
          <a:p>
            <a:pPr>
              <a:buNone/>
            </a:pPr>
            <a:r>
              <a:rPr lang="en-US" sz="1400" i="1" dirty="0"/>
              <a:t>  __in          LPSECURITY_ATTRIBUTES </a:t>
            </a:r>
            <a:r>
              <a:rPr lang="en-US" sz="1400" i="1" dirty="0" err="1"/>
              <a:t>lpThreadAttributes</a:t>
            </a:r>
            <a:r>
              <a:rPr lang="en-US" sz="1400" i="1" dirty="0"/>
              <a:t>,</a:t>
            </a:r>
            <a:endParaRPr lang="fr-CA" sz="1400" dirty="0"/>
          </a:p>
          <a:p>
            <a:pPr>
              <a:buNone/>
            </a:pPr>
            <a:r>
              <a:rPr lang="en-US" sz="1400" i="1" dirty="0"/>
              <a:t>  __in          BOOL </a:t>
            </a:r>
            <a:r>
              <a:rPr lang="en-US" sz="1400" i="1" dirty="0" err="1"/>
              <a:t>bInheritHandles</a:t>
            </a:r>
            <a:r>
              <a:rPr lang="en-US" sz="1400" i="1" dirty="0"/>
              <a:t>,</a:t>
            </a:r>
            <a:endParaRPr lang="fr-CA" sz="1400" dirty="0"/>
          </a:p>
          <a:p>
            <a:pPr>
              <a:buNone/>
            </a:pPr>
            <a:r>
              <a:rPr lang="en-US" sz="1400" i="1" dirty="0"/>
              <a:t>  __in          DWORD </a:t>
            </a:r>
            <a:r>
              <a:rPr lang="en-US" sz="1400" i="1" dirty="0" err="1"/>
              <a:t>dwCreationFlags</a:t>
            </a:r>
            <a:r>
              <a:rPr lang="en-US" sz="1400" i="1" dirty="0"/>
              <a:t>,</a:t>
            </a:r>
            <a:endParaRPr lang="fr-CA" sz="1400" dirty="0"/>
          </a:p>
          <a:p>
            <a:pPr>
              <a:buNone/>
            </a:pPr>
            <a:r>
              <a:rPr lang="en-US" sz="1400" i="1" dirty="0"/>
              <a:t>  __in          LPVOID </a:t>
            </a:r>
            <a:r>
              <a:rPr lang="en-US" sz="1400" i="1" dirty="0" err="1"/>
              <a:t>lpEnvironment</a:t>
            </a:r>
            <a:r>
              <a:rPr lang="en-US" sz="1400" i="1" dirty="0"/>
              <a:t>,</a:t>
            </a:r>
            <a:endParaRPr lang="fr-CA" sz="1400" dirty="0"/>
          </a:p>
          <a:p>
            <a:pPr>
              <a:buNone/>
            </a:pPr>
            <a:r>
              <a:rPr lang="en-US" sz="1400" i="1" dirty="0"/>
              <a:t>  __in          LPCTSTR </a:t>
            </a:r>
            <a:r>
              <a:rPr lang="en-US" sz="1400" i="1" dirty="0" err="1"/>
              <a:t>lpCurrentDirectory</a:t>
            </a:r>
            <a:r>
              <a:rPr lang="en-US" sz="1400" i="1" dirty="0"/>
              <a:t>,</a:t>
            </a:r>
            <a:endParaRPr lang="fr-CA" sz="1400" dirty="0"/>
          </a:p>
          <a:p>
            <a:pPr>
              <a:buNone/>
            </a:pPr>
            <a:r>
              <a:rPr lang="en-US" sz="1400" i="1" dirty="0"/>
              <a:t>  __in          LPSTARTUPINFO </a:t>
            </a:r>
            <a:r>
              <a:rPr lang="en-US" sz="1400" i="1" dirty="0" err="1"/>
              <a:t>lpStartupInfo</a:t>
            </a:r>
            <a:r>
              <a:rPr lang="en-US" sz="1400" i="1" dirty="0"/>
              <a:t>,</a:t>
            </a:r>
            <a:endParaRPr lang="fr-CA" sz="1400" dirty="0"/>
          </a:p>
          <a:p>
            <a:pPr>
              <a:buNone/>
            </a:pPr>
            <a:r>
              <a:rPr lang="en-US" sz="1400" i="1" dirty="0"/>
              <a:t>  </a:t>
            </a:r>
            <a:r>
              <a:rPr lang="fr-CA" sz="1400" i="1" dirty="0" err="1"/>
              <a:t>__out</a:t>
            </a:r>
            <a:r>
              <a:rPr lang="fr-CA" sz="1400" i="1" dirty="0"/>
              <a:t>         LPPROCESS_INFORMATION </a:t>
            </a:r>
            <a:r>
              <a:rPr lang="fr-CA" sz="1400" i="1" dirty="0" err="1"/>
              <a:t>lpProcessInformation</a:t>
            </a:r>
            <a:endParaRPr lang="fr-CA" sz="1400" dirty="0"/>
          </a:p>
          <a:p>
            <a:pPr>
              <a:buNone/>
            </a:pPr>
            <a:r>
              <a:rPr lang="fr-CA" sz="1400" i="1" dirty="0"/>
              <a:t>);</a:t>
            </a:r>
            <a:endParaRPr lang="fr-CA" sz="1400" dirty="0"/>
          </a:p>
          <a:p>
            <a:endParaRPr lang="fr-CA" sz="1400" dirty="0"/>
          </a:p>
        </p:txBody>
      </p:sp>
      <p:sp>
        <p:nvSpPr>
          <p:cNvPr id="5" name="Titre 1"/>
          <p:cNvSpPr>
            <a:spLocks noGrp="1"/>
          </p:cNvSpPr>
          <p:nvPr>
            <p:ph type="title"/>
          </p:nvPr>
        </p:nvSpPr>
        <p:spPr>
          <a:xfrm>
            <a:off x="457200" y="274638"/>
            <a:ext cx="8229600" cy="1143000"/>
          </a:xfrm>
        </p:spPr>
        <p:txBody>
          <a:bodyPr/>
          <a:lstStyle/>
          <a:p>
            <a:r>
              <a:rPr lang="fr-CA" dirty="0"/>
              <a:t>Création d'un processus en C++</a:t>
            </a:r>
          </a:p>
        </p:txBody>
      </p:sp>
      <p:sp>
        <p:nvSpPr>
          <p:cNvPr id="2" name="Rectangle 1"/>
          <p:cNvSpPr>
            <a:spLocks noChangeArrowheads="1"/>
          </p:cNvSpPr>
          <p:nvPr/>
        </p:nvSpPr>
        <p:spPr bwMode="auto">
          <a:xfrm>
            <a:off x="0" y="4514056"/>
            <a:ext cx="87206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rgbClr val="0000FF"/>
                </a:solidFill>
                <a:effectLst/>
                <a:latin typeface="Arial Unicode MS" panose="020B0604020202020204" pitchFamily="34" charset="-128"/>
              </a:rPr>
              <a:t>           </a:t>
            </a:r>
            <a:r>
              <a:rPr kumimoji="0" lang="fr-FR" altLang="fr-FR" sz="1200" b="0" i="0" u="none" strike="noStrike" cap="none" normalizeH="0" baseline="0" dirty="0" err="1">
                <a:ln>
                  <a:noFill/>
                </a:ln>
                <a:solidFill>
                  <a:srgbClr val="0000FF"/>
                </a:solidFill>
                <a:effectLst/>
                <a:latin typeface="Arial Unicode MS" panose="020B0604020202020204" pitchFamily="34" charset="-128"/>
              </a:rPr>
              <a:t>typedef</a:t>
            </a:r>
            <a:r>
              <a:rPr kumimoji="0" lang="fr-FR" altLang="fr-FR" sz="1200" b="0" i="0" u="none" strike="noStrike" cap="none" normalizeH="0" baseline="0" dirty="0">
                <a:ln>
                  <a:noFill/>
                </a:ln>
                <a:solidFill>
                  <a:schemeClr val="tx1"/>
                </a:solidFill>
                <a:effectLst/>
                <a:latin typeface="Arial Unicode MS" panose="020B0604020202020204" pitchFamily="34" charset="-128"/>
              </a:rPr>
              <a:t> </a:t>
            </a:r>
            <a:r>
              <a:rPr kumimoji="0" lang="fr-FR" altLang="fr-FR" sz="1200" b="0" i="0" u="none" strike="noStrike" cap="none" normalizeH="0" baseline="0" dirty="0" err="1">
                <a:ln>
                  <a:noFill/>
                </a:ln>
                <a:solidFill>
                  <a:srgbClr val="0000FF"/>
                </a:solidFill>
                <a:effectLst/>
                <a:latin typeface="Arial Unicode MS" panose="020B0604020202020204" pitchFamily="34" charset="-128"/>
              </a:rPr>
              <a:t>struct</a:t>
            </a:r>
            <a:r>
              <a:rPr kumimoji="0" lang="fr-FR" altLang="fr-FR" sz="1200" b="0" i="0" u="none" strike="noStrike" cap="none" normalizeH="0" baseline="0" dirty="0">
                <a:ln>
                  <a:noFill/>
                </a:ln>
                <a:solidFill>
                  <a:schemeClr val="tx1"/>
                </a:solidFill>
                <a:effectLst/>
                <a:latin typeface="Arial Unicode MS" panose="020B0604020202020204" pitchFamily="34" charset="-128"/>
              </a:rPr>
              <a:t> _PROCESS_INFORMATION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latin typeface="Arial Unicode MS" panose="020B0604020202020204" pitchFamily="34" charset="-128"/>
              </a:rPr>
              <a:t>		                 </a:t>
            </a:r>
            <a:r>
              <a:rPr kumimoji="0" lang="fr-FR" altLang="fr-FR" sz="1200" b="0" i="0" u="none" strike="noStrike" cap="none" normalizeH="0" baseline="0" dirty="0">
                <a:ln>
                  <a:noFill/>
                </a:ln>
                <a:solidFill>
                  <a:schemeClr val="tx1"/>
                </a:solidFill>
                <a:effectLst/>
                <a:latin typeface="Arial Unicode MS" panose="020B0604020202020204" pitchFamily="34" charset="-128"/>
              </a:rPr>
              <a:t>HANDLE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hProcess</a:t>
            </a:r>
            <a:r>
              <a:rPr kumimoji="0" lang="fr-FR" altLang="fr-FR" sz="12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latin typeface="Arial Unicode MS" panose="020B0604020202020204" pitchFamily="34" charset="-128"/>
              </a:rPr>
              <a:t>		                 </a:t>
            </a:r>
            <a:r>
              <a:rPr kumimoji="0" lang="fr-FR" altLang="fr-FR" sz="1200" b="0" i="0" u="none" strike="noStrike" cap="none" normalizeH="0" baseline="0" dirty="0">
                <a:ln>
                  <a:noFill/>
                </a:ln>
                <a:solidFill>
                  <a:schemeClr val="tx1"/>
                </a:solidFill>
                <a:effectLst/>
                <a:latin typeface="Arial Unicode MS" panose="020B0604020202020204" pitchFamily="34" charset="-128"/>
              </a:rPr>
              <a:t>HANDLE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hThread</a:t>
            </a:r>
            <a:r>
              <a:rPr kumimoji="0" lang="fr-FR" altLang="fr-FR" sz="12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latin typeface="Arial Unicode MS" panose="020B0604020202020204" pitchFamily="34" charset="-128"/>
              </a:rPr>
              <a:t>                                                            </a:t>
            </a:r>
            <a:r>
              <a:rPr kumimoji="0" lang="fr-FR" altLang="fr-FR" sz="1200" b="0" i="0" u="none" strike="noStrike" cap="none" normalizeH="0" baseline="0" dirty="0">
                <a:ln>
                  <a:noFill/>
                </a:ln>
                <a:solidFill>
                  <a:schemeClr val="tx1"/>
                </a:solidFill>
                <a:effectLst/>
                <a:latin typeface="Arial Unicode MS" panose="020B0604020202020204" pitchFamily="34" charset="-128"/>
              </a:rPr>
              <a:t>DWORD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dwProcessId</a:t>
            </a:r>
            <a:r>
              <a:rPr kumimoji="0" lang="fr-FR" altLang="fr-FR" sz="12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latin typeface="Arial Unicode MS" panose="020B0604020202020204" pitchFamily="34" charset="-128"/>
              </a:rPr>
              <a:t>  		                 </a:t>
            </a:r>
            <a:r>
              <a:rPr kumimoji="0" lang="fr-FR" altLang="fr-FR" sz="1200" b="0" i="0" u="none" strike="noStrike" cap="none" normalizeH="0" baseline="0" dirty="0">
                <a:ln>
                  <a:noFill/>
                </a:ln>
                <a:solidFill>
                  <a:schemeClr val="tx1"/>
                </a:solidFill>
                <a:effectLst/>
                <a:latin typeface="Arial Unicode MS" panose="020B0604020202020204" pitchFamily="34" charset="-128"/>
              </a:rPr>
              <a:t>DWORD  </a:t>
            </a:r>
            <a:r>
              <a:rPr kumimoji="0" lang="fr-FR" altLang="fr-FR" sz="1200" b="0" i="0" u="none" strike="noStrike" cap="none" normalizeH="0" baseline="0" dirty="0" err="1">
                <a:ln>
                  <a:noFill/>
                </a:ln>
                <a:solidFill>
                  <a:schemeClr val="tx1"/>
                </a:solidFill>
                <a:effectLst/>
                <a:latin typeface="Arial Unicode MS" panose="020B0604020202020204" pitchFamily="34" charset="-128"/>
              </a:rPr>
              <a:t>dwThreadId</a:t>
            </a:r>
            <a:r>
              <a:rPr kumimoji="0" lang="fr-FR" altLang="fr-FR" sz="1200" b="0" i="0" u="none" strike="noStrike" cap="none" normalizeH="0" baseline="0" dirty="0">
                <a:ln>
                  <a:noFill/>
                </a:ln>
                <a:solidFill>
                  <a:schemeClr val="tx1"/>
                </a:solidFill>
                <a:effectLst/>
                <a:latin typeface="Arial Unicode MS" panose="020B0604020202020204" pitchFamily="34" charset="-128"/>
              </a:rPr>
              <a:t>; } PROCESS_INFORMATION, *LPPROCESS_INFORMATION;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454968" y="-27384"/>
            <a:ext cx="8229600" cy="1143000"/>
          </a:xfrm>
        </p:spPr>
        <p:txBody>
          <a:bodyPr/>
          <a:lstStyle/>
          <a:p>
            <a:r>
              <a:rPr lang="fr-CA" dirty="0"/>
              <a:t>Création d'un processus en C++</a:t>
            </a:r>
          </a:p>
        </p:txBody>
      </p:sp>
      <p:sp>
        <p:nvSpPr>
          <p:cNvPr id="4" name="Rectangle 3"/>
          <p:cNvSpPr/>
          <p:nvPr/>
        </p:nvSpPr>
        <p:spPr>
          <a:xfrm>
            <a:off x="0" y="116632"/>
            <a:ext cx="9144000" cy="6771084"/>
          </a:xfrm>
          <a:prstGeom prst="rect">
            <a:avLst/>
          </a:prstGeom>
        </p:spPr>
        <p:txBody>
          <a:bodyPr wrap="square">
            <a:spAutoFit/>
          </a:bodyPr>
          <a:lstStyle/>
          <a:p>
            <a:r>
              <a:rPr lang="en-CA" sz="1400" dirty="0">
                <a:solidFill>
                  <a:srgbClr val="0000FF"/>
                </a:solidFill>
                <a:highlight>
                  <a:srgbClr val="FFFFFF"/>
                </a:highlight>
                <a:latin typeface="Consolas" panose="020B0609020204030204" pitchFamily="49" charset="0"/>
              </a:rPr>
              <a:t>#include</a:t>
            </a:r>
            <a:r>
              <a:rPr lang="en-CA" sz="1400" dirty="0">
                <a:solidFill>
                  <a:srgbClr val="000000"/>
                </a:solidFill>
                <a:highlight>
                  <a:srgbClr val="FFFFFF"/>
                </a:highlight>
                <a:latin typeface="Consolas" panose="020B0609020204030204" pitchFamily="49" charset="0"/>
              </a:rPr>
              <a:t> </a:t>
            </a:r>
            <a:r>
              <a:rPr lang="en-CA" sz="1400" dirty="0">
                <a:solidFill>
                  <a:srgbClr val="A31515"/>
                </a:solidFill>
                <a:highlight>
                  <a:srgbClr val="FFFFFF"/>
                </a:highlight>
                <a:latin typeface="Consolas" panose="020B0609020204030204" pitchFamily="49" charset="0"/>
              </a:rPr>
              <a:t>&lt;</a:t>
            </a:r>
            <a:r>
              <a:rPr lang="en-CA" sz="1400" dirty="0" err="1">
                <a:solidFill>
                  <a:srgbClr val="A31515"/>
                </a:solidFill>
                <a:highlight>
                  <a:srgbClr val="FFFFFF"/>
                </a:highlight>
                <a:latin typeface="Consolas" panose="020B0609020204030204" pitchFamily="49" charset="0"/>
              </a:rPr>
              <a:t>windows.h</a:t>
            </a:r>
            <a:r>
              <a:rPr lang="en-CA" sz="1400" dirty="0">
                <a:solidFill>
                  <a:srgbClr val="A31515"/>
                </a:solidFill>
                <a:highlight>
                  <a:srgbClr val="FFFFFF"/>
                </a:highlight>
                <a:latin typeface="Consolas" panose="020B0609020204030204" pitchFamily="49" charset="0"/>
              </a:rPr>
              <a:t>&gt;</a:t>
            </a:r>
            <a:endParaRPr lang="en-CA" sz="1400" dirty="0">
              <a:solidFill>
                <a:srgbClr val="000000"/>
              </a:solidFill>
              <a:highlight>
                <a:srgbClr val="FFFFFF"/>
              </a:highlight>
              <a:latin typeface="Consolas" panose="020B0609020204030204" pitchFamily="49" charset="0"/>
            </a:endParaRPr>
          </a:p>
          <a:p>
            <a:r>
              <a:rPr lang="en-CA" sz="1400" dirty="0">
                <a:solidFill>
                  <a:srgbClr val="0000FF"/>
                </a:solidFill>
                <a:highlight>
                  <a:srgbClr val="FFFFFF"/>
                </a:highlight>
                <a:latin typeface="Consolas" panose="020B0609020204030204" pitchFamily="49" charset="0"/>
              </a:rPr>
              <a:t>#include</a:t>
            </a:r>
            <a:r>
              <a:rPr lang="en-CA" sz="1400" dirty="0">
                <a:solidFill>
                  <a:srgbClr val="000000"/>
                </a:solidFill>
                <a:highlight>
                  <a:srgbClr val="FFFFFF"/>
                </a:highlight>
                <a:latin typeface="Consolas" panose="020B0609020204030204" pitchFamily="49" charset="0"/>
              </a:rPr>
              <a:t> </a:t>
            </a:r>
            <a:r>
              <a:rPr lang="en-CA" sz="1400" dirty="0">
                <a:solidFill>
                  <a:srgbClr val="A31515"/>
                </a:solidFill>
                <a:highlight>
                  <a:srgbClr val="FFFFFF"/>
                </a:highlight>
                <a:latin typeface="Consolas" panose="020B0609020204030204" pitchFamily="49" charset="0"/>
              </a:rPr>
              <a:t>&lt;</a:t>
            </a:r>
            <a:r>
              <a:rPr lang="en-CA" sz="1400" dirty="0" err="1">
                <a:solidFill>
                  <a:srgbClr val="A31515"/>
                </a:solidFill>
                <a:highlight>
                  <a:srgbClr val="FFFFFF"/>
                </a:highlight>
                <a:latin typeface="Consolas" panose="020B0609020204030204" pitchFamily="49" charset="0"/>
              </a:rPr>
              <a:t>iostream</a:t>
            </a:r>
            <a:r>
              <a:rPr lang="en-CA" sz="1400" dirty="0">
                <a:solidFill>
                  <a:srgbClr val="A31515"/>
                </a:solidFill>
                <a:highlight>
                  <a:srgbClr val="FFFFFF"/>
                </a:highlight>
                <a:latin typeface="Consolas" panose="020B0609020204030204" pitchFamily="49" charset="0"/>
              </a:rPr>
              <a:t>&gt;</a:t>
            </a:r>
            <a:endParaRPr lang="en-CA" sz="1400" dirty="0">
              <a:solidFill>
                <a:srgbClr val="000000"/>
              </a:solidFill>
              <a:highlight>
                <a:srgbClr val="FFFFFF"/>
              </a:highlight>
              <a:latin typeface="Consolas" panose="020B0609020204030204" pitchFamily="49" charset="0"/>
            </a:endParaRPr>
          </a:p>
          <a:p>
            <a:r>
              <a:rPr lang="en-CA" sz="1400" dirty="0">
                <a:solidFill>
                  <a:srgbClr val="0000FF"/>
                </a:solidFill>
                <a:highlight>
                  <a:srgbClr val="FFFFFF"/>
                </a:highlight>
                <a:latin typeface="Consolas" panose="020B0609020204030204" pitchFamily="49" charset="0"/>
              </a:rPr>
              <a:t>using</a:t>
            </a:r>
            <a:r>
              <a:rPr lang="en-CA" sz="1400" dirty="0">
                <a:solidFill>
                  <a:srgbClr val="000000"/>
                </a:solidFill>
                <a:highlight>
                  <a:srgbClr val="FFFFFF"/>
                </a:highlight>
                <a:latin typeface="Consolas" panose="020B0609020204030204" pitchFamily="49" charset="0"/>
              </a:rPr>
              <a:t> </a:t>
            </a:r>
            <a:r>
              <a:rPr lang="en-CA" sz="1400" dirty="0">
                <a:solidFill>
                  <a:srgbClr val="0000FF"/>
                </a:solidFill>
                <a:highlight>
                  <a:srgbClr val="FFFFFF"/>
                </a:highlight>
                <a:latin typeface="Consolas" panose="020B0609020204030204" pitchFamily="49" charset="0"/>
              </a:rPr>
              <a:t>namespace</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std</a:t>
            </a:r>
            <a:r>
              <a:rPr lang="en-CA" sz="1400" dirty="0">
                <a:solidFill>
                  <a:srgbClr val="000000"/>
                </a:solidFill>
                <a:highlight>
                  <a:srgbClr val="FFFFFF"/>
                </a:highlight>
                <a:latin typeface="Consolas" panose="020B0609020204030204" pitchFamily="49" charset="0"/>
              </a:rPr>
              <a:t>;</a:t>
            </a:r>
          </a:p>
          <a:p>
            <a:r>
              <a:rPr lang="en-CA" sz="1400" dirty="0" err="1">
                <a:solidFill>
                  <a:srgbClr val="0000FF"/>
                </a:solidFill>
                <a:highlight>
                  <a:srgbClr val="FFFFFF"/>
                </a:highlight>
                <a:latin typeface="Consolas" panose="020B0609020204030204" pitchFamily="49" charset="0"/>
              </a:rPr>
              <a:t>int</a:t>
            </a:r>
            <a:r>
              <a:rPr lang="en-CA" sz="1400" dirty="0">
                <a:solidFill>
                  <a:srgbClr val="000000"/>
                </a:solidFill>
                <a:highlight>
                  <a:srgbClr val="FFFFFF"/>
                </a:highlight>
                <a:latin typeface="Consolas" panose="020B0609020204030204" pitchFamily="49" charset="0"/>
              </a:rPr>
              <a:t> main( )</a:t>
            </a:r>
          </a:p>
          <a:p>
            <a:r>
              <a:rPr lang="en-CA" sz="1400" dirty="0">
                <a:solidFill>
                  <a:srgbClr val="000000"/>
                </a:solidFill>
                <a:highlight>
                  <a:srgbClr val="FFFFFF"/>
                </a:highlight>
                <a:latin typeface="Consolas" panose="020B0609020204030204" pitchFamily="49" charset="0"/>
              </a:rPr>
              <a:t>{</a:t>
            </a:r>
          </a:p>
          <a:p>
            <a:r>
              <a:rPr lang="en-CA" sz="1400" dirty="0">
                <a:solidFill>
                  <a:srgbClr val="2B91AF"/>
                </a:solidFill>
                <a:highlight>
                  <a:srgbClr val="FFFFFF"/>
                </a:highlight>
                <a:latin typeface="Consolas" panose="020B0609020204030204" pitchFamily="49" charset="0"/>
              </a:rPr>
              <a:t>STARTUPINFO</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si</a:t>
            </a:r>
            <a:r>
              <a:rPr lang="en-CA" sz="1400" dirty="0">
                <a:solidFill>
                  <a:srgbClr val="000000"/>
                </a:solidFill>
                <a:highlight>
                  <a:srgbClr val="FFFFFF"/>
                </a:highlight>
                <a:latin typeface="Consolas" panose="020B0609020204030204" pitchFamily="49" charset="0"/>
              </a:rPr>
              <a:t>; </a:t>
            </a:r>
            <a:r>
              <a:rPr lang="en-CA" sz="1400" dirty="0">
                <a:solidFill>
                  <a:srgbClr val="2B91AF"/>
                </a:solidFill>
                <a:highlight>
                  <a:srgbClr val="FFFFFF"/>
                </a:highlight>
                <a:latin typeface="Consolas" panose="020B0609020204030204" pitchFamily="49" charset="0"/>
              </a:rPr>
              <a:t>PROCESS_INFORMATION</a:t>
            </a:r>
            <a:r>
              <a:rPr lang="en-CA" sz="1400" dirty="0">
                <a:solidFill>
                  <a:srgbClr val="000000"/>
                </a:solidFill>
                <a:highlight>
                  <a:srgbClr val="FFFFFF"/>
                </a:highlight>
                <a:latin typeface="Consolas" panose="020B0609020204030204" pitchFamily="49" charset="0"/>
              </a:rPr>
              <a:t> pi;</a:t>
            </a:r>
          </a:p>
          <a:p>
            <a:r>
              <a:rPr lang="en-CA" sz="1400" dirty="0" err="1">
                <a:solidFill>
                  <a:srgbClr val="6F008A"/>
                </a:solidFill>
                <a:highlight>
                  <a:srgbClr val="FFFFFF"/>
                </a:highlight>
                <a:latin typeface="Consolas" panose="020B0609020204030204" pitchFamily="49" charset="0"/>
              </a:rPr>
              <a:t>ZeroMemory</a:t>
            </a:r>
            <a:r>
              <a:rPr lang="en-CA" sz="1400" dirty="0">
                <a:solidFill>
                  <a:srgbClr val="000000"/>
                </a:solidFill>
                <a:highlight>
                  <a:srgbClr val="FFFFFF"/>
                </a:highlight>
                <a:latin typeface="Consolas" panose="020B0609020204030204" pitchFamily="49" charset="0"/>
              </a:rPr>
              <a:t>(&amp;</a:t>
            </a:r>
            <a:r>
              <a:rPr lang="en-CA" sz="1400" dirty="0" err="1">
                <a:solidFill>
                  <a:srgbClr val="000000"/>
                </a:solidFill>
                <a:highlight>
                  <a:srgbClr val="FFFFFF"/>
                </a:highlight>
                <a:latin typeface="Consolas" panose="020B0609020204030204" pitchFamily="49" charset="0"/>
              </a:rPr>
              <a:t>si</a:t>
            </a:r>
            <a:r>
              <a:rPr lang="en-CA" sz="1400" dirty="0">
                <a:solidFill>
                  <a:srgbClr val="000000"/>
                </a:solidFill>
                <a:highlight>
                  <a:srgbClr val="FFFFFF"/>
                </a:highlight>
                <a:latin typeface="Consolas" panose="020B0609020204030204" pitchFamily="49" charset="0"/>
              </a:rPr>
              <a:t>, </a:t>
            </a:r>
            <a:r>
              <a:rPr lang="en-CA" sz="1400" dirty="0" err="1">
                <a:solidFill>
                  <a:srgbClr val="0000FF"/>
                </a:solidFill>
                <a:highlight>
                  <a:srgbClr val="FFFFFF"/>
                </a:highlight>
                <a:latin typeface="Consolas" panose="020B0609020204030204" pitchFamily="49" charset="0"/>
              </a:rPr>
              <a:t>sizeof</a:t>
            </a:r>
            <a:r>
              <a:rPr lang="en-CA" sz="1400" dirty="0">
                <a:solidFill>
                  <a:srgbClr val="000000"/>
                </a:solidFill>
                <a:highlight>
                  <a:srgbClr val="FFFFFF"/>
                </a:highlight>
                <a:latin typeface="Consolas" panose="020B0609020204030204" pitchFamily="49" charset="0"/>
              </a:rPr>
              <a:t>(</a:t>
            </a:r>
            <a:r>
              <a:rPr lang="en-CA" sz="1400" dirty="0" err="1">
                <a:solidFill>
                  <a:srgbClr val="000000"/>
                </a:solidFill>
                <a:highlight>
                  <a:srgbClr val="FFFFFF"/>
                </a:highlight>
                <a:latin typeface="Consolas" panose="020B0609020204030204" pitchFamily="49" charset="0"/>
              </a:rPr>
              <a:t>si</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si.cb</a:t>
            </a:r>
            <a:r>
              <a:rPr lang="en-CA" sz="1400" dirty="0">
                <a:solidFill>
                  <a:srgbClr val="000000"/>
                </a:solidFill>
                <a:highlight>
                  <a:srgbClr val="FFFFFF"/>
                </a:highlight>
                <a:latin typeface="Consolas" panose="020B0609020204030204" pitchFamily="49" charset="0"/>
              </a:rPr>
              <a:t> = </a:t>
            </a:r>
            <a:r>
              <a:rPr lang="en-CA" sz="1400" dirty="0" err="1">
                <a:solidFill>
                  <a:srgbClr val="0000FF"/>
                </a:solidFill>
                <a:highlight>
                  <a:srgbClr val="FFFFFF"/>
                </a:highlight>
                <a:latin typeface="Consolas" panose="020B0609020204030204" pitchFamily="49" charset="0"/>
              </a:rPr>
              <a:t>sizeof</a:t>
            </a:r>
            <a:r>
              <a:rPr lang="en-CA" sz="1400" dirty="0">
                <a:solidFill>
                  <a:srgbClr val="000000"/>
                </a:solidFill>
                <a:highlight>
                  <a:srgbClr val="FFFFFF"/>
                </a:highlight>
                <a:latin typeface="Consolas" panose="020B0609020204030204" pitchFamily="49" charset="0"/>
              </a:rPr>
              <a:t>(</a:t>
            </a:r>
            <a:r>
              <a:rPr lang="en-CA" sz="1400" dirty="0" err="1">
                <a:solidFill>
                  <a:srgbClr val="000000"/>
                </a:solidFill>
                <a:highlight>
                  <a:srgbClr val="FFFFFF"/>
                </a:highlight>
                <a:latin typeface="Consolas" panose="020B0609020204030204" pitchFamily="49" charset="0"/>
              </a:rPr>
              <a:t>si</a:t>
            </a:r>
            <a:r>
              <a:rPr lang="en-CA" sz="1400" dirty="0">
                <a:solidFill>
                  <a:srgbClr val="000000"/>
                </a:solidFill>
                <a:highlight>
                  <a:srgbClr val="FFFFFF"/>
                </a:highlight>
                <a:latin typeface="Consolas" panose="020B0609020204030204" pitchFamily="49" charset="0"/>
              </a:rPr>
              <a:t>);  </a:t>
            </a:r>
            <a:r>
              <a:rPr lang="en-CA" sz="1400" dirty="0" err="1">
                <a:solidFill>
                  <a:srgbClr val="6F008A"/>
                </a:solidFill>
                <a:highlight>
                  <a:srgbClr val="FFFFFF"/>
                </a:highlight>
                <a:latin typeface="Consolas" panose="020B0609020204030204" pitchFamily="49" charset="0"/>
              </a:rPr>
              <a:t>ZeroMemory</a:t>
            </a:r>
            <a:r>
              <a:rPr lang="en-CA" sz="1400" dirty="0">
                <a:solidFill>
                  <a:srgbClr val="000000"/>
                </a:solidFill>
                <a:highlight>
                  <a:srgbClr val="FFFFFF"/>
                </a:highlight>
                <a:latin typeface="Consolas" panose="020B0609020204030204" pitchFamily="49" charset="0"/>
              </a:rPr>
              <a:t>(&amp;pi, </a:t>
            </a:r>
            <a:r>
              <a:rPr lang="en-CA" sz="1400" dirty="0" err="1">
                <a:solidFill>
                  <a:srgbClr val="0000FF"/>
                </a:solidFill>
                <a:highlight>
                  <a:srgbClr val="FFFFFF"/>
                </a:highlight>
                <a:latin typeface="Consolas" panose="020B0609020204030204" pitchFamily="49" charset="0"/>
              </a:rPr>
              <a:t>sizeof</a:t>
            </a:r>
            <a:r>
              <a:rPr lang="en-CA" sz="1400" dirty="0">
                <a:solidFill>
                  <a:srgbClr val="000000"/>
                </a:solidFill>
                <a:highlight>
                  <a:srgbClr val="FFFFFF"/>
                </a:highlight>
                <a:latin typeface="Consolas" panose="020B0609020204030204" pitchFamily="49" charset="0"/>
              </a:rPr>
              <a:t>(pi));</a:t>
            </a:r>
          </a:p>
          <a:p>
            <a:r>
              <a:rPr lang="fr-CA" sz="1400" dirty="0">
                <a:solidFill>
                  <a:srgbClr val="008000"/>
                </a:solidFill>
                <a:highlight>
                  <a:srgbClr val="FFFFFF"/>
                </a:highlight>
                <a:latin typeface="Consolas" panose="020B0609020204030204" pitchFamily="49" charset="0"/>
              </a:rPr>
              <a:t>// IMPORTANT - Doit être dans une variable</a:t>
            </a:r>
            <a:endParaRPr lang="fr-CA" sz="1400" dirty="0">
              <a:solidFill>
                <a:srgbClr val="000000"/>
              </a:solidFill>
              <a:highlight>
                <a:srgbClr val="FFFFFF"/>
              </a:highlight>
              <a:latin typeface="Consolas" panose="020B0609020204030204" pitchFamily="49" charset="0"/>
            </a:endParaRPr>
          </a:p>
          <a:p>
            <a:r>
              <a:rPr lang="en-CA" sz="1400" dirty="0" err="1">
                <a:solidFill>
                  <a:srgbClr val="0000FF"/>
                </a:solidFill>
                <a:highlight>
                  <a:srgbClr val="FFFFFF"/>
                </a:highlight>
                <a:latin typeface="Consolas" panose="020B0609020204030204" pitchFamily="49" charset="0"/>
              </a:rPr>
              <a:t>wchar_t</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processusStr</a:t>
            </a:r>
            <a:r>
              <a:rPr lang="en-CA" sz="1400" dirty="0">
                <a:solidFill>
                  <a:srgbClr val="000000"/>
                </a:solidFill>
                <a:highlight>
                  <a:srgbClr val="FFFFFF"/>
                </a:highlight>
                <a:latin typeface="Consolas" panose="020B0609020204030204" pitchFamily="49" charset="0"/>
              </a:rPr>
              <a:t>[] = </a:t>
            </a:r>
            <a:r>
              <a:rPr lang="en-CA" sz="1400" dirty="0" err="1">
                <a:solidFill>
                  <a:srgbClr val="000000"/>
                </a:solidFill>
                <a:highlight>
                  <a:srgbClr val="FFFFFF"/>
                </a:highlight>
                <a:latin typeface="Consolas" panose="020B0609020204030204" pitchFamily="49" charset="0"/>
              </a:rPr>
              <a:t>L</a:t>
            </a:r>
            <a:r>
              <a:rPr lang="en-CA" sz="1400" dirty="0" err="1">
                <a:solidFill>
                  <a:srgbClr val="A31515"/>
                </a:solidFill>
                <a:highlight>
                  <a:srgbClr val="FFFFFF"/>
                </a:highlight>
                <a:latin typeface="Consolas" panose="020B0609020204030204" pitchFamily="49" charset="0"/>
              </a:rPr>
              <a:t>"calc.exe</a:t>
            </a:r>
            <a:r>
              <a:rPr lang="en-CA" sz="1400" dirty="0">
                <a:solidFill>
                  <a:srgbClr val="A31515"/>
                </a:solidFill>
                <a:highlight>
                  <a:srgbClr val="FFFFFF"/>
                </a:highlight>
                <a:latin typeface="Consolas" panose="020B0609020204030204" pitchFamily="49" charset="0"/>
              </a:rPr>
              <a:t>"</a:t>
            </a:r>
            <a:r>
              <a:rPr lang="en-CA" sz="1400" dirty="0">
                <a:solidFill>
                  <a:srgbClr val="000000"/>
                </a:solidFill>
                <a:highlight>
                  <a:srgbClr val="FFFFFF"/>
                </a:highlight>
                <a:latin typeface="Consolas" panose="020B0609020204030204" pitchFamily="49" charset="0"/>
              </a:rPr>
              <a:t>;</a:t>
            </a:r>
          </a:p>
          <a:p>
            <a:r>
              <a:rPr lang="en-CA" sz="1400" dirty="0">
                <a:solidFill>
                  <a:srgbClr val="008000"/>
                </a:solidFill>
                <a:highlight>
                  <a:srgbClr val="FFFFFF"/>
                </a:highlight>
                <a:latin typeface="Consolas" panose="020B0609020204030204" pitchFamily="49" charset="0"/>
              </a:rPr>
              <a:t>// </a:t>
            </a:r>
            <a:r>
              <a:rPr lang="en-CA" sz="1400" dirty="0" err="1">
                <a:solidFill>
                  <a:srgbClr val="008000"/>
                </a:solidFill>
                <a:highlight>
                  <a:srgbClr val="FFFFFF"/>
                </a:highlight>
                <a:latin typeface="Consolas" panose="020B0609020204030204" pitchFamily="49" charset="0"/>
              </a:rPr>
              <a:t>Lancement</a:t>
            </a:r>
            <a:r>
              <a:rPr lang="en-CA" sz="1400" dirty="0">
                <a:solidFill>
                  <a:srgbClr val="008000"/>
                </a:solidFill>
                <a:highlight>
                  <a:srgbClr val="FFFFFF"/>
                </a:highlight>
                <a:latin typeface="Consolas" panose="020B0609020204030204" pitchFamily="49" charset="0"/>
              </a:rPr>
              <a:t> du </a:t>
            </a:r>
            <a:r>
              <a:rPr lang="en-CA" sz="1400" dirty="0" err="1">
                <a:solidFill>
                  <a:srgbClr val="008000"/>
                </a:solidFill>
                <a:highlight>
                  <a:srgbClr val="FFFFFF"/>
                </a:highlight>
                <a:latin typeface="Consolas" panose="020B0609020204030204" pitchFamily="49" charset="0"/>
              </a:rPr>
              <a:t>processus</a:t>
            </a:r>
            <a:r>
              <a:rPr lang="en-CA" sz="1400" dirty="0">
                <a:solidFill>
                  <a:srgbClr val="008000"/>
                </a:solidFill>
                <a:highlight>
                  <a:srgbClr val="FFFFFF"/>
                </a:highlight>
                <a:latin typeface="Consolas" panose="020B0609020204030204" pitchFamily="49" charset="0"/>
              </a:rPr>
              <a:t> enfant </a:t>
            </a:r>
            <a:endParaRPr lang="en-CA" sz="1400" dirty="0">
              <a:solidFill>
                <a:srgbClr val="000000"/>
              </a:solidFill>
              <a:highlight>
                <a:srgbClr val="FFFFFF"/>
              </a:highlight>
              <a:latin typeface="Consolas" panose="020B0609020204030204" pitchFamily="49" charset="0"/>
            </a:endParaRPr>
          </a:p>
          <a:p>
            <a:pPr lvl="2"/>
            <a:r>
              <a:rPr lang="en-CA" sz="1400" dirty="0">
                <a:solidFill>
                  <a:srgbClr val="0000FF"/>
                </a:solidFill>
                <a:highlight>
                  <a:srgbClr val="FFFFFF"/>
                </a:highlight>
                <a:latin typeface="Consolas" panose="020B0609020204030204" pitchFamily="49" charset="0"/>
              </a:rPr>
              <a:t>if</a:t>
            </a:r>
            <a:r>
              <a:rPr lang="en-CA" sz="1400" dirty="0">
                <a:solidFill>
                  <a:srgbClr val="000000"/>
                </a:solidFill>
                <a:highlight>
                  <a:srgbClr val="FFFFFF"/>
                </a:highlight>
                <a:latin typeface="Consolas" panose="020B0609020204030204" pitchFamily="49" charset="0"/>
              </a:rPr>
              <a:t> (!</a:t>
            </a:r>
            <a:r>
              <a:rPr lang="en-CA" sz="1400" dirty="0" err="1">
                <a:solidFill>
                  <a:srgbClr val="6F008A"/>
                </a:solidFill>
                <a:highlight>
                  <a:srgbClr val="FFFFFF"/>
                </a:highlight>
                <a:latin typeface="Consolas" panose="020B0609020204030204" pitchFamily="49" charset="0"/>
              </a:rPr>
              <a:t>CreateProcess</a:t>
            </a:r>
            <a:r>
              <a:rPr lang="en-CA" sz="1400" dirty="0">
                <a:solidFill>
                  <a:srgbClr val="000000"/>
                </a:solidFill>
                <a:highlight>
                  <a:srgbClr val="FFFFFF"/>
                </a:highlight>
                <a:latin typeface="Consolas" panose="020B0609020204030204" pitchFamily="49" charset="0"/>
              </a:rPr>
              <a:t>(</a:t>
            </a:r>
          </a:p>
          <a:p>
            <a:pPr lvl="4"/>
            <a:r>
              <a:rPr lang="en-CA" sz="1400" dirty="0">
                <a:solidFill>
                  <a:srgbClr val="6F008A"/>
                </a:solidFill>
                <a:highlight>
                  <a:srgbClr val="FFFFFF"/>
                </a:highlight>
                <a:latin typeface="Consolas" panose="020B0609020204030204" pitchFamily="49" charset="0"/>
              </a:rPr>
              <a:t>NULL</a:t>
            </a:r>
            <a:r>
              <a:rPr lang="en-CA" sz="1400" dirty="0">
                <a:solidFill>
                  <a:srgbClr val="000000"/>
                </a:solidFill>
                <a:highlight>
                  <a:srgbClr val="FFFFFF"/>
                </a:highlight>
                <a:latin typeface="Consolas" panose="020B0609020204030204" pitchFamily="49" charset="0"/>
              </a:rPr>
              <a:t>, </a:t>
            </a:r>
            <a:r>
              <a:rPr lang="en-CA" sz="1400" dirty="0">
                <a:solidFill>
                  <a:srgbClr val="008000"/>
                </a:solidFill>
                <a:highlight>
                  <a:srgbClr val="FFFFFF"/>
                </a:highlight>
                <a:latin typeface="Consolas" panose="020B0609020204030204" pitchFamily="49" charset="0"/>
              </a:rPr>
              <a:t>// on </a:t>
            </a:r>
            <a:r>
              <a:rPr lang="en-CA" sz="1400" dirty="0" err="1">
                <a:solidFill>
                  <a:srgbClr val="008000"/>
                </a:solidFill>
                <a:highlight>
                  <a:srgbClr val="FFFFFF"/>
                </a:highlight>
                <a:latin typeface="Consolas" panose="020B0609020204030204" pitchFamily="49" charset="0"/>
              </a:rPr>
              <a:t>peu</a:t>
            </a:r>
            <a:r>
              <a:rPr lang="en-CA" sz="1400" dirty="0">
                <a:solidFill>
                  <a:srgbClr val="008000"/>
                </a:solidFill>
                <a:highlight>
                  <a:srgbClr val="FFFFFF"/>
                </a:highlight>
                <a:latin typeface="Consolas" panose="020B0609020204030204" pitchFamily="49" charset="0"/>
              </a:rPr>
              <a:t> </a:t>
            </a:r>
            <a:r>
              <a:rPr lang="en-CA" sz="1400" dirty="0" err="1">
                <a:solidFill>
                  <a:srgbClr val="008000"/>
                </a:solidFill>
                <a:highlight>
                  <a:srgbClr val="FFFFFF"/>
                </a:highlight>
                <a:latin typeface="Consolas" panose="020B0609020204030204" pitchFamily="49" charset="0"/>
              </a:rPr>
              <a:t>saisir</a:t>
            </a:r>
            <a:r>
              <a:rPr lang="en-CA" sz="1400" dirty="0">
                <a:solidFill>
                  <a:srgbClr val="008000"/>
                </a:solidFill>
                <a:highlight>
                  <a:srgbClr val="FFFFFF"/>
                </a:highlight>
                <a:latin typeface="Consolas" panose="020B0609020204030204" pitchFamily="49" charset="0"/>
              </a:rPr>
              <a:t> </a:t>
            </a:r>
            <a:r>
              <a:rPr lang="en-CA" sz="1400" dirty="0" err="1">
                <a:solidFill>
                  <a:srgbClr val="008000"/>
                </a:solidFill>
                <a:highlight>
                  <a:srgbClr val="FFFFFF"/>
                </a:highlight>
                <a:latin typeface="Consolas" panose="020B0609020204030204" pitchFamily="49" charset="0"/>
              </a:rPr>
              <a:t>directement</a:t>
            </a:r>
            <a:r>
              <a:rPr lang="en-CA" sz="1400" dirty="0">
                <a:solidFill>
                  <a:srgbClr val="008000"/>
                </a:solidFill>
                <a:highlight>
                  <a:srgbClr val="FFFFFF"/>
                </a:highlight>
                <a:latin typeface="Consolas" panose="020B0609020204030204" pitchFamily="49" charset="0"/>
              </a:rPr>
              <a:t> : </a:t>
            </a:r>
            <a:r>
              <a:rPr lang="en-CA" sz="1400" dirty="0" err="1">
                <a:solidFill>
                  <a:srgbClr val="008000"/>
                </a:solidFill>
                <a:highlight>
                  <a:srgbClr val="FFFFFF"/>
                </a:highlight>
                <a:latin typeface="Consolas" panose="020B0609020204030204" pitchFamily="49" charset="0"/>
              </a:rPr>
              <a:t>L"c</a:t>
            </a:r>
            <a:r>
              <a:rPr lang="en-CA" sz="1400" dirty="0">
                <a:solidFill>
                  <a:srgbClr val="008000"/>
                </a:solidFill>
                <a:highlight>
                  <a:srgbClr val="FFFFFF"/>
                </a:highlight>
                <a:latin typeface="Consolas" panose="020B0609020204030204" pitchFamily="49" charset="0"/>
              </a:rPr>
              <a:t>:\\windows\\system32\\calc.exe"</a:t>
            </a:r>
          </a:p>
          <a:p>
            <a:pPr lvl="4"/>
            <a:r>
              <a:rPr lang="en-CA" sz="1400" dirty="0" err="1">
                <a:solidFill>
                  <a:srgbClr val="000000"/>
                </a:solidFill>
                <a:highlight>
                  <a:srgbClr val="FFFFFF"/>
                </a:highlight>
                <a:latin typeface="Consolas" panose="020B0609020204030204" pitchFamily="49" charset="0"/>
              </a:rPr>
              <a:t>processusStr</a:t>
            </a:r>
            <a:r>
              <a:rPr lang="en-CA" sz="1400" dirty="0">
                <a:solidFill>
                  <a:srgbClr val="008000"/>
                </a:solidFill>
                <a:highlight>
                  <a:srgbClr val="FFFFFF"/>
                </a:highlight>
                <a:latin typeface="Consolas" panose="020B0609020204030204" pitchFamily="49" charset="0"/>
              </a:rPr>
              <a:t>,   //</a:t>
            </a:r>
            <a:r>
              <a:rPr lang="en-CA" sz="1400" dirty="0" err="1">
                <a:solidFill>
                  <a:srgbClr val="008000"/>
                </a:solidFill>
                <a:highlight>
                  <a:srgbClr val="FFFFFF"/>
                </a:highlight>
                <a:latin typeface="Consolas" panose="020B0609020204030204" pitchFamily="49" charset="0"/>
              </a:rPr>
              <a:t>c’est</a:t>
            </a:r>
            <a:r>
              <a:rPr lang="en-CA" sz="1400" dirty="0">
                <a:solidFill>
                  <a:srgbClr val="008000"/>
                </a:solidFill>
                <a:highlight>
                  <a:srgbClr val="FFFFFF"/>
                </a:highlight>
                <a:latin typeface="Consolas" panose="020B0609020204030204" pitchFamily="49" charset="0"/>
              </a:rPr>
              <a:t> le nom executable du </a:t>
            </a:r>
            <a:r>
              <a:rPr lang="en-CA" sz="1400" dirty="0" err="1">
                <a:solidFill>
                  <a:srgbClr val="008000"/>
                </a:solidFill>
                <a:highlight>
                  <a:srgbClr val="FFFFFF"/>
                </a:highlight>
                <a:latin typeface="Consolas" panose="020B0609020204030204" pitchFamily="49" charset="0"/>
              </a:rPr>
              <a:t>processus</a:t>
            </a:r>
            <a:r>
              <a:rPr lang="en-CA" sz="1400" dirty="0">
                <a:solidFill>
                  <a:srgbClr val="008000"/>
                </a:solidFill>
                <a:highlight>
                  <a:srgbClr val="FFFFFF"/>
                </a:highlight>
                <a:latin typeface="Consolas" panose="020B0609020204030204" pitchFamily="49" charset="0"/>
              </a:rPr>
              <a:t> </a:t>
            </a:r>
          </a:p>
          <a:p>
            <a:pPr lvl="4"/>
            <a:r>
              <a:rPr lang="en-US" sz="1400" dirty="0">
                <a:solidFill>
                  <a:srgbClr val="6F008A"/>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t>
            </a:r>
          </a:p>
          <a:p>
            <a:pPr lvl="4"/>
            <a:r>
              <a:rPr lang="en-US" sz="1400" dirty="0">
                <a:solidFill>
                  <a:srgbClr val="6F008A"/>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t>
            </a:r>
          </a:p>
          <a:p>
            <a:pPr lvl="4"/>
            <a:r>
              <a:rPr lang="en-CA" sz="1400" dirty="0">
                <a:solidFill>
                  <a:srgbClr val="6F008A"/>
                </a:solidFill>
                <a:highlight>
                  <a:srgbClr val="FFFFFF"/>
                </a:highlight>
                <a:latin typeface="Consolas" panose="020B0609020204030204" pitchFamily="49" charset="0"/>
              </a:rPr>
              <a:t>FALSE</a:t>
            </a:r>
            <a:r>
              <a:rPr lang="en-CA" sz="1400" dirty="0">
                <a:solidFill>
                  <a:srgbClr val="000000"/>
                </a:solidFill>
                <a:highlight>
                  <a:srgbClr val="FFFFFF"/>
                </a:highlight>
                <a:latin typeface="Consolas" panose="020B0609020204030204" pitchFamily="49" charset="0"/>
              </a:rPr>
              <a:t>,          </a:t>
            </a:r>
          </a:p>
          <a:p>
            <a:pPr lvl="4"/>
            <a:r>
              <a:rPr lang="en-CA" sz="1400" dirty="0">
                <a:solidFill>
                  <a:srgbClr val="000000"/>
                </a:solidFill>
                <a:highlight>
                  <a:srgbClr val="FFFFFF"/>
                </a:highlight>
                <a:latin typeface="Consolas" panose="020B0609020204030204" pitchFamily="49" charset="0"/>
              </a:rPr>
              <a:t>0, </a:t>
            </a:r>
          </a:p>
          <a:p>
            <a:pPr lvl="4"/>
            <a:r>
              <a:rPr lang="en-US" sz="1400" dirty="0">
                <a:solidFill>
                  <a:srgbClr val="6F008A"/>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t>
            </a:r>
            <a:endParaRPr lang="en-US" sz="1400" dirty="0">
              <a:solidFill>
                <a:srgbClr val="008000"/>
              </a:solidFill>
              <a:highlight>
                <a:srgbClr val="FFFFFF"/>
              </a:highlight>
              <a:latin typeface="Consolas" panose="020B0609020204030204" pitchFamily="49" charset="0"/>
            </a:endParaRPr>
          </a:p>
          <a:p>
            <a:pPr lvl="4"/>
            <a:r>
              <a:rPr lang="en-US" sz="1400" dirty="0">
                <a:solidFill>
                  <a:srgbClr val="6F008A"/>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a:t>
            </a:r>
            <a:endParaRPr lang="en-US" sz="1400" dirty="0">
              <a:solidFill>
                <a:srgbClr val="008000"/>
              </a:solidFill>
              <a:highlight>
                <a:srgbClr val="FFFFFF"/>
              </a:highlight>
              <a:latin typeface="Consolas" panose="020B0609020204030204" pitchFamily="49" charset="0"/>
            </a:endParaRPr>
          </a:p>
          <a:p>
            <a:pPr lvl="4"/>
            <a:r>
              <a:rPr lang="en-CA" sz="1400" dirty="0">
                <a:solidFill>
                  <a:srgbClr val="000000"/>
                </a:solidFill>
                <a:highlight>
                  <a:srgbClr val="FFFFFF"/>
                </a:highlight>
                <a:latin typeface="Consolas" panose="020B0609020204030204" pitchFamily="49" charset="0"/>
              </a:rPr>
              <a:t>&amp;</a:t>
            </a:r>
            <a:r>
              <a:rPr lang="en-CA" sz="1400" dirty="0" err="1">
                <a:solidFill>
                  <a:srgbClr val="000000"/>
                </a:solidFill>
                <a:highlight>
                  <a:srgbClr val="FFFFFF"/>
                </a:highlight>
                <a:latin typeface="Consolas" panose="020B0609020204030204" pitchFamily="49" charset="0"/>
              </a:rPr>
              <a:t>si</a:t>
            </a:r>
            <a:r>
              <a:rPr lang="en-CA" sz="1400" dirty="0">
                <a:solidFill>
                  <a:srgbClr val="000000"/>
                </a:solidFill>
                <a:highlight>
                  <a:srgbClr val="FFFFFF"/>
                </a:highlight>
                <a:latin typeface="Consolas" panose="020B0609020204030204" pitchFamily="49" charset="0"/>
              </a:rPr>
              <a:t>, </a:t>
            </a:r>
          </a:p>
          <a:p>
            <a:pPr lvl="4"/>
            <a:r>
              <a:rPr lang="en-US" sz="1400" dirty="0">
                <a:solidFill>
                  <a:srgbClr val="000000"/>
                </a:solidFill>
                <a:highlight>
                  <a:srgbClr val="FFFFFF"/>
                </a:highlight>
                <a:latin typeface="Consolas" panose="020B0609020204030204" pitchFamily="49" charset="0"/>
              </a:rPr>
              <a:t>&amp;pi)</a:t>
            </a:r>
            <a:r>
              <a:rPr lang="en-CA" sz="1400" dirty="0">
                <a:solidFill>
                  <a:srgbClr val="000000"/>
                </a:solidFill>
                <a:highlight>
                  <a:srgbClr val="FFFFFF"/>
                </a:highlight>
                <a:latin typeface="Consolas" panose="020B0609020204030204" pitchFamily="49" charset="0"/>
              </a:rPr>
              <a:t>)</a:t>
            </a:r>
          </a:p>
          <a:p>
            <a:pPr lvl="4"/>
            <a:r>
              <a:rPr lang="en-CA" sz="1400" dirty="0">
                <a:solidFill>
                  <a:srgbClr val="000000"/>
                </a:solidFill>
                <a:highlight>
                  <a:srgbClr val="FFFFFF"/>
                </a:highlight>
                <a:latin typeface="Consolas" panose="020B0609020204030204" pitchFamily="49" charset="0"/>
              </a:rPr>
              <a:t>{</a:t>
            </a:r>
          </a:p>
          <a:p>
            <a:pPr lvl="4"/>
            <a:r>
              <a:rPr lang="fr-CA" sz="1400" dirty="0">
                <a:solidFill>
                  <a:srgbClr val="000000"/>
                </a:solidFill>
                <a:highlight>
                  <a:srgbClr val="FFFFFF"/>
                </a:highlight>
                <a:latin typeface="Consolas" panose="020B0609020204030204" pitchFamily="49" charset="0"/>
              </a:rPr>
              <a:t>	cout &lt;&lt; </a:t>
            </a:r>
            <a:r>
              <a:rPr lang="fr-CA" sz="1400" dirty="0">
                <a:solidFill>
                  <a:srgbClr val="A31515"/>
                </a:solidFill>
                <a:highlight>
                  <a:srgbClr val="FFFFFF"/>
                </a:highlight>
                <a:latin typeface="Consolas" panose="020B0609020204030204" pitchFamily="49" charset="0"/>
              </a:rPr>
              <a:t>"Création du processus </a:t>
            </a:r>
            <a:r>
              <a:rPr lang="fr-CA" sz="1400" dirty="0" err="1">
                <a:solidFill>
                  <a:srgbClr val="A31515"/>
                </a:solidFill>
                <a:highlight>
                  <a:srgbClr val="FFFFFF"/>
                </a:highlight>
                <a:latin typeface="Consolas" panose="020B0609020204030204" pitchFamily="49" charset="0"/>
              </a:rPr>
              <a:t>echouee</a:t>
            </a:r>
            <a:r>
              <a:rPr lang="fr-CA" sz="1400" dirty="0">
                <a:solidFill>
                  <a:srgbClr val="A31515"/>
                </a:solidFill>
                <a:highlight>
                  <a:srgbClr val="FFFFFF"/>
                </a:highlight>
                <a:latin typeface="Consolas" panose="020B0609020204030204" pitchFamily="49" charset="0"/>
              </a:rPr>
              <a:t>..."</a:t>
            </a:r>
            <a:r>
              <a:rPr lang="fr-CA" sz="1400" dirty="0">
                <a:solidFill>
                  <a:srgbClr val="000000"/>
                </a:solidFill>
                <a:highlight>
                  <a:srgbClr val="FFFFFF"/>
                </a:highlight>
                <a:latin typeface="Consolas" panose="020B0609020204030204" pitchFamily="49" charset="0"/>
              </a:rPr>
              <a:t> &lt;&lt; </a:t>
            </a:r>
            <a:r>
              <a:rPr lang="fr-CA" sz="1400" dirty="0" err="1">
                <a:solidFill>
                  <a:srgbClr val="000000"/>
                </a:solidFill>
                <a:highlight>
                  <a:srgbClr val="FFFFFF"/>
                </a:highlight>
                <a:latin typeface="Consolas" panose="020B0609020204030204" pitchFamily="49" charset="0"/>
              </a:rPr>
              <a:t>endl</a:t>
            </a:r>
            <a:r>
              <a:rPr lang="fr-CA" sz="1400" dirty="0">
                <a:solidFill>
                  <a:srgbClr val="000000"/>
                </a:solidFill>
                <a:highlight>
                  <a:srgbClr val="FFFFFF"/>
                </a:highlight>
                <a:latin typeface="Consolas" panose="020B0609020204030204" pitchFamily="49" charset="0"/>
              </a:rPr>
              <a:t>;</a:t>
            </a:r>
          </a:p>
          <a:p>
            <a:pPr lvl="4"/>
            <a:r>
              <a:rPr lang="en-CA" sz="1400" dirty="0">
                <a:solidFill>
                  <a:srgbClr val="000000"/>
                </a:solidFill>
                <a:highlight>
                  <a:srgbClr val="FFFFFF"/>
                </a:highlight>
                <a:latin typeface="Consolas" panose="020B0609020204030204" pitchFamily="49" charset="0"/>
              </a:rPr>
              <a:t>}</a:t>
            </a:r>
          </a:p>
          <a:p>
            <a:r>
              <a:rPr lang="fr-CA" sz="1400" dirty="0">
                <a:solidFill>
                  <a:srgbClr val="008000"/>
                </a:solidFill>
                <a:highlight>
                  <a:srgbClr val="FFFFFF"/>
                </a:highlight>
                <a:latin typeface="Consolas" panose="020B0609020204030204" pitchFamily="49" charset="0"/>
              </a:rPr>
              <a:t>// Attente de la fin du processus enfant </a:t>
            </a:r>
            <a:endParaRPr lang="fr-CA" sz="1400" dirty="0">
              <a:solidFill>
                <a:srgbClr val="000000"/>
              </a:solidFill>
              <a:highlight>
                <a:srgbClr val="FFFFFF"/>
              </a:highlight>
              <a:latin typeface="Consolas" panose="020B0609020204030204" pitchFamily="49" charset="0"/>
            </a:endParaRPr>
          </a:p>
          <a:p>
            <a:r>
              <a:rPr lang="en-CA" sz="1400" dirty="0" err="1">
                <a:solidFill>
                  <a:srgbClr val="000000"/>
                </a:solidFill>
                <a:highlight>
                  <a:srgbClr val="FFFFFF"/>
                </a:highlight>
                <a:latin typeface="Consolas" panose="020B0609020204030204" pitchFamily="49" charset="0"/>
              </a:rPr>
              <a:t>WaitForSingleObject</a:t>
            </a:r>
            <a:r>
              <a:rPr lang="en-CA" sz="1400" dirty="0">
                <a:solidFill>
                  <a:srgbClr val="000000"/>
                </a:solidFill>
                <a:highlight>
                  <a:srgbClr val="FFFFFF"/>
                </a:highlight>
                <a:latin typeface="Consolas" panose="020B0609020204030204" pitchFamily="49" charset="0"/>
              </a:rPr>
              <a:t>(</a:t>
            </a:r>
            <a:r>
              <a:rPr lang="en-CA" sz="1400" dirty="0" err="1">
                <a:solidFill>
                  <a:srgbClr val="000000"/>
                </a:solidFill>
                <a:highlight>
                  <a:srgbClr val="FFFFFF"/>
                </a:highlight>
                <a:latin typeface="Consolas" panose="020B0609020204030204" pitchFamily="49" charset="0"/>
              </a:rPr>
              <a:t>pi.hProcess</a:t>
            </a:r>
            <a:r>
              <a:rPr lang="en-CA" sz="1400" dirty="0">
                <a:solidFill>
                  <a:srgbClr val="000000"/>
                </a:solidFill>
                <a:highlight>
                  <a:srgbClr val="FFFFFF"/>
                </a:highlight>
                <a:latin typeface="Consolas" panose="020B0609020204030204" pitchFamily="49" charset="0"/>
              </a:rPr>
              <a:t>, </a:t>
            </a:r>
            <a:r>
              <a:rPr lang="en-CA" sz="1400" dirty="0">
                <a:solidFill>
                  <a:srgbClr val="6F008A"/>
                </a:solidFill>
                <a:highlight>
                  <a:srgbClr val="FFFFFF"/>
                </a:highlight>
                <a:latin typeface="Consolas" panose="020B0609020204030204" pitchFamily="49" charset="0"/>
              </a:rPr>
              <a:t>INFINITE</a:t>
            </a:r>
            <a:r>
              <a:rPr lang="en-CA" sz="1400" dirty="0">
                <a:solidFill>
                  <a:srgbClr val="000000"/>
                </a:solidFill>
                <a:highlight>
                  <a:srgbClr val="FFFFFF"/>
                </a:highlight>
                <a:latin typeface="Consolas" panose="020B0609020204030204" pitchFamily="49" charset="0"/>
              </a:rPr>
              <a:t>);</a:t>
            </a:r>
          </a:p>
          <a:p>
            <a:r>
              <a:rPr lang="fr-CA" sz="1400" dirty="0">
                <a:solidFill>
                  <a:srgbClr val="008000"/>
                </a:solidFill>
                <a:highlight>
                  <a:srgbClr val="FFFFFF"/>
                </a:highlight>
                <a:latin typeface="Consolas" panose="020B0609020204030204" pitchFamily="49" charset="0"/>
              </a:rPr>
              <a:t>// Ferme les </a:t>
            </a:r>
            <a:r>
              <a:rPr lang="fr-CA" sz="1400" dirty="0" err="1">
                <a:solidFill>
                  <a:srgbClr val="008000"/>
                </a:solidFill>
                <a:highlight>
                  <a:srgbClr val="FFFFFF"/>
                </a:highlight>
                <a:latin typeface="Consolas" panose="020B0609020204030204" pitchFamily="49" charset="0"/>
              </a:rPr>
              <a:t>handles</a:t>
            </a:r>
            <a:r>
              <a:rPr lang="fr-CA" sz="1400" dirty="0">
                <a:solidFill>
                  <a:srgbClr val="008000"/>
                </a:solidFill>
                <a:highlight>
                  <a:srgbClr val="FFFFFF"/>
                </a:highlight>
                <a:latin typeface="Consolas" panose="020B0609020204030204" pitchFamily="49" charset="0"/>
              </a:rPr>
              <a:t> de processus et de thread  </a:t>
            </a:r>
            <a:endParaRPr lang="fr-CA" sz="1400" dirty="0">
              <a:solidFill>
                <a:srgbClr val="000000"/>
              </a:solidFill>
              <a:highlight>
                <a:srgbClr val="FFFFFF"/>
              </a:highlight>
              <a:latin typeface="Consolas" panose="020B0609020204030204" pitchFamily="49" charset="0"/>
            </a:endParaRPr>
          </a:p>
          <a:p>
            <a:r>
              <a:rPr lang="en-CA" sz="1400" dirty="0" err="1">
                <a:solidFill>
                  <a:srgbClr val="000000"/>
                </a:solidFill>
                <a:highlight>
                  <a:srgbClr val="FFFFFF"/>
                </a:highlight>
                <a:latin typeface="Consolas" panose="020B0609020204030204" pitchFamily="49" charset="0"/>
              </a:rPr>
              <a:t>CloseHandle</a:t>
            </a:r>
            <a:r>
              <a:rPr lang="en-CA" sz="1400" dirty="0">
                <a:solidFill>
                  <a:srgbClr val="000000"/>
                </a:solidFill>
                <a:highlight>
                  <a:srgbClr val="FFFFFF"/>
                </a:highlight>
                <a:latin typeface="Consolas" panose="020B0609020204030204" pitchFamily="49" charset="0"/>
              </a:rPr>
              <a:t>(</a:t>
            </a:r>
            <a:r>
              <a:rPr lang="en-CA" sz="1400" dirty="0" err="1">
                <a:solidFill>
                  <a:srgbClr val="000000"/>
                </a:solidFill>
                <a:highlight>
                  <a:srgbClr val="FFFFFF"/>
                </a:highlight>
                <a:latin typeface="Consolas" panose="020B0609020204030204" pitchFamily="49" charset="0"/>
              </a:rPr>
              <a:t>pi.hProcess</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CloseHandle</a:t>
            </a:r>
            <a:r>
              <a:rPr lang="en-CA" sz="1400" dirty="0">
                <a:solidFill>
                  <a:srgbClr val="000000"/>
                </a:solidFill>
                <a:highlight>
                  <a:srgbClr val="FFFFFF"/>
                </a:highlight>
                <a:latin typeface="Consolas" panose="020B0609020204030204" pitchFamily="49" charset="0"/>
              </a:rPr>
              <a:t>(</a:t>
            </a:r>
            <a:r>
              <a:rPr lang="en-CA" sz="1400" dirty="0" err="1">
                <a:solidFill>
                  <a:srgbClr val="000000"/>
                </a:solidFill>
                <a:highlight>
                  <a:srgbClr val="FFFFFF"/>
                </a:highlight>
                <a:latin typeface="Consolas" panose="020B0609020204030204" pitchFamily="49" charset="0"/>
              </a:rPr>
              <a:t>pi.hThread</a:t>
            </a:r>
            <a:r>
              <a:rPr lang="en-CA" sz="1400" dirty="0">
                <a:solidFill>
                  <a:srgbClr val="000000"/>
                </a:solidFill>
                <a:highlight>
                  <a:srgbClr val="FFFFFF"/>
                </a:highlight>
                <a:latin typeface="Consolas" panose="020B0609020204030204" pitchFamily="49" charset="0"/>
              </a:rPr>
              <a:t>);</a:t>
            </a:r>
          </a:p>
          <a:p>
            <a:r>
              <a:rPr lang="en-CA" sz="1400" dirty="0">
                <a:solidFill>
                  <a:srgbClr val="0000FF"/>
                </a:solidFill>
                <a:highlight>
                  <a:srgbClr val="FFFFFF"/>
                </a:highlight>
                <a:latin typeface="Consolas" panose="020B0609020204030204" pitchFamily="49" charset="0"/>
              </a:rPr>
              <a:t>return</a:t>
            </a:r>
            <a:r>
              <a:rPr lang="en-CA" sz="1400" dirty="0">
                <a:solidFill>
                  <a:srgbClr val="000000"/>
                </a:solidFill>
                <a:highlight>
                  <a:srgbClr val="FFFFFF"/>
                </a:highlight>
                <a:latin typeface="Consolas" panose="020B0609020204030204" pitchFamily="49" charset="0"/>
              </a:rPr>
              <a:t> 0;</a:t>
            </a:r>
          </a:p>
          <a:p>
            <a:r>
              <a:rPr lang="en-CA" sz="1400" dirty="0">
                <a:solidFill>
                  <a:srgbClr val="000000"/>
                </a:solidFill>
                <a:highlight>
                  <a:srgbClr val="FFFFFF"/>
                </a:highlight>
                <a:latin typeface="Consolas" panose="020B0609020204030204" pitchFamily="49" charset="0"/>
              </a:rPr>
              <a:t>}</a:t>
            </a:r>
          </a:p>
          <a:p>
            <a:endParaRPr lang="en-CA" sz="1400" dirty="0">
              <a:solidFill>
                <a:srgbClr val="000000"/>
              </a:solidFill>
              <a:highlight>
                <a:srgbClr val="FFFFFF"/>
              </a:highlight>
              <a:latin typeface="Consolas" panose="020B0609020204030204" pitchFamily="49" charset="0"/>
            </a:endParaRPr>
          </a:p>
        </p:txBody>
      </p:sp>
      <p:sp>
        <p:nvSpPr>
          <p:cNvPr id="2" name="ZoneTexte 1"/>
          <p:cNvSpPr txBox="1"/>
          <p:nvPr/>
        </p:nvSpPr>
        <p:spPr>
          <a:xfrm>
            <a:off x="5508104" y="5157192"/>
            <a:ext cx="3024336" cy="369332"/>
          </a:xfrm>
          <a:prstGeom prst="rect">
            <a:avLst/>
          </a:prstGeom>
          <a:noFill/>
        </p:spPr>
        <p:txBody>
          <a:bodyPr wrap="square" rtlCol="0">
            <a:spAutoFit/>
          </a:bodyPr>
          <a:lstStyle/>
          <a:p>
            <a:r>
              <a:rPr lang="fr-CA" dirty="0"/>
              <a:t>Attendre la fin du processus</a:t>
            </a:r>
          </a:p>
        </p:txBody>
      </p:sp>
      <p:cxnSp>
        <p:nvCxnSpPr>
          <p:cNvPr id="6" name="Connecteur droit avec flèche 5"/>
          <p:cNvCxnSpPr>
            <a:stCxn id="2" idx="1"/>
          </p:cNvCxnSpPr>
          <p:nvPr/>
        </p:nvCxnSpPr>
        <p:spPr>
          <a:xfrm flipH="1">
            <a:off x="4211960" y="5341858"/>
            <a:ext cx="1296144" cy="24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a:t>Changement de la priorité d'un processus en C++</a:t>
            </a:r>
          </a:p>
        </p:txBody>
      </p:sp>
      <p:sp>
        <p:nvSpPr>
          <p:cNvPr id="3" name="Espace réservé du contenu 2"/>
          <p:cNvSpPr>
            <a:spLocks noGrp="1"/>
          </p:cNvSpPr>
          <p:nvPr>
            <p:ph idx="1"/>
          </p:nvPr>
        </p:nvSpPr>
        <p:spPr/>
        <p:txBody>
          <a:bodyPr>
            <a:normAutofit/>
          </a:bodyPr>
          <a:lstStyle/>
          <a:p>
            <a:r>
              <a:rPr lang="fr-CA" dirty="0"/>
              <a:t>Il faut dans un premier temps demander au système de nous fournir  le </a:t>
            </a:r>
            <a:r>
              <a:rPr lang="fr-CA" i="1" dirty="0" err="1"/>
              <a:t>handle</a:t>
            </a:r>
            <a:r>
              <a:rPr lang="fr-CA" dirty="0"/>
              <a:t> du processus courant pour pouvoir accéder à ses propriétés. On utilise pour cela la fonction </a:t>
            </a:r>
            <a:r>
              <a:rPr lang="fr-CA" b="1" dirty="0" err="1"/>
              <a:t>GetCurrentProcess</a:t>
            </a:r>
            <a:r>
              <a:rPr lang="fr-CA" dirty="0"/>
              <a:t>. (</a:t>
            </a:r>
            <a:r>
              <a:rPr lang="fr-CA" i="1" dirty="0"/>
              <a:t>h=</a:t>
            </a:r>
            <a:r>
              <a:rPr lang="fr-CA" i="1" dirty="0" err="1"/>
              <a:t>GetCurrentProcess</a:t>
            </a:r>
            <a:r>
              <a:rPr lang="fr-CA" i="1" dirty="0"/>
              <a:t>(); </a:t>
            </a:r>
            <a:r>
              <a:rPr lang="fr-CA" dirty="0"/>
              <a:t>)</a:t>
            </a:r>
          </a:p>
          <a:p>
            <a:r>
              <a:rPr lang="fr-CA" dirty="0"/>
              <a:t>Pour spécifier la priorité du processus courant, on utilise la fonction </a:t>
            </a:r>
            <a:r>
              <a:rPr lang="fr-CA" b="1" dirty="0" err="1"/>
              <a:t>SetPriorityClass</a:t>
            </a:r>
            <a:r>
              <a:rPr lang="fr-CA" dirty="0"/>
              <a:t> dont le prototype est le suivant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412776"/>
            <a:ext cx="8229600" cy="4525963"/>
          </a:xfrm>
        </p:spPr>
        <p:txBody>
          <a:bodyPr>
            <a:normAutofit/>
          </a:bodyPr>
          <a:lstStyle/>
          <a:p>
            <a:pPr>
              <a:buNone/>
            </a:pPr>
            <a:r>
              <a:rPr lang="en-US" sz="1600" i="1" dirty="0"/>
              <a:t>BOOL WINAPI </a:t>
            </a:r>
            <a:r>
              <a:rPr lang="en-US" sz="1600" i="1" dirty="0" err="1"/>
              <a:t>SetPriorityClass</a:t>
            </a:r>
            <a:r>
              <a:rPr lang="en-US" sz="1600" i="1" dirty="0"/>
              <a:t>(  __in   HANDLE </a:t>
            </a:r>
            <a:r>
              <a:rPr lang="en-US" sz="1600" i="1" dirty="0" err="1"/>
              <a:t>hProcess</a:t>
            </a:r>
            <a:r>
              <a:rPr lang="en-US" sz="1600" i="1" dirty="0"/>
              <a:t>,   </a:t>
            </a:r>
            <a:r>
              <a:rPr lang="fr-CA" sz="1600" i="1" dirty="0" err="1"/>
              <a:t>__in</a:t>
            </a:r>
            <a:r>
              <a:rPr lang="fr-CA" sz="1600" i="1" dirty="0"/>
              <a:t>          DWORD </a:t>
            </a:r>
            <a:r>
              <a:rPr lang="fr-CA" sz="1600" i="1" dirty="0" err="1"/>
              <a:t>dwPriorityClass</a:t>
            </a:r>
            <a:r>
              <a:rPr lang="fr-CA" sz="1600" i="1" dirty="0"/>
              <a:t>  ); </a:t>
            </a:r>
          </a:p>
          <a:p>
            <a:endParaRPr lang="fr-CA" dirty="0"/>
          </a:p>
        </p:txBody>
      </p:sp>
      <p:sp>
        <p:nvSpPr>
          <p:cNvPr id="5" name="Rectangle 4"/>
          <p:cNvSpPr/>
          <p:nvPr/>
        </p:nvSpPr>
        <p:spPr>
          <a:xfrm>
            <a:off x="611560" y="1772816"/>
            <a:ext cx="5976664" cy="1077218"/>
          </a:xfrm>
          <a:prstGeom prst="rect">
            <a:avLst/>
          </a:prstGeom>
        </p:spPr>
        <p:txBody>
          <a:bodyPr wrap="square">
            <a:spAutoFit/>
          </a:bodyPr>
          <a:lstStyle/>
          <a:p>
            <a:pPr>
              <a:buNone/>
            </a:pPr>
            <a:r>
              <a:rPr lang="fr-CA" sz="1600" i="1" dirty="0"/>
              <a:t>IDLE_PRIORITY_CLASS 	Priorité basse </a:t>
            </a:r>
          </a:p>
          <a:p>
            <a:pPr>
              <a:buNone/>
            </a:pPr>
            <a:r>
              <a:rPr lang="en-US" sz="1600" i="1" dirty="0"/>
              <a:t>NORMAL_PRIORITY_CLASS	</a:t>
            </a:r>
            <a:r>
              <a:rPr lang="en-US" sz="1600" i="1" dirty="0" err="1"/>
              <a:t>Priorité</a:t>
            </a:r>
            <a:r>
              <a:rPr lang="en-US" sz="1600" i="1" dirty="0"/>
              <a:t> </a:t>
            </a:r>
            <a:r>
              <a:rPr lang="en-US" sz="1600" i="1" dirty="0" err="1"/>
              <a:t>normale</a:t>
            </a:r>
            <a:r>
              <a:rPr lang="en-US" sz="1600" i="1" dirty="0"/>
              <a:t> </a:t>
            </a:r>
            <a:endParaRPr lang="fr-CA" sz="1600" i="1" dirty="0"/>
          </a:p>
          <a:p>
            <a:pPr>
              <a:buNone/>
            </a:pPr>
            <a:r>
              <a:rPr lang="en-US" sz="1600" i="1" dirty="0"/>
              <a:t>HIGH_PRIORITY_CLASS 	</a:t>
            </a:r>
            <a:r>
              <a:rPr lang="en-US" sz="1600" i="1" dirty="0" err="1"/>
              <a:t>Priorité</a:t>
            </a:r>
            <a:r>
              <a:rPr lang="en-US" sz="1600" i="1" dirty="0"/>
              <a:t> haute </a:t>
            </a:r>
            <a:endParaRPr lang="fr-CA" sz="1600" i="1" dirty="0"/>
          </a:p>
          <a:p>
            <a:pPr>
              <a:buNone/>
            </a:pPr>
            <a:r>
              <a:rPr lang="fr-CA" sz="1600" i="1" dirty="0"/>
              <a:t>REALTIME_PRIORITY_CLASS 	Priorité temps-réel </a:t>
            </a:r>
          </a:p>
        </p:txBody>
      </p:sp>
      <p:sp>
        <p:nvSpPr>
          <p:cNvPr id="7" name="Titre 1"/>
          <p:cNvSpPr>
            <a:spLocks noGrp="1"/>
          </p:cNvSpPr>
          <p:nvPr>
            <p:ph type="title"/>
          </p:nvPr>
        </p:nvSpPr>
        <p:spPr>
          <a:xfrm>
            <a:off x="457200" y="274638"/>
            <a:ext cx="8229600" cy="1143000"/>
          </a:xfrm>
        </p:spPr>
        <p:txBody>
          <a:bodyPr>
            <a:normAutofit fontScale="90000"/>
          </a:bodyPr>
          <a:lstStyle/>
          <a:p>
            <a:r>
              <a:rPr lang="fr-CA" dirty="0"/>
              <a:t>Changement de la priorité d'un processus en C++</a:t>
            </a:r>
          </a:p>
        </p:txBody>
      </p:sp>
      <p:sp>
        <p:nvSpPr>
          <p:cNvPr id="2" name="Rectangle 1"/>
          <p:cNvSpPr/>
          <p:nvPr/>
        </p:nvSpPr>
        <p:spPr>
          <a:xfrm>
            <a:off x="251520" y="3543713"/>
            <a:ext cx="8795320" cy="2800767"/>
          </a:xfrm>
          <a:prstGeom prst="rect">
            <a:avLst/>
          </a:prstGeom>
        </p:spPr>
        <p:txBody>
          <a:bodyPr wrap="square">
            <a:spAutoFit/>
          </a:bodyPr>
          <a:lstStyle/>
          <a:p>
            <a:r>
              <a:rPr lang="en-CA" sz="1600" dirty="0">
                <a:solidFill>
                  <a:srgbClr val="0000FF"/>
                </a:solidFill>
                <a:highlight>
                  <a:srgbClr val="FFFFFF"/>
                </a:highlight>
                <a:latin typeface="Consolas" panose="020B0609020204030204" pitchFamily="49" charset="0"/>
              </a:rPr>
              <a:t>#include</a:t>
            </a:r>
            <a:r>
              <a:rPr lang="en-CA" sz="1600" dirty="0">
                <a:solidFill>
                  <a:srgbClr val="000000"/>
                </a:solidFill>
                <a:highlight>
                  <a:srgbClr val="FFFFFF"/>
                </a:highlight>
                <a:latin typeface="Consolas" panose="020B0609020204030204" pitchFamily="49" charset="0"/>
              </a:rPr>
              <a:t> </a:t>
            </a:r>
            <a:r>
              <a:rPr lang="en-CA" sz="1600" dirty="0">
                <a:solidFill>
                  <a:srgbClr val="A31515"/>
                </a:solidFill>
                <a:highlight>
                  <a:srgbClr val="FFFFFF"/>
                </a:highlight>
                <a:latin typeface="Consolas" panose="020B0609020204030204" pitchFamily="49" charset="0"/>
              </a:rPr>
              <a:t>&lt;</a:t>
            </a:r>
            <a:r>
              <a:rPr lang="en-CA" sz="1600" dirty="0" err="1">
                <a:solidFill>
                  <a:srgbClr val="A31515"/>
                </a:solidFill>
                <a:highlight>
                  <a:srgbClr val="FFFFFF"/>
                </a:highlight>
                <a:latin typeface="Consolas" panose="020B0609020204030204" pitchFamily="49" charset="0"/>
              </a:rPr>
              <a:t>windows.h</a:t>
            </a:r>
            <a:r>
              <a:rPr lang="en-CA" sz="1600" dirty="0">
                <a:solidFill>
                  <a:srgbClr val="A31515"/>
                </a:solidFill>
                <a:highlight>
                  <a:srgbClr val="FFFFFF"/>
                </a:highlight>
                <a:latin typeface="Consolas" panose="020B0609020204030204" pitchFamily="49" charset="0"/>
              </a:rPr>
              <a:t>&gt;</a:t>
            </a:r>
            <a:r>
              <a:rPr lang="en-CA" sz="1600" dirty="0">
                <a:solidFill>
                  <a:srgbClr val="000000"/>
                </a:solidFill>
                <a:highlight>
                  <a:srgbClr val="FFFFFF"/>
                </a:highlight>
                <a:latin typeface="Consolas" panose="020B0609020204030204" pitchFamily="49" charset="0"/>
              </a:rPr>
              <a:t> </a:t>
            </a:r>
          </a:p>
          <a:p>
            <a:endParaRPr lang="en-CA" sz="1600" dirty="0">
              <a:solidFill>
                <a:srgbClr val="000000"/>
              </a:solidFill>
              <a:highlight>
                <a:srgbClr val="FFFFFF"/>
              </a:highlight>
              <a:latin typeface="Consolas" panose="020B0609020204030204" pitchFamily="49" charset="0"/>
            </a:endParaRPr>
          </a:p>
          <a:p>
            <a:r>
              <a:rPr lang="en-CA" sz="1600" dirty="0" err="1">
                <a:solidFill>
                  <a:srgbClr val="0000FF"/>
                </a:solidFill>
                <a:highlight>
                  <a:srgbClr val="FFFFFF"/>
                </a:highlight>
                <a:latin typeface="Consolas" panose="020B0609020204030204" pitchFamily="49" charset="0"/>
              </a:rPr>
              <a:t>int</a:t>
            </a:r>
            <a:r>
              <a:rPr lang="en-CA" sz="1600" dirty="0">
                <a:solidFill>
                  <a:srgbClr val="000000"/>
                </a:solidFill>
                <a:highlight>
                  <a:srgbClr val="FFFFFF"/>
                </a:highlight>
                <a:latin typeface="Consolas" panose="020B0609020204030204" pitchFamily="49" charset="0"/>
              </a:rPr>
              <a:t> main()</a:t>
            </a:r>
          </a:p>
          <a:p>
            <a:r>
              <a:rPr lang="en-CA" sz="1600" dirty="0">
                <a:solidFill>
                  <a:srgbClr val="000000"/>
                </a:solidFill>
                <a:highlight>
                  <a:srgbClr val="FFFFFF"/>
                </a:highlight>
                <a:latin typeface="Consolas" panose="020B0609020204030204" pitchFamily="49" charset="0"/>
              </a:rPr>
              <a:t>{</a:t>
            </a:r>
          </a:p>
          <a:p>
            <a:r>
              <a:rPr lang="en-CA" sz="1600" dirty="0">
                <a:solidFill>
                  <a:srgbClr val="2B91AF"/>
                </a:solidFill>
                <a:highlight>
                  <a:srgbClr val="FFFFFF"/>
                </a:highlight>
                <a:latin typeface="Consolas" panose="020B0609020204030204" pitchFamily="49" charset="0"/>
              </a:rPr>
              <a:t>HANDLE</a:t>
            </a:r>
            <a:r>
              <a:rPr lang="en-CA" sz="1600" dirty="0">
                <a:solidFill>
                  <a:srgbClr val="000000"/>
                </a:solidFill>
                <a:highlight>
                  <a:srgbClr val="FFFFFF"/>
                </a:highlight>
                <a:latin typeface="Consolas" panose="020B0609020204030204" pitchFamily="49" charset="0"/>
              </a:rPr>
              <a:t> h;</a:t>
            </a:r>
          </a:p>
          <a:p>
            <a:r>
              <a:rPr lang="fr-CA" sz="1600" dirty="0">
                <a:solidFill>
                  <a:srgbClr val="000000"/>
                </a:solidFill>
                <a:highlight>
                  <a:srgbClr val="FFFFFF"/>
                </a:highlight>
                <a:latin typeface="Consolas" panose="020B0609020204030204" pitchFamily="49" charset="0"/>
              </a:rPr>
              <a:t>h = </a:t>
            </a:r>
            <a:r>
              <a:rPr lang="fr-CA" sz="1600" dirty="0" err="1">
                <a:solidFill>
                  <a:srgbClr val="000000"/>
                </a:solidFill>
                <a:highlight>
                  <a:srgbClr val="FFFFFF"/>
                </a:highlight>
                <a:latin typeface="Consolas" panose="020B0609020204030204" pitchFamily="49" charset="0"/>
              </a:rPr>
              <a:t>GetCurrentProcess</a:t>
            </a:r>
            <a:r>
              <a:rPr lang="fr-CA" sz="1600" dirty="0">
                <a:solidFill>
                  <a:srgbClr val="000000"/>
                </a:solidFill>
                <a:highlight>
                  <a:srgbClr val="FFFFFF"/>
                </a:highlight>
                <a:latin typeface="Consolas" panose="020B0609020204030204" pitchFamily="49" charset="0"/>
              </a:rPr>
              <a:t>();  </a:t>
            </a:r>
            <a:r>
              <a:rPr lang="fr-CA" sz="1600" dirty="0">
                <a:solidFill>
                  <a:srgbClr val="008000"/>
                </a:solidFill>
                <a:highlight>
                  <a:srgbClr val="FFFFFF"/>
                </a:highlight>
                <a:latin typeface="Consolas" panose="020B0609020204030204" pitchFamily="49" charset="0"/>
              </a:rPr>
              <a:t>// Retourne le </a:t>
            </a:r>
            <a:r>
              <a:rPr lang="fr-CA" sz="1600" dirty="0" err="1">
                <a:solidFill>
                  <a:srgbClr val="008000"/>
                </a:solidFill>
                <a:highlight>
                  <a:srgbClr val="FFFFFF"/>
                </a:highlight>
                <a:latin typeface="Consolas" panose="020B0609020204030204" pitchFamily="49" charset="0"/>
              </a:rPr>
              <a:t>handle</a:t>
            </a:r>
            <a:r>
              <a:rPr lang="fr-CA" sz="1600" dirty="0">
                <a:solidFill>
                  <a:srgbClr val="008000"/>
                </a:solidFill>
                <a:highlight>
                  <a:srgbClr val="FFFFFF"/>
                </a:highlight>
                <a:latin typeface="Consolas" panose="020B0609020204030204" pitchFamily="49" charset="0"/>
              </a:rPr>
              <a:t> du processus courant </a:t>
            </a:r>
            <a:endParaRPr lang="fr-CA" sz="1600" dirty="0">
              <a:solidFill>
                <a:srgbClr val="000000"/>
              </a:solidFill>
              <a:highlight>
                <a:srgbClr val="FFFFFF"/>
              </a:highlight>
              <a:latin typeface="Consolas" panose="020B0609020204030204" pitchFamily="49" charset="0"/>
            </a:endParaRPr>
          </a:p>
          <a:p>
            <a:r>
              <a:rPr lang="en-CA" sz="1600" dirty="0" err="1">
                <a:solidFill>
                  <a:srgbClr val="000000"/>
                </a:solidFill>
                <a:highlight>
                  <a:srgbClr val="FFFFFF"/>
                </a:highlight>
                <a:latin typeface="Consolas" panose="020B0609020204030204" pitchFamily="49" charset="0"/>
              </a:rPr>
              <a:t>SetPriorityClass</a:t>
            </a:r>
            <a:r>
              <a:rPr lang="en-CA" sz="1600" dirty="0">
                <a:solidFill>
                  <a:srgbClr val="000000"/>
                </a:solidFill>
                <a:highlight>
                  <a:srgbClr val="FFFFFF"/>
                </a:highlight>
                <a:latin typeface="Consolas" panose="020B0609020204030204" pitchFamily="49" charset="0"/>
              </a:rPr>
              <a:t>(h, </a:t>
            </a:r>
            <a:r>
              <a:rPr lang="en-CA" sz="1600" dirty="0">
                <a:solidFill>
                  <a:srgbClr val="6F008A"/>
                </a:solidFill>
                <a:highlight>
                  <a:srgbClr val="FFFFFF"/>
                </a:highlight>
                <a:latin typeface="Consolas" panose="020B0609020204030204" pitchFamily="49" charset="0"/>
              </a:rPr>
              <a:t>REALTIME_PRIORITY_CLASS</a:t>
            </a:r>
            <a:r>
              <a:rPr lang="en-CA" sz="1600" dirty="0">
                <a:solidFill>
                  <a:srgbClr val="000000"/>
                </a:solidFill>
                <a:highlight>
                  <a:srgbClr val="FFFFFF"/>
                </a:highlight>
                <a:latin typeface="Consolas" panose="020B0609020204030204" pitchFamily="49" charset="0"/>
              </a:rPr>
              <a:t>);</a:t>
            </a:r>
            <a:r>
              <a:rPr lang="en-CA" sz="1600" dirty="0">
                <a:solidFill>
                  <a:srgbClr val="008000"/>
                </a:solidFill>
                <a:highlight>
                  <a:srgbClr val="FFFFFF"/>
                </a:highlight>
                <a:latin typeface="Consolas" panose="020B0609020204030204" pitchFamily="49" charset="0"/>
              </a:rPr>
              <a:t>// </a:t>
            </a:r>
            <a:r>
              <a:rPr lang="en-CA" sz="1600" dirty="0" err="1">
                <a:solidFill>
                  <a:srgbClr val="008000"/>
                </a:solidFill>
                <a:highlight>
                  <a:srgbClr val="FFFFFF"/>
                </a:highlight>
                <a:latin typeface="Consolas" panose="020B0609020204030204" pitchFamily="49" charset="0"/>
              </a:rPr>
              <a:t>Priorité</a:t>
            </a:r>
            <a:r>
              <a:rPr lang="en-CA" sz="1600" dirty="0">
                <a:solidFill>
                  <a:srgbClr val="008000"/>
                </a:solidFill>
                <a:highlight>
                  <a:srgbClr val="FFFFFF"/>
                </a:highlight>
                <a:latin typeface="Consolas" panose="020B0609020204030204" pitchFamily="49" charset="0"/>
              </a:rPr>
              <a:t> temps-</a:t>
            </a:r>
            <a:r>
              <a:rPr lang="en-CA" sz="1600" dirty="0" err="1">
                <a:solidFill>
                  <a:srgbClr val="008000"/>
                </a:solidFill>
                <a:highlight>
                  <a:srgbClr val="FFFFFF"/>
                </a:highlight>
                <a:latin typeface="Consolas" panose="020B0609020204030204" pitchFamily="49" charset="0"/>
              </a:rPr>
              <a:t>réel</a:t>
            </a:r>
            <a:r>
              <a:rPr lang="en-CA" sz="1600" dirty="0">
                <a:solidFill>
                  <a:srgbClr val="008000"/>
                </a:solidFill>
                <a:highlight>
                  <a:srgbClr val="FFFFFF"/>
                </a:highlight>
                <a:latin typeface="Consolas" panose="020B0609020204030204" pitchFamily="49" charset="0"/>
              </a:rPr>
              <a:t> </a:t>
            </a:r>
            <a:endParaRPr lang="en-CA" sz="1600" dirty="0">
              <a:solidFill>
                <a:srgbClr val="000000"/>
              </a:solidFill>
              <a:highlight>
                <a:srgbClr val="FFFFFF"/>
              </a:highlight>
              <a:latin typeface="Consolas" panose="020B0609020204030204" pitchFamily="49" charset="0"/>
            </a:endParaRPr>
          </a:p>
          <a:p>
            <a:r>
              <a:rPr lang="en-CA" sz="1600" dirty="0" err="1">
                <a:solidFill>
                  <a:srgbClr val="000000"/>
                </a:solidFill>
                <a:highlight>
                  <a:srgbClr val="FFFFFF"/>
                </a:highlight>
                <a:latin typeface="Consolas" panose="020B0609020204030204" pitchFamily="49" charset="0"/>
              </a:rPr>
              <a:t>SetPriorityClass</a:t>
            </a:r>
            <a:r>
              <a:rPr lang="en-CA" sz="1600" dirty="0">
                <a:solidFill>
                  <a:srgbClr val="000000"/>
                </a:solidFill>
                <a:highlight>
                  <a:srgbClr val="FFFFFF"/>
                </a:highlight>
                <a:latin typeface="Consolas" panose="020B0609020204030204" pitchFamily="49" charset="0"/>
              </a:rPr>
              <a:t>(h, </a:t>
            </a:r>
            <a:r>
              <a:rPr lang="en-CA" sz="1600" dirty="0">
                <a:solidFill>
                  <a:srgbClr val="6F008A"/>
                </a:solidFill>
                <a:highlight>
                  <a:srgbClr val="FFFFFF"/>
                </a:highlight>
                <a:latin typeface="Consolas" panose="020B0609020204030204" pitchFamily="49" charset="0"/>
              </a:rPr>
              <a:t>HIGH_PRIORITY_CLASS</a:t>
            </a:r>
            <a:r>
              <a:rPr lang="en-CA" sz="1600" dirty="0">
                <a:solidFill>
                  <a:srgbClr val="000000"/>
                </a:solidFill>
                <a:highlight>
                  <a:srgbClr val="FFFFFF"/>
                </a:highlight>
                <a:latin typeface="Consolas" panose="020B0609020204030204" pitchFamily="49" charset="0"/>
              </a:rPr>
              <a:t>);    </a:t>
            </a:r>
            <a:r>
              <a:rPr lang="en-CA" sz="1600" dirty="0">
                <a:solidFill>
                  <a:srgbClr val="008000"/>
                </a:solidFill>
                <a:highlight>
                  <a:srgbClr val="FFFFFF"/>
                </a:highlight>
                <a:latin typeface="Consolas" panose="020B0609020204030204" pitchFamily="49" charset="0"/>
              </a:rPr>
              <a:t>// </a:t>
            </a:r>
            <a:r>
              <a:rPr lang="en-CA" sz="1600" dirty="0" err="1">
                <a:solidFill>
                  <a:srgbClr val="008000"/>
                </a:solidFill>
                <a:highlight>
                  <a:srgbClr val="FFFFFF"/>
                </a:highlight>
                <a:latin typeface="Consolas" panose="020B0609020204030204" pitchFamily="49" charset="0"/>
              </a:rPr>
              <a:t>Priorité</a:t>
            </a:r>
            <a:r>
              <a:rPr lang="en-CA" sz="1600" dirty="0">
                <a:solidFill>
                  <a:srgbClr val="008000"/>
                </a:solidFill>
                <a:highlight>
                  <a:srgbClr val="FFFFFF"/>
                </a:highlight>
                <a:latin typeface="Consolas" panose="020B0609020204030204" pitchFamily="49" charset="0"/>
              </a:rPr>
              <a:t>  haute </a:t>
            </a:r>
            <a:endParaRPr lang="en-CA" sz="1600" dirty="0">
              <a:solidFill>
                <a:srgbClr val="000000"/>
              </a:solidFill>
              <a:highlight>
                <a:srgbClr val="FFFFFF"/>
              </a:highlight>
              <a:latin typeface="Consolas" panose="020B0609020204030204" pitchFamily="49" charset="0"/>
            </a:endParaRPr>
          </a:p>
          <a:p>
            <a:r>
              <a:rPr lang="en-CA" sz="1600" dirty="0" err="1">
                <a:solidFill>
                  <a:srgbClr val="000000"/>
                </a:solidFill>
                <a:highlight>
                  <a:srgbClr val="FFFFFF"/>
                </a:highlight>
                <a:latin typeface="Consolas" panose="020B0609020204030204" pitchFamily="49" charset="0"/>
              </a:rPr>
              <a:t>SetPriorityClass</a:t>
            </a:r>
            <a:r>
              <a:rPr lang="en-CA" sz="1600" dirty="0">
                <a:solidFill>
                  <a:srgbClr val="000000"/>
                </a:solidFill>
                <a:highlight>
                  <a:srgbClr val="FFFFFF"/>
                </a:highlight>
                <a:latin typeface="Consolas" panose="020B0609020204030204" pitchFamily="49" charset="0"/>
              </a:rPr>
              <a:t>(h, </a:t>
            </a:r>
            <a:r>
              <a:rPr lang="en-CA" sz="1600" dirty="0">
                <a:solidFill>
                  <a:srgbClr val="6F008A"/>
                </a:solidFill>
                <a:highlight>
                  <a:srgbClr val="FFFFFF"/>
                </a:highlight>
                <a:latin typeface="Consolas" panose="020B0609020204030204" pitchFamily="49" charset="0"/>
              </a:rPr>
              <a:t>NORMAL_PRIORITY_CLASS</a:t>
            </a:r>
            <a:r>
              <a:rPr lang="en-CA" sz="1600" dirty="0">
                <a:solidFill>
                  <a:srgbClr val="000000"/>
                </a:solidFill>
                <a:highlight>
                  <a:srgbClr val="FFFFFF"/>
                </a:highlight>
                <a:latin typeface="Consolas" panose="020B0609020204030204" pitchFamily="49" charset="0"/>
              </a:rPr>
              <a:t>);  </a:t>
            </a:r>
            <a:r>
              <a:rPr lang="en-CA" sz="1600" dirty="0">
                <a:solidFill>
                  <a:srgbClr val="008000"/>
                </a:solidFill>
                <a:highlight>
                  <a:srgbClr val="FFFFFF"/>
                </a:highlight>
                <a:latin typeface="Consolas" panose="020B0609020204030204" pitchFamily="49" charset="0"/>
              </a:rPr>
              <a:t>// </a:t>
            </a:r>
            <a:r>
              <a:rPr lang="en-CA" sz="1600" dirty="0" err="1">
                <a:solidFill>
                  <a:srgbClr val="008000"/>
                </a:solidFill>
                <a:highlight>
                  <a:srgbClr val="FFFFFF"/>
                </a:highlight>
                <a:latin typeface="Consolas" panose="020B0609020204030204" pitchFamily="49" charset="0"/>
              </a:rPr>
              <a:t>Priorité</a:t>
            </a:r>
            <a:r>
              <a:rPr lang="en-CA" sz="1600" dirty="0">
                <a:solidFill>
                  <a:srgbClr val="008000"/>
                </a:solidFill>
                <a:highlight>
                  <a:srgbClr val="FFFFFF"/>
                </a:highlight>
                <a:latin typeface="Consolas" panose="020B0609020204030204" pitchFamily="49" charset="0"/>
              </a:rPr>
              <a:t> </a:t>
            </a:r>
            <a:r>
              <a:rPr lang="en-CA" sz="1600" dirty="0" err="1">
                <a:solidFill>
                  <a:srgbClr val="008000"/>
                </a:solidFill>
                <a:highlight>
                  <a:srgbClr val="FFFFFF"/>
                </a:highlight>
                <a:latin typeface="Consolas" panose="020B0609020204030204" pitchFamily="49" charset="0"/>
              </a:rPr>
              <a:t>normale</a:t>
            </a:r>
            <a:r>
              <a:rPr lang="en-CA" sz="1600" dirty="0">
                <a:solidFill>
                  <a:srgbClr val="008000"/>
                </a:solidFill>
                <a:highlight>
                  <a:srgbClr val="FFFFFF"/>
                </a:highlight>
                <a:latin typeface="Consolas" panose="020B0609020204030204" pitchFamily="49" charset="0"/>
              </a:rPr>
              <a:t> </a:t>
            </a:r>
            <a:endParaRPr lang="en-CA" sz="1600" dirty="0">
              <a:solidFill>
                <a:srgbClr val="000000"/>
              </a:solidFill>
              <a:highlight>
                <a:srgbClr val="FFFFFF"/>
              </a:highlight>
              <a:latin typeface="Consolas" panose="020B0609020204030204" pitchFamily="49" charset="0"/>
            </a:endParaRPr>
          </a:p>
          <a:p>
            <a:r>
              <a:rPr lang="en-CA" sz="1600" dirty="0" err="1">
                <a:solidFill>
                  <a:srgbClr val="000000"/>
                </a:solidFill>
                <a:highlight>
                  <a:srgbClr val="FFFFFF"/>
                </a:highlight>
                <a:latin typeface="Consolas" panose="020B0609020204030204" pitchFamily="49" charset="0"/>
              </a:rPr>
              <a:t>SetPriorityClass</a:t>
            </a:r>
            <a:r>
              <a:rPr lang="en-CA" sz="1600" dirty="0">
                <a:solidFill>
                  <a:srgbClr val="000000"/>
                </a:solidFill>
                <a:highlight>
                  <a:srgbClr val="FFFFFF"/>
                </a:highlight>
                <a:latin typeface="Consolas" panose="020B0609020204030204" pitchFamily="49" charset="0"/>
              </a:rPr>
              <a:t>(h, </a:t>
            </a:r>
            <a:r>
              <a:rPr lang="en-CA" sz="1600" dirty="0">
                <a:solidFill>
                  <a:srgbClr val="6F008A"/>
                </a:solidFill>
                <a:highlight>
                  <a:srgbClr val="FFFFFF"/>
                </a:highlight>
                <a:latin typeface="Consolas" panose="020B0609020204030204" pitchFamily="49" charset="0"/>
              </a:rPr>
              <a:t>IDLE_PRIORITY_CLASS</a:t>
            </a:r>
            <a:r>
              <a:rPr lang="en-CA" sz="1600" dirty="0">
                <a:solidFill>
                  <a:srgbClr val="000000"/>
                </a:solidFill>
                <a:highlight>
                  <a:srgbClr val="FFFFFF"/>
                </a:highlight>
                <a:latin typeface="Consolas" panose="020B0609020204030204" pitchFamily="49" charset="0"/>
              </a:rPr>
              <a:t>);    </a:t>
            </a:r>
            <a:r>
              <a:rPr lang="en-CA" sz="1600" dirty="0">
                <a:solidFill>
                  <a:srgbClr val="008000"/>
                </a:solidFill>
                <a:highlight>
                  <a:srgbClr val="FFFFFF"/>
                </a:highlight>
                <a:latin typeface="Consolas" panose="020B0609020204030204" pitchFamily="49" charset="0"/>
              </a:rPr>
              <a:t>// </a:t>
            </a:r>
            <a:r>
              <a:rPr lang="en-CA" sz="1600" dirty="0" err="1">
                <a:solidFill>
                  <a:srgbClr val="008000"/>
                </a:solidFill>
                <a:highlight>
                  <a:srgbClr val="FFFFFF"/>
                </a:highlight>
                <a:latin typeface="Consolas" panose="020B0609020204030204" pitchFamily="49" charset="0"/>
              </a:rPr>
              <a:t>Priorité</a:t>
            </a:r>
            <a:r>
              <a:rPr lang="en-CA" sz="1600" dirty="0">
                <a:solidFill>
                  <a:srgbClr val="008000"/>
                </a:solidFill>
                <a:highlight>
                  <a:srgbClr val="FFFFFF"/>
                </a:highlight>
                <a:latin typeface="Consolas" panose="020B0609020204030204" pitchFamily="49" charset="0"/>
              </a:rPr>
              <a:t> </a:t>
            </a:r>
            <a:r>
              <a:rPr lang="en-CA" sz="1600" dirty="0" err="1">
                <a:solidFill>
                  <a:srgbClr val="008000"/>
                </a:solidFill>
                <a:highlight>
                  <a:srgbClr val="FFFFFF"/>
                </a:highlight>
                <a:latin typeface="Consolas" panose="020B0609020204030204" pitchFamily="49" charset="0"/>
              </a:rPr>
              <a:t>basse</a:t>
            </a:r>
            <a:r>
              <a:rPr lang="en-CA" sz="1600" dirty="0">
                <a:solidFill>
                  <a:srgbClr val="008000"/>
                </a:solidFill>
                <a:highlight>
                  <a:srgbClr val="FFFFFF"/>
                </a:highlight>
                <a:latin typeface="Consolas" panose="020B0609020204030204" pitchFamily="49" charset="0"/>
              </a:rPr>
              <a:t> </a:t>
            </a:r>
            <a:endParaRPr lang="en-CA" sz="1600" dirty="0">
              <a:solidFill>
                <a:srgbClr val="000000"/>
              </a:solidFill>
              <a:highlight>
                <a:srgbClr val="FFFFFF"/>
              </a:highlight>
              <a:latin typeface="Consolas" panose="020B0609020204030204" pitchFamily="49" charset="0"/>
            </a:endParaRPr>
          </a:p>
          <a:p>
            <a:r>
              <a:rPr lang="en-CA" sz="1600" dirty="0">
                <a:solidFill>
                  <a:srgbClr val="000000"/>
                </a:solidFill>
                <a:highlight>
                  <a:srgbClr val="FFFFFF"/>
                </a:highlight>
                <a:latin typeface="Consolas" panose="020B0609020204030204" pitchFamily="49"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74638"/>
            <a:ext cx="8229600" cy="1143000"/>
          </a:xfrm>
        </p:spPr>
        <p:txBody>
          <a:bodyPr/>
          <a:lstStyle/>
          <a:p>
            <a:r>
              <a:rPr lang="fr-CA" dirty="0"/>
              <a:t>Création d'un processus en C#</a:t>
            </a:r>
          </a:p>
        </p:txBody>
      </p:sp>
      <p:sp>
        <p:nvSpPr>
          <p:cNvPr id="4" name="Rectangle 3"/>
          <p:cNvSpPr/>
          <p:nvPr/>
        </p:nvSpPr>
        <p:spPr>
          <a:xfrm>
            <a:off x="1043608" y="2136339"/>
            <a:ext cx="5814392" cy="3416320"/>
          </a:xfrm>
          <a:prstGeom prst="rect">
            <a:avLst/>
          </a:prstGeom>
        </p:spPr>
        <p:txBody>
          <a:bodyPr wrap="square">
            <a:spAutoFit/>
          </a:bodyPr>
          <a:lstStyle/>
          <a:p>
            <a:r>
              <a:rPr lang="en-CA" sz="2400" dirty="0">
                <a:solidFill>
                  <a:srgbClr val="0000FF"/>
                </a:solidFill>
                <a:highlight>
                  <a:srgbClr val="FFFFFF"/>
                </a:highlight>
                <a:latin typeface="Consolas" panose="020B0609020204030204" pitchFamily="49" charset="0"/>
              </a:rPr>
              <a:t>using</a:t>
            </a:r>
            <a:r>
              <a:rPr lang="en-CA" sz="2400" dirty="0">
                <a:solidFill>
                  <a:srgbClr val="000000"/>
                </a:solidFill>
                <a:highlight>
                  <a:srgbClr val="FFFFFF"/>
                </a:highlight>
                <a:latin typeface="Consolas" panose="020B0609020204030204" pitchFamily="49" charset="0"/>
              </a:rPr>
              <a:t> System;</a:t>
            </a:r>
          </a:p>
          <a:p>
            <a:r>
              <a:rPr lang="en-CA" sz="2400" dirty="0">
                <a:solidFill>
                  <a:srgbClr val="0000FF"/>
                </a:solidFill>
                <a:highlight>
                  <a:srgbClr val="FFFFFF"/>
                </a:highlight>
                <a:latin typeface="Consolas" panose="020B0609020204030204" pitchFamily="49" charset="0"/>
              </a:rPr>
              <a:t>using</a:t>
            </a:r>
            <a:r>
              <a:rPr lang="en-CA" sz="2400" dirty="0">
                <a:solidFill>
                  <a:srgbClr val="000000"/>
                </a:solidFill>
                <a:highlight>
                  <a:srgbClr val="FFFFFF"/>
                </a:highlight>
                <a:latin typeface="Consolas" panose="020B0609020204030204" pitchFamily="49" charset="0"/>
              </a:rPr>
              <a:t> </a:t>
            </a:r>
            <a:r>
              <a:rPr lang="en-CA" sz="2400" dirty="0" err="1">
                <a:solidFill>
                  <a:srgbClr val="000000"/>
                </a:solidFill>
                <a:highlight>
                  <a:srgbClr val="FFFFFF"/>
                </a:highlight>
                <a:latin typeface="Consolas" panose="020B0609020204030204" pitchFamily="49" charset="0"/>
              </a:rPr>
              <a:t>System.Diagnostics</a:t>
            </a:r>
            <a:r>
              <a:rPr lang="en-CA" sz="2400" dirty="0">
                <a:solidFill>
                  <a:srgbClr val="000000"/>
                </a:solidFill>
                <a:highlight>
                  <a:srgbClr val="FFFFFF"/>
                </a:highlight>
                <a:latin typeface="Consolas" panose="020B0609020204030204" pitchFamily="49" charset="0"/>
              </a:rPr>
              <a:t>;</a:t>
            </a:r>
          </a:p>
          <a:p>
            <a:r>
              <a:rPr lang="en-CA" sz="2400" dirty="0">
                <a:solidFill>
                  <a:srgbClr val="0000FF"/>
                </a:solidFill>
                <a:highlight>
                  <a:srgbClr val="FFFFFF"/>
                </a:highlight>
                <a:latin typeface="Consolas" panose="020B0609020204030204" pitchFamily="49" charset="0"/>
              </a:rPr>
              <a:t>class</a:t>
            </a:r>
            <a:r>
              <a:rPr lang="en-CA" sz="2400" dirty="0">
                <a:solidFill>
                  <a:srgbClr val="000000"/>
                </a:solidFill>
                <a:highlight>
                  <a:srgbClr val="FFFFFF"/>
                </a:highlight>
                <a:latin typeface="Consolas" panose="020B0609020204030204" pitchFamily="49" charset="0"/>
              </a:rPr>
              <a:t> </a:t>
            </a:r>
            <a:r>
              <a:rPr lang="en-CA" sz="2400" dirty="0">
                <a:solidFill>
                  <a:srgbClr val="2B91AF"/>
                </a:solidFill>
                <a:highlight>
                  <a:srgbClr val="FFFFFF"/>
                </a:highlight>
                <a:latin typeface="Consolas" panose="020B0609020204030204" pitchFamily="49" charset="0"/>
              </a:rPr>
              <a:t>program</a:t>
            </a:r>
            <a:endParaRPr lang="en-CA" sz="2400" dirty="0">
              <a:solidFill>
                <a:srgbClr val="000000"/>
              </a:solidFill>
              <a:highlight>
                <a:srgbClr val="FFFFFF"/>
              </a:highlight>
              <a:latin typeface="Consolas" panose="020B0609020204030204" pitchFamily="49" charset="0"/>
            </a:endParaRPr>
          </a:p>
          <a:p>
            <a:r>
              <a:rPr lang="en-CA" sz="2400" dirty="0">
                <a:solidFill>
                  <a:srgbClr val="000000"/>
                </a:solidFill>
                <a:highlight>
                  <a:srgbClr val="FFFFFF"/>
                </a:highlight>
                <a:latin typeface="Consolas" panose="020B0609020204030204" pitchFamily="49" charset="0"/>
              </a:rPr>
              <a:t>{</a:t>
            </a:r>
          </a:p>
          <a:p>
            <a:r>
              <a:rPr lang="en-CA" sz="2400" dirty="0">
                <a:solidFill>
                  <a:srgbClr val="000000"/>
                </a:solidFill>
                <a:highlight>
                  <a:srgbClr val="FFFFFF"/>
                </a:highlight>
                <a:latin typeface="Consolas" panose="020B0609020204030204" pitchFamily="49" charset="0"/>
              </a:rPr>
              <a:t>    </a:t>
            </a:r>
            <a:r>
              <a:rPr lang="en-CA" sz="2400" dirty="0">
                <a:solidFill>
                  <a:srgbClr val="0000FF"/>
                </a:solidFill>
                <a:highlight>
                  <a:srgbClr val="FFFFFF"/>
                </a:highlight>
                <a:latin typeface="Consolas" panose="020B0609020204030204" pitchFamily="49" charset="0"/>
              </a:rPr>
              <a:t>static</a:t>
            </a:r>
            <a:r>
              <a:rPr lang="en-CA" sz="2400" dirty="0">
                <a:solidFill>
                  <a:srgbClr val="000000"/>
                </a:solidFill>
                <a:highlight>
                  <a:srgbClr val="FFFFFF"/>
                </a:highlight>
                <a:latin typeface="Consolas" panose="020B0609020204030204" pitchFamily="49" charset="0"/>
              </a:rPr>
              <a:t> </a:t>
            </a:r>
            <a:r>
              <a:rPr lang="en-CA" sz="2400" dirty="0">
                <a:solidFill>
                  <a:srgbClr val="0000FF"/>
                </a:solidFill>
                <a:highlight>
                  <a:srgbClr val="FFFFFF"/>
                </a:highlight>
                <a:latin typeface="Consolas" panose="020B0609020204030204" pitchFamily="49" charset="0"/>
              </a:rPr>
              <a:t>void</a:t>
            </a:r>
            <a:r>
              <a:rPr lang="en-CA" sz="2400" dirty="0">
                <a:solidFill>
                  <a:srgbClr val="000000"/>
                </a:solidFill>
                <a:highlight>
                  <a:srgbClr val="FFFFFF"/>
                </a:highlight>
                <a:latin typeface="Consolas" panose="020B0609020204030204" pitchFamily="49" charset="0"/>
              </a:rPr>
              <a:t> Main()</a:t>
            </a:r>
          </a:p>
          <a:p>
            <a:r>
              <a:rPr lang="en-CA" sz="2400" dirty="0">
                <a:solidFill>
                  <a:srgbClr val="000000"/>
                </a:solidFill>
                <a:highlight>
                  <a:srgbClr val="FFFFFF"/>
                </a:highlight>
                <a:latin typeface="Consolas" panose="020B0609020204030204" pitchFamily="49" charset="0"/>
              </a:rPr>
              <a:t>    {</a:t>
            </a:r>
          </a:p>
          <a:p>
            <a:r>
              <a:rPr lang="en-CA" sz="2400" dirty="0">
                <a:solidFill>
                  <a:srgbClr val="000000"/>
                </a:solidFill>
                <a:highlight>
                  <a:srgbClr val="FFFFFF"/>
                </a:highlight>
                <a:latin typeface="Consolas" panose="020B0609020204030204" pitchFamily="49" charset="0"/>
              </a:rPr>
              <a:t>        </a:t>
            </a:r>
            <a:r>
              <a:rPr lang="en-CA" sz="2400" dirty="0" err="1">
                <a:solidFill>
                  <a:srgbClr val="2B91AF"/>
                </a:solidFill>
                <a:highlight>
                  <a:srgbClr val="FFFFFF"/>
                </a:highlight>
                <a:latin typeface="Consolas" panose="020B0609020204030204" pitchFamily="49" charset="0"/>
              </a:rPr>
              <a:t>Process</a:t>
            </a:r>
            <a:r>
              <a:rPr lang="en-CA" sz="2400" dirty="0" err="1">
                <a:solidFill>
                  <a:srgbClr val="000000"/>
                </a:solidFill>
                <a:highlight>
                  <a:srgbClr val="FFFFFF"/>
                </a:highlight>
                <a:latin typeface="Consolas" panose="020B0609020204030204" pitchFamily="49" charset="0"/>
              </a:rPr>
              <a:t>.Start</a:t>
            </a:r>
            <a:r>
              <a:rPr lang="en-CA" sz="2400" dirty="0">
                <a:solidFill>
                  <a:srgbClr val="000000"/>
                </a:solidFill>
                <a:highlight>
                  <a:srgbClr val="FFFFFF"/>
                </a:highlight>
                <a:latin typeface="Consolas" panose="020B0609020204030204" pitchFamily="49" charset="0"/>
              </a:rPr>
              <a:t>(</a:t>
            </a:r>
            <a:r>
              <a:rPr lang="en-CA" sz="2400" dirty="0">
                <a:solidFill>
                  <a:srgbClr val="A31515"/>
                </a:solidFill>
                <a:highlight>
                  <a:srgbClr val="FFFFFF"/>
                </a:highlight>
                <a:latin typeface="Consolas" panose="020B0609020204030204" pitchFamily="49" charset="0"/>
              </a:rPr>
              <a:t>"notepad"</a:t>
            </a:r>
            <a:r>
              <a:rPr lang="en-CA" sz="2400" dirty="0">
                <a:solidFill>
                  <a:srgbClr val="000000"/>
                </a:solidFill>
                <a:highlight>
                  <a:srgbClr val="FFFFFF"/>
                </a:highlight>
                <a:latin typeface="Consolas" panose="020B0609020204030204" pitchFamily="49" charset="0"/>
              </a:rPr>
              <a:t>);</a:t>
            </a:r>
          </a:p>
          <a:p>
            <a:r>
              <a:rPr lang="en-CA" sz="2400" dirty="0">
                <a:solidFill>
                  <a:srgbClr val="000000"/>
                </a:solidFill>
                <a:highlight>
                  <a:srgbClr val="FFFFFF"/>
                </a:highlight>
                <a:latin typeface="Consolas" panose="020B0609020204030204" pitchFamily="49" charset="0"/>
              </a:rPr>
              <a:t>    }</a:t>
            </a:r>
          </a:p>
          <a:p>
            <a:r>
              <a:rPr lang="en-CA" sz="2400" dirty="0">
                <a:solidFill>
                  <a:srgbClr val="000000"/>
                </a:solidFill>
                <a:highlight>
                  <a:srgbClr val="FFFFFF"/>
                </a:highlight>
                <a:latin typeface="Consolas" panose="020B0609020204030204" pitchFamily="49" charset="0"/>
              </a:rPr>
              <a:t>}</a:t>
            </a:r>
            <a:endParaRPr lang="en-CA" sz="2400" dirty="0"/>
          </a:p>
        </p:txBody>
      </p:sp>
    </p:spTree>
    <p:extLst>
      <p:ext uri="{BB962C8B-B14F-4D97-AF65-F5344CB8AC3E}">
        <p14:creationId xmlns:p14="http://schemas.microsoft.com/office/powerpoint/2010/main" val="287437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74638"/>
            <a:ext cx="8229600" cy="1143000"/>
          </a:xfrm>
        </p:spPr>
        <p:txBody>
          <a:bodyPr/>
          <a:lstStyle/>
          <a:p>
            <a:r>
              <a:rPr lang="fr-CA" dirty="0"/>
              <a:t>Création d'un processus en C#</a:t>
            </a:r>
          </a:p>
        </p:txBody>
      </p:sp>
      <p:sp>
        <p:nvSpPr>
          <p:cNvPr id="4" name="Rectangle 3"/>
          <p:cNvSpPr/>
          <p:nvPr/>
        </p:nvSpPr>
        <p:spPr>
          <a:xfrm>
            <a:off x="161764" y="1556792"/>
            <a:ext cx="8820472" cy="4493538"/>
          </a:xfrm>
          <a:prstGeom prst="rect">
            <a:avLst/>
          </a:prstGeom>
        </p:spPr>
        <p:txBody>
          <a:bodyPr wrap="square">
            <a:spAutoFit/>
          </a:bodyPr>
          <a:lstStyle/>
          <a:p>
            <a:r>
              <a:rPr lang="en-CA" sz="2200" dirty="0">
                <a:solidFill>
                  <a:srgbClr val="0000FF"/>
                </a:solidFill>
                <a:highlight>
                  <a:srgbClr val="FFFFFF"/>
                </a:highlight>
                <a:latin typeface="Consolas" panose="020B0609020204030204" pitchFamily="49" charset="0"/>
              </a:rPr>
              <a:t>using</a:t>
            </a:r>
            <a:r>
              <a:rPr lang="en-CA" sz="2200" dirty="0">
                <a:solidFill>
                  <a:srgbClr val="000000"/>
                </a:solidFill>
                <a:highlight>
                  <a:srgbClr val="FFFFFF"/>
                </a:highlight>
                <a:latin typeface="Consolas" panose="020B0609020204030204" pitchFamily="49" charset="0"/>
              </a:rPr>
              <a:t> System;</a:t>
            </a:r>
          </a:p>
          <a:p>
            <a:r>
              <a:rPr lang="en-CA" sz="2200" dirty="0">
                <a:solidFill>
                  <a:srgbClr val="0000FF"/>
                </a:solidFill>
                <a:highlight>
                  <a:srgbClr val="FFFFFF"/>
                </a:highlight>
                <a:latin typeface="Consolas" panose="020B0609020204030204" pitchFamily="49" charset="0"/>
              </a:rPr>
              <a:t>using</a:t>
            </a:r>
            <a:r>
              <a:rPr lang="en-CA" sz="2200" dirty="0">
                <a:solidFill>
                  <a:srgbClr val="000000"/>
                </a:solidFill>
                <a:highlight>
                  <a:srgbClr val="FFFFFF"/>
                </a:highlight>
                <a:latin typeface="Consolas" panose="020B0609020204030204" pitchFamily="49" charset="0"/>
              </a:rPr>
              <a:t> </a:t>
            </a:r>
            <a:r>
              <a:rPr lang="en-CA" sz="2200" dirty="0" err="1">
                <a:solidFill>
                  <a:srgbClr val="000000"/>
                </a:solidFill>
                <a:highlight>
                  <a:srgbClr val="FFFFFF"/>
                </a:highlight>
                <a:latin typeface="Consolas" panose="020B0609020204030204" pitchFamily="49" charset="0"/>
              </a:rPr>
              <a:t>System.Diagnostics</a:t>
            </a:r>
            <a:r>
              <a:rPr lang="en-CA" sz="2200" dirty="0">
                <a:solidFill>
                  <a:srgbClr val="000000"/>
                </a:solidFill>
                <a:highlight>
                  <a:srgbClr val="FFFFFF"/>
                </a:highlight>
                <a:latin typeface="Consolas" panose="020B0609020204030204" pitchFamily="49" charset="0"/>
              </a:rPr>
              <a:t>;</a:t>
            </a:r>
          </a:p>
          <a:p>
            <a:r>
              <a:rPr lang="en-CA" sz="2200" dirty="0">
                <a:solidFill>
                  <a:srgbClr val="0000FF"/>
                </a:solidFill>
                <a:highlight>
                  <a:srgbClr val="FFFFFF"/>
                </a:highlight>
                <a:latin typeface="Consolas" panose="020B0609020204030204" pitchFamily="49" charset="0"/>
              </a:rPr>
              <a:t>using</a:t>
            </a:r>
            <a:r>
              <a:rPr lang="en-CA" sz="2200" dirty="0">
                <a:solidFill>
                  <a:srgbClr val="000000"/>
                </a:solidFill>
                <a:highlight>
                  <a:srgbClr val="FFFFFF"/>
                </a:highlight>
                <a:latin typeface="Consolas" panose="020B0609020204030204" pitchFamily="49" charset="0"/>
              </a:rPr>
              <a:t> </a:t>
            </a:r>
            <a:r>
              <a:rPr lang="en-CA" sz="2200" dirty="0" err="1">
                <a:solidFill>
                  <a:srgbClr val="000000"/>
                </a:solidFill>
                <a:highlight>
                  <a:srgbClr val="FFFFFF"/>
                </a:highlight>
                <a:latin typeface="Consolas" panose="020B0609020204030204" pitchFamily="49" charset="0"/>
              </a:rPr>
              <a:t>System.Threading</a:t>
            </a:r>
            <a:r>
              <a:rPr lang="en-CA" sz="2200" dirty="0">
                <a:solidFill>
                  <a:srgbClr val="000000"/>
                </a:solidFill>
                <a:highlight>
                  <a:srgbClr val="FFFFFF"/>
                </a:highlight>
                <a:latin typeface="Consolas" panose="020B0609020204030204" pitchFamily="49" charset="0"/>
              </a:rPr>
              <a:t>;</a:t>
            </a:r>
          </a:p>
          <a:p>
            <a:r>
              <a:rPr lang="en-CA" sz="2200" dirty="0">
                <a:solidFill>
                  <a:srgbClr val="000000"/>
                </a:solidFill>
                <a:highlight>
                  <a:srgbClr val="FFFFFF"/>
                </a:highlight>
                <a:latin typeface="Consolas" panose="020B0609020204030204" pitchFamily="49" charset="0"/>
              </a:rPr>
              <a:t> </a:t>
            </a:r>
            <a:r>
              <a:rPr lang="en-CA" sz="2200" dirty="0">
                <a:solidFill>
                  <a:srgbClr val="0000FF"/>
                </a:solidFill>
                <a:highlight>
                  <a:srgbClr val="FFFFFF"/>
                </a:highlight>
                <a:latin typeface="Consolas" panose="020B0609020204030204" pitchFamily="49" charset="0"/>
              </a:rPr>
              <a:t>class</a:t>
            </a:r>
            <a:r>
              <a:rPr lang="en-CA" sz="2200" dirty="0">
                <a:solidFill>
                  <a:srgbClr val="000000"/>
                </a:solidFill>
                <a:highlight>
                  <a:srgbClr val="FFFFFF"/>
                </a:highlight>
                <a:latin typeface="Consolas" panose="020B0609020204030204" pitchFamily="49" charset="0"/>
              </a:rPr>
              <a:t> </a:t>
            </a:r>
            <a:r>
              <a:rPr lang="en-CA" sz="2200" dirty="0">
                <a:solidFill>
                  <a:srgbClr val="2B91AF"/>
                </a:solidFill>
                <a:highlight>
                  <a:srgbClr val="FFFFFF"/>
                </a:highlight>
                <a:latin typeface="Consolas" panose="020B0609020204030204" pitchFamily="49" charset="0"/>
              </a:rPr>
              <a:t>program</a:t>
            </a:r>
            <a:endParaRPr lang="en-CA" sz="2200" dirty="0">
              <a:solidFill>
                <a:srgbClr val="000000"/>
              </a:solidFill>
              <a:highlight>
                <a:srgbClr val="FFFFFF"/>
              </a:highlight>
              <a:latin typeface="Consolas" panose="020B0609020204030204" pitchFamily="49" charset="0"/>
            </a:endParaRPr>
          </a:p>
          <a:p>
            <a:r>
              <a:rPr lang="en-CA" sz="2200" dirty="0">
                <a:solidFill>
                  <a:srgbClr val="000000"/>
                </a:solidFill>
                <a:highlight>
                  <a:srgbClr val="FFFFFF"/>
                </a:highlight>
                <a:latin typeface="Consolas" panose="020B0609020204030204" pitchFamily="49" charset="0"/>
              </a:rPr>
              <a:t>{</a:t>
            </a:r>
          </a:p>
          <a:p>
            <a:r>
              <a:rPr lang="en-CA" sz="2200" dirty="0">
                <a:solidFill>
                  <a:srgbClr val="000000"/>
                </a:solidFill>
                <a:highlight>
                  <a:srgbClr val="FFFFFF"/>
                </a:highlight>
                <a:latin typeface="Consolas" panose="020B0609020204030204" pitchFamily="49" charset="0"/>
              </a:rPr>
              <a:t>    </a:t>
            </a:r>
            <a:r>
              <a:rPr lang="en-CA" sz="2200" dirty="0">
                <a:solidFill>
                  <a:srgbClr val="0000FF"/>
                </a:solidFill>
                <a:highlight>
                  <a:srgbClr val="FFFFFF"/>
                </a:highlight>
                <a:latin typeface="Consolas" panose="020B0609020204030204" pitchFamily="49" charset="0"/>
              </a:rPr>
              <a:t>static</a:t>
            </a:r>
            <a:r>
              <a:rPr lang="en-CA" sz="2200" dirty="0">
                <a:solidFill>
                  <a:srgbClr val="000000"/>
                </a:solidFill>
                <a:highlight>
                  <a:srgbClr val="FFFFFF"/>
                </a:highlight>
                <a:latin typeface="Consolas" panose="020B0609020204030204" pitchFamily="49" charset="0"/>
              </a:rPr>
              <a:t> </a:t>
            </a:r>
            <a:r>
              <a:rPr lang="en-CA" sz="2200" dirty="0">
                <a:solidFill>
                  <a:srgbClr val="0000FF"/>
                </a:solidFill>
                <a:highlight>
                  <a:srgbClr val="FFFFFF"/>
                </a:highlight>
                <a:latin typeface="Consolas" panose="020B0609020204030204" pitchFamily="49" charset="0"/>
              </a:rPr>
              <a:t>void</a:t>
            </a:r>
            <a:r>
              <a:rPr lang="en-CA" sz="2200" dirty="0">
                <a:solidFill>
                  <a:srgbClr val="000000"/>
                </a:solidFill>
                <a:highlight>
                  <a:srgbClr val="FFFFFF"/>
                </a:highlight>
                <a:latin typeface="Consolas" panose="020B0609020204030204" pitchFamily="49" charset="0"/>
              </a:rPr>
              <a:t> Main()</a:t>
            </a:r>
          </a:p>
          <a:p>
            <a:r>
              <a:rPr lang="en-CA" sz="2200" dirty="0">
                <a:solidFill>
                  <a:srgbClr val="000000"/>
                </a:solidFill>
                <a:highlight>
                  <a:srgbClr val="FFFFFF"/>
                </a:highlight>
                <a:latin typeface="Consolas" panose="020B0609020204030204" pitchFamily="49" charset="0"/>
              </a:rPr>
              <a:t>    {</a:t>
            </a:r>
          </a:p>
          <a:p>
            <a:r>
              <a:rPr lang="fr-CA" sz="2200" dirty="0">
                <a:solidFill>
                  <a:srgbClr val="000000"/>
                </a:solidFill>
                <a:highlight>
                  <a:srgbClr val="FFFFFF"/>
                </a:highlight>
                <a:latin typeface="Consolas" panose="020B0609020204030204" pitchFamily="49" charset="0"/>
              </a:rPr>
              <a:t>      </a:t>
            </a:r>
            <a:r>
              <a:rPr lang="fr-CA" sz="2200" dirty="0">
                <a:solidFill>
                  <a:srgbClr val="008000"/>
                </a:solidFill>
                <a:highlight>
                  <a:srgbClr val="FFFFFF"/>
                </a:highlight>
                <a:latin typeface="Consolas" panose="020B0609020204030204" pitchFamily="49" charset="0"/>
              </a:rPr>
              <a:t>//On peu lancer un fichier texte stocker dans le E</a:t>
            </a:r>
            <a:endParaRPr lang="fr-CA" sz="2200" dirty="0">
              <a:solidFill>
                <a:srgbClr val="000000"/>
              </a:solidFill>
              <a:highlight>
                <a:srgbClr val="FFFFFF"/>
              </a:highlight>
              <a:latin typeface="Consolas" panose="020B0609020204030204" pitchFamily="49" charset="0"/>
            </a:endParaRPr>
          </a:p>
          <a:p>
            <a:r>
              <a:rPr lang="en-CA" sz="2200" dirty="0">
                <a:solidFill>
                  <a:srgbClr val="000000"/>
                </a:solidFill>
                <a:highlight>
                  <a:srgbClr val="FFFFFF"/>
                </a:highlight>
                <a:latin typeface="Consolas" panose="020B0609020204030204" pitchFamily="49" charset="0"/>
              </a:rPr>
              <a:t>      </a:t>
            </a:r>
            <a:r>
              <a:rPr lang="en-CA" sz="2200" dirty="0" err="1">
                <a:solidFill>
                  <a:srgbClr val="2B91AF"/>
                </a:solidFill>
                <a:highlight>
                  <a:srgbClr val="FFFFFF"/>
                </a:highlight>
                <a:latin typeface="Consolas" panose="020B0609020204030204" pitchFamily="49" charset="0"/>
              </a:rPr>
              <a:t>Process</a:t>
            </a:r>
            <a:r>
              <a:rPr lang="en-CA" sz="2200" dirty="0" err="1">
                <a:solidFill>
                  <a:srgbClr val="000000"/>
                </a:solidFill>
                <a:highlight>
                  <a:srgbClr val="FFFFFF"/>
                </a:highlight>
                <a:latin typeface="Consolas" panose="020B0609020204030204" pitchFamily="49" charset="0"/>
              </a:rPr>
              <a:t>.Start</a:t>
            </a:r>
            <a:r>
              <a:rPr lang="en-CA" sz="2200" dirty="0">
                <a:solidFill>
                  <a:srgbClr val="000000"/>
                </a:solidFill>
                <a:highlight>
                  <a:srgbClr val="FFFFFF"/>
                </a:highlight>
                <a:latin typeface="Consolas" panose="020B0609020204030204" pitchFamily="49" charset="0"/>
              </a:rPr>
              <a:t>(</a:t>
            </a:r>
            <a:r>
              <a:rPr lang="en-CA" sz="2200" dirty="0">
                <a:solidFill>
                  <a:srgbClr val="A31515"/>
                </a:solidFill>
                <a:highlight>
                  <a:srgbClr val="FFFFFF"/>
                </a:highlight>
                <a:latin typeface="Consolas" panose="020B0609020204030204" pitchFamily="49" charset="0"/>
              </a:rPr>
              <a:t>"E:\\test.txt"</a:t>
            </a:r>
            <a:r>
              <a:rPr lang="en-CA" sz="2200" dirty="0">
                <a:solidFill>
                  <a:srgbClr val="000000"/>
                </a:solidFill>
                <a:highlight>
                  <a:srgbClr val="FFFFFF"/>
                </a:highlight>
                <a:latin typeface="Consolas" panose="020B0609020204030204" pitchFamily="49" charset="0"/>
              </a:rPr>
              <a:t>);</a:t>
            </a:r>
          </a:p>
          <a:p>
            <a:r>
              <a:rPr lang="en-CA" sz="2200" dirty="0">
                <a:solidFill>
                  <a:srgbClr val="000000"/>
                </a:solidFill>
                <a:highlight>
                  <a:srgbClr val="FFFFFF"/>
                </a:highlight>
                <a:latin typeface="Consolas" panose="020B0609020204030204" pitchFamily="49" charset="0"/>
              </a:rPr>
              <a:t>    }</a:t>
            </a:r>
          </a:p>
          <a:p>
            <a:r>
              <a:rPr lang="en-CA" sz="2200" dirty="0">
                <a:solidFill>
                  <a:srgbClr val="000000"/>
                </a:solidFill>
                <a:highlight>
                  <a:srgbClr val="FFFFFF"/>
                </a:highlight>
                <a:latin typeface="Consolas" panose="020B0609020204030204" pitchFamily="49" charset="0"/>
              </a:rPr>
              <a:t>}</a:t>
            </a:r>
          </a:p>
          <a:p>
            <a:endParaRPr lang="en-CA" sz="2200" dirty="0">
              <a:solidFill>
                <a:srgbClr val="000000"/>
              </a:solidFill>
              <a:highlight>
                <a:srgbClr val="FFFFFF"/>
              </a:highlight>
              <a:latin typeface="Consolas" panose="020B0609020204030204" pitchFamily="49" charset="0"/>
            </a:endParaRPr>
          </a:p>
          <a:p>
            <a:endParaRPr lang="en-CA" sz="22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92025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457200" y="274638"/>
            <a:ext cx="8229600" cy="1143000"/>
          </a:xfrm>
        </p:spPr>
        <p:txBody>
          <a:bodyPr>
            <a:normAutofit fontScale="90000"/>
          </a:bodyPr>
          <a:lstStyle/>
          <a:p>
            <a:r>
              <a:rPr lang="fr-CA" dirty="0"/>
              <a:t>Création d'un processus en C#</a:t>
            </a:r>
            <a:br>
              <a:rPr lang="fr-CA" dirty="0"/>
            </a:br>
            <a:r>
              <a:rPr lang="fr-CA" dirty="0"/>
              <a:t>dans un Forme </a:t>
            </a:r>
          </a:p>
        </p:txBody>
      </p:sp>
      <p:sp>
        <p:nvSpPr>
          <p:cNvPr id="4" name="Rectangle 3"/>
          <p:cNvSpPr/>
          <p:nvPr/>
        </p:nvSpPr>
        <p:spPr>
          <a:xfrm>
            <a:off x="251520" y="1988840"/>
            <a:ext cx="9217024" cy="3970318"/>
          </a:xfrm>
          <a:prstGeom prst="rect">
            <a:avLst/>
          </a:prstGeom>
        </p:spPr>
        <p:txBody>
          <a:bodyPr wrap="square">
            <a:spAutoFit/>
          </a:bodyPr>
          <a:lstStyle/>
          <a:p>
            <a:r>
              <a:rPr lang="en-CA" dirty="0">
                <a:solidFill>
                  <a:srgbClr val="0000FF"/>
                </a:solidFill>
                <a:highlight>
                  <a:srgbClr val="FFFFFF"/>
                </a:highlight>
                <a:latin typeface="Consolas" panose="020B0609020204030204" pitchFamily="49" charset="0"/>
              </a:rPr>
              <a:t>namespace</a:t>
            </a:r>
            <a:r>
              <a:rPr lang="en-CA" dirty="0">
                <a:solidFill>
                  <a:srgbClr val="000000"/>
                </a:solidFill>
                <a:highlight>
                  <a:srgbClr val="FFFFFF"/>
                </a:highlight>
                <a:latin typeface="Consolas" panose="020B0609020204030204" pitchFamily="49" charset="0"/>
              </a:rPr>
              <a:t> </a:t>
            </a:r>
            <a:r>
              <a:rPr lang="en-CA" dirty="0" err="1">
                <a:solidFill>
                  <a:srgbClr val="000000"/>
                </a:solidFill>
                <a:highlight>
                  <a:srgbClr val="FFFFFF"/>
                </a:highlight>
                <a:latin typeface="Consolas" panose="020B0609020204030204" pitchFamily="49" charset="0"/>
              </a:rPr>
              <a:t>WindowsForm</a:t>
            </a:r>
            <a:endParaRPr lang="en-CA" dirty="0">
              <a:solidFill>
                <a:srgbClr val="000000"/>
              </a:solidFill>
              <a:highlight>
                <a:srgbClr val="FFFFFF"/>
              </a:highlight>
              <a:latin typeface="Consolas" panose="020B0609020204030204" pitchFamily="49" charset="0"/>
            </a:endParaRPr>
          </a:p>
          <a:p>
            <a:r>
              <a:rPr lang="en-CA"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partial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Form1</a:t>
            </a:r>
            <a:r>
              <a:rPr lang="en-US" dirty="0">
                <a:solidFill>
                  <a:srgbClr val="000000"/>
                </a:solidFill>
                <a:highlight>
                  <a:srgbClr val="FFFFFF"/>
                </a:highlight>
                <a:latin typeface="Consolas" panose="020B0609020204030204" pitchFamily="49" charset="0"/>
              </a:rPr>
              <a:t> : Form</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        </a:t>
            </a:r>
            <a:r>
              <a:rPr lang="en-CA" dirty="0">
                <a:solidFill>
                  <a:srgbClr val="0000FF"/>
                </a:solidFill>
                <a:highlight>
                  <a:srgbClr val="FFFFFF"/>
                </a:highlight>
                <a:latin typeface="Consolas" panose="020B0609020204030204" pitchFamily="49" charset="0"/>
              </a:rPr>
              <a:t>public</a:t>
            </a:r>
            <a:r>
              <a:rPr lang="en-CA" dirty="0">
                <a:solidFill>
                  <a:srgbClr val="000000"/>
                </a:solidFill>
                <a:highlight>
                  <a:srgbClr val="FFFFFF"/>
                </a:highlight>
                <a:latin typeface="Consolas" panose="020B0609020204030204" pitchFamily="49" charset="0"/>
              </a:rPr>
              <a:t> Form1()</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            </a:t>
            </a:r>
            <a:r>
              <a:rPr lang="en-CA" dirty="0" err="1">
                <a:solidFill>
                  <a:srgbClr val="000000"/>
                </a:solidFill>
                <a:highlight>
                  <a:srgbClr val="FFFFFF"/>
                </a:highlight>
                <a:latin typeface="Consolas" panose="020B0609020204030204" pitchFamily="49" charset="0"/>
              </a:rPr>
              <a:t>InitializeComponent</a:t>
            </a:r>
            <a:r>
              <a:rPr lang="en-CA" dirty="0">
                <a:solidFill>
                  <a:srgbClr val="000000"/>
                </a:solidFill>
                <a:highlight>
                  <a:srgbClr val="FFFFFF"/>
                </a:highlight>
                <a:latin typeface="Consolas" panose="020B0609020204030204" pitchFamily="49" charset="0"/>
              </a:rPr>
              <a:t>();</a:t>
            </a:r>
          </a:p>
          <a:p>
            <a:r>
              <a:rPr lang="en-CA"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button1_Click(</a:t>
            </a:r>
            <a:r>
              <a:rPr lang="en-US" dirty="0">
                <a:solidFill>
                  <a:srgbClr val="0000FF"/>
                </a:solidFill>
                <a:highlight>
                  <a:srgbClr val="FFFFFF"/>
                </a:highlight>
                <a:latin typeface="Consolas" panose="020B0609020204030204" pitchFamily="49" charset="0"/>
              </a:rPr>
              <a:t>object</a:t>
            </a:r>
            <a:r>
              <a:rPr lang="en-US" dirty="0">
                <a:solidFill>
                  <a:srgbClr val="000000"/>
                </a:solidFill>
                <a:highlight>
                  <a:srgbClr val="FFFFFF"/>
                </a:highlight>
                <a:latin typeface="Consolas" panose="020B0609020204030204" pitchFamily="49" charset="0"/>
              </a:rPr>
              <a:t> sender, </a:t>
            </a:r>
            <a:r>
              <a:rPr lang="en-US" dirty="0" err="1">
                <a:solidFill>
                  <a:srgbClr val="000000"/>
                </a:solidFill>
                <a:highlight>
                  <a:srgbClr val="FFFFFF"/>
                </a:highlight>
                <a:latin typeface="Consolas" panose="020B0609020204030204" pitchFamily="49" charset="0"/>
              </a:rPr>
              <a:t>EventArgs</a:t>
            </a:r>
            <a:r>
              <a:rPr lang="en-US" dirty="0">
                <a:solidFill>
                  <a:srgbClr val="000000"/>
                </a:solidFill>
                <a:highlight>
                  <a:srgbClr val="FFFFFF"/>
                </a:highlight>
                <a:latin typeface="Consolas" panose="020B0609020204030204" pitchFamily="49" charset="0"/>
              </a:rPr>
              <a:t> e)</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            </a:t>
            </a:r>
            <a:r>
              <a:rPr lang="en-CA" dirty="0" err="1">
                <a:solidFill>
                  <a:srgbClr val="000000"/>
                </a:solidFill>
                <a:highlight>
                  <a:srgbClr val="FFFFFF"/>
                </a:highlight>
                <a:latin typeface="Consolas" panose="020B0609020204030204" pitchFamily="49" charset="0"/>
              </a:rPr>
              <a:t>Process.Start</a:t>
            </a:r>
            <a:r>
              <a:rPr lang="en-CA" dirty="0">
                <a:solidFill>
                  <a:srgbClr val="000000"/>
                </a:solidFill>
                <a:highlight>
                  <a:srgbClr val="FFFFFF"/>
                </a:highlight>
                <a:latin typeface="Consolas" panose="020B0609020204030204" pitchFamily="49" charset="0"/>
              </a:rPr>
              <a:t>(</a:t>
            </a:r>
            <a:r>
              <a:rPr lang="en-CA" dirty="0">
                <a:solidFill>
                  <a:srgbClr val="A31515"/>
                </a:solidFill>
                <a:highlight>
                  <a:srgbClr val="FFFFFF"/>
                </a:highlight>
                <a:latin typeface="Consolas" panose="020B0609020204030204" pitchFamily="49" charset="0"/>
              </a:rPr>
              <a:t>"calc.exe"</a:t>
            </a:r>
            <a:r>
              <a:rPr lang="en-CA" dirty="0">
                <a:solidFill>
                  <a:srgbClr val="000000"/>
                </a:solidFill>
                <a:highlight>
                  <a:srgbClr val="FFFFFF"/>
                </a:highlight>
                <a:latin typeface="Consolas" panose="020B0609020204030204" pitchFamily="49" charset="0"/>
              </a:rPr>
              <a:t>);</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70747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dirty="0"/>
              <a:t>Changement de la priorité d'un processus en C#</a:t>
            </a:r>
          </a:p>
        </p:txBody>
      </p:sp>
      <p:sp>
        <p:nvSpPr>
          <p:cNvPr id="5" name="Rectangle 4"/>
          <p:cNvSpPr/>
          <p:nvPr/>
        </p:nvSpPr>
        <p:spPr>
          <a:xfrm>
            <a:off x="107504" y="5949280"/>
            <a:ext cx="8579296" cy="400110"/>
          </a:xfrm>
          <a:prstGeom prst="rect">
            <a:avLst/>
          </a:prstGeom>
        </p:spPr>
        <p:txBody>
          <a:bodyPr wrap="square">
            <a:spAutoFit/>
          </a:bodyPr>
          <a:lstStyle/>
          <a:p>
            <a:r>
              <a:rPr lang="en-US" sz="2000" dirty="0"/>
              <a:t> </a:t>
            </a:r>
            <a:r>
              <a:rPr lang="en-US" sz="2000" b="1" u="sng" dirty="0"/>
              <a:t>Types des </a:t>
            </a:r>
            <a:r>
              <a:rPr lang="fr-CA" sz="2000" b="1" u="sng" dirty="0"/>
              <a:t>priorités</a:t>
            </a:r>
            <a:r>
              <a:rPr lang="fr-CA" sz="2000" dirty="0"/>
              <a:t>:  </a:t>
            </a:r>
            <a:r>
              <a:rPr lang="en-US" sz="2000" dirty="0"/>
              <a:t>Idle, Normal, </a:t>
            </a:r>
            <a:r>
              <a:rPr lang="en-US" sz="2000" dirty="0" err="1"/>
              <a:t>AboveNormal</a:t>
            </a:r>
            <a:r>
              <a:rPr lang="en-US" sz="2000" dirty="0"/>
              <a:t>, </a:t>
            </a:r>
            <a:r>
              <a:rPr lang="en-US" sz="2000" dirty="0" err="1"/>
              <a:t>BelowNormal</a:t>
            </a:r>
            <a:r>
              <a:rPr lang="en-US" sz="2000" dirty="0"/>
              <a:t>, High, </a:t>
            </a:r>
            <a:r>
              <a:rPr lang="en-US" sz="2000" dirty="0" err="1"/>
              <a:t>RealTime</a:t>
            </a:r>
            <a:r>
              <a:rPr lang="en-US" sz="2000" dirty="0"/>
              <a:t> </a:t>
            </a:r>
            <a:endParaRPr lang="fr-CA" sz="2000" dirty="0"/>
          </a:p>
        </p:txBody>
      </p:sp>
      <p:sp>
        <p:nvSpPr>
          <p:cNvPr id="6" name="Rectangle 5"/>
          <p:cNvSpPr/>
          <p:nvPr/>
        </p:nvSpPr>
        <p:spPr>
          <a:xfrm>
            <a:off x="457200" y="1975299"/>
            <a:ext cx="8686800" cy="3416320"/>
          </a:xfrm>
          <a:prstGeom prst="rect">
            <a:avLst/>
          </a:prstGeom>
        </p:spPr>
        <p:txBody>
          <a:bodyPr wrap="square">
            <a:spAutoFit/>
          </a:bodyPr>
          <a:lstStyle/>
          <a:p>
            <a:r>
              <a:rPr lang="en-CA" dirty="0">
                <a:solidFill>
                  <a:srgbClr val="0000FF"/>
                </a:solidFill>
                <a:highlight>
                  <a:srgbClr val="FFFFFF"/>
                </a:highlight>
                <a:latin typeface="Consolas" panose="020B0609020204030204" pitchFamily="49" charset="0"/>
              </a:rPr>
              <a:t>using</a:t>
            </a:r>
            <a:r>
              <a:rPr lang="en-CA" dirty="0">
                <a:solidFill>
                  <a:srgbClr val="000000"/>
                </a:solidFill>
                <a:highlight>
                  <a:srgbClr val="FFFFFF"/>
                </a:highlight>
                <a:latin typeface="Consolas" panose="020B0609020204030204" pitchFamily="49" charset="0"/>
              </a:rPr>
              <a:t> System;</a:t>
            </a:r>
          </a:p>
          <a:p>
            <a:r>
              <a:rPr lang="en-CA" dirty="0">
                <a:solidFill>
                  <a:srgbClr val="0000FF"/>
                </a:solidFill>
                <a:highlight>
                  <a:srgbClr val="FFFFFF"/>
                </a:highlight>
                <a:latin typeface="Consolas" panose="020B0609020204030204" pitchFamily="49" charset="0"/>
              </a:rPr>
              <a:t>using</a:t>
            </a:r>
            <a:r>
              <a:rPr lang="en-CA" dirty="0">
                <a:solidFill>
                  <a:srgbClr val="000000"/>
                </a:solidFill>
                <a:highlight>
                  <a:srgbClr val="FFFFFF"/>
                </a:highlight>
                <a:latin typeface="Consolas" panose="020B0609020204030204" pitchFamily="49" charset="0"/>
              </a:rPr>
              <a:t> </a:t>
            </a:r>
            <a:r>
              <a:rPr lang="en-CA" dirty="0" err="1">
                <a:solidFill>
                  <a:srgbClr val="000000"/>
                </a:solidFill>
                <a:highlight>
                  <a:srgbClr val="FFFFFF"/>
                </a:highlight>
                <a:latin typeface="Consolas" panose="020B0609020204030204" pitchFamily="49" charset="0"/>
              </a:rPr>
              <a:t>System.Diagnostics</a:t>
            </a:r>
            <a:r>
              <a:rPr lang="en-CA" dirty="0">
                <a:solidFill>
                  <a:srgbClr val="000000"/>
                </a:solidFill>
                <a:highlight>
                  <a:srgbClr val="FFFFFF"/>
                </a:highlight>
                <a:latin typeface="Consolas" panose="020B0609020204030204" pitchFamily="49" charset="0"/>
              </a:rPr>
              <a:t>;</a:t>
            </a:r>
          </a:p>
          <a:p>
            <a:r>
              <a:rPr lang="en-CA" dirty="0">
                <a:solidFill>
                  <a:srgbClr val="0000FF"/>
                </a:solidFill>
                <a:highlight>
                  <a:srgbClr val="FFFFFF"/>
                </a:highlight>
                <a:latin typeface="Consolas" panose="020B0609020204030204" pitchFamily="49" charset="0"/>
              </a:rPr>
              <a:t>class</a:t>
            </a:r>
            <a:r>
              <a:rPr lang="en-CA" dirty="0">
                <a:solidFill>
                  <a:srgbClr val="000000"/>
                </a:solidFill>
                <a:highlight>
                  <a:srgbClr val="FFFFFF"/>
                </a:highlight>
                <a:latin typeface="Consolas" panose="020B0609020204030204" pitchFamily="49" charset="0"/>
              </a:rPr>
              <a:t> </a:t>
            </a:r>
            <a:r>
              <a:rPr lang="en-CA" dirty="0" err="1">
                <a:solidFill>
                  <a:srgbClr val="2B91AF"/>
                </a:solidFill>
                <a:highlight>
                  <a:srgbClr val="FFFFFF"/>
                </a:highlight>
                <a:latin typeface="Consolas" panose="020B0609020204030204" pitchFamily="49" charset="0"/>
              </a:rPr>
              <a:t>MainClass</a:t>
            </a:r>
            <a:endParaRPr lang="en-CA" dirty="0">
              <a:solidFill>
                <a:srgbClr val="000000"/>
              </a:solidFill>
              <a:highlight>
                <a:srgbClr val="FFFFFF"/>
              </a:highlight>
              <a:latin typeface="Consolas" panose="020B0609020204030204" pitchFamily="49" charset="0"/>
            </a:endParaRPr>
          </a:p>
          <a:p>
            <a:r>
              <a:rPr lang="en-CA" dirty="0">
                <a:solidFill>
                  <a:srgbClr val="000000"/>
                </a:solidFill>
                <a:highlight>
                  <a:srgbClr val="FFFFFF"/>
                </a:highlight>
                <a:latin typeface="Consolas" panose="020B0609020204030204" pitchFamily="49" charset="0"/>
              </a:rPr>
              <a:t>{</a:t>
            </a:r>
          </a:p>
          <a:p>
            <a:r>
              <a:rPr lang="en-CA" dirty="0">
                <a:solidFill>
                  <a:srgbClr val="000000"/>
                </a:solidFill>
                <a:highlight>
                  <a:srgbClr val="FFFFFF"/>
                </a:highlight>
                <a:latin typeface="Consolas" panose="020B0609020204030204" pitchFamily="49" charset="0"/>
              </a:rPr>
              <a:t>    </a:t>
            </a:r>
            <a:r>
              <a:rPr lang="en-CA" dirty="0">
                <a:solidFill>
                  <a:srgbClr val="0000FF"/>
                </a:solidFill>
                <a:highlight>
                  <a:srgbClr val="FFFFFF"/>
                </a:highlight>
                <a:latin typeface="Consolas" panose="020B0609020204030204" pitchFamily="49" charset="0"/>
              </a:rPr>
              <a:t>public</a:t>
            </a:r>
            <a:r>
              <a:rPr lang="en-CA" dirty="0">
                <a:solidFill>
                  <a:srgbClr val="000000"/>
                </a:solidFill>
                <a:highlight>
                  <a:srgbClr val="FFFFFF"/>
                </a:highlight>
                <a:latin typeface="Consolas" panose="020B0609020204030204" pitchFamily="49" charset="0"/>
              </a:rPr>
              <a:t> </a:t>
            </a:r>
            <a:r>
              <a:rPr lang="en-CA" dirty="0">
                <a:solidFill>
                  <a:srgbClr val="0000FF"/>
                </a:solidFill>
                <a:highlight>
                  <a:srgbClr val="FFFFFF"/>
                </a:highlight>
                <a:latin typeface="Consolas" panose="020B0609020204030204" pitchFamily="49" charset="0"/>
              </a:rPr>
              <a:t>static</a:t>
            </a:r>
            <a:r>
              <a:rPr lang="en-CA" dirty="0">
                <a:solidFill>
                  <a:srgbClr val="000000"/>
                </a:solidFill>
                <a:highlight>
                  <a:srgbClr val="FFFFFF"/>
                </a:highlight>
                <a:latin typeface="Consolas" panose="020B0609020204030204" pitchFamily="49" charset="0"/>
              </a:rPr>
              <a:t> </a:t>
            </a:r>
            <a:r>
              <a:rPr lang="en-CA" dirty="0">
                <a:solidFill>
                  <a:srgbClr val="0000FF"/>
                </a:solidFill>
                <a:highlight>
                  <a:srgbClr val="FFFFFF"/>
                </a:highlight>
                <a:latin typeface="Consolas" panose="020B0609020204030204" pitchFamily="49" charset="0"/>
              </a:rPr>
              <a:t>void</a:t>
            </a:r>
            <a:r>
              <a:rPr lang="en-CA" dirty="0">
                <a:solidFill>
                  <a:srgbClr val="000000"/>
                </a:solidFill>
                <a:highlight>
                  <a:srgbClr val="FFFFFF"/>
                </a:highlight>
                <a:latin typeface="Consolas" panose="020B0609020204030204" pitchFamily="49" charset="0"/>
              </a:rPr>
              <a:t> Main()</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        </a:t>
            </a:r>
            <a:r>
              <a:rPr lang="en-CA" dirty="0">
                <a:solidFill>
                  <a:srgbClr val="2B91AF"/>
                </a:solidFill>
                <a:highlight>
                  <a:srgbClr val="FFFFFF"/>
                </a:highlight>
                <a:latin typeface="Consolas" panose="020B0609020204030204" pitchFamily="49" charset="0"/>
              </a:rPr>
              <a:t>Process</a:t>
            </a:r>
            <a:r>
              <a:rPr lang="en-CA" dirty="0">
                <a:solidFill>
                  <a:srgbClr val="000000"/>
                </a:solidFill>
                <a:highlight>
                  <a:srgbClr val="FFFFFF"/>
                </a:highlight>
                <a:latin typeface="Consolas" panose="020B0609020204030204" pitchFamily="49" charset="0"/>
              </a:rPr>
              <a:t> </a:t>
            </a:r>
            <a:r>
              <a:rPr lang="en-CA" dirty="0" err="1">
                <a:solidFill>
                  <a:srgbClr val="000000"/>
                </a:solidFill>
                <a:highlight>
                  <a:srgbClr val="FFFFFF"/>
                </a:highlight>
                <a:latin typeface="Consolas" panose="020B0609020204030204" pitchFamily="49" charset="0"/>
              </a:rPr>
              <a:t>thisProc</a:t>
            </a:r>
            <a:r>
              <a:rPr lang="en-CA" dirty="0">
                <a:solidFill>
                  <a:srgbClr val="000000"/>
                </a:solidFill>
                <a:highlight>
                  <a:srgbClr val="FFFFFF"/>
                </a:highlight>
                <a:latin typeface="Consolas" panose="020B0609020204030204" pitchFamily="49" charset="0"/>
              </a:rPr>
              <a:t> = </a:t>
            </a:r>
            <a:r>
              <a:rPr lang="en-CA" dirty="0" err="1">
                <a:solidFill>
                  <a:srgbClr val="2B91AF"/>
                </a:solidFill>
                <a:highlight>
                  <a:srgbClr val="FFFFFF"/>
                </a:highlight>
                <a:latin typeface="Consolas" panose="020B0609020204030204" pitchFamily="49" charset="0"/>
              </a:rPr>
              <a:t>Process</a:t>
            </a:r>
            <a:r>
              <a:rPr lang="en-CA" dirty="0" err="1">
                <a:solidFill>
                  <a:srgbClr val="000000"/>
                </a:solidFill>
                <a:highlight>
                  <a:srgbClr val="FFFFFF"/>
                </a:highlight>
                <a:latin typeface="Consolas" panose="020B0609020204030204" pitchFamily="49" charset="0"/>
              </a:rPr>
              <a:t>.GetCurrentProcess</a:t>
            </a:r>
            <a:r>
              <a:rPr lang="en-CA" dirty="0">
                <a:solidFill>
                  <a:srgbClr val="000000"/>
                </a:solidFill>
                <a:highlight>
                  <a:srgbClr val="FFFFFF"/>
                </a:highlight>
                <a:latin typeface="Consolas" panose="020B0609020204030204" pitchFamily="49" charset="0"/>
              </a:rPr>
              <a:t>();</a:t>
            </a:r>
          </a:p>
          <a:p>
            <a:r>
              <a:rPr lang="en-CA" dirty="0">
                <a:solidFill>
                  <a:srgbClr val="000000"/>
                </a:solidFill>
                <a:highlight>
                  <a:srgbClr val="FFFFFF"/>
                </a:highlight>
                <a:latin typeface="Consolas" panose="020B0609020204030204" pitchFamily="49" charset="0"/>
              </a:rPr>
              <a:t>        </a:t>
            </a:r>
            <a:r>
              <a:rPr lang="en-CA" dirty="0" err="1">
                <a:solidFill>
                  <a:srgbClr val="000000"/>
                </a:solidFill>
                <a:highlight>
                  <a:srgbClr val="FFFFFF"/>
                </a:highlight>
                <a:latin typeface="Consolas" panose="020B0609020204030204" pitchFamily="49" charset="0"/>
              </a:rPr>
              <a:t>thisProc.PriorityClass</a:t>
            </a:r>
            <a:r>
              <a:rPr lang="en-CA" dirty="0">
                <a:solidFill>
                  <a:srgbClr val="000000"/>
                </a:solidFill>
                <a:highlight>
                  <a:srgbClr val="FFFFFF"/>
                </a:highlight>
                <a:latin typeface="Consolas" panose="020B0609020204030204" pitchFamily="49" charset="0"/>
              </a:rPr>
              <a:t> = </a:t>
            </a:r>
            <a:r>
              <a:rPr lang="en-CA" dirty="0" err="1">
                <a:solidFill>
                  <a:srgbClr val="2B91AF"/>
                </a:solidFill>
                <a:highlight>
                  <a:srgbClr val="FFFFFF"/>
                </a:highlight>
                <a:latin typeface="Consolas" panose="020B0609020204030204" pitchFamily="49" charset="0"/>
              </a:rPr>
              <a:t>ProcessPriorityClass</a:t>
            </a:r>
            <a:r>
              <a:rPr lang="en-CA" dirty="0" err="1">
                <a:solidFill>
                  <a:srgbClr val="000000"/>
                </a:solidFill>
                <a:highlight>
                  <a:srgbClr val="FFFFFF"/>
                </a:highlight>
                <a:latin typeface="Consolas" panose="020B0609020204030204" pitchFamily="49" charset="0"/>
              </a:rPr>
              <a:t>.High</a:t>
            </a:r>
            <a:r>
              <a:rPr lang="en-CA"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priority class: {0}"</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thisProc.PriorityClass</a:t>
            </a:r>
            <a:r>
              <a:rPr lang="en-US" dirty="0">
                <a:solidFill>
                  <a:srgbClr val="000000"/>
                </a:solidFill>
                <a:highlight>
                  <a:srgbClr val="FFFFFF"/>
                </a:highlight>
                <a:latin typeface="Consolas" panose="020B0609020204030204" pitchFamily="49" charset="0"/>
              </a:rPr>
              <a:t>);</a:t>
            </a:r>
          </a:p>
          <a:p>
            <a:r>
              <a:rPr lang="en-CA" dirty="0">
                <a:solidFill>
                  <a:srgbClr val="000000"/>
                </a:solidFill>
                <a:highlight>
                  <a:srgbClr val="FFFFFF"/>
                </a:highlight>
                <a:latin typeface="Consolas" panose="020B0609020204030204" pitchFamily="49" charset="0"/>
              </a:rPr>
              <a:t>    }</a:t>
            </a:r>
          </a:p>
          <a:p>
            <a:r>
              <a:rPr lang="en-CA"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1018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276872"/>
            <a:ext cx="8229600" cy="1143000"/>
          </a:xfrm>
        </p:spPr>
        <p:txBody>
          <a:bodyPr>
            <a:noAutofit/>
          </a:bodyPr>
          <a:lstStyle/>
          <a:p>
            <a:r>
              <a:rPr lang="fr-CA" sz="7200" dirty="0"/>
              <a:t>Les threads  sous Windows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Définition</a:t>
            </a:r>
          </a:p>
        </p:txBody>
      </p:sp>
      <p:sp>
        <p:nvSpPr>
          <p:cNvPr id="3" name="Espace réservé du contenu 2"/>
          <p:cNvSpPr>
            <a:spLocks noGrp="1"/>
          </p:cNvSpPr>
          <p:nvPr>
            <p:ph idx="1"/>
          </p:nvPr>
        </p:nvSpPr>
        <p:spPr/>
        <p:txBody>
          <a:bodyPr>
            <a:normAutofit fontScale="70000" lnSpcReduction="20000"/>
          </a:bodyPr>
          <a:lstStyle/>
          <a:p>
            <a:r>
              <a:rPr lang="fr-CA" dirty="0"/>
              <a:t>Un thread est une entité distincte du processus lui donnant naissance mais évoluant dans le même espace mémoire virtuel. Il </a:t>
            </a:r>
            <a:r>
              <a:rPr lang="fr-CA" b="1" dirty="0"/>
              <a:t>partagera</a:t>
            </a:r>
            <a:r>
              <a:rPr lang="fr-CA" dirty="0"/>
              <a:t> les ressources accordées au processus parent tout au long de son exécution. La commutation de contexte (mise en attente d'un thread et mise en exécution d'un autre) est plus rapide étant donné que la zone mémoire est la même. Il n'est pas  nécessaire de sauvegarder ni de restaurer les zones mémoire. </a:t>
            </a:r>
          </a:p>
          <a:p>
            <a:r>
              <a:rPr lang="fr-CA" dirty="0"/>
              <a:t>Le processus parent sera souvent appelé «thread principal», parce que, oui, un processus contient toujours un thread (au moins un).</a:t>
            </a:r>
          </a:p>
          <a:p>
            <a:r>
              <a:rPr lang="fr-CA" dirty="0"/>
              <a:t>Pour nous, un thread est une fonction. Ce qui la distingue d'une fonction normale est qu'elle n'est pas </a:t>
            </a:r>
            <a:r>
              <a:rPr lang="fr-CA" i="1" dirty="0"/>
              <a:t>directement appelée</a:t>
            </a:r>
            <a:r>
              <a:rPr lang="fr-CA" dirty="0"/>
              <a:t> par notre programme mais plutôt démarrée (on dira parfois </a:t>
            </a:r>
            <a:r>
              <a:rPr lang="fr-CA" i="1" dirty="0"/>
              <a:t>lancée</a:t>
            </a:r>
            <a:r>
              <a:rPr lang="fr-CA" dirty="0"/>
              <a:t>) par le système d'exploitation au moyen d'un fonction d'API spécialisée.</a:t>
            </a:r>
          </a:p>
          <a:p>
            <a:endParaRPr lang="fr-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Définition</a:t>
            </a:r>
          </a:p>
        </p:txBody>
      </p:sp>
      <p:sp>
        <p:nvSpPr>
          <p:cNvPr id="3" name="Espace réservé du contenu 2"/>
          <p:cNvSpPr>
            <a:spLocks noGrp="1"/>
          </p:cNvSpPr>
          <p:nvPr>
            <p:ph idx="1"/>
          </p:nvPr>
        </p:nvSpPr>
        <p:spPr/>
        <p:txBody>
          <a:bodyPr>
            <a:normAutofit fontScale="92500" lnSpcReduction="20000"/>
          </a:bodyPr>
          <a:lstStyle/>
          <a:p>
            <a:pPr marL="0" indent="0" algn="just">
              <a:buNone/>
            </a:pPr>
            <a:r>
              <a:rPr lang="fr-CA" dirty="0"/>
              <a:t>Multiprogrammation est la traduction de </a:t>
            </a:r>
            <a:r>
              <a:rPr lang="fr-CA" i="1" dirty="0" err="1"/>
              <a:t>multiprogramming</a:t>
            </a:r>
            <a:r>
              <a:rPr lang="fr-CA" dirty="0"/>
              <a:t>, un terme assez ancien qui a été remplacé par </a:t>
            </a:r>
            <a:r>
              <a:rPr lang="fr-CA" i="1" dirty="0" err="1"/>
              <a:t>multiprocessing</a:t>
            </a:r>
            <a:r>
              <a:rPr lang="fr-CA" dirty="0"/>
              <a:t> (multitraitement ou multitâche). Ce terme revient aujourd'hui pour désigné l'ensemble des techniques, outils et concepts permettant de réaliser des applications multitraitement (ou multitâche ou un autre des synonymes). Nous distinguerons les techniques de multiprogrammation de la </a:t>
            </a:r>
            <a:r>
              <a:rPr lang="fr-CA" b="1" dirty="0"/>
              <a:t>monoprogrammation</a:t>
            </a:r>
            <a:r>
              <a:rPr lang="fr-CA" dirty="0"/>
              <a:t> où le programme est conçu de façon à être exécuté de façon séquentielle.</a:t>
            </a:r>
          </a:p>
          <a:p>
            <a:pPr marL="0" indent="0"/>
            <a:endParaRPr lang="fr-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b="1" dirty="0"/>
              <a:t>Création de threads en C++ </a:t>
            </a:r>
            <a:br>
              <a:rPr lang="fr-CA" b="1" dirty="0"/>
            </a:br>
            <a:endParaRPr lang="fr-CA" dirty="0"/>
          </a:p>
        </p:txBody>
      </p:sp>
      <p:sp>
        <p:nvSpPr>
          <p:cNvPr id="3" name="Espace réservé du contenu 2"/>
          <p:cNvSpPr>
            <a:spLocks noGrp="1"/>
          </p:cNvSpPr>
          <p:nvPr>
            <p:ph idx="1"/>
          </p:nvPr>
        </p:nvSpPr>
        <p:spPr>
          <a:xfrm>
            <a:off x="179512" y="908720"/>
            <a:ext cx="8964488" cy="5112568"/>
          </a:xfrm>
        </p:spPr>
        <p:txBody>
          <a:bodyPr>
            <a:noAutofit/>
          </a:bodyPr>
          <a:lstStyle/>
          <a:p>
            <a:r>
              <a:rPr lang="fr-CA" sz="2000" dirty="0"/>
              <a:t>Un thread est représenté par </a:t>
            </a:r>
            <a:r>
              <a:rPr lang="fr-CA" sz="2000" b="1" dirty="0"/>
              <a:t>une fonction</a:t>
            </a:r>
            <a:r>
              <a:rPr lang="fr-CA" sz="2000" dirty="0"/>
              <a:t> de notre programme qui sera associée au thread au moment de sa création. </a:t>
            </a:r>
          </a:p>
          <a:p>
            <a:r>
              <a:rPr lang="fr-CA" sz="2000" dirty="0"/>
              <a:t>La signature (le prototype) de cette fonction sera la suivante : </a:t>
            </a:r>
          </a:p>
          <a:p>
            <a:pPr algn="ctr">
              <a:buNone/>
            </a:pPr>
            <a:r>
              <a:rPr lang="en-US" sz="2000" i="1" dirty="0"/>
              <a:t>DWORD WINAPI </a:t>
            </a:r>
            <a:r>
              <a:rPr lang="en-US" sz="2000" i="1" dirty="0" err="1"/>
              <a:t>FonctionThread</a:t>
            </a:r>
            <a:r>
              <a:rPr lang="en-US" sz="2000" i="1" dirty="0"/>
              <a:t> (void* </a:t>
            </a:r>
            <a:r>
              <a:rPr lang="en-US" sz="2000" i="1" dirty="0" err="1"/>
              <a:t>unParam</a:t>
            </a:r>
            <a:r>
              <a:rPr lang="en-US" sz="2000" i="1" dirty="0"/>
              <a:t>);</a:t>
            </a:r>
            <a:endParaRPr lang="fr-CA" sz="2000" i="1" dirty="0"/>
          </a:p>
          <a:p>
            <a:pPr lvl="0"/>
            <a:r>
              <a:rPr lang="fr-CA" sz="2000" b="1" dirty="0"/>
              <a:t>DWORD </a:t>
            </a:r>
            <a:r>
              <a:rPr lang="fr-CA" sz="2000" dirty="0"/>
              <a:t>: une fonction de thread doit retourner une valeur entière positive. Cette valeur est un </a:t>
            </a:r>
            <a:r>
              <a:rPr lang="fr-CA" sz="2000" b="1" dirty="0"/>
              <a:t>code de retour</a:t>
            </a:r>
            <a:r>
              <a:rPr lang="fr-CA" sz="2000" dirty="0"/>
              <a:t>. Une </a:t>
            </a:r>
            <a:r>
              <a:rPr lang="fr-CA" sz="2000" i="1" dirty="0"/>
              <a:t>convention</a:t>
            </a:r>
            <a:r>
              <a:rPr lang="fr-CA" sz="2000" dirty="0"/>
              <a:t> veut que la valeur 0 signifie erreur . </a:t>
            </a:r>
          </a:p>
          <a:p>
            <a:pPr lvl="0"/>
            <a:r>
              <a:rPr lang="fr-CA" sz="2000" b="1" dirty="0"/>
              <a:t>WINAPI</a:t>
            </a:r>
            <a:r>
              <a:rPr lang="fr-CA" sz="2000" dirty="0"/>
              <a:t>  est un détail spécifique au compilateur de Visual C++, qui spécifie convention d’appel standard.</a:t>
            </a:r>
          </a:p>
          <a:p>
            <a:pPr lvl="0"/>
            <a:r>
              <a:rPr lang="fr-CA" sz="2000" dirty="0"/>
              <a:t>On ne peut passer qu’un seul paramètre à un thread. Le type </a:t>
            </a:r>
            <a:r>
              <a:rPr lang="fr-CA" sz="2000" b="1" dirty="0" err="1"/>
              <a:t>void</a:t>
            </a:r>
            <a:r>
              <a:rPr lang="fr-CA" sz="2000" b="1" dirty="0"/>
              <a:t>*</a:t>
            </a:r>
            <a:r>
              <a:rPr lang="fr-CA" sz="2000" dirty="0"/>
              <a:t> des langages C/C++ signifie pointeur sur «quelque chose». On peut donc passer en paramètre à un thread une seule adresse (ou 0 si nous ne voulons pas passer de paramètre), mais ce sera l’adresse d’une de nos données qui peut très bien être de type composé. Il faudra, bien sûr, la </a:t>
            </a:r>
            <a:r>
              <a:rPr lang="fr-CA" sz="2000" b="1" dirty="0"/>
              <a:t>réinterpréter</a:t>
            </a:r>
            <a:r>
              <a:rPr lang="fr-CA" sz="2000" dirty="0"/>
              <a:t> (avec </a:t>
            </a:r>
            <a:r>
              <a:rPr lang="fr-CA" sz="2000" b="1" dirty="0" err="1"/>
              <a:t>reinterpret_cast</a:t>
            </a:r>
            <a:r>
              <a:rPr lang="fr-CA" sz="2000" dirty="0"/>
              <a:t>) pour qu'elle reprenne son sens original. </a:t>
            </a:r>
          </a:p>
          <a:p>
            <a:endParaRPr lang="fr-CA"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692696"/>
            <a:ext cx="8964488" cy="5112568"/>
          </a:xfrm>
        </p:spPr>
        <p:txBody>
          <a:bodyPr>
            <a:noAutofit/>
          </a:bodyPr>
          <a:lstStyle/>
          <a:p>
            <a:pPr>
              <a:buNone/>
            </a:pPr>
            <a:r>
              <a:rPr lang="fr-FR" sz="1500" i="1" dirty="0"/>
              <a:t>HANDLE </a:t>
            </a:r>
            <a:r>
              <a:rPr lang="fr-FR" sz="1500" i="1" dirty="0" err="1"/>
              <a:t>CreateThread</a:t>
            </a:r>
            <a:r>
              <a:rPr lang="fr-FR" sz="1500" i="1" dirty="0"/>
              <a:t>(</a:t>
            </a:r>
            <a:endParaRPr lang="fr-CA" sz="1500" i="1" dirty="0"/>
          </a:p>
          <a:p>
            <a:pPr>
              <a:buNone/>
            </a:pPr>
            <a:r>
              <a:rPr lang="fr-CA" sz="1500" i="1" dirty="0"/>
              <a:t>  </a:t>
            </a:r>
            <a:r>
              <a:rPr lang="en-US" sz="1500" i="1" dirty="0"/>
              <a:t>LPSECURITY_ATTRIBUTES </a:t>
            </a:r>
            <a:r>
              <a:rPr lang="en-US" sz="1500" i="1" dirty="0" err="1"/>
              <a:t>lpThreadAttributes</a:t>
            </a:r>
            <a:r>
              <a:rPr lang="en-US" sz="1500" i="1" dirty="0"/>
              <a:t>,</a:t>
            </a:r>
            <a:endParaRPr lang="fr-CA" sz="1500" i="1" dirty="0"/>
          </a:p>
          <a:p>
            <a:pPr>
              <a:buNone/>
            </a:pPr>
            <a:r>
              <a:rPr lang="en-US" sz="1500" i="1" dirty="0"/>
              <a:t>  SIZE_T </a:t>
            </a:r>
            <a:r>
              <a:rPr lang="en-US" sz="1500" i="1" dirty="0" err="1"/>
              <a:t>dwStackSize</a:t>
            </a:r>
            <a:r>
              <a:rPr lang="en-US" sz="1500" i="1" dirty="0"/>
              <a:t>,</a:t>
            </a:r>
            <a:endParaRPr lang="fr-CA" sz="1500" i="1" dirty="0"/>
          </a:p>
          <a:p>
            <a:pPr>
              <a:buNone/>
            </a:pPr>
            <a:r>
              <a:rPr lang="en-US" sz="1500" i="1" dirty="0"/>
              <a:t>  LPTHREAD_START_ROUTINE </a:t>
            </a:r>
            <a:r>
              <a:rPr lang="en-US" sz="1500" i="1" dirty="0" err="1"/>
              <a:t>lpStartAddress</a:t>
            </a:r>
            <a:r>
              <a:rPr lang="en-US" sz="1500" i="1" dirty="0"/>
              <a:t>,</a:t>
            </a:r>
            <a:endParaRPr lang="fr-CA" sz="1500" i="1" dirty="0"/>
          </a:p>
          <a:p>
            <a:pPr>
              <a:buNone/>
            </a:pPr>
            <a:r>
              <a:rPr lang="en-US" sz="1500" i="1" dirty="0"/>
              <a:t>  LPVOID </a:t>
            </a:r>
            <a:r>
              <a:rPr lang="en-US" sz="1500" i="1" dirty="0" err="1"/>
              <a:t>lpParameter</a:t>
            </a:r>
            <a:r>
              <a:rPr lang="en-US" sz="1500" i="1" dirty="0"/>
              <a:t>,</a:t>
            </a:r>
            <a:endParaRPr lang="fr-CA" sz="1500" i="1" dirty="0"/>
          </a:p>
          <a:p>
            <a:pPr>
              <a:buNone/>
            </a:pPr>
            <a:r>
              <a:rPr lang="en-US" sz="1500" i="1" dirty="0"/>
              <a:t>  </a:t>
            </a:r>
            <a:r>
              <a:rPr lang="fr-CA" sz="1500" i="1" dirty="0"/>
              <a:t>DWORD </a:t>
            </a:r>
            <a:r>
              <a:rPr lang="fr-CA" sz="1500" i="1" dirty="0" err="1"/>
              <a:t>dwCreationFlags</a:t>
            </a:r>
            <a:r>
              <a:rPr lang="fr-CA" sz="1500" i="1" dirty="0"/>
              <a:t>,</a:t>
            </a:r>
          </a:p>
          <a:p>
            <a:pPr>
              <a:buNone/>
            </a:pPr>
            <a:r>
              <a:rPr lang="fr-CA" sz="1500" i="1" dirty="0"/>
              <a:t>  LPDWORD </a:t>
            </a:r>
            <a:r>
              <a:rPr lang="fr-CA" sz="1500" i="1" dirty="0" err="1"/>
              <a:t>lpThreadId</a:t>
            </a:r>
            <a:endParaRPr lang="fr-CA" sz="1500" i="1" dirty="0"/>
          </a:p>
          <a:p>
            <a:pPr>
              <a:buNone/>
            </a:pPr>
            <a:r>
              <a:rPr lang="fr-CA" sz="1500" i="1" dirty="0"/>
              <a:t>);</a:t>
            </a:r>
          </a:p>
          <a:p>
            <a:pPr marL="447675" lvl="0" indent="-180975"/>
            <a:r>
              <a:rPr lang="fr-CA" sz="1500" b="1" dirty="0" err="1"/>
              <a:t>lpThreadAttributes</a:t>
            </a:r>
            <a:r>
              <a:rPr lang="fr-CA" sz="1500" dirty="0"/>
              <a:t> est un pointeur vers une structure qui définit si un processus enfant peut hériter du </a:t>
            </a:r>
            <a:r>
              <a:rPr lang="fr-CA" sz="1500" dirty="0" err="1"/>
              <a:t>handle</a:t>
            </a:r>
            <a:r>
              <a:rPr lang="fr-CA" sz="1500" dirty="0"/>
              <a:t> retourné. Si ce pointeur est NULL ou 0, aucun héritage n'est possible. </a:t>
            </a:r>
          </a:p>
          <a:p>
            <a:pPr marL="447675" lvl="0" indent="-180975"/>
            <a:r>
              <a:rPr lang="fr-CA" sz="1500" b="1" dirty="0" err="1"/>
              <a:t>dwStackSize</a:t>
            </a:r>
            <a:r>
              <a:rPr lang="fr-CA" sz="1500" dirty="0"/>
              <a:t> indique la taille de la pile accordée au thread. Si cette valeur est zéro, une taille par défaut lui est accordée. </a:t>
            </a:r>
          </a:p>
          <a:p>
            <a:pPr marL="447675" lvl="0" indent="-180975"/>
            <a:r>
              <a:rPr lang="fr-CA" sz="1500" b="1" dirty="0" err="1"/>
              <a:t>lpStartAddress</a:t>
            </a:r>
            <a:r>
              <a:rPr lang="fr-CA" sz="1500" dirty="0"/>
              <a:t> donne l'adresse de la fonction de thread. </a:t>
            </a:r>
          </a:p>
          <a:p>
            <a:pPr marL="447675" lvl="0" indent="-180975"/>
            <a:r>
              <a:rPr lang="fr-CA" sz="1500" b="1" dirty="0" err="1"/>
              <a:t>lpParameter</a:t>
            </a:r>
            <a:r>
              <a:rPr lang="fr-CA" sz="1500" dirty="0"/>
              <a:t> est un pointeur vers la variable à passer au thread. Il s'agit d'un pointeur «</a:t>
            </a:r>
            <a:r>
              <a:rPr lang="fr-CA" sz="1500" b="1" dirty="0" err="1"/>
              <a:t>void</a:t>
            </a:r>
            <a:r>
              <a:rPr lang="fr-CA" sz="1500" dirty="0"/>
              <a:t>» car le type de la variable est inconnu au moment de la création du thread. </a:t>
            </a:r>
          </a:p>
          <a:p>
            <a:pPr marL="447675" lvl="0" indent="-180975"/>
            <a:r>
              <a:rPr lang="fr-CA" sz="1500" b="1" dirty="0" err="1"/>
              <a:t>dwCreationFlags</a:t>
            </a:r>
            <a:r>
              <a:rPr lang="fr-CA" sz="1500" dirty="0"/>
              <a:t> permet d'indiquer le mode d'exécution du thread. Si cette valeur est zéro, le thread est exécuté immédiatement après sa création. Nous pouvons utiliser la valeur CREATE_SUSPENDED pour créer le thread sans le lancer. </a:t>
            </a:r>
          </a:p>
          <a:p>
            <a:pPr marL="447675" lvl="0" indent="-180975"/>
            <a:r>
              <a:rPr lang="fr-CA" sz="1500" b="1" dirty="0" err="1"/>
              <a:t>lpThreadId</a:t>
            </a:r>
            <a:r>
              <a:rPr lang="fr-CA" sz="1500" dirty="0"/>
              <a:t> est un pointeur vers une variable de type DWORD accueillant le numéro d'identification du thread. Cette valeur est retournée par la fonction à la création du thread. Si le pointeur est NULL, le numéro d'identification du thread n'est pas retourné. </a:t>
            </a:r>
          </a:p>
          <a:p>
            <a:pPr marL="0" lvl="0" indent="0">
              <a:buNone/>
            </a:pPr>
            <a:r>
              <a:rPr lang="fr-CA" sz="1500" dirty="0"/>
              <a:t>La fonction </a:t>
            </a:r>
            <a:r>
              <a:rPr lang="fr-CA" sz="1500" b="1" dirty="0" err="1"/>
              <a:t>CreateThread</a:t>
            </a:r>
            <a:r>
              <a:rPr lang="fr-CA" sz="1500" dirty="0"/>
              <a:t>() retourne un HANDLE au thread créé. Si ce HANDLE est 0, alors l’opération a échouée (on pourrait utiliser la fonction </a:t>
            </a:r>
            <a:r>
              <a:rPr lang="fr-CA" sz="1500" b="1" dirty="0" err="1"/>
              <a:t>GetLastError</a:t>
            </a:r>
            <a:r>
              <a:rPr lang="fr-CA" sz="1500" dirty="0"/>
              <a:t> pour connaître en connaître la raison).</a:t>
            </a:r>
          </a:p>
        </p:txBody>
      </p:sp>
      <p:sp>
        <p:nvSpPr>
          <p:cNvPr id="5" name="Titre 1"/>
          <p:cNvSpPr>
            <a:spLocks noGrp="1"/>
          </p:cNvSpPr>
          <p:nvPr>
            <p:ph type="title"/>
          </p:nvPr>
        </p:nvSpPr>
        <p:spPr>
          <a:xfrm>
            <a:off x="457200" y="274638"/>
            <a:ext cx="8229600" cy="1143000"/>
          </a:xfrm>
        </p:spPr>
        <p:txBody>
          <a:bodyPr>
            <a:normAutofit fontScale="90000"/>
          </a:bodyPr>
          <a:lstStyle/>
          <a:p>
            <a:r>
              <a:rPr lang="fr-CA" b="1" dirty="0"/>
              <a:t>Création de threads en C++ </a:t>
            </a:r>
            <a:br>
              <a:rPr lang="fr-CA" b="1" dirty="0"/>
            </a:br>
            <a:endParaRPr lang="fr-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p:cNvSpPr>
            <a:spLocks noGrp="1"/>
          </p:cNvSpPr>
          <p:nvPr>
            <p:ph type="title"/>
          </p:nvPr>
        </p:nvSpPr>
        <p:spPr>
          <a:xfrm>
            <a:off x="1187624" y="266119"/>
            <a:ext cx="8229600" cy="1143000"/>
          </a:xfrm>
        </p:spPr>
        <p:txBody>
          <a:bodyPr>
            <a:normAutofit fontScale="90000"/>
          </a:bodyPr>
          <a:lstStyle/>
          <a:p>
            <a:r>
              <a:rPr lang="fr-CA" b="1" dirty="0"/>
              <a:t>Création de threads en C++ </a:t>
            </a:r>
            <a:br>
              <a:rPr lang="fr-CA" b="1" dirty="0"/>
            </a:br>
            <a:endParaRPr lang="fr-CA" dirty="0"/>
          </a:p>
        </p:txBody>
      </p:sp>
      <p:sp>
        <p:nvSpPr>
          <p:cNvPr id="5" name="Rectangle 4"/>
          <p:cNvSpPr/>
          <p:nvPr/>
        </p:nvSpPr>
        <p:spPr>
          <a:xfrm>
            <a:off x="125760" y="0"/>
            <a:ext cx="9036496" cy="7417415"/>
          </a:xfrm>
          <a:prstGeom prst="rect">
            <a:avLst/>
          </a:prstGeom>
        </p:spPr>
        <p:txBody>
          <a:bodyPr wrap="square">
            <a:spAutoFit/>
          </a:bodyPr>
          <a:lstStyle/>
          <a:p>
            <a:r>
              <a:rPr lang="en-CA" sz="1400" dirty="0">
                <a:solidFill>
                  <a:srgbClr val="0000FF"/>
                </a:solidFill>
                <a:highlight>
                  <a:srgbClr val="FFFFFF"/>
                </a:highlight>
                <a:latin typeface="Consolas" panose="020B0609020204030204" pitchFamily="49" charset="0"/>
              </a:rPr>
              <a:t>#include</a:t>
            </a:r>
            <a:r>
              <a:rPr lang="en-CA" sz="1400" dirty="0">
                <a:solidFill>
                  <a:srgbClr val="000000"/>
                </a:solidFill>
                <a:highlight>
                  <a:srgbClr val="FFFFFF"/>
                </a:highlight>
                <a:latin typeface="Consolas" panose="020B0609020204030204" pitchFamily="49" charset="0"/>
              </a:rPr>
              <a:t> </a:t>
            </a:r>
            <a:r>
              <a:rPr lang="en-CA" sz="1400" dirty="0">
                <a:solidFill>
                  <a:srgbClr val="A31515"/>
                </a:solidFill>
                <a:highlight>
                  <a:srgbClr val="FFFFFF"/>
                </a:highlight>
                <a:latin typeface="Consolas" panose="020B0609020204030204" pitchFamily="49" charset="0"/>
              </a:rPr>
              <a:t>&lt;</a:t>
            </a:r>
            <a:r>
              <a:rPr lang="en-CA" sz="1400" dirty="0" err="1">
                <a:solidFill>
                  <a:srgbClr val="A31515"/>
                </a:solidFill>
                <a:highlight>
                  <a:srgbClr val="FFFFFF"/>
                </a:highlight>
                <a:latin typeface="Consolas" panose="020B0609020204030204" pitchFamily="49" charset="0"/>
              </a:rPr>
              <a:t>windows.h</a:t>
            </a:r>
            <a:r>
              <a:rPr lang="en-CA" sz="1400" dirty="0">
                <a:solidFill>
                  <a:srgbClr val="A31515"/>
                </a:solidFill>
                <a:highlight>
                  <a:srgbClr val="FFFFFF"/>
                </a:highlight>
                <a:latin typeface="Consolas" panose="020B0609020204030204" pitchFamily="49" charset="0"/>
              </a:rPr>
              <a:t>&gt;</a:t>
            </a:r>
            <a:r>
              <a:rPr lang="en-CA" sz="1400" dirty="0">
                <a:solidFill>
                  <a:srgbClr val="000000"/>
                </a:solidFill>
                <a:highlight>
                  <a:srgbClr val="FFFFFF"/>
                </a:highlight>
                <a:latin typeface="Consolas" panose="020B0609020204030204" pitchFamily="49" charset="0"/>
              </a:rPr>
              <a:t> </a:t>
            </a:r>
          </a:p>
          <a:p>
            <a:r>
              <a:rPr lang="en-CA" sz="1400" dirty="0">
                <a:solidFill>
                  <a:srgbClr val="0000FF"/>
                </a:solidFill>
                <a:highlight>
                  <a:srgbClr val="FFFFFF"/>
                </a:highlight>
                <a:latin typeface="Consolas" panose="020B0609020204030204" pitchFamily="49" charset="0"/>
              </a:rPr>
              <a:t>#include</a:t>
            </a:r>
            <a:r>
              <a:rPr lang="en-CA" sz="1400" dirty="0">
                <a:solidFill>
                  <a:srgbClr val="000000"/>
                </a:solidFill>
                <a:highlight>
                  <a:srgbClr val="FFFFFF"/>
                </a:highlight>
                <a:latin typeface="Consolas" panose="020B0609020204030204" pitchFamily="49" charset="0"/>
              </a:rPr>
              <a:t> </a:t>
            </a:r>
            <a:r>
              <a:rPr lang="en-CA" sz="1400" dirty="0">
                <a:solidFill>
                  <a:srgbClr val="A31515"/>
                </a:solidFill>
                <a:highlight>
                  <a:srgbClr val="FFFFFF"/>
                </a:highlight>
                <a:latin typeface="Consolas" panose="020B0609020204030204" pitchFamily="49" charset="0"/>
              </a:rPr>
              <a:t>&lt;</a:t>
            </a:r>
            <a:r>
              <a:rPr lang="en-CA" sz="1400" dirty="0" err="1">
                <a:solidFill>
                  <a:srgbClr val="A31515"/>
                </a:solidFill>
                <a:highlight>
                  <a:srgbClr val="FFFFFF"/>
                </a:highlight>
                <a:latin typeface="Consolas" panose="020B0609020204030204" pitchFamily="49" charset="0"/>
              </a:rPr>
              <a:t>iostream</a:t>
            </a:r>
            <a:r>
              <a:rPr lang="en-CA" sz="1400" dirty="0">
                <a:solidFill>
                  <a:srgbClr val="A31515"/>
                </a:solidFill>
                <a:highlight>
                  <a:srgbClr val="FFFFFF"/>
                </a:highlight>
                <a:latin typeface="Consolas" panose="020B0609020204030204" pitchFamily="49" charset="0"/>
              </a:rPr>
              <a:t>&gt;</a:t>
            </a:r>
            <a:endParaRPr lang="en-CA" sz="1400" dirty="0">
              <a:solidFill>
                <a:srgbClr val="000000"/>
              </a:solidFill>
              <a:highlight>
                <a:srgbClr val="FFFFFF"/>
              </a:highlight>
              <a:latin typeface="Consolas" panose="020B0609020204030204" pitchFamily="49" charset="0"/>
            </a:endParaRPr>
          </a:p>
          <a:p>
            <a:r>
              <a:rPr lang="en-CA" sz="1400" dirty="0">
                <a:solidFill>
                  <a:srgbClr val="0000FF"/>
                </a:solidFill>
                <a:highlight>
                  <a:srgbClr val="FFFFFF"/>
                </a:highlight>
                <a:latin typeface="Consolas" panose="020B0609020204030204" pitchFamily="49" charset="0"/>
              </a:rPr>
              <a:t>using</a:t>
            </a:r>
            <a:r>
              <a:rPr lang="en-CA" sz="1400" dirty="0">
                <a:solidFill>
                  <a:srgbClr val="000000"/>
                </a:solidFill>
                <a:highlight>
                  <a:srgbClr val="FFFFFF"/>
                </a:highlight>
                <a:latin typeface="Consolas" panose="020B0609020204030204" pitchFamily="49" charset="0"/>
              </a:rPr>
              <a:t> </a:t>
            </a:r>
            <a:r>
              <a:rPr lang="en-CA" sz="1400" dirty="0">
                <a:solidFill>
                  <a:srgbClr val="0000FF"/>
                </a:solidFill>
                <a:highlight>
                  <a:srgbClr val="FFFFFF"/>
                </a:highlight>
                <a:latin typeface="Consolas" panose="020B0609020204030204" pitchFamily="49" charset="0"/>
              </a:rPr>
              <a:t>namespace</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std</a:t>
            </a:r>
            <a:r>
              <a:rPr lang="en-CA" sz="1400" dirty="0">
                <a:solidFill>
                  <a:srgbClr val="000000"/>
                </a:solidFill>
                <a:highlight>
                  <a:srgbClr val="FFFFFF"/>
                </a:highlight>
                <a:latin typeface="Consolas" panose="020B0609020204030204" pitchFamily="49" charset="0"/>
              </a:rPr>
              <a:t>;</a:t>
            </a:r>
          </a:p>
          <a:p>
            <a:r>
              <a:rPr lang="en-CA" sz="1400" dirty="0">
                <a:solidFill>
                  <a:srgbClr val="2B91AF"/>
                </a:solidFill>
                <a:highlight>
                  <a:srgbClr val="FFFFFF"/>
                </a:highlight>
                <a:latin typeface="Consolas" panose="020B0609020204030204" pitchFamily="49" charset="0"/>
              </a:rPr>
              <a:t>DWORD</a:t>
            </a:r>
            <a:r>
              <a:rPr lang="en-CA" sz="1400" dirty="0">
                <a:solidFill>
                  <a:srgbClr val="000000"/>
                </a:solidFill>
                <a:highlight>
                  <a:srgbClr val="FFFFFF"/>
                </a:highlight>
                <a:latin typeface="Consolas" panose="020B0609020204030204" pitchFamily="49" charset="0"/>
              </a:rPr>
              <a:t> </a:t>
            </a:r>
            <a:r>
              <a:rPr lang="en-CA" sz="1400" dirty="0">
                <a:solidFill>
                  <a:srgbClr val="6F008A"/>
                </a:solidFill>
                <a:highlight>
                  <a:srgbClr val="FFFFFF"/>
                </a:highlight>
                <a:latin typeface="Consolas" panose="020B0609020204030204" pitchFamily="49" charset="0"/>
              </a:rPr>
              <a:t>WINAPI</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ThreadImportant</a:t>
            </a:r>
            <a:r>
              <a:rPr lang="en-CA" sz="1400" dirty="0">
                <a:solidFill>
                  <a:srgbClr val="000000"/>
                </a:solidFill>
                <a:highlight>
                  <a:srgbClr val="FFFFFF"/>
                </a:highlight>
                <a:latin typeface="Consolas" panose="020B0609020204030204" pitchFamily="49" charset="0"/>
              </a:rPr>
              <a:t>(</a:t>
            </a:r>
            <a:r>
              <a:rPr lang="en-CA" sz="1400" dirty="0">
                <a:solidFill>
                  <a:srgbClr val="0000FF"/>
                </a:solidFill>
                <a:highlight>
                  <a:srgbClr val="FFFFFF"/>
                </a:highlight>
                <a:latin typeface="Consolas" panose="020B0609020204030204" pitchFamily="49" charset="0"/>
              </a:rPr>
              <a:t>void</a:t>
            </a:r>
            <a:r>
              <a:rPr lang="en-CA" sz="1400" dirty="0">
                <a:solidFill>
                  <a:srgbClr val="000000"/>
                </a:solidFill>
                <a:highlight>
                  <a:srgbClr val="FFFFFF"/>
                </a:highlight>
                <a:latin typeface="Consolas" panose="020B0609020204030204" pitchFamily="49" charset="0"/>
              </a:rPr>
              <a:t>* </a:t>
            </a:r>
            <a:r>
              <a:rPr lang="en-CA" sz="1400" dirty="0" err="1">
                <a:solidFill>
                  <a:srgbClr val="808080"/>
                </a:solidFill>
                <a:highlight>
                  <a:srgbClr val="FFFFFF"/>
                </a:highlight>
                <a:latin typeface="Consolas" panose="020B0609020204030204" pitchFamily="49" charset="0"/>
              </a:rPr>
              <a:t>lpParam</a:t>
            </a:r>
            <a:r>
              <a:rPr lang="en-CA" sz="1400" dirty="0">
                <a:solidFill>
                  <a:srgbClr val="000000"/>
                </a:solidFill>
                <a:highlight>
                  <a:srgbClr val="FFFFFF"/>
                </a:highlight>
                <a:latin typeface="Consolas" panose="020B0609020204030204" pitchFamily="49" charset="0"/>
              </a:rPr>
              <a:t>)</a:t>
            </a:r>
          </a:p>
          <a:p>
            <a:r>
              <a:rPr lang="en-CA" sz="1400" dirty="0">
                <a:solidFill>
                  <a:srgbClr val="000000"/>
                </a:solidFill>
                <a:highlight>
                  <a:srgbClr val="FFFFFF"/>
                </a:highlight>
                <a:latin typeface="Consolas" panose="020B0609020204030204" pitchFamily="49" charset="0"/>
              </a:rPr>
              <a:t>{</a:t>
            </a:r>
          </a:p>
          <a:p>
            <a:r>
              <a:rPr lang="en-CA" sz="1400" dirty="0" err="1">
                <a:solidFill>
                  <a:srgbClr val="0000FF"/>
                </a:solidFill>
                <a:highlight>
                  <a:srgbClr val="FFFFFF"/>
                </a:highlight>
                <a:latin typeface="Consolas" panose="020B0609020204030204" pitchFamily="49" charset="0"/>
              </a:rPr>
              <a:t>int</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var</a:t>
            </a:r>
            <a:r>
              <a:rPr lang="en-CA" sz="1400" dirty="0">
                <a:solidFill>
                  <a:srgbClr val="000000"/>
                </a:solidFill>
                <a:highlight>
                  <a:srgbClr val="FFFFFF"/>
                </a:highlight>
                <a:latin typeface="Consolas" panose="020B0609020204030204" pitchFamily="49" charset="0"/>
              </a:rPr>
              <a:t>;</a:t>
            </a:r>
          </a:p>
          <a:p>
            <a:r>
              <a:rPr lang="en-CA" sz="1400" dirty="0" err="1">
                <a:solidFill>
                  <a:srgbClr val="000000"/>
                </a:solidFill>
                <a:highlight>
                  <a:srgbClr val="FFFFFF"/>
                </a:highlight>
                <a:latin typeface="Consolas" panose="020B0609020204030204" pitchFamily="49" charset="0"/>
              </a:rPr>
              <a:t>var</a:t>
            </a:r>
            <a:r>
              <a:rPr lang="en-CA" sz="1400" dirty="0">
                <a:solidFill>
                  <a:srgbClr val="000000"/>
                </a:solidFill>
                <a:highlight>
                  <a:srgbClr val="FFFFFF"/>
                </a:highlight>
                <a:latin typeface="Consolas" panose="020B0609020204030204" pitchFamily="49" charset="0"/>
              </a:rPr>
              <a:t> = *(</a:t>
            </a:r>
            <a:r>
              <a:rPr lang="en-CA" sz="1400" dirty="0" err="1">
                <a:solidFill>
                  <a:srgbClr val="0000FF"/>
                </a:solidFill>
                <a:highlight>
                  <a:srgbClr val="FFFFFF"/>
                </a:highlight>
                <a:latin typeface="Consolas" panose="020B0609020204030204" pitchFamily="49" charset="0"/>
              </a:rPr>
              <a:t>reinterpret_cast</a:t>
            </a:r>
            <a:r>
              <a:rPr lang="en-CA" sz="1400" dirty="0">
                <a:solidFill>
                  <a:srgbClr val="000000"/>
                </a:solidFill>
                <a:highlight>
                  <a:srgbClr val="FFFFFF"/>
                </a:highlight>
                <a:latin typeface="Consolas" panose="020B0609020204030204" pitchFamily="49" charset="0"/>
              </a:rPr>
              <a:t>&lt;</a:t>
            </a:r>
            <a:r>
              <a:rPr lang="en-CA" sz="1400" dirty="0" err="1">
                <a:solidFill>
                  <a:srgbClr val="0000FF"/>
                </a:solidFill>
                <a:highlight>
                  <a:srgbClr val="FFFFFF"/>
                </a:highlight>
                <a:latin typeface="Consolas" panose="020B0609020204030204" pitchFamily="49" charset="0"/>
              </a:rPr>
              <a:t>int</a:t>
            </a:r>
            <a:r>
              <a:rPr lang="en-CA" sz="1400" dirty="0">
                <a:solidFill>
                  <a:srgbClr val="000000"/>
                </a:solidFill>
                <a:highlight>
                  <a:srgbClr val="FFFFFF"/>
                </a:highlight>
                <a:latin typeface="Consolas" panose="020B0609020204030204" pitchFamily="49" charset="0"/>
              </a:rPr>
              <a:t>*&gt;(</a:t>
            </a:r>
            <a:r>
              <a:rPr lang="en-CA" sz="1400" dirty="0" err="1">
                <a:solidFill>
                  <a:srgbClr val="808080"/>
                </a:solidFill>
                <a:highlight>
                  <a:srgbClr val="FFFFFF"/>
                </a:highlight>
                <a:latin typeface="Consolas" panose="020B0609020204030204" pitchFamily="49" charset="0"/>
              </a:rPr>
              <a:t>lpParam</a:t>
            </a:r>
            <a:r>
              <a:rPr lang="en-CA" sz="1400" dirty="0">
                <a:solidFill>
                  <a:srgbClr val="000000"/>
                </a:solidFill>
                <a:highlight>
                  <a:srgbClr val="FFFFFF"/>
                </a:highlight>
                <a:latin typeface="Consolas" panose="020B0609020204030204" pitchFamily="49" charset="0"/>
              </a:rPr>
              <a:t>));</a:t>
            </a:r>
          </a:p>
          <a:p>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 Execution du thread ***"</a:t>
            </a:r>
            <a:r>
              <a:rPr lang="en-US" sz="1400" dirty="0">
                <a:solidFill>
                  <a:srgbClr val="000000"/>
                </a:solidFill>
                <a:highlight>
                  <a:srgbClr val="FFFFFF"/>
                </a:highlight>
                <a:latin typeface="Consolas" panose="020B0609020204030204" pitchFamily="49" charset="0"/>
              </a:rPr>
              <a:t> &lt;&lt;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r>
              <a:rPr lang="fr-CA" sz="1400" dirty="0">
                <a:solidFill>
                  <a:srgbClr val="000000"/>
                </a:solidFill>
                <a:highlight>
                  <a:srgbClr val="FFFFFF"/>
                </a:highlight>
                <a:latin typeface="Consolas" panose="020B0609020204030204" pitchFamily="49" charset="0"/>
              </a:rPr>
              <a:t>cout &lt;&lt; </a:t>
            </a:r>
            <a:r>
              <a:rPr lang="fr-CA" sz="1400" dirty="0">
                <a:solidFill>
                  <a:srgbClr val="A31515"/>
                </a:solidFill>
                <a:highlight>
                  <a:srgbClr val="FFFFFF"/>
                </a:highlight>
                <a:latin typeface="Consolas" panose="020B0609020204030204" pitchFamily="49" charset="0"/>
              </a:rPr>
              <a:t>"    </a:t>
            </a:r>
            <a:r>
              <a:rPr lang="fr-CA" sz="1400" dirty="0" err="1">
                <a:solidFill>
                  <a:srgbClr val="A31515"/>
                </a:solidFill>
                <a:highlight>
                  <a:srgbClr val="FFFFFF"/>
                </a:highlight>
                <a:latin typeface="Consolas" panose="020B0609020204030204" pitchFamily="49" charset="0"/>
              </a:rPr>
              <a:t>Parametre</a:t>
            </a:r>
            <a:r>
              <a:rPr lang="fr-CA" sz="1400" dirty="0">
                <a:solidFill>
                  <a:srgbClr val="A31515"/>
                </a:solidFill>
                <a:highlight>
                  <a:srgbClr val="FFFFFF"/>
                </a:highlight>
                <a:latin typeface="Consolas" panose="020B0609020204030204" pitchFamily="49" charset="0"/>
              </a:rPr>
              <a:t> passe au thread : "</a:t>
            </a:r>
            <a:r>
              <a:rPr lang="fr-CA" sz="1400" dirty="0">
                <a:solidFill>
                  <a:srgbClr val="000000"/>
                </a:solidFill>
                <a:highlight>
                  <a:srgbClr val="FFFFFF"/>
                </a:highlight>
                <a:latin typeface="Consolas" panose="020B0609020204030204" pitchFamily="49" charset="0"/>
              </a:rPr>
              <a:t> &lt;&lt; var &lt;&lt; </a:t>
            </a:r>
            <a:r>
              <a:rPr lang="fr-CA" sz="1400" dirty="0" err="1">
                <a:solidFill>
                  <a:srgbClr val="000000"/>
                </a:solidFill>
                <a:highlight>
                  <a:srgbClr val="FFFFFF"/>
                </a:highlight>
                <a:latin typeface="Consolas" panose="020B0609020204030204" pitchFamily="49" charset="0"/>
              </a:rPr>
              <a:t>endl</a:t>
            </a:r>
            <a:r>
              <a:rPr lang="fr-CA" sz="1400" dirty="0">
                <a:solidFill>
                  <a:srgbClr val="000000"/>
                </a:solidFill>
                <a:highlight>
                  <a:srgbClr val="FFFFFF"/>
                </a:highlight>
                <a:latin typeface="Consolas" panose="020B0609020204030204" pitchFamily="49" charset="0"/>
              </a:rPr>
              <a:t>;  </a:t>
            </a:r>
          </a:p>
          <a:p>
            <a:r>
              <a:rPr lang="en-CA" sz="1400" dirty="0">
                <a:solidFill>
                  <a:srgbClr val="0000FF"/>
                </a:solidFill>
                <a:highlight>
                  <a:srgbClr val="FFFFFF"/>
                </a:highlight>
                <a:latin typeface="Consolas" panose="020B0609020204030204" pitchFamily="49" charset="0"/>
              </a:rPr>
              <a:t>for</a:t>
            </a:r>
            <a:r>
              <a:rPr lang="en-CA" sz="1400" dirty="0">
                <a:solidFill>
                  <a:srgbClr val="000000"/>
                </a:solidFill>
                <a:highlight>
                  <a:srgbClr val="FFFFFF"/>
                </a:highlight>
                <a:latin typeface="Consolas" panose="020B0609020204030204" pitchFamily="49" charset="0"/>
              </a:rPr>
              <a:t> (</a:t>
            </a:r>
            <a:r>
              <a:rPr lang="en-CA" sz="1400" dirty="0" err="1">
                <a:solidFill>
                  <a:srgbClr val="0000FF"/>
                </a:solidFill>
                <a:highlight>
                  <a:srgbClr val="FFFFFF"/>
                </a:highlight>
                <a:latin typeface="Consolas" panose="020B0609020204030204" pitchFamily="49" charset="0"/>
              </a:rPr>
              <a:t>int</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nb</a:t>
            </a:r>
            <a:r>
              <a:rPr lang="en-CA" sz="1400" dirty="0">
                <a:solidFill>
                  <a:srgbClr val="000000"/>
                </a:solidFill>
                <a:highlight>
                  <a:srgbClr val="FFFFFF"/>
                </a:highlight>
                <a:latin typeface="Consolas" panose="020B0609020204030204" pitchFamily="49" charset="0"/>
              </a:rPr>
              <a:t> = 1; </a:t>
            </a:r>
            <a:r>
              <a:rPr lang="en-CA" sz="1400" dirty="0" err="1">
                <a:solidFill>
                  <a:srgbClr val="000000"/>
                </a:solidFill>
                <a:highlight>
                  <a:srgbClr val="FFFFFF"/>
                </a:highlight>
                <a:latin typeface="Consolas" panose="020B0609020204030204" pitchFamily="49" charset="0"/>
              </a:rPr>
              <a:t>nb</a:t>
            </a:r>
            <a:r>
              <a:rPr lang="en-CA" sz="1400" dirty="0">
                <a:solidFill>
                  <a:srgbClr val="000000"/>
                </a:solidFill>
                <a:highlight>
                  <a:srgbClr val="FFFFFF"/>
                </a:highlight>
                <a:latin typeface="Consolas" panose="020B0609020204030204" pitchFamily="49" charset="0"/>
              </a:rPr>
              <a:t> &lt; </a:t>
            </a:r>
            <a:r>
              <a:rPr lang="en-CA" sz="1400" dirty="0" err="1">
                <a:solidFill>
                  <a:srgbClr val="000000"/>
                </a:solidFill>
                <a:highlight>
                  <a:srgbClr val="FFFFFF"/>
                </a:highlight>
                <a:latin typeface="Consolas" panose="020B0609020204030204" pitchFamily="49" charset="0"/>
              </a:rPr>
              <a:t>var</a:t>
            </a:r>
            <a:r>
              <a:rPr lang="en-CA" sz="1400" dirty="0">
                <a:solidFill>
                  <a:srgbClr val="000000"/>
                </a:solidFill>
                <a:highlight>
                  <a:srgbClr val="FFFFFF"/>
                </a:highlight>
                <a:latin typeface="Consolas" panose="020B0609020204030204" pitchFamily="49" charset="0"/>
              </a:rPr>
              <a:t>; </a:t>
            </a:r>
            <a:r>
              <a:rPr lang="en-CA" sz="1400" dirty="0" err="1">
                <a:solidFill>
                  <a:srgbClr val="000000"/>
                </a:solidFill>
                <a:highlight>
                  <a:srgbClr val="FFFFFF"/>
                </a:highlight>
                <a:latin typeface="Consolas" panose="020B0609020204030204" pitchFamily="49" charset="0"/>
              </a:rPr>
              <a:t>nb</a:t>
            </a:r>
            <a:r>
              <a:rPr lang="en-CA" sz="1400" dirty="0">
                <a:solidFill>
                  <a:srgbClr val="000000"/>
                </a:solidFill>
                <a:highlight>
                  <a:srgbClr val="FFFFFF"/>
                </a:highlight>
                <a:latin typeface="Consolas" panose="020B0609020204030204" pitchFamily="49" charset="0"/>
              </a:rPr>
              <a:t>++)</a:t>
            </a:r>
          </a:p>
          <a:p>
            <a:r>
              <a:rPr lang="en-CA" sz="1400" dirty="0">
                <a:solidFill>
                  <a:srgbClr val="000000"/>
                </a:solidFill>
                <a:highlight>
                  <a:srgbClr val="FFFFFF"/>
                </a:highlight>
                <a:latin typeface="Consolas" panose="020B0609020204030204" pitchFamily="49" charset="0"/>
              </a:rPr>
              <a:t>{</a:t>
            </a:r>
          </a:p>
          <a:p>
            <a:r>
              <a:rPr lang="en-CA" sz="1400" dirty="0" err="1">
                <a:solidFill>
                  <a:srgbClr val="000000"/>
                </a:solidFill>
                <a:highlight>
                  <a:srgbClr val="FFFFFF"/>
                </a:highlight>
                <a:latin typeface="Consolas" panose="020B0609020204030204" pitchFamily="49" charset="0"/>
              </a:rPr>
              <a:t>cout</a:t>
            </a:r>
            <a:r>
              <a:rPr lang="en-CA" sz="1400" dirty="0">
                <a:solidFill>
                  <a:srgbClr val="000000"/>
                </a:solidFill>
                <a:highlight>
                  <a:srgbClr val="FFFFFF"/>
                </a:highlight>
                <a:latin typeface="Consolas" panose="020B0609020204030204" pitchFamily="49" charset="0"/>
              </a:rPr>
              <a:t> &lt;&lt; </a:t>
            </a:r>
            <a:r>
              <a:rPr lang="en-CA" sz="1400" dirty="0" err="1">
                <a:solidFill>
                  <a:srgbClr val="000000"/>
                </a:solidFill>
                <a:highlight>
                  <a:srgbClr val="FFFFFF"/>
                </a:highlight>
                <a:latin typeface="Consolas" panose="020B0609020204030204" pitchFamily="49" charset="0"/>
              </a:rPr>
              <a:t>nb</a:t>
            </a:r>
            <a:r>
              <a:rPr lang="en-CA" sz="1400" dirty="0">
                <a:solidFill>
                  <a:srgbClr val="000000"/>
                </a:solidFill>
                <a:highlight>
                  <a:srgbClr val="FFFFFF"/>
                </a:highlight>
                <a:latin typeface="Consolas" panose="020B0609020204030204" pitchFamily="49" charset="0"/>
              </a:rPr>
              <a:t> &lt;&lt; </a:t>
            </a:r>
            <a:r>
              <a:rPr lang="en-CA" sz="1400" dirty="0">
                <a:solidFill>
                  <a:srgbClr val="A31515"/>
                </a:solidFill>
                <a:highlight>
                  <a:srgbClr val="FFFFFF"/>
                </a:highlight>
                <a:latin typeface="Consolas" panose="020B0609020204030204" pitchFamily="49" charset="0"/>
              </a:rPr>
              <a:t>" "</a:t>
            </a:r>
            <a:r>
              <a:rPr lang="en-CA" sz="1400" dirty="0">
                <a:solidFill>
                  <a:srgbClr val="000000"/>
                </a:solidFill>
                <a:highlight>
                  <a:srgbClr val="FFFFFF"/>
                </a:highlight>
                <a:latin typeface="Consolas" panose="020B0609020204030204" pitchFamily="49" charset="0"/>
              </a:rPr>
              <a:t>;</a:t>
            </a:r>
          </a:p>
          <a:p>
            <a:r>
              <a:rPr lang="en-CA" sz="1400" dirty="0">
                <a:solidFill>
                  <a:srgbClr val="000000"/>
                </a:solidFill>
                <a:highlight>
                  <a:srgbClr val="FFFFFF"/>
                </a:highlight>
                <a:latin typeface="Consolas" panose="020B0609020204030204" pitchFamily="49" charset="0"/>
              </a:rPr>
              <a:t>}</a:t>
            </a:r>
          </a:p>
          <a:p>
            <a:r>
              <a:rPr lang="en-CA" sz="1400" dirty="0" err="1">
                <a:solidFill>
                  <a:srgbClr val="000000"/>
                </a:solidFill>
                <a:highlight>
                  <a:srgbClr val="FFFFFF"/>
                </a:highlight>
                <a:latin typeface="Consolas" panose="020B0609020204030204" pitchFamily="49" charset="0"/>
              </a:rPr>
              <a:t>cout</a:t>
            </a:r>
            <a:r>
              <a:rPr lang="en-CA" sz="1400" dirty="0">
                <a:solidFill>
                  <a:srgbClr val="000000"/>
                </a:solidFill>
                <a:highlight>
                  <a:srgbClr val="FFFFFF"/>
                </a:highlight>
                <a:latin typeface="Consolas" panose="020B0609020204030204" pitchFamily="49" charset="0"/>
              </a:rPr>
              <a:t> &lt;&lt; </a:t>
            </a:r>
            <a:r>
              <a:rPr lang="en-CA" sz="1400" dirty="0" err="1">
                <a:solidFill>
                  <a:srgbClr val="000000"/>
                </a:solidFill>
                <a:highlight>
                  <a:srgbClr val="FFFFFF"/>
                </a:highlight>
                <a:latin typeface="Consolas" panose="020B0609020204030204" pitchFamily="49" charset="0"/>
              </a:rPr>
              <a:t>endl</a:t>
            </a:r>
            <a:r>
              <a:rPr lang="en-CA" sz="1400" dirty="0">
                <a:solidFill>
                  <a:srgbClr val="000000"/>
                </a:solidFill>
                <a:highlight>
                  <a:srgbClr val="FFFFFF"/>
                </a:highlight>
                <a:latin typeface="Consolas" panose="020B0609020204030204" pitchFamily="49" charset="0"/>
              </a:rPr>
              <a:t>;  </a:t>
            </a:r>
          </a:p>
          <a:p>
            <a:r>
              <a:rPr lang="fr-CA" sz="1400" dirty="0">
                <a:solidFill>
                  <a:srgbClr val="000000"/>
                </a:solidFill>
                <a:highlight>
                  <a:srgbClr val="FFFFFF"/>
                </a:highlight>
                <a:latin typeface="Consolas" panose="020B0609020204030204" pitchFamily="49" charset="0"/>
              </a:rPr>
              <a:t>cout &lt;&lt; </a:t>
            </a:r>
            <a:r>
              <a:rPr lang="fr-CA" sz="1400" dirty="0">
                <a:solidFill>
                  <a:srgbClr val="A31515"/>
                </a:solidFill>
                <a:highlight>
                  <a:srgbClr val="FFFFFF"/>
                </a:highlight>
                <a:latin typeface="Consolas" panose="020B0609020204030204" pitchFamily="49" charset="0"/>
              </a:rPr>
              <a:t>"*** Fin de l'</a:t>
            </a:r>
            <a:r>
              <a:rPr lang="fr-CA" sz="1400" dirty="0" err="1">
                <a:solidFill>
                  <a:srgbClr val="A31515"/>
                </a:solidFill>
                <a:highlight>
                  <a:srgbClr val="FFFFFF"/>
                </a:highlight>
                <a:latin typeface="Consolas" panose="020B0609020204030204" pitchFamily="49" charset="0"/>
              </a:rPr>
              <a:t>execution</a:t>
            </a:r>
            <a:r>
              <a:rPr lang="fr-CA" sz="1400" dirty="0">
                <a:solidFill>
                  <a:srgbClr val="A31515"/>
                </a:solidFill>
                <a:highlight>
                  <a:srgbClr val="FFFFFF"/>
                </a:highlight>
                <a:latin typeface="Consolas" panose="020B0609020204030204" pitchFamily="49" charset="0"/>
              </a:rPr>
              <a:t> du thread"</a:t>
            </a:r>
            <a:r>
              <a:rPr lang="fr-CA" sz="1400" dirty="0">
                <a:solidFill>
                  <a:srgbClr val="000000"/>
                </a:solidFill>
                <a:highlight>
                  <a:srgbClr val="FFFFFF"/>
                </a:highlight>
                <a:latin typeface="Consolas" panose="020B0609020204030204" pitchFamily="49" charset="0"/>
              </a:rPr>
              <a:t> &lt;&lt; </a:t>
            </a:r>
            <a:r>
              <a:rPr lang="fr-CA" sz="1400" dirty="0" err="1">
                <a:solidFill>
                  <a:srgbClr val="000000"/>
                </a:solidFill>
                <a:highlight>
                  <a:srgbClr val="FFFFFF"/>
                </a:highlight>
                <a:latin typeface="Consolas" panose="020B0609020204030204" pitchFamily="49" charset="0"/>
              </a:rPr>
              <a:t>endl</a:t>
            </a:r>
            <a:r>
              <a:rPr lang="fr-CA" sz="1400" dirty="0">
                <a:solidFill>
                  <a:srgbClr val="000000"/>
                </a:solidFill>
                <a:highlight>
                  <a:srgbClr val="FFFFFF"/>
                </a:highlight>
                <a:latin typeface="Consolas" panose="020B0609020204030204" pitchFamily="49" charset="0"/>
              </a:rPr>
              <a:t>;</a:t>
            </a:r>
          </a:p>
          <a:p>
            <a:r>
              <a:rPr lang="en-CA" sz="1400" dirty="0">
                <a:solidFill>
                  <a:srgbClr val="0000FF"/>
                </a:solidFill>
                <a:highlight>
                  <a:srgbClr val="FFFFFF"/>
                </a:highlight>
                <a:latin typeface="Consolas" panose="020B0609020204030204" pitchFamily="49" charset="0"/>
              </a:rPr>
              <a:t>return</a:t>
            </a:r>
            <a:r>
              <a:rPr lang="en-CA" sz="1400" dirty="0">
                <a:solidFill>
                  <a:srgbClr val="000000"/>
                </a:solidFill>
                <a:highlight>
                  <a:srgbClr val="FFFFFF"/>
                </a:highlight>
                <a:latin typeface="Consolas" panose="020B0609020204030204" pitchFamily="49" charset="0"/>
              </a:rPr>
              <a:t> 0;</a:t>
            </a:r>
          </a:p>
          <a:p>
            <a:r>
              <a:rPr lang="en-CA" sz="1400" dirty="0">
                <a:solidFill>
                  <a:srgbClr val="000000"/>
                </a:solidFill>
                <a:highlight>
                  <a:srgbClr val="FFFFFF"/>
                </a:highlight>
                <a:latin typeface="Consolas" panose="020B0609020204030204" pitchFamily="49" charset="0"/>
              </a:rPr>
              <a:t>}</a:t>
            </a:r>
          </a:p>
          <a:p>
            <a:r>
              <a:rPr lang="en-CA" sz="1400" dirty="0" err="1">
                <a:solidFill>
                  <a:srgbClr val="0000FF"/>
                </a:solidFill>
                <a:highlight>
                  <a:srgbClr val="FFFFFF"/>
                </a:highlight>
                <a:latin typeface="Consolas" panose="020B0609020204030204" pitchFamily="49" charset="0"/>
              </a:rPr>
              <a:t>int</a:t>
            </a:r>
            <a:r>
              <a:rPr lang="en-CA" sz="1400" dirty="0">
                <a:solidFill>
                  <a:srgbClr val="000000"/>
                </a:solidFill>
                <a:highlight>
                  <a:srgbClr val="FFFFFF"/>
                </a:highlight>
                <a:latin typeface="Consolas" panose="020B0609020204030204" pitchFamily="49" charset="0"/>
              </a:rPr>
              <a:t> main()</a:t>
            </a:r>
          </a:p>
          <a:p>
            <a:r>
              <a:rPr lang="en-CA" sz="1400" dirty="0">
                <a:solidFill>
                  <a:srgbClr val="000000"/>
                </a:solidFill>
                <a:highlight>
                  <a:srgbClr val="FFFFFF"/>
                </a:highlight>
                <a:latin typeface="Consolas" panose="020B0609020204030204" pitchFamily="49" charset="0"/>
              </a:rPr>
              <a:t>{</a:t>
            </a:r>
          </a:p>
          <a:p>
            <a:r>
              <a:rPr lang="en-CA" sz="1400" dirty="0">
                <a:solidFill>
                  <a:srgbClr val="2B91AF"/>
                </a:solidFill>
                <a:highlight>
                  <a:srgbClr val="FFFFFF"/>
                </a:highlight>
                <a:latin typeface="Consolas" panose="020B0609020204030204" pitchFamily="49" charset="0"/>
              </a:rPr>
              <a:t>HANDLE</a:t>
            </a:r>
            <a:r>
              <a:rPr lang="en-CA" sz="1400" dirty="0">
                <a:solidFill>
                  <a:srgbClr val="000000"/>
                </a:solidFill>
                <a:highlight>
                  <a:srgbClr val="FFFFFF"/>
                </a:highlight>
                <a:latin typeface="Consolas" panose="020B0609020204030204" pitchFamily="49" charset="0"/>
              </a:rPr>
              <a:t> hThread1;</a:t>
            </a:r>
          </a:p>
          <a:p>
            <a:r>
              <a:rPr lang="en-CA" sz="1400" dirty="0" err="1">
                <a:solidFill>
                  <a:srgbClr val="0000FF"/>
                </a:solidFill>
                <a:highlight>
                  <a:srgbClr val="FFFFFF"/>
                </a:highlight>
                <a:latin typeface="Consolas" panose="020B0609020204030204" pitchFamily="49" charset="0"/>
              </a:rPr>
              <a:t>int</a:t>
            </a:r>
            <a:r>
              <a:rPr lang="en-CA" sz="1400" dirty="0">
                <a:solidFill>
                  <a:srgbClr val="000000"/>
                </a:solidFill>
                <a:highlight>
                  <a:srgbClr val="FFFFFF"/>
                </a:highlight>
                <a:latin typeface="Consolas" panose="020B0609020204030204" pitchFamily="49" charset="0"/>
              </a:rPr>
              <a:t> Thread1Param = 100;</a:t>
            </a:r>
          </a:p>
          <a:p>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"Creation d'un thread..."</a:t>
            </a:r>
            <a:r>
              <a:rPr lang="en-US" sz="1400" dirty="0">
                <a:solidFill>
                  <a:srgbClr val="000000"/>
                </a:solidFill>
                <a:highlight>
                  <a:srgbClr val="FFFFFF"/>
                </a:highlight>
                <a:latin typeface="Consolas" panose="020B0609020204030204" pitchFamily="49" charset="0"/>
              </a:rPr>
              <a:t> &lt;&lt;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hThread1 = </a:t>
            </a:r>
            <a:r>
              <a:rPr lang="en-US" sz="1400" dirty="0" err="1">
                <a:solidFill>
                  <a:srgbClr val="000000"/>
                </a:solidFill>
                <a:highlight>
                  <a:srgbClr val="FFFFFF"/>
                </a:highlight>
                <a:latin typeface="Consolas" panose="020B0609020204030204" pitchFamily="49" charset="0"/>
              </a:rPr>
              <a:t>CreateThread</a:t>
            </a:r>
            <a:r>
              <a:rPr lang="en-US" sz="1400" dirty="0">
                <a:solidFill>
                  <a:srgbClr val="000000"/>
                </a:solidFill>
                <a:highlight>
                  <a:srgbClr val="FFFFFF"/>
                </a:highlight>
                <a:latin typeface="Consolas" panose="020B0609020204030204" pitchFamily="49" charset="0"/>
              </a:rPr>
              <a:t>(</a:t>
            </a:r>
            <a:r>
              <a:rPr lang="en-US" sz="1400" dirty="0">
                <a:solidFill>
                  <a:srgbClr val="6F008A"/>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0, </a:t>
            </a:r>
            <a:r>
              <a:rPr lang="en-US" sz="1400" dirty="0" err="1">
                <a:solidFill>
                  <a:srgbClr val="000000"/>
                </a:solidFill>
                <a:highlight>
                  <a:srgbClr val="FFFFFF"/>
                </a:highlight>
                <a:latin typeface="Consolas" panose="020B0609020204030204" pitchFamily="49" charset="0"/>
              </a:rPr>
              <a:t>ThreadImportant</a:t>
            </a:r>
            <a:r>
              <a:rPr lang="en-US" sz="1400" dirty="0">
                <a:solidFill>
                  <a:srgbClr val="000000"/>
                </a:solidFill>
                <a:highlight>
                  <a:srgbClr val="FFFFFF"/>
                </a:highlight>
                <a:latin typeface="Consolas" panose="020B0609020204030204" pitchFamily="49" charset="0"/>
              </a:rPr>
              <a:t>, &amp;Thread1Param, 0, 0);</a:t>
            </a:r>
          </a:p>
          <a:p>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(hThread1 == </a:t>
            </a:r>
            <a:r>
              <a:rPr lang="en-US" sz="1400" dirty="0">
                <a:solidFill>
                  <a:srgbClr val="6F008A"/>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Erreur</a:t>
            </a:r>
            <a:r>
              <a:rPr lang="en-US" sz="1400" dirty="0">
                <a:solidFill>
                  <a:srgbClr val="A31515"/>
                </a:solidFill>
                <a:highlight>
                  <a:srgbClr val="FFFFFF"/>
                </a:highlight>
                <a:latin typeface="Consolas" panose="020B0609020204030204" pitchFamily="49" charset="0"/>
              </a:rPr>
              <a:t> de creation du thread !"</a:t>
            </a:r>
            <a:r>
              <a:rPr lang="en-US" sz="1400" dirty="0">
                <a:solidFill>
                  <a:srgbClr val="000000"/>
                </a:solidFill>
                <a:highlight>
                  <a:srgbClr val="FFFFFF"/>
                </a:highlight>
                <a:latin typeface="Consolas" panose="020B0609020204030204" pitchFamily="49" charset="0"/>
              </a:rPr>
              <a:t> &lt;&lt;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 }</a:t>
            </a:r>
          </a:p>
          <a:p>
            <a:r>
              <a:rPr lang="en-CA" sz="1400" dirty="0">
                <a:solidFill>
                  <a:srgbClr val="0000FF"/>
                </a:solidFill>
                <a:highlight>
                  <a:srgbClr val="FFFFFF"/>
                </a:highlight>
                <a:latin typeface="Consolas" panose="020B0609020204030204" pitchFamily="49" charset="0"/>
              </a:rPr>
              <a:t>else</a:t>
            </a:r>
            <a:r>
              <a:rPr lang="en-CA" sz="1400" dirty="0">
                <a:solidFill>
                  <a:srgbClr val="000000"/>
                </a:solidFill>
                <a:highlight>
                  <a:srgbClr val="FFFFFF"/>
                </a:highlight>
                <a:latin typeface="Consolas" panose="020B0609020204030204" pitchFamily="49" charset="0"/>
              </a:rPr>
              <a:t>  { </a:t>
            </a:r>
            <a:r>
              <a:rPr lang="en-CA" sz="1400" dirty="0" err="1">
                <a:solidFill>
                  <a:srgbClr val="000000"/>
                </a:solidFill>
                <a:highlight>
                  <a:srgbClr val="FFFFFF"/>
                </a:highlight>
                <a:latin typeface="Consolas" panose="020B0609020204030204" pitchFamily="49" charset="0"/>
              </a:rPr>
              <a:t>cout</a:t>
            </a:r>
            <a:r>
              <a:rPr lang="en-CA" sz="1400" dirty="0">
                <a:solidFill>
                  <a:srgbClr val="000000"/>
                </a:solidFill>
                <a:highlight>
                  <a:srgbClr val="FFFFFF"/>
                </a:highlight>
                <a:latin typeface="Consolas" panose="020B0609020204030204" pitchFamily="49" charset="0"/>
              </a:rPr>
              <a:t> &lt;&lt; </a:t>
            </a:r>
            <a:r>
              <a:rPr lang="en-CA" sz="1400" dirty="0">
                <a:solidFill>
                  <a:srgbClr val="A31515"/>
                </a:solidFill>
                <a:highlight>
                  <a:srgbClr val="FFFFFF"/>
                </a:highlight>
                <a:latin typeface="Consolas" panose="020B0609020204030204" pitchFamily="49" charset="0"/>
              </a:rPr>
              <a:t>"Creation de thread </a:t>
            </a:r>
            <a:r>
              <a:rPr lang="en-CA" sz="1400" dirty="0" err="1">
                <a:solidFill>
                  <a:srgbClr val="A31515"/>
                </a:solidFill>
                <a:highlight>
                  <a:srgbClr val="FFFFFF"/>
                </a:highlight>
                <a:latin typeface="Consolas" panose="020B0609020204030204" pitchFamily="49" charset="0"/>
              </a:rPr>
              <a:t>reussie</a:t>
            </a:r>
            <a:r>
              <a:rPr lang="en-CA" sz="1400" dirty="0">
                <a:solidFill>
                  <a:srgbClr val="A31515"/>
                </a:solidFill>
                <a:highlight>
                  <a:srgbClr val="FFFFFF"/>
                </a:highlight>
                <a:latin typeface="Consolas" panose="020B0609020204030204" pitchFamily="49" charset="0"/>
              </a:rPr>
              <a:t> !"</a:t>
            </a:r>
            <a:r>
              <a:rPr lang="en-CA" sz="1400" dirty="0">
                <a:solidFill>
                  <a:srgbClr val="000000"/>
                </a:solidFill>
                <a:highlight>
                  <a:srgbClr val="FFFFFF"/>
                </a:highlight>
                <a:latin typeface="Consolas" panose="020B0609020204030204" pitchFamily="49" charset="0"/>
              </a:rPr>
              <a:t> &lt;&lt; </a:t>
            </a:r>
            <a:r>
              <a:rPr lang="en-CA" sz="1400" dirty="0" err="1">
                <a:solidFill>
                  <a:srgbClr val="000000"/>
                </a:solidFill>
                <a:highlight>
                  <a:srgbClr val="FFFFFF"/>
                </a:highlight>
                <a:latin typeface="Consolas" panose="020B0609020204030204" pitchFamily="49" charset="0"/>
              </a:rPr>
              <a:t>endl</a:t>
            </a:r>
            <a:r>
              <a:rPr lang="en-CA" sz="1400" dirty="0">
                <a:solidFill>
                  <a:srgbClr val="000000"/>
                </a:solidFill>
                <a:highlight>
                  <a:srgbClr val="FFFFFF"/>
                </a:highlight>
                <a:latin typeface="Consolas" panose="020B0609020204030204" pitchFamily="49" charset="0"/>
              </a:rPr>
              <a:t>; }</a:t>
            </a:r>
          </a:p>
          <a:p>
            <a:r>
              <a:rPr lang="fr-CA" sz="1400" dirty="0">
                <a:solidFill>
                  <a:srgbClr val="008000"/>
                </a:solidFill>
                <a:highlight>
                  <a:srgbClr val="FFFFFF"/>
                </a:highlight>
                <a:latin typeface="Consolas" panose="020B0609020204030204" pitchFamily="49" charset="0"/>
              </a:rPr>
              <a:t>// Attendre la fin du thread ...</a:t>
            </a:r>
            <a:endParaRPr lang="fr-CA" sz="1400" dirty="0">
              <a:solidFill>
                <a:srgbClr val="000000"/>
              </a:solidFill>
              <a:highlight>
                <a:srgbClr val="FFFFFF"/>
              </a:highlight>
              <a:latin typeface="Consolas" panose="020B0609020204030204" pitchFamily="49" charset="0"/>
            </a:endParaRPr>
          </a:p>
          <a:p>
            <a:r>
              <a:rPr lang="en-CA" sz="1400" dirty="0" err="1">
                <a:solidFill>
                  <a:srgbClr val="000000"/>
                </a:solidFill>
                <a:highlight>
                  <a:srgbClr val="FFFFFF"/>
                </a:highlight>
                <a:latin typeface="Consolas" panose="020B0609020204030204" pitchFamily="49" charset="0"/>
              </a:rPr>
              <a:t>WaitForSingleObject</a:t>
            </a:r>
            <a:r>
              <a:rPr lang="en-CA" sz="1400" dirty="0">
                <a:solidFill>
                  <a:srgbClr val="000000"/>
                </a:solidFill>
                <a:highlight>
                  <a:srgbClr val="FFFFFF"/>
                </a:highlight>
                <a:latin typeface="Consolas" panose="020B0609020204030204" pitchFamily="49" charset="0"/>
              </a:rPr>
              <a:t>(hThread1, </a:t>
            </a:r>
            <a:r>
              <a:rPr lang="en-CA" sz="1400" dirty="0">
                <a:solidFill>
                  <a:srgbClr val="6F008A"/>
                </a:solidFill>
                <a:highlight>
                  <a:srgbClr val="FFFFFF"/>
                </a:highlight>
                <a:latin typeface="Consolas" panose="020B0609020204030204" pitchFamily="49" charset="0"/>
              </a:rPr>
              <a:t>INFINITE</a:t>
            </a:r>
            <a:r>
              <a:rPr lang="en-CA" sz="1400" dirty="0">
                <a:solidFill>
                  <a:srgbClr val="000000"/>
                </a:solidFill>
                <a:highlight>
                  <a:srgbClr val="FFFFFF"/>
                </a:highlight>
                <a:latin typeface="Consolas" panose="020B0609020204030204" pitchFamily="49" charset="0"/>
              </a:rPr>
              <a:t>);</a:t>
            </a:r>
          </a:p>
          <a:p>
            <a:r>
              <a:rPr lang="fr-CA" sz="1400" dirty="0">
                <a:solidFill>
                  <a:srgbClr val="000000"/>
                </a:solidFill>
                <a:highlight>
                  <a:srgbClr val="FFFFFF"/>
                </a:highlight>
                <a:latin typeface="Consolas" panose="020B0609020204030204" pitchFamily="49" charset="0"/>
              </a:rPr>
              <a:t>cout &lt;&lt; </a:t>
            </a:r>
            <a:r>
              <a:rPr lang="fr-CA" sz="1400" dirty="0">
                <a:solidFill>
                  <a:srgbClr val="A31515"/>
                </a:solidFill>
                <a:highlight>
                  <a:srgbClr val="FFFFFF"/>
                </a:highlight>
                <a:latin typeface="Consolas" panose="020B0609020204030204" pitchFamily="49" charset="0"/>
              </a:rPr>
              <a:t>"Fin de l'attente........"</a:t>
            </a:r>
            <a:r>
              <a:rPr lang="fr-CA" sz="1400" dirty="0">
                <a:solidFill>
                  <a:srgbClr val="000000"/>
                </a:solidFill>
                <a:highlight>
                  <a:srgbClr val="FFFFFF"/>
                </a:highlight>
                <a:latin typeface="Consolas" panose="020B0609020204030204" pitchFamily="49" charset="0"/>
              </a:rPr>
              <a:t> &lt;&lt; </a:t>
            </a:r>
            <a:r>
              <a:rPr lang="fr-CA" sz="1400" dirty="0" err="1">
                <a:solidFill>
                  <a:srgbClr val="000000"/>
                </a:solidFill>
                <a:highlight>
                  <a:srgbClr val="FFFFFF"/>
                </a:highlight>
                <a:latin typeface="Consolas" panose="020B0609020204030204" pitchFamily="49" charset="0"/>
              </a:rPr>
              <a:t>endl</a:t>
            </a:r>
            <a:r>
              <a:rPr lang="fr-CA" sz="1400" dirty="0">
                <a:solidFill>
                  <a:srgbClr val="000000"/>
                </a:solidFill>
                <a:highlight>
                  <a:srgbClr val="FFFFFF"/>
                </a:highlight>
                <a:latin typeface="Consolas" panose="020B0609020204030204" pitchFamily="49" charset="0"/>
              </a:rPr>
              <a:t>;</a:t>
            </a:r>
          </a:p>
          <a:p>
            <a:r>
              <a:rPr lang="fr-CA" sz="1400" dirty="0">
                <a:solidFill>
                  <a:srgbClr val="008000"/>
                </a:solidFill>
                <a:highlight>
                  <a:srgbClr val="FFFFFF"/>
                </a:highlight>
                <a:latin typeface="Consolas" panose="020B0609020204030204" pitchFamily="49" charset="0"/>
              </a:rPr>
              <a:t>// Fermeture correcte du </a:t>
            </a:r>
            <a:r>
              <a:rPr lang="fr-CA" sz="1400" dirty="0" err="1">
                <a:solidFill>
                  <a:srgbClr val="008000"/>
                </a:solidFill>
                <a:highlight>
                  <a:srgbClr val="FFFFFF"/>
                </a:highlight>
                <a:latin typeface="Consolas" panose="020B0609020204030204" pitchFamily="49" charset="0"/>
              </a:rPr>
              <a:t>Handle</a:t>
            </a:r>
            <a:r>
              <a:rPr lang="fr-CA" sz="1400" dirty="0">
                <a:solidFill>
                  <a:srgbClr val="008000"/>
                </a:solidFill>
                <a:highlight>
                  <a:srgbClr val="FFFFFF"/>
                </a:highlight>
                <a:latin typeface="Consolas" panose="020B0609020204030204" pitchFamily="49" charset="0"/>
              </a:rPr>
              <a:t> puisqu'on n'en a plus besoin </a:t>
            </a:r>
            <a:endParaRPr lang="fr-CA" sz="1400" dirty="0">
              <a:solidFill>
                <a:srgbClr val="000000"/>
              </a:solidFill>
              <a:highlight>
                <a:srgbClr val="FFFFFF"/>
              </a:highlight>
              <a:latin typeface="Consolas" panose="020B0609020204030204" pitchFamily="49" charset="0"/>
            </a:endParaRPr>
          </a:p>
          <a:p>
            <a:r>
              <a:rPr lang="en-CA" sz="1400" dirty="0" err="1">
                <a:solidFill>
                  <a:srgbClr val="000000"/>
                </a:solidFill>
                <a:highlight>
                  <a:srgbClr val="FFFFFF"/>
                </a:highlight>
                <a:latin typeface="Consolas" panose="020B0609020204030204" pitchFamily="49" charset="0"/>
              </a:rPr>
              <a:t>CloseHandle</a:t>
            </a:r>
            <a:r>
              <a:rPr lang="en-CA" sz="1400" dirty="0">
                <a:solidFill>
                  <a:srgbClr val="000000"/>
                </a:solidFill>
                <a:highlight>
                  <a:srgbClr val="FFFFFF"/>
                </a:highlight>
                <a:latin typeface="Consolas" panose="020B0609020204030204" pitchFamily="49" charset="0"/>
              </a:rPr>
              <a:t>(hThread1); </a:t>
            </a:r>
            <a:r>
              <a:rPr lang="en-CA" sz="1400" dirty="0">
                <a:solidFill>
                  <a:srgbClr val="0000FF"/>
                </a:solidFill>
                <a:highlight>
                  <a:srgbClr val="FFFFFF"/>
                </a:highlight>
                <a:latin typeface="Consolas" panose="020B0609020204030204" pitchFamily="49" charset="0"/>
              </a:rPr>
              <a:t>return</a:t>
            </a:r>
            <a:r>
              <a:rPr lang="en-CA" sz="1400" dirty="0">
                <a:solidFill>
                  <a:srgbClr val="000000"/>
                </a:solidFill>
                <a:highlight>
                  <a:srgbClr val="FFFFFF"/>
                </a:highlight>
                <a:latin typeface="Consolas" panose="020B0609020204030204" pitchFamily="49" charset="0"/>
              </a:rPr>
              <a:t> 0;</a:t>
            </a:r>
          </a:p>
          <a:p>
            <a:r>
              <a:rPr lang="en-CA" sz="1400" dirty="0">
                <a:solidFill>
                  <a:srgbClr val="000000"/>
                </a:solidFill>
                <a:highlight>
                  <a:srgbClr val="FFFFFF"/>
                </a:highlight>
                <a:latin typeface="Consolas" panose="020B0609020204030204" pitchFamily="49" charset="0"/>
              </a:rPr>
              <a:t>}</a:t>
            </a:r>
          </a:p>
          <a:p>
            <a:endParaRPr lang="en-CA" sz="1400" dirty="0">
              <a:solidFill>
                <a:srgbClr val="000000"/>
              </a:solidFill>
              <a:highlight>
                <a:srgbClr val="FFFFFF"/>
              </a:highlight>
              <a:latin typeface="Consolas" panose="020B0609020204030204" pitchFamily="49" charset="0"/>
            </a:endParaRPr>
          </a:p>
          <a:p>
            <a:endParaRPr lang="en-CA" sz="1400" dirty="0">
              <a:solidFill>
                <a:srgbClr val="000000"/>
              </a:solidFill>
              <a:highlight>
                <a:srgbClr val="FFFFFF"/>
              </a:highlight>
              <a:latin typeface="Consolas" panose="020B0609020204030204" pitchFamily="49" charset="0"/>
            </a:endParaRPr>
          </a:p>
        </p:txBody>
      </p:sp>
      <p:grpSp>
        <p:nvGrpSpPr>
          <p:cNvPr id="16" name="Groupe 15"/>
          <p:cNvGrpSpPr/>
          <p:nvPr/>
        </p:nvGrpSpPr>
        <p:grpSpPr>
          <a:xfrm>
            <a:off x="1187625" y="5433755"/>
            <a:ext cx="7850087" cy="912768"/>
            <a:chOff x="611561" y="5480767"/>
            <a:chExt cx="8424935" cy="912768"/>
          </a:xfrm>
        </p:grpSpPr>
        <p:sp>
          <p:nvSpPr>
            <p:cNvPr id="9" name="Rectangle 1"/>
            <p:cNvSpPr>
              <a:spLocks noChangeArrowheads="1"/>
            </p:cNvSpPr>
            <p:nvPr/>
          </p:nvSpPr>
          <p:spPr bwMode="auto">
            <a:xfrm>
              <a:off x="3923928" y="5480767"/>
              <a:ext cx="5112568" cy="600164"/>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CA" sz="1100" dirty="0"/>
                <a:t>Une fois le thread terminé, on sait que le programme peut se terminer correctement. </a:t>
              </a:r>
            </a:p>
            <a:p>
              <a:pPr lvl="0" algn="just" fontAlgn="base">
                <a:spcBef>
                  <a:spcPct val="0"/>
                </a:spcBef>
                <a:spcAft>
                  <a:spcPct val="0"/>
                </a:spcAft>
              </a:pPr>
              <a:r>
                <a:rPr lang="fr-CA" sz="1100" dirty="0"/>
                <a:t>On ferme alors notre HANDLE avec la fonction </a:t>
              </a:r>
              <a:r>
                <a:rPr lang="fr-CA" sz="1100" b="1" dirty="0" err="1"/>
                <a:t>CloseHandle</a:t>
              </a:r>
              <a:r>
                <a:rPr lang="fr-CA" sz="1100" dirty="0"/>
                <a:t>.</a:t>
              </a:r>
              <a:endParaRPr kumimoji="0" lang="fr-CA" sz="1800" b="0" i="0" u="none" strike="noStrike" cap="none" normalizeH="0" baseline="0" dirty="0">
                <a:ln>
                  <a:noFill/>
                </a:ln>
                <a:solidFill>
                  <a:schemeClr val="tx1"/>
                </a:solidFill>
                <a:effectLst/>
                <a:latin typeface="Arial" pitchFamily="34" charset="0"/>
              </a:endParaRPr>
            </a:p>
          </p:txBody>
        </p:sp>
        <p:cxnSp>
          <p:nvCxnSpPr>
            <p:cNvPr id="10" name="Connecteur droit avec flèche 9"/>
            <p:cNvCxnSpPr>
              <a:stCxn id="9" idx="1"/>
            </p:cNvCxnSpPr>
            <p:nvPr/>
          </p:nvCxnSpPr>
          <p:spPr>
            <a:xfrm flipH="1">
              <a:off x="611561" y="5780849"/>
              <a:ext cx="3312367" cy="6126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e 6"/>
          <p:cNvGrpSpPr/>
          <p:nvPr/>
        </p:nvGrpSpPr>
        <p:grpSpPr>
          <a:xfrm>
            <a:off x="1547664" y="2686757"/>
            <a:ext cx="7490048" cy="3047079"/>
            <a:chOff x="-2146879" y="3085308"/>
            <a:chExt cx="9526175" cy="3047079"/>
          </a:xfrm>
        </p:grpSpPr>
        <p:sp>
          <p:nvSpPr>
            <p:cNvPr id="27649" name="Rectangle 1"/>
            <p:cNvSpPr>
              <a:spLocks noChangeArrowheads="1"/>
            </p:cNvSpPr>
            <p:nvPr/>
          </p:nvSpPr>
          <p:spPr bwMode="auto">
            <a:xfrm>
              <a:off x="3521600" y="3085308"/>
              <a:ext cx="3857696" cy="1785104"/>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CA" sz="11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On peut s’assurer que notre thread est terminé avant de terminer le thread parent en arrêtant l'exécution du thread parent au moyen de la fonction </a:t>
              </a:r>
              <a:r>
                <a:rPr kumimoji="0" lang="fr-CA" sz="1100" b="1" i="0" u="none" strike="noStrike" cap="none" normalizeH="0" baseline="0" dirty="0" err="1">
                  <a:ln>
                    <a:noFill/>
                  </a:ln>
                  <a:solidFill>
                    <a:schemeClr val="tx1"/>
                  </a:solidFill>
                  <a:effectLst/>
                  <a:latin typeface="Cambria" pitchFamily="18" charset="0"/>
                  <a:ea typeface="Times New Roman" pitchFamily="18" charset="0"/>
                  <a:cs typeface="Times New Roman" pitchFamily="18" charset="0"/>
                </a:rPr>
                <a:t>WaitForSingleObject</a:t>
              </a:r>
              <a:r>
                <a:rPr kumimoji="0" lang="fr-CA" sz="11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 qui prend le  HANDLE du thread que nous attendons et une constante, INFINITE, disant qu’on bloquera ici peu importe le temps que ça prendra. Un thread parent se terminant avant le thread enfant pourra causer des problèmes plus ou moins importants... </a:t>
              </a:r>
              <a:endParaRPr kumimoji="0" lang="fr-CA" sz="800" b="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dirty="0">
                  <a:ln>
                    <a:noFill/>
                  </a:ln>
                  <a:solidFill>
                    <a:schemeClr val="tx1"/>
                  </a:solidFill>
                  <a:effectLst/>
                  <a:latin typeface="Cambria" pitchFamily="18" charset="0"/>
                  <a:ea typeface="Times New Roman" pitchFamily="18" charset="0"/>
                  <a:cs typeface="Times New Roman" pitchFamily="18" charset="0"/>
                </a:rPr>
                <a:t>	</a:t>
              </a:r>
              <a:endParaRPr kumimoji="0" lang="fr-CA" sz="1800" b="0" i="0" u="none" strike="noStrike" cap="none" normalizeH="0" baseline="0" dirty="0">
                <a:ln>
                  <a:noFill/>
                </a:ln>
                <a:solidFill>
                  <a:schemeClr val="tx1"/>
                </a:solidFill>
                <a:effectLst/>
                <a:latin typeface="Arial" pitchFamily="34" charset="0"/>
              </a:endParaRPr>
            </a:p>
          </p:txBody>
        </p:sp>
        <p:cxnSp>
          <p:nvCxnSpPr>
            <p:cNvPr id="6" name="Connecteur droit avec flèche 5"/>
            <p:cNvCxnSpPr>
              <a:stCxn id="27649" idx="2"/>
            </p:cNvCxnSpPr>
            <p:nvPr/>
          </p:nvCxnSpPr>
          <p:spPr>
            <a:xfrm flipH="1">
              <a:off x="-2146879" y="4870412"/>
              <a:ext cx="7597328" cy="1261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e 21"/>
          <p:cNvGrpSpPr/>
          <p:nvPr/>
        </p:nvGrpSpPr>
        <p:grpSpPr>
          <a:xfrm>
            <a:off x="1763688" y="3284984"/>
            <a:ext cx="4154949" cy="1519809"/>
            <a:chOff x="1763688" y="3284984"/>
            <a:chExt cx="4154949" cy="1519809"/>
          </a:xfrm>
        </p:grpSpPr>
        <p:sp>
          <p:nvSpPr>
            <p:cNvPr id="13" name="Rectangle 1"/>
            <p:cNvSpPr>
              <a:spLocks noChangeArrowheads="1"/>
            </p:cNvSpPr>
            <p:nvPr/>
          </p:nvSpPr>
          <p:spPr bwMode="auto">
            <a:xfrm>
              <a:off x="2823309" y="3284984"/>
              <a:ext cx="3095328" cy="1277273"/>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r>
                <a:rPr lang="fr-CA" sz="1100" dirty="0"/>
                <a:t>La fonction  </a:t>
              </a:r>
              <a:r>
                <a:rPr lang="fr-CA" sz="1100" b="1" dirty="0" err="1"/>
                <a:t>CreateThread</a:t>
              </a:r>
              <a:r>
                <a:rPr lang="fr-CA" sz="1100" dirty="0"/>
                <a:t>, appelée dans le processus principal (ou dans un autre thread...) permet de créer le thread et de, </a:t>
              </a:r>
              <a:r>
                <a:rPr lang="fr-CA" sz="1100" i="1" dirty="0"/>
                <a:t>peut-être, </a:t>
              </a:r>
              <a:r>
                <a:rPr lang="fr-CA" sz="1100" dirty="0"/>
                <a:t>lancer son exécution. En effet, un des paramètres de </a:t>
              </a:r>
              <a:r>
                <a:rPr lang="fr-CA" sz="1100" b="1" dirty="0" err="1"/>
                <a:t>CreateThread</a:t>
              </a:r>
              <a:r>
                <a:rPr lang="fr-CA" sz="1100" dirty="0"/>
                <a:t> permet d'en différer le démarrage. Nous utiliserons alors la fonction </a:t>
              </a:r>
              <a:r>
                <a:rPr lang="fr-CA" sz="1100" b="1" dirty="0" err="1"/>
                <a:t>ResumeThread</a:t>
              </a:r>
              <a:r>
                <a:rPr lang="fr-CA" sz="1100" dirty="0"/>
                <a:t> pour le démarrer.</a:t>
              </a:r>
              <a:endParaRPr lang="fr-CA" sz="800" dirty="0"/>
            </a:p>
          </p:txBody>
        </p:sp>
        <p:cxnSp>
          <p:nvCxnSpPr>
            <p:cNvPr id="21" name="Connecteur droit avec flèche 20"/>
            <p:cNvCxnSpPr/>
            <p:nvPr/>
          </p:nvCxnSpPr>
          <p:spPr>
            <a:xfrm flipH="1">
              <a:off x="1763688" y="3851359"/>
              <a:ext cx="1075111" cy="9534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heckerboard(across)">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76672"/>
            <a:ext cx="8229600" cy="1143000"/>
          </a:xfrm>
        </p:spPr>
        <p:txBody>
          <a:bodyPr>
            <a:normAutofit fontScale="90000"/>
          </a:bodyPr>
          <a:lstStyle/>
          <a:p>
            <a:pPr algn="l"/>
            <a:r>
              <a:rPr lang="fr-CA" b="1" dirty="0"/>
              <a:t>Création de threads</a:t>
            </a:r>
            <a:br>
              <a:rPr lang="fr-CA" b="1" dirty="0"/>
            </a:br>
            <a:r>
              <a:rPr lang="fr-CA" b="1" dirty="0"/>
              <a:t> en C# </a:t>
            </a:r>
            <a:br>
              <a:rPr lang="fr-CA" b="1" dirty="0"/>
            </a:br>
            <a:endParaRPr lang="fr-CA" dirty="0"/>
          </a:p>
        </p:txBody>
      </p:sp>
      <p:sp>
        <p:nvSpPr>
          <p:cNvPr id="3" name="Espace réservé du contenu 2"/>
          <p:cNvSpPr>
            <a:spLocks noGrp="1"/>
          </p:cNvSpPr>
          <p:nvPr>
            <p:ph idx="1"/>
          </p:nvPr>
        </p:nvSpPr>
        <p:spPr>
          <a:xfrm>
            <a:off x="107504" y="1470712"/>
            <a:ext cx="3456384" cy="5112568"/>
          </a:xfrm>
        </p:spPr>
        <p:txBody>
          <a:bodyPr>
            <a:noAutofit/>
          </a:bodyPr>
          <a:lstStyle/>
          <a:p>
            <a:pPr marL="0" indent="0">
              <a:buNone/>
            </a:pPr>
            <a:r>
              <a:rPr lang="fr-CA" sz="1800" dirty="0"/>
              <a:t>En C# et dans tous les autres langages du </a:t>
            </a:r>
            <a:r>
              <a:rPr lang="fr-CA" sz="1800" dirty="0" err="1"/>
              <a:t>framework</a:t>
            </a:r>
            <a:r>
              <a:rPr lang="fr-CA" sz="1800" dirty="0"/>
              <a:t> .NET, la classe Thread se trouve dans l'espace de noms </a:t>
            </a:r>
            <a:r>
              <a:rPr lang="fr-CA" sz="1800" dirty="0" err="1"/>
              <a:t>System.Threading</a:t>
            </a:r>
            <a:r>
              <a:rPr lang="fr-CA" sz="1800" dirty="0"/>
              <a:t>. Pour simplifier, un objet de la classe Thread symbolise une tâche. L'utilisation des threads avec .NET a été fortement simplifiée comparée aux méthodes natives Win32. </a:t>
            </a:r>
          </a:p>
        </p:txBody>
      </p:sp>
      <p:sp>
        <p:nvSpPr>
          <p:cNvPr id="4" name="Rectangle 3"/>
          <p:cNvSpPr/>
          <p:nvPr/>
        </p:nvSpPr>
        <p:spPr>
          <a:xfrm>
            <a:off x="3419872" y="764704"/>
            <a:ext cx="6858000" cy="5632311"/>
          </a:xfrm>
          <a:prstGeom prst="rect">
            <a:avLst/>
          </a:prstGeom>
        </p:spPr>
        <p:txBody>
          <a:bodyPr wrap="square">
            <a:spAutoFit/>
          </a:bodyPr>
          <a:lstStyle/>
          <a:p>
            <a:r>
              <a:rPr lang="en-CA" sz="1200" dirty="0">
                <a:solidFill>
                  <a:srgbClr val="0000FF"/>
                </a:solidFill>
                <a:highlight>
                  <a:srgbClr val="FFFFFF"/>
                </a:highlight>
                <a:latin typeface="Consolas" panose="020B0609020204030204" pitchFamily="49" charset="0"/>
              </a:rPr>
              <a:t>using</a:t>
            </a:r>
            <a:r>
              <a:rPr lang="en-CA" sz="1200" dirty="0">
                <a:solidFill>
                  <a:srgbClr val="000000"/>
                </a:solidFill>
                <a:highlight>
                  <a:srgbClr val="FFFFFF"/>
                </a:highlight>
                <a:latin typeface="Consolas" panose="020B0609020204030204" pitchFamily="49" charset="0"/>
              </a:rPr>
              <a:t> System;</a:t>
            </a:r>
          </a:p>
          <a:p>
            <a:r>
              <a:rPr lang="en-CA" sz="1200" dirty="0">
                <a:solidFill>
                  <a:srgbClr val="0000FF"/>
                </a:solidFill>
                <a:highlight>
                  <a:srgbClr val="FFFFFF"/>
                </a:highlight>
                <a:latin typeface="Consolas" panose="020B0609020204030204" pitchFamily="49" charset="0"/>
              </a:rPr>
              <a:t>using</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System.Threading</a:t>
            </a:r>
            <a:r>
              <a:rPr lang="en-CA" sz="1200" dirty="0">
                <a:solidFill>
                  <a:srgbClr val="000000"/>
                </a:solidFill>
                <a:highlight>
                  <a:srgbClr val="FFFFFF"/>
                </a:highlight>
                <a:latin typeface="Consolas" panose="020B0609020204030204" pitchFamily="49" charset="0"/>
              </a:rPr>
              <a:t>;</a:t>
            </a:r>
          </a:p>
          <a:p>
            <a:r>
              <a:rPr lang="en-CA" sz="1200" dirty="0">
                <a:solidFill>
                  <a:srgbClr val="0000FF"/>
                </a:solidFill>
                <a:highlight>
                  <a:srgbClr val="FFFFFF"/>
                </a:highlight>
                <a:latin typeface="Consolas" panose="020B0609020204030204" pitchFamily="49" charset="0"/>
              </a:rPr>
              <a:t>class</a:t>
            </a:r>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ThreadedApp</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public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static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void</a:t>
            </a:r>
            <a:r>
              <a:rPr lang="en-CA" sz="1200" dirty="0">
                <a:solidFill>
                  <a:srgbClr val="000000"/>
                </a:solidFill>
                <a:highlight>
                  <a:srgbClr val="FFFFFF"/>
                </a:highlight>
                <a:latin typeface="Consolas" panose="020B0609020204030204" pitchFamily="49" charset="0"/>
              </a:rPr>
              <a:t> Main()</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Déclaration</a:t>
            </a:r>
            <a:r>
              <a:rPr lang="en-CA" sz="1200" dirty="0">
                <a:solidFill>
                  <a:srgbClr val="008000"/>
                </a:solidFill>
                <a:highlight>
                  <a:srgbClr val="FFFFFF"/>
                </a:highlight>
                <a:latin typeface="Consolas" panose="020B0609020204030204" pitchFamily="49" charset="0"/>
              </a:rPr>
              <a:t> du thread</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2B91AF"/>
                </a:solidFill>
                <a:highlight>
                  <a:srgbClr val="FFFFFF"/>
                </a:highlight>
                <a:latin typeface="Consolas" panose="020B0609020204030204" pitchFamily="49" charset="0"/>
              </a:rPr>
              <a:t>Thread</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myThread</a:t>
            </a:r>
            <a:r>
              <a:rPr lang="en-CA" sz="1200" dirty="0">
                <a:solidFill>
                  <a:srgbClr val="000000"/>
                </a:solidFill>
                <a:highlight>
                  <a:srgbClr val="FFFFFF"/>
                </a:highlight>
                <a:latin typeface="Consolas" panose="020B0609020204030204" pitchFamily="49" charset="0"/>
              </a:rPr>
              <a:t>;</a:t>
            </a: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Instanciation du thread, on spécifie dans le </a:t>
            </a:r>
            <a:endParaRPr lang="fr-CA" sz="1200" dirty="0">
              <a:solidFill>
                <a:srgbClr val="000000"/>
              </a:solidFill>
              <a:highlight>
                <a:srgbClr val="FFFFFF"/>
              </a:highlight>
              <a:latin typeface="Consolas" panose="020B0609020204030204" pitchFamily="49" charset="0"/>
            </a:endParaRP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délégué </a:t>
            </a:r>
            <a:r>
              <a:rPr lang="fr-CA" sz="1200" dirty="0" err="1">
                <a:solidFill>
                  <a:srgbClr val="008000"/>
                </a:solidFill>
                <a:highlight>
                  <a:srgbClr val="FFFFFF"/>
                </a:highlight>
                <a:latin typeface="Consolas" panose="020B0609020204030204" pitchFamily="49" charset="0"/>
              </a:rPr>
              <a:t>ThreadStart</a:t>
            </a:r>
            <a:r>
              <a:rPr lang="fr-CA" sz="1200" dirty="0">
                <a:solidFill>
                  <a:srgbClr val="008000"/>
                </a:solidFill>
                <a:highlight>
                  <a:srgbClr val="FFFFFF"/>
                </a:highlight>
                <a:latin typeface="Consolas" panose="020B0609020204030204" pitchFamily="49" charset="0"/>
              </a:rPr>
              <a:t> le nom de la méthode qui</a:t>
            </a:r>
            <a:endParaRPr lang="fr-CA" sz="1200" dirty="0">
              <a:solidFill>
                <a:srgbClr val="000000"/>
              </a:solidFill>
              <a:highlight>
                <a:srgbClr val="FFFFFF"/>
              </a:highlight>
              <a:latin typeface="Consolas" panose="020B0609020204030204" pitchFamily="49" charset="0"/>
            </a:endParaRP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sera exécutée lorsque l'on </a:t>
            </a:r>
            <a:r>
              <a:rPr lang="fr-CA" sz="1200" dirty="0" err="1">
                <a:solidFill>
                  <a:srgbClr val="008000"/>
                </a:solidFill>
                <a:highlight>
                  <a:srgbClr val="FFFFFF"/>
                </a:highlight>
                <a:latin typeface="Consolas" panose="020B0609020204030204" pitchFamily="49" charset="0"/>
              </a:rPr>
              <a:t>appele</a:t>
            </a:r>
            <a:r>
              <a:rPr lang="fr-CA" sz="1200" dirty="0">
                <a:solidFill>
                  <a:srgbClr val="008000"/>
                </a:solidFill>
                <a:highlight>
                  <a:srgbClr val="FFFFFF"/>
                </a:highlight>
                <a:latin typeface="Consolas" panose="020B0609020204030204" pitchFamily="49" charset="0"/>
              </a:rPr>
              <a:t> </a:t>
            </a:r>
            <a:endParaRPr lang="fr-CA" sz="1200" dirty="0">
              <a:solidFill>
                <a:srgbClr val="000000"/>
              </a:solidFill>
              <a:highlight>
                <a:srgbClr val="FFFFFF"/>
              </a:highlight>
              <a:latin typeface="Consolas" panose="020B0609020204030204" pitchFamily="49" charset="0"/>
            </a:endParaRP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//la méthode Start() de notre thread.</a:t>
            </a:r>
            <a:endParaRPr lang="fr-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myThread</a:t>
            </a:r>
            <a:r>
              <a:rPr lang="en-CA" sz="1200" dirty="0">
                <a:solidFill>
                  <a:srgbClr val="000000"/>
                </a:solidFill>
                <a:highlight>
                  <a:srgbClr val="FFFFFF"/>
                </a:highlight>
                <a:latin typeface="Consolas" panose="020B0609020204030204" pitchFamily="49" charset="0"/>
              </a:rPr>
              <a:t> = </a:t>
            </a:r>
            <a:r>
              <a:rPr lang="en-CA" sz="1200" dirty="0">
                <a:solidFill>
                  <a:srgbClr val="0000FF"/>
                </a:solidFill>
                <a:highlight>
                  <a:srgbClr val="FFFFFF"/>
                </a:highlight>
                <a:latin typeface="Consolas" panose="020B0609020204030204" pitchFamily="49" charset="0"/>
              </a:rPr>
              <a:t>new</a:t>
            </a:r>
            <a:r>
              <a:rPr lang="en-CA" sz="1200" dirty="0">
                <a:solidFill>
                  <a:srgbClr val="000000"/>
                </a:solidFill>
                <a:highlight>
                  <a:srgbClr val="FFFFFF"/>
                </a:highlight>
                <a:latin typeface="Consolas" panose="020B0609020204030204" pitchFamily="49" charset="0"/>
              </a:rPr>
              <a:t> </a:t>
            </a:r>
            <a:r>
              <a:rPr lang="en-CA" sz="1200" dirty="0">
                <a:solidFill>
                  <a:srgbClr val="2B91AF"/>
                </a:solidFill>
                <a:highlight>
                  <a:srgbClr val="FFFFFF"/>
                </a:highlight>
                <a:latin typeface="Consolas" panose="020B0609020204030204" pitchFamily="49" charset="0"/>
              </a:rPr>
              <a:t>Thread</a:t>
            </a:r>
            <a:r>
              <a:rPr lang="en-CA" sz="1200" dirty="0">
                <a:solidFill>
                  <a:srgbClr val="000000"/>
                </a:solidFill>
                <a:highlight>
                  <a:srgbClr val="FFFFFF"/>
                </a:highlight>
                <a:latin typeface="Consolas" panose="020B0609020204030204" pitchFamily="49" charset="0"/>
              </a:rPr>
              <a:t>(</a:t>
            </a:r>
            <a:r>
              <a:rPr lang="en-CA" sz="1200" dirty="0">
                <a:solidFill>
                  <a:srgbClr val="0000FF"/>
                </a:solidFill>
                <a:highlight>
                  <a:srgbClr val="FFFFFF"/>
                </a:highlight>
                <a:latin typeface="Consolas" panose="020B0609020204030204" pitchFamily="49" charset="0"/>
              </a:rPr>
              <a:t>new</a:t>
            </a:r>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ThreadStart</a:t>
            </a:r>
            <a:r>
              <a:rPr lang="en-CA" sz="1200" dirty="0">
                <a:solidFill>
                  <a:srgbClr val="000000"/>
                </a:solidFill>
                <a:highlight>
                  <a:srgbClr val="FFFFFF"/>
                </a:highlight>
                <a:latin typeface="Consolas" panose="020B0609020204030204" pitchFamily="49" charset="0"/>
              </a:rPr>
              <a:t>(</a:t>
            </a:r>
            <a:r>
              <a:rPr lang="en-CA" sz="1200" dirty="0" err="1">
                <a:solidFill>
                  <a:srgbClr val="000000"/>
                </a:solidFill>
                <a:highlight>
                  <a:srgbClr val="FFFFFF"/>
                </a:highlight>
                <a:latin typeface="Consolas" panose="020B0609020204030204" pitchFamily="49" charset="0"/>
              </a:rPr>
              <a:t>ThreadLoop</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Lancement</a:t>
            </a:r>
            <a:r>
              <a:rPr lang="en-CA" sz="1200" dirty="0">
                <a:solidFill>
                  <a:srgbClr val="008000"/>
                </a:solidFill>
                <a:highlight>
                  <a:srgbClr val="FFFFFF"/>
                </a:highlight>
                <a:latin typeface="Consolas" panose="020B0609020204030204" pitchFamily="49" charset="0"/>
              </a:rPr>
              <a:t> du thread</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myThread.Start</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Cette méthode est appelé lors du lancement du thread</a:t>
            </a:r>
            <a:endParaRPr lang="fr-CA" sz="1200" dirty="0">
              <a:solidFill>
                <a:srgbClr val="000000"/>
              </a:solidFill>
              <a:highlight>
                <a:srgbClr val="FFFFFF"/>
              </a:highlight>
              <a:latin typeface="Consolas" panose="020B0609020204030204" pitchFamily="49" charset="0"/>
            </a:endParaRP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C'est ici qu'il faudra faire notre travail.</a:t>
            </a:r>
            <a:endParaRPr lang="fr-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public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static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void</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ThreadLoop</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Tant que le thread n'est pas tué, on travaille</a:t>
            </a:r>
            <a:endParaRPr lang="fr-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while</a:t>
            </a:r>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Thread</a:t>
            </a:r>
            <a:r>
              <a:rPr lang="en-CA" sz="1200" dirty="0" err="1">
                <a:solidFill>
                  <a:srgbClr val="000000"/>
                </a:solidFill>
                <a:highlight>
                  <a:srgbClr val="FFFFFF"/>
                </a:highlight>
                <a:latin typeface="Consolas" panose="020B0609020204030204" pitchFamily="49" charset="0"/>
              </a:rPr>
              <a:t>.CurrentThread.IsAlive</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Attente</a:t>
            </a:r>
            <a:r>
              <a:rPr lang="en-CA" sz="1200" dirty="0">
                <a:solidFill>
                  <a:srgbClr val="008000"/>
                </a:solidFill>
                <a:highlight>
                  <a:srgbClr val="FFFFFF"/>
                </a:highlight>
                <a:latin typeface="Consolas" panose="020B0609020204030204" pitchFamily="49" charset="0"/>
              </a:rPr>
              <a:t> de 500 </a:t>
            </a:r>
            <a:r>
              <a:rPr lang="en-CA" sz="1200" dirty="0" err="1">
                <a:solidFill>
                  <a:srgbClr val="008000"/>
                </a:solidFill>
                <a:highlight>
                  <a:srgbClr val="FFFFFF"/>
                </a:highlight>
                <a:latin typeface="Consolas" panose="020B0609020204030204" pitchFamily="49" charset="0"/>
              </a:rPr>
              <a:t>ms</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Thread</a:t>
            </a:r>
            <a:r>
              <a:rPr lang="en-CA" sz="1200" dirty="0" err="1">
                <a:solidFill>
                  <a:srgbClr val="000000"/>
                </a:solidFill>
                <a:highlight>
                  <a:srgbClr val="FFFFFF"/>
                </a:highlight>
                <a:latin typeface="Consolas" panose="020B0609020204030204" pitchFamily="49" charset="0"/>
              </a:rPr>
              <a:t>.Sleep</a:t>
            </a:r>
            <a:r>
              <a:rPr lang="en-CA" sz="1200" dirty="0">
                <a:solidFill>
                  <a:srgbClr val="000000"/>
                </a:solidFill>
                <a:highlight>
                  <a:srgbClr val="FFFFFF"/>
                </a:highlight>
                <a:latin typeface="Consolas" panose="020B0609020204030204" pitchFamily="49" charset="0"/>
              </a:rPr>
              <a:t>(500);</a:t>
            </a:r>
          </a:p>
          <a:p>
            <a:r>
              <a:rPr lang="en-CA" sz="1200" dirty="0">
                <a:solidFill>
                  <a:srgbClr val="000000"/>
                </a:solidFill>
                <a:highlight>
                  <a:srgbClr val="FFFFFF"/>
                </a:highlight>
                <a:latin typeface="Consolas" panose="020B0609020204030204" pitchFamily="49" charset="0"/>
              </a:rPr>
              <a:t>            </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Affichage</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dans</a:t>
            </a:r>
            <a:r>
              <a:rPr lang="en-CA" sz="1200" dirty="0">
                <a:solidFill>
                  <a:srgbClr val="008000"/>
                </a:solidFill>
                <a:highlight>
                  <a:srgbClr val="FFFFFF"/>
                </a:highlight>
                <a:latin typeface="Consolas" panose="020B0609020204030204" pitchFamily="49" charset="0"/>
              </a:rPr>
              <a:t> la console</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Console</a:t>
            </a:r>
            <a:r>
              <a:rPr lang="en-CA" sz="1200" dirty="0" err="1">
                <a:solidFill>
                  <a:srgbClr val="000000"/>
                </a:solidFill>
                <a:highlight>
                  <a:srgbClr val="FFFFFF"/>
                </a:highlight>
                <a:latin typeface="Consolas" panose="020B0609020204030204" pitchFamily="49" charset="0"/>
              </a:rPr>
              <a:t>.WriteLine</a:t>
            </a:r>
            <a:r>
              <a:rPr lang="en-CA" sz="1200" dirty="0">
                <a:solidFill>
                  <a:srgbClr val="000000"/>
                </a:solidFill>
                <a:highlight>
                  <a:srgbClr val="FFFFFF"/>
                </a:highlight>
                <a:latin typeface="Consolas" panose="020B0609020204030204" pitchFamily="49" charset="0"/>
              </a:rPr>
              <a:t>(</a:t>
            </a:r>
            <a:r>
              <a:rPr lang="en-CA" sz="1200" dirty="0">
                <a:solidFill>
                  <a:srgbClr val="A31515"/>
                </a:solidFill>
                <a:highlight>
                  <a:srgbClr val="FFFFFF"/>
                </a:highlight>
                <a:latin typeface="Consolas" panose="020B0609020204030204" pitchFamily="49" charset="0"/>
              </a:rPr>
              <a:t>"Je </a:t>
            </a:r>
            <a:r>
              <a:rPr lang="en-CA" sz="1200" dirty="0" err="1">
                <a:solidFill>
                  <a:srgbClr val="A31515"/>
                </a:solidFill>
                <a:highlight>
                  <a:srgbClr val="FFFFFF"/>
                </a:highlight>
                <a:latin typeface="Consolas" panose="020B0609020204030204" pitchFamily="49" charset="0"/>
              </a:rPr>
              <a:t>travaille</a:t>
            </a:r>
            <a:r>
              <a:rPr lang="en-CA" sz="1200" dirty="0">
                <a:solidFill>
                  <a:srgbClr val="A31515"/>
                </a:solidFill>
                <a:highlight>
                  <a:srgbClr val="FFFFFF"/>
                </a:highlight>
                <a:latin typeface="Consolas" panose="020B0609020204030204" pitchFamily="49" charset="0"/>
              </a:rPr>
              <a:t>..."</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a:t>
            </a:r>
          </a:p>
        </p:txBody>
      </p:sp>
      <p:grpSp>
        <p:nvGrpSpPr>
          <p:cNvPr id="9" name="Groupe 8"/>
          <p:cNvGrpSpPr/>
          <p:nvPr/>
        </p:nvGrpSpPr>
        <p:grpSpPr>
          <a:xfrm>
            <a:off x="5076056" y="665565"/>
            <a:ext cx="4062006" cy="2851135"/>
            <a:chOff x="5076056" y="665565"/>
            <a:chExt cx="4062006" cy="2851135"/>
          </a:xfrm>
        </p:grpSpPr>
        <p:sp>
          <p:nvSpPr>
            <p:cNvPr id="5" name="Rectangle 4"/>
            <p:cNvSpPr/>
            <p:nvPr/>
          </p:nvSpPr>
          <p:spPr>
            <a:xfrm>
              <a:off x="5825694" y="665565"/>
              <a:ext cx="3312368" cy="954107"/>
            </a:xfrm>
            <a:prstGeom prst="rect">
              <a:avLst/>
            </a:prstGeom>
            <a:ln>
              <a:solidFill>
                <a:schemeClr val="accent1"/>
              </a:solidFill>
            </a:ln>
          </p:spPr>
          <p:txBody>
            <a:bodyPr wrap="square">
              <a:spAutoFit/>
            </a:bodyPr>
            <a:lstStyle/>
            <a:p>
              <a:r>
                <a:rPr lang="en-CA" sz="1400" dirty="0"/>
                <a:t>À </a:t>
              </a:r>
              <a:r>
                <a:rPr lang="en-CA" sz="1400" dirty="0" err="1"/>
                <a:t>ce</a:t>
              </a:r>
              <a:r>
                <a:rPr lang="en-CA" sz="1400" dirty="0"/>
                <a:t> </a:t>
              </a:r>
              <a:r>
                <a:rPr lang="en-CA" sz="1400" dirty="0" err="1"/>
                <a:t>stade</a:t>
              </a:r>
              <a:r>
                <a:rPr lang="en-CA" sz="1400" dirty="0"/>
                <a:t>, </a:t>
              </a:r>
              <a:r>
                <a:rPr lang="en-CA" sz="1400" dirty="0" err="1"/>
                <a:t>même</a:t>
              </a:r>
              <a:r>
                <a:rPr lang="en-CA" sz="1400" dirty="0"/>
                <a:t> </a:t>
              </a:r>
              <a:r>
                <a:rPr lang="en-CA" sz="1400" dirty="0" err="1"/>
                <a:t>si</a:t>
              </a:r>
              <a:r>
                <a:rPr lang="en-CA" sz="1400" dirty="0"/>
                <a:t> </a:t>
              </a:r>
              <a:r>
                <a:rPr lang="en-CA" sz="1400" dirty="0" err="1"/>
                <a:t>l'objet</a:t>
              </a:r>
              <a:r>
                <a:rPr lang="en-CA" sz="1400" dirty="0"/>
                <a:t> thread </a:t>
              </a:r>
              <a:r>
                <a:rPr lang="en-CA" sz="1400" dirty="0" err="1"/>
                <a:t>existe</a:t>
              </a:r>
              <a:r>
                <a:rPr lang="en-CA" sz="1400" dirty="0"/>
                <a:t> et </a:t>
              </a:r>
              <a:r>
                <a:rPr lang="en-CA" sz="1400" dirty="0" err="1"/>
                <a:t>est</a:t>
              </a:r>
              <a:r>
                <a:rPr lang="en-CA" sz="1400" dirty="0"/>
                <a:t> </a:t>
              </a:r>
              <a:r>
                <a:rPr lang="en-CA" sz="1400" dirty="0" err="1"/>
                <a:t>configuré</a:t>
              </a:r>
              <a:r>
                <a:rPr lang="en-CA" sz="1400" dirty="0"/>
                <a:t>, le </a:t>
              </a:r>
              <a:r>
                <a:rPr lang="en-CA" sz="1400" dirty="0" err="1"/>
                <a:t>véritable</a:t>
              </a:r>
              <a:r>
                <a:rPr lang="en-CA" sz="1400" dirty="0"/>
                <a:t> thread </a:t>
              </a:r>
              <a:r>
                <a:rPr lang="en-CA" sz="1400" dirty="0" err="1"/>
                <a:t>n'a</a:t>
              </a:r>
              <a:r>
                <a:rPr lang="en-CA" sz="1400" dirty="0"/>
                <a:t> pas encore </a:t>
              </a:r>
              <a:r>
                <a:rPr lang="en-CA" sz="1400" dirty="0" err="1"/>
                <a:t>été</a:t>
              </a:r>
              <a:r>
                <a:rPr lang="en-CA" sz="1400" dirty="0"/>
                <a:t> </a:t>
              </a:r>
              <a:r>
                <a:rPr lang="en-CA" sz="1400" dirty="0" err="1"/>
                <a:t>créé</a:t>
              </a:r>
              <a:r>
                <a:rPr lang="en-CA" sz="1400" dirty="0"/>
                <a:t>. </a:t>
              </a:r>
              <a:r>
                <a:rPr lang="en-CA" sz="1400" dirty="0" err="1"/>
                <a:t>Ceci</a:t>
              </a:r>
              <a:r>
                <a:rPr lang="en-CA" sz="1400" dirty="0"/>
                <a:t> ne se </a:t>
              </a:r>
              <a:r>
                <a:rPr lang="en-CA" sz="1400" dirty="0" err="1"/>
                <a:t>produit</a:t>
              </a:r>
              <a:r>
                <a:rPr lang="en-CA" sz="1400" dirty="0"/>
                <a:t> que </a:t>
              </a:r>
              <a:r>
                <a:rPr lang="en-CA" sz="1400" dirty="0" err="1"/>
                <a:t>lorsque</a:t>
              </a:r>
              <a:r>
                <a:rPr lang="en-CA" sz="1400" dirty="0"/>
                <a:t> on </a:t>
              </a:r>
              <a:r>
                <a:rPr lang="en-CA" sz="1400" dirty="0" err="1"/>
                <a:t>appelle</a:t>
              </a:r>
              <a:r>
                <a:rPr lang="en-CA" sz="1400" dirty="0"/>
                <a:t> la </a:t>
              </a:r>
              <a:r>
                <a:rPr lang="en-CA" sz="1400" dirty="0" err="1"/>
                <a:t>méthode</a:t>
              </a:r>
              <a:r>
                <a:rPr lang="en-CA" sz="1400" dirty="0"/>
                <a:t> </a:t>
              </a:r>
              <a:r>
                <a:rPr lang="en-CA" sz="1400" i="1" dirty="0"/>
                <a:t>Start ()</a:t>
              </a:r>
            </a:p>
          </p:txBody>
        </p:sp>
        <p:cxnSp>
          <p:nvCxnSpPr>
            <p:cNvPr id="8" name="Connecteur droit avec flèche 7"/>
            <p:cNvCxnSpPr/>
            <p:nvPr/>
          </p:nvCxnSpPr>
          <p:spPr>
            <a:xfrm flipH="1">
              <a:off x="5076056" y="1619672"/>
              <a:ext cx="2304256" cy="1897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e 12"/>
          <p:cNvGrpSpPr/>
          <p:nvPr/>
        </p:nvGrpSpPr>
        <p:grpSpPr>
          <a:xfrm>
            <a:off x="4499992" y="5373216"/>
            <a:ext cx="4248472" cy="1372913"/>
            <a:chOff x="4499992" y="5373216"/>
            <a:chExt cx="4248472" cy="1372913"/>
          </a:xfrm>
        </p:grpSpPr>
        <p:sp>
          <p:nvSpPr>
            <p:cNvPr id="10" name="Rectangle 9"/>
            <p:cNvSpPr/>
            <p:nvPr/>
          </p:nvSpPr>
          <p:spPr>
            <a:xfrm>
              <a:off x="4499992" y="5822799"/>
              <a:ext cx="4248472" cy="923330"/>
            </a:xfrm>
            <a:prstGeom prst="rect">
              <a:avLst/>
            </a:prstGeom>
            <a:ln>
              <a:solidFill>
                <a:schemeClr val="accent1">
                  <a:shade val="95000"/>
                  <a:satMod val="105000"/>
                </a:schemeClr>
              </a:solidFill>
            </a:ln>
          </p:spPr>
          <p:txBody>
            <a:bodyPr wrap="square">
              <a:spAutoFit/>
            </a:bodyPr>
            <a:lstStyle/>
            <a:p>
              <a:r>
                <a:rPr lang="fr-CA" dirty="0"/>
                <a:t>La fonction </a:t>
              </a:r>
              <a:r>
                <a:rPr lang="fr-CA" i="1" dirty="0" err="1"/>
                <a:t>Sleep</a:t>
              </a:r>
              <a:r>
                <a:rPr lang="fr-CA" i="1" dirty="0"/>
                <a:t>()</a:t>
              </a:r>
              <a:r>
                <a:rPr lang="fr-CA" dirty="0"/>
                <a:t> Bloque le thread en cours pendant le nombre de millisecondes spécifié entre les parenthèses.</a:t>
              </a:r>
            </a:p>
          </p:txBody>
        </p:sp>
        <p:cxnSp>
          <p:nvCxnSpPr>
            <p:cNvPr id="12" name="Connecteur droit avec flèche 11"/>
            <p:cNvCxnSpPr/>
            <p:nvPr/>
          </p:nvCxnSpPr>
          <p:spPr>
            <a:xfrm flipH="1" flipV="1">
              <a:off x="5940152" y="5373216"/>
              <a:ext cx="756084" cy="44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530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404664"/>
            <a:ext cx="8229600" cy="1143000"/>
          </a:xfrm>
        </p:spPr>
        <p:txBody>
          <a:bodyPr>
            <a:normAutofit fontScale="90000"/>
          </a:bodyPr>
          <a:lstStyle/>
          <a:p>
            <a:pPr algn="l"/>
            <a:r>
              <a:rPr lang="fr-CA" b="1" dirty="0"/>
              <a:t>Création de threads</a:t>
            </a:r>
            <a:br>
              <a:rPr lang="fr-CA" b="1" dirty="0"/>
            </a:br>
            <a:r>
              <a:rPr lang="fr-CA" b="1" dirty="0"/>
              <a:t> en C# </a:t>
            </a:r>
            <a:br>
              <a:rPr lang="fr-CA" b="1" dirty="0"/>
            </a:br>
            <a:endParaRPr lang="fr-CA" dirty="0"/>
          </a:p>
        </p:txBody>
      </p:sp>
      <p:sp>
        <p:nvSpPr>
          <p:cNvPr id="8" name="Rectangle 7"/>
          <p:cNvSpPr/>
          <p:nvPr/>
        </p:nvSpPr>
        <p:spPr>
          <a:xfrm>
            <a:off x="3957092" y="548184"/>
            <a:ext cx="5185001" cy="5447645"/>
          </a:xfrm>
          <a:prstGeom prst="rect">
            <a:avLst/>
          </a:prstGeom>
        </p:spPr>
        <p:txBody>
          <a:bodyPr wrap="square">
            <a:spAutoFit/>
          </a:bodyPr>
          <a:lstStyle/>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public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class</a:t>
            </a:r>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MyThreadHandle</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Cet entier sera utilisé comme paramètre</a:t>
            </a:r>
            <a:endParaRPr lang="fr-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err="1">
                <a:solidFill>
                  <a:srgbClr val="0000FF"/>
                </a:solidFill>
                <a:highlight>
                  <a:srgbClr val="FFFFFF"/>
                </a:highlight>
                <a:latin typeface="Consolas" panose="020B0609020204030204" pitchFamily="49" charset="0"/>
              </a:rPr>
              <a:t>int</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myParam,i</a:t>
            </a:r>
            <a:r>
              <a:rPr lang="en-CA" sz="1200" dirty="0">
                <a:solidFill>
                  <a:srgbClr val="000000"/>
                </a:solidFill>
                <a:highlight>
                  <a:srgbClr val="FFFFFF"/>
                </a:highlight>
                <a:latin typeface="Consolas" panose="020B0609020204030204" pitchFamily="49" charset="0"/>
              </a:rPr>
              <a:t>;</a:t>
            </a:r>
          </a:p>
          <a:p>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Constructeur</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public</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MyThreadHandle</a:t>
            </a:r>
            <a:r>
              <a:rPr lang="en-CA" sz="1200" dirty="0">
                <a:solidFill>
                  <a:srgbClr val="000000"/>
                </a:solidFill>
                <a:highlight>
                  <a:srgbClr val="FFFFFF"/>
                </a:highlight>
                <a:latin typeface="Consolas" panose="020B0609020204030204" pitchFamily="49" charset="0"/>
              </a:rPr>
              <a:t>(</a:t>
            </a:r>
            <a:r>
              <a:rPr lang="en-CA" sz="1200" dirty="0" err="1">
                <a:solidFill>
                  <a:srgbClr val="0000FF"/>
                </a:solidFill>
                <a:highlight>
                  <a:srgbClr val="FFFFFF"/>
                </a:highlight>
                <a:latin typeface="Consolas" panose="020B0609020204030204" pitchFamily="49" charset="0"/>
              </a:rPr>
              <a:t>int</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myParam</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r>
              <a:rPr lang="en-CA" sz="1200" dirty="0" err="1">
                <a:solidFill>
                  <a:srgbClr val="0000FF"/>
                </a:solidFill>
                <a:highlight>
                  <a:srgbClr val="FFFFFF"/>
                </a:highlight>
                <a:latin typeface="Consolas" panose="020B0609020204030204" pitchFamily="49" charset="0"/>
              </a:rPr>
              <a:t>this</a:t>
            </a:r>
            <a:r>
              <a:rPr lang="en-CA" sz="1200" dirty="0" err="1">
                <a:solidFill>
                  <a:srgbClr val="000000"/>
                </a:solidFill>
                <a:highlight>
                  <a:srgbClr val="FFFFFF"/>
                </a:highlight>
                <a:latin typeface="Consolas" panose="020B0609020204030204" pitchFamily="49" charset="0"/>
              </a:rPr>
              <a:t>.myParam</a:t>
            </a:r>
            <a:r>
              <a:rPr lang="en-CA" sz="1200" dirty="0">
                <a:solidFill>
                  <a:srgbClr val="000000"/>
                </a:solidFill>
                <a:highlight>
                  <a:srgbClr val="FFFFFF"/>
                </a:highlight>
                <a:latin typeface="Consolas" panose="020B0609020204030204" pitchFamily="49" charset="0"/>
              </a:rPr>
              <a:t> = </a:t>
            </a:r>
            <a:r>
              <a:rPr lang="en-CA" sz="1200" dirty="0" err="1">
                <a:solidFill>
                  <a:srgbClr val="000000"/>
                </a:solidFill>
                <a:highlight>
                  <a:srgbClr val="FFFFFF"/>
                </a:highlight>
                <a:latin typeface="Consolas" panose="020B0609020204030204" pitchFamily="49" charset="0"/>
              </a:rPr>
              <a:t>myParam</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endParaRPr lang="en-CA" sz="1200" dirty="0">
              <a:solidFill>
                <a:srgbClr val="000000"/>
              </a:solidFill>
              <a:highlight>
                <a:srgbClr val="FFFFFF"/>
              </a:highlight>
              <a:latin typeface="Consolas" panose="020B0609020204030204" pitchFamily="49" charset="0"/>
            </a:endParaRP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Méthode de modification du paramètre</a:t>
            </a:r>
            <a:endParaRPr lang="fr-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public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void</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SetParam</a:t>
            </a:r>
            <a:r>
              <a:rPr lang="en-CA" sz="1200" dirty="0">
                <a:solidFill>
                  <a:srgbClr val="000000"/>
                </a:solidFill>
                <a:highlight>
                  <a:srgbClr val="FFFFFF"/>
                </a:highlight>
                <a:latin typeface="Consolas" panose="020B0609020204030204" pitchFamily="49" charset="0"/>
              </a:rPr>
              <a:t>(</a:t>
            </a:r>
            <a:r>
              <a:rPr lang="en-CA" sz="1200" dirty="0" err="1">
                <a:solidFill>
                  <a:srgbClr val="0000FF"/>
                </a:solidFill>
                <a:highlight>
                  <a:srgbClr val="FFFFFF"/>
                </a:highlight>
                <a:latin typeface="Consolas" panose="020B0609020204030204" pitchFamily="49" charset="0"/>
              </a:rPr>
              <a:t>int</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param</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r>
              <a:rPr lang="en-CA" sz="1200" dirty="0" err="1">
                <a:solidFill>
                  <a:srgbClr val="0000FF"/>
                </a:solidFill>
                <a:highlight>
                  <a:srgbClr val="FFFFFF"/>
                </a:highlight>
                <a:latin typeface="Consolas" panose="020B0609020204030204" pitchFamily="49" charset="0"/>
              </a:rPr>
              <a:t>this</a:t>
            </a:r>
            <a:r>
              <a:rPr lang="en-CA" sz="1200" dirty="0" err="1">
                <a:solidFill>
                  <a:srgbClr val="000000"/>
                </a:solidFill>
                <a:highlight>
                  <a:srgbClr val="FFFFFF"/>
                </a:highlight>
                <a:latin typeface="Consolas" panose="020B0609020204030204" pitchFamily="49" charset="0"/>
              </a:rPr>
              <a:t>.myParam</a:t>
            </a:r>
            <a:r>
              <a:rPr lang="en-CA" sz="1200" dirty="0">
                <a:solidFill>
                  <a:srgbClr val="000000"/>
                </a:solidFill>
                <a:highlight>
                  <a:srgbClr val="FFFFFF"/>
                </a:highlight>
                <a:latin typeface="Consolas" panose="020B0609020204030204" pitchFamily="49" charset="0"/>
              </a:rPr>
              <a:t> = </a:t>
            </a:r>
            <a:r>
              <a:rPr lang="en-CA" sz="1200" dirty="0" err="1">
                <a:solidFill>
                  <a:srgbClr val="000000"/>
                </a:solidFill>
                <a:highlight>
                  <a:srgbClr val="FFFFFF"/>
                </a:highlight>
                <a:latin typeface="Consolas" panose="020B0609020204030204" pitchFamily="49" charset="0"/>
              </a:rPr>
              <a:t>param</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8000"/>
                </a:solidFill>
                <a:highlight>
                  <a:srgbClr val="FFFFFF"/>
                </a:highlight>
                <a:latin typeface="Consolas" panose="020B0609020204030204" pitchFamily="49" charset="0"/>
              </a:rPr>
              <a:t>// </a:t>
            </a:r>
            <a:r>
              <a:rPr lang="en-CA" sz="1200" dirty="0" err="1">
                <a:solidFill>
                  <a:srgbClr val="008000"/>
                </a:solidFill>
                <a:highlight>
                  <a:srgbClr val="FFFFFF"/>
                </a:highlight>
                <a:latin typeface="Consolas" panose="020B0609020204030204" pitchFamily="49" charset="0"/>
              </a:rPr>
              <a:t>Méthode</a:t>
            </a:r>
            <a:r>
              <a:rPr lang="en-CA" sz="1200" dirty="0">
                <a:solidFill>
                  <a:srgbClr val="008000"/>
                </a:solidFill>
                <a:highlight>
                  <a:srgbClr val="FFFFFF"/>
                </a:highlight>
                <a:latin typeface="Consolas" panose="020B0609020204030204" pitchFamily="49" charset="0"/>
              </a:rPr>
              <a:t> boucle du thread</a:t>
            </a:r>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public</a:t>
            </a:r>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void</a:t>
            </a:r>
            <a:r>
              <a:rPr lang="en-CA" sz="1200" dirty="0">
                <a:solidFill>
                  <a:srgbClr val="000000"/>
                </a:solidFill>
                <a:highlight>
                  <a:srgbClr val="FFFFFF"/>
                </a:highlight>
                <a:latin typeface="Consolas" panose="020B0609020204030204" pitchFamily="49" charset="0"/>
              </a:rPr>
              <a:t> </a:t>
            </a:r>
            <a:r>
              <a:rPr lang="en-CA" sz="1200" dirty="0" err="1">
                <a:solidFill>
                  <a:srgbClr val="000000"/>
                </a:solidFill>
                <a:highlight>
                  <a:srgbClr val="FFFFFF"/>
                </a:highlight>
                <a:latin typeface="Consolas" panose="020B0609020204030204" pitchFamily="49" charset="0"/>
              </a:rPr>
              <a:t>ThreadLoop</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r>
              <a:rPr lang="en-CA" sz="1200" dirty="0">
                <a:solidFill>
                  <a:srgbClr val="0000FF"/>
                </a:solidFill>
                <a:highlight>
                  <a:srgbClr val="FFFFFF"/>
                </a:highlight>
                <a:latin typeface="Consolas" panose="020B0609020204030204" pitchFamily="49" charset="0"/>
              </a:rPr>
              <a:t>for</a:t>
            </a:r>
            <a:r>
              <a:rPr lang="en-CA" sz="1200" dirty="0">
                <a:solidFill>
                  <a:srgbClr val="000000"/>
                </a:solidFill>
                <a:highlight>
                  <a:srgbClr val="FFFFFF"/>
                </a:highlight>
                <a:latin typeface="Consolas" panose="020B0609020204030204" pitchFamily="49" charset="0"/>
              </a:rPr>
              <a:t>(</a:t>
            </a:r>
            <a:r>
              <a:rPr lang="en-CA" sz="1200" dirty="0" err="1">
                <a:solidFill>
                  <a:srgbClr val="000000"/>
                </a:solidFill>
                <a:highlight>
                  <a:srgbClr val="FFFFFF"/>
                </a:highlight>
                <a:latin typeface="Consolas" panose="020B0609020204030204" pitchFamily="49" charset="0"/>
              </a:rPr>
              <a:t>i</a:t>
            </a:r>
            <a:r>
              <a:rPr lang="en-CA" sz="1200" dirty="0">
                <a:solidFill>
                  <a:srgbClr val="000000"/>
                </a:solidFill>
                <a:highlight>
                  <a:srgbClr val="FFFFFF"/>
                </a:highlight>
                <a:latin typeface="Consolas" panose="020B0609020204030204" pitchFamily="49" charset="0"/>
              </a:rPr>
              <a:t>=0;i&lt;</a:t>
            </a:r>
            <a:r>
              <a:rPr lang="en-CA" sz="1200" dirty="0" err="1">
                <a:solidFill>
                  <a:srgbClr val="000000"/>
                </a:solidFill>
                <a:highlight>
                  <a:srgbClr val="FFFFFF"/>
                </a:highlight>
                <a:latin typeface="Consolas" panose="020B0609020204030204" pitchFamily="49" charset="0"/>
              </a:rPr>
              <a:t>myParam;i</a:t>
            </a:r>
            <a:r>
              <a:rPr lang="en-CA" sz="1200" dirty="0">
                <a:solidFill>
                  <a:srgbClr val="000000"/>
                </a:solidFill>
                <a:highlight>
                  <a:srgbClr val="FFFFFF"/>
                </a:highlight>
                <a:latin typeface="Consolas" panose="020B0609020204030204" pitchFamily="49" charset="0"/>
              </a:rPr>
              <a:t>++)</a:t>
            </a:r>
          </a:p>
          <a:p>
            <a:r>
              <a:rPr lang="fr-CA" sz="1200" dirty="0">
                <a:solidFill>
                  <a:srgbClr val="000000"/>
                </a:solidFill>
                <a:highlight>
                  <a:srgbClr val="FFFFFF"/>
                </a:highlight>
                <a:latin typeface="Consolas" panose="020B0609020204030204" pitchFamily="49" charset="0"/>
              </a:rPr>
              <a:t>            {</a:t>
            </a:r>
          </a:p>
          <a:p>
            <a:r>
              <a:rPr lang="fr-CA" sz="1200" dirty="0">
                <a:solidFill>
                  <a:srgbClr val="000000"/>
                </a:solidFill>
                <a:highlight>
                  <a:srgbClr val="FFFFFF"/>
                </a:highlight>
                <a:latin typeface="Consolas" panose="020B0609020204030204" pitchFamily="49" charset="0"/>
              </a:rPr>
              <a:t>	</a:t>
            </a:r>
            <a:r>
              <a:rPr lang="fr-CA" sz="1200" dirty="0">
                <a:solidFill>
                  <a:srgbClr val="008000"/>
                </a:solidFill>
                <a:highlight>
                  <a:srgbClr val="FFFFFF"/>
                </a:highlight>
                <a:latin typeface="Consolas" panose="020B0609020204030204" pitchFamily="49" charset="0"/>
              </a:rPr>
              <a:t>// On peut utiliser ici notre paramètre </a:t>
            </a:r>
            <a:r>
              <a:rPr lang="fr-CA" sz="1200" dirty="0" err="1">
                <a:solidFill>
                  <a:srgbClr val="008000"/>
                </a:solidFill>
                <a:highlight>
                  <a:srgbClr val="FFFFFF"/>
                </a:highlight>
                <a:latin typeface="Consolas" panose="020B0609020204030204" pitchFamily="49" charset="0"/>
              </a:rPr>
              <a:t>myParam</a:t>
            </a:r>
            <a:r>
              <a:rPr lang="fr-CA" sz="1200" dirty="0">
                <a:solidFill>
                  <a:srgbClr val="008000"/>
                </a:solidFill>
                <a:highlight>
                  <a:srgbClr val="FFFFFF"/>
                </a:highlight>
                <a:latin typeface="Consolas" panose="020B0609020204030204" pitchFamily="49" charset="0"/>
              </a:rPr>
              <a:t> </a:t>
            </a:r>
            <a:endParaRPr lang="fr-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Console</a:t>
            </a:r>
            <a:r>
              <a:rPr lang="en-CA" sz="1200" dirty="0" err="1">
                <a:solidFill>
                  <a:srgbClr val="000000"/>
                </a:solidFill>
                <a:highlight>
                  <a:srgbClr val="FFFFFF"/>
                </a:highlight>
                <a:latin typeface="Consolas" panose="020B0609020204030204" pitchFamily="49" charset="0"/>
              </a:rPr>
              <a:t>.WriteLine</a:t>
            </a:r>
            <a:r>
              <a:rPr lang="en-CA" sz="1200" dirty="0">
                <a:solidFill>
                  <a:srgbClr val="000000"/>
                </a:solidFill>
                <a:highlight>
                  <a:srgbClr val="FFFFFF"/>
                </a:highlight>
                <a:latin typeface="Consolas" panose="020B0609020204030204" pitchFamily="49" charset="0"/>
              </a:rPr>
              <a:t>(</a:t>
            </a:r>
            <a:r>
              <a:rPr lang="en-CA" sz="1200" dirty="0">
                <a:solidFill>
                  <a:srgbClr val="A31515"/>
                </a:solidFill>
                <a:highlight>
                  <a:srgbClr val="FFFFFF"/>
                </a:highlight>
                <a:latin typeface="Consolas" panose="020B0609020204030204" pitchFamily="49" charset="0"/>
              </a:rPr>
              <a:t>"Je </a:t>
            </a:r>
            <a:r>
              <a:rPr lang="en-CA" sz="1200" dirty="0" err="1">
                <a:solidFill>
                  <a:srgbClr val="A31515"/>
                </a:solidFill>
                <a:highlight>
                  <a:srgbClr val="FFFFFF"/>
                </a:highlight>
                <a:latin typeface="Consolas" panose="020B0609020204030204" pitchFamily="49" charset="0"/>
              </a:rPr>
              <a:t>travaille</a:t>
            </a:r>
            <a:r>
              <a:rPr lang="en-CA" sz="1200" dirty="0">
                <a:solidFill>
                  <a:srgbClr val="A31515"/>
                </a:solidFill>
                <a:highlight>
                  <a:srgbClr val="FFFFFF"/>
                </a:highlight>
                <a:latin typeface="Consolas" panose="020B0609020204030204" pitchFamily="49" charset="0"/>
              </a:rPr>
              <a:t>..."</a:t>
            </a:r>
            <a:r>
              <a:rPr lang="en-CA" sz="1200" dirty="0">
                <a:solidFill>
                  <a:srgbClr val="000000"/>
                </a:solidFill>
                <a:highlight>
                  <a:srgbClr val="FFFFFF"/>
                </a:highlight>
                <a:latin typeface="Consolas" panose="020B0609020204030204" pitchFamily="49" charset="0"/>
              </a:rPr>
              <a:t>);</a:t>
            </a:r>
          </a:p>
          <a:p>
            <a:r>
              <a:rPr lang="en-CA" sz="1200" dirty="0">
                <a:solidFill>
                  <a:srgbClr val="000000"/>
                </a:solidFill>
                <a:highlight>
                  <a:srgbClr val="FFFFFF"/>
                </a:highlight>
                <a:latin typeface="Consolas" panose="020B0609020204030204" pitchFamily="49" charset="0"/>
              </a:rPr>
              <a:t>                </a:t>
            </a:r>
            <a:r>
              <a:rPr lang="en-CA" sz="1200" dirty="0" err="1">
                <a:solidFill>
                  <a:srgbClr val="2B91AF"/>
                </a:solidFill>
                <a:highlight>
                  <a:srgbClr val="FFFFFF"/>
                </a:highlight>
                <a:latin typeface="Consolas" panose="020B0609020204030204" pitchFamily="49" charset="0"/>
              </a:rPr>
              <a:t>Thread</a:t>
            </a:r>
            <a:r>
              <a:rPr lang="en-CA" sz="1200" dirty="0" err="1">
                <a:solidFill>
                  <a:srgbClr val="000000"/>
                </a:solidFill>
                <a:highlight>
                  <a:srgbClr val="FFFFFF"/>
                </a:highlight>
                <a:latin typeface="Consolas" panose="020B0609020204030204" pitchFamily="49" charset="0"/>
              </a:rPr>
              <a:t>.Sleep</a:t>
            </a:r>
            <a:r>
              <a:rPr lang="en-CA" sz="1200" dirty="0">
                <a:solidFill>
                  <a:srgbClr val="000000"/>
                </a:solidFill>
                <a:highlight>
                  <a:srgbClr val="FFFFFF"/>
                </a:highlight>
                <a:latin typeface="Consolas" panose="020B0609020204030204" pitchFamily="49" charset="0"/>
              </a:rPr>
              <a:t>(500);</a:t>
            </a:r>
          </a:p>
          <a:p>
            <a:r>
              <a:rPr lang="en-CA" sz="1200" dirty="0">
                <a:solidFill>
                  <a:srgbClr val="000000"/>
                </a:solidFill>
                <a:highlight>
                  <a:srgbClr val="FFFFFF"/>
                </a:highlight>
                <a:latin typeface="Consolas" panose="020B0609020204030204" pitchFamily="49" charset="0"/>
              </a:rPr>
              <a:t>            }</a:t>
            </a:r>
          </a:p>
          <a:p>
            <a:endParaRPr lang="en-CA" sz="1200" dirty="0">
              <a:solidFill>
                <a:srgbClr val="000000"/>
              </a:solidFill>
              <a:highlight>
                <a:srgbClr val="FFFFFF"/>
              </a:highlight>
              <a:latin typeface="Consolas" panose="020B0609020204030204" pitchFamily="49" charset="0"/>
            </a:endParaRPr>
          </a:p>
          <a:p>
            <a:r>
              <a:rPr lang="en-CA" sz="1200" dirty="0">
                <a:solidFill>
                  <a:srgbClr val="000000"/>
                </a:solidFill>
                <a:highlight>
                  <a:srgbClr val="FFFFFF"/>
                </a:highlight>
                <a:latin typeface="Consolas" panose="020B0609020204030204" pitchFamily="49" charset="0"/>
              </a:rPr>
              <a:t>        }</a:t>
            </a:r>
          </a:p>
          <a:p>
            <a:r>
              <a:rPr lang="en-CA" sz="1200" dirty="0">
                <a:solidFill>
                  <a:srgbClr val="000000"/>
                </a:solidFill>
                <a:highlight>
                  <a:srgbClr val="FFFFFF"/>
                </a:highlight>
                <a:latin typeface="Consolas" panose="020B0609020204030204" pitchFamily="49" charset="0"/>
              </a:rPr>
              <a:t>    }</a:t>
            </a:r>
            <a:endParaRPr lang="en-CA" sz="1200" dirty="0"/>
          </a:p>
        </p:txBody>
      </p:sp>
      <p:grpSp>
        <p:nvGrpSpPr>
          <p:cNvPr id="12" name="Groupe 11"/>
          <p:cNvGrpSpPr/>
          <p:nvPr/>
        </p:nvGrpSpPr>
        <p:grpSpPr>
          <a:xfrm>
            <a:off x="683568" y="4869160"/>
            <a:ext cx="2952328" cy="1129695"/>
            <a:chOff x="683568" y="4869160"/>
            <a:chExt cx="2952328" cy="1129695"/>
          </a:xfrm>
        </p:grpSpPr>
        <p:sp>
          <p:nvSpPr>
            <p:cNvPr id="9" name="Rectangle 8"/>
            <p:cNvSpPr/>
            <p:nvPr/>
          </p:nvSpPr>
          <p:spPr>
            <a:xfrm>
              <a:off x="683568" y="5352524"/>
              <a:ext cx="2952328" cy="646331"/>
            </a:xfrm>
            <a:prstGeom prst="rect">
              <a:avLst/>
            </a:prstGeom>
          </p:spPr>
          <p:txBody>
            <a:bodyPr wrap="square">
              <a:spAutoFit/>
            </a:bodyPr>
            <a:lstStyle/>
            <a:p>
              <a:r>
                <a:rPr lang="fr-CA" dirty="0"/>
                <a:t>L'appel de la méthode </a:t>
              </a:r>
              <a:r>
                <a:rPr lang="en-CA" i="1" dirty="0">
                  <a:solidFill>
                    <a:srgbClr val="000000"/>
                  </a:solidFill>
                  <a:highlight>
                    <a:srgbClr val="FFFFFF"/>
                  </a:highlight>
                  <a:latin typeface="Consolas" panose="020B0609020204030204" pitchFamily="49" charset="0"/>
                </a:rPr>
                <a:t>Abort() </a:t>
              </a:r>
              <a:r>
                <a:rPr lang="fr-CA" dirty="0"/>
                <a:t>arrête le thread </a:t>
              </a:r>
              <a:r>
                <a:rPr lang="fr-CA" i="1" dirty="0"/>
                <a:t>t</a:t>
              </a:r>
              <a:r>
                <a:rPr lang="fr-CA" dirty="0"/>
                <a:t>.</a:t>
              </a:r>
              <a:endParaRPr lang="en-CA" dirty="0"/>
            </a:p>
          </p:txBody>
        </p:sp>
        <p:cxnSp>
          <p:nvCxnSpPr>
            <p:cNvPr id="11" name="Connecteur droit avec flèche 10"/>
            <p:cNvCxnSpPr/>
            <p:nvPr/>
          </p:nvCxnSpPr>
          <p:spPr>
            <a:xfrm flipH="1" flipV="1">
              <a:off x="1403648" y="4869160"/>
              <a:ext cx="792088" cy="44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BBF6071C-C84B-41EB-AF63-AB7E44C1D3D6}"/>
              </a:ext>
            </a:extLst>
          </p:cNvPr>
          <p:cNvSpPr/>
          <p:nvPr/>
        </p:nvSpPr>
        <p:spPr>
          <a:xfrm>
            <a:off x="107504" y="1307257"/>
            <a:ext cx="4572000" cy="4832092"/>
          </a:xfrm>
          <a:prstGeom prst="rect">
            <a:avLst/>
          </a:prstGeom>
        </p:spPr>
        <p:txBody>
          <a:bodyPr>
            <a:spAutoFit/>
          </a:bodyPr>
          <a:lstStyle/>
          <a:p>
            <a:r>
              <a:rPr lang="fr-CA" sz="1100" dirty="0" err="1">
                <a:solidFill>
                  <a:srgbClr val="0000FF"/>
                </a:solidFill>
                <a:latin typeface="Consolas" panose="020B0609020204030204" pitchFamily="49" charset="0"/>
              </a:rPr>
              <a:t>using</a:t>
            </a:r>
            <a:r>
              <a:rPr lang="fr-CA" sz="1100" dirty="0">
                <a:solidFill>
                  <a:srgbClr val="000000"/>
                </a:solidFill>
                <a:latin typeface="Consolas" panose="020B0609020204030204" pitchFamily="49" charset="0"/>
              </a:rPr>
              <a:t> System;</a:t>
            </a:r>
          </a:p>
          <a:p>
            <a:r>
              <a:rPr lang="fr-CA" sz="1100" dirty="0" err="1">
                <a:solidFill>
                  <a:srgbClr val="0000FF"/>
                </a:solidFill>
                <a:latin typeface="Consolas" panose="020B0609020204030204" pitchFamily="49" charset="0"/>
              </a:rPr>
              <a:t>using</a:t>
            </a:r>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System.Threading</a:t>
            </a:r>
            <a:r>
              <a:rPr lang="fr-CA" sz="1100" dirty="0">
                <a:solidFill>
                  <a:srgbClr val="000000"/>
                </a:solidFill>
                <a:latin typeface="Consolas" panose="020B0609020204030204" pitchFamily="49" charset="0"/>
              </a:rPr>
              <a:t>;</a:t>
            </a:r>
          </a:p>
          <a:p>
            <a:r>
              <a:rPr lang="fr-CA" sz="1100" dirty="0">
                <a:solidFill>
                  <a:srgbClr val="0000FF"/>
                </a:solidFill>
                <a:latin typeface="Consolas" panose="020B0609020204030204" pitchFamily="49" charset="0"/>
              </a:rPr>
              <a:t>class</a:t>
            </a:r>
            <a:r>
              <a:rPr lang="fr-CA" sz="1100" dirty="0">
                <a:solidFill>
                  <a:srgbClr val="000000"/>
                </a:solidFill>
                <a:latin typeface="Consolas" panose="020B0609020204030204" pitchFamily="49" charset="0"/>
              </a:rPr>
              <a:t> </a:t>
            </a:r>
            <a:r>
              <a:rPr lang="fr-CA" sz="1100" dirty="0" err="1">
                <a:solidFill>
                  <a:srgbClr val="2B91AF"/>
                </a:solidFill>
                <a:latin typeface="Consolas" panose="020B0609020204030204" pitchFamily="49" charset="0"/>
              </a:rPr>
              <a:t>ThreadedApp</a:t>
            </a:r>
            <a:endParaRPr lang="fr-CA" sz="1100" dirty="0">
              <a:solidFill>
                <a:srgbClr val="000000"/>
              </a:solidFill>
              <a:latin typeface="Consolas" panose="020B0609020204030204" pitchFamily="49" charset="0"/>
            </a:endParaRPr>
          </a:p>
          <a:p>
            <a:r>
              <a:rPr lang="fr-CA" sz="1100" dirty="0">
                <a:solidFill>
                  <a:srgbClr val="000000"/>
                </a:solidFill>
                <a:latin typeface="Consolas" panose="020B0609020204030204" pitchFamily="49" charset="0"/>
              </a:rPr>
              <a:t>{</a:t>
            </a:r>
          </a:p>
          <a:p>
            <a:r>
              <a:rPr lang="fr-CA" sz="1100" dirty="0">
                <a:solidFill>
                  <a:srgbClr val="000000"/>
                </a:solidFill>
                <a:latin typeface="Consolas" panose="020B0609020204030204" pitchFamily="49" charset="0"/>
              </a:rPr>
              <a:t>    </a:t>
            </a:r>
            <a:r>
              <a:rPr lang="fr-CA" sz="1100" dirty="0">
                <a:solidFill>
                  <a:srgbClr val="0000FF"/>
                </a:solidFill>
                <a:latin typeface="Consolas" panose="020B0609020204030204" pitchFamily="49" charset="0"/>
              </a:rPr>
              <a:t>public</a:t>
            </a:r>
            <a:r>
              <a:rPr lang="fr-CA" sz="1100" dirty="0">
                <a:solidFill>
                  <a:srgbClr val="000000"/>
                </a:solidFill>
                <a:latin typeface="Consolas" panose="020B0609020204030204" pitchFamily="49" charset="0"/>
              </a:rPr>
              <a:t> </a:t>
            </a:r>
            <a:r>
              <a:rPr lang="fr-CA" sz="1100" dirty="0" err="1">
                <a:solidFill>
                  <a:srgbClr val="0000FF"/>
                </a:solidFill>
                <a:latin typeface="Consolas" panose="020B0609020204030204" pitchFamily="49" charset="0"/>
              </a:rPr>
              <a:t>static</a:t>
            </a:r>
            <a:r>
              <a:rPr lang="fr-CA" sz="1100" dirty="0">
                <a:solidFill>
                  <a:srgbClr val="000000"/>
                </a:solidFill>
                <a:latin typeface="Consolas" panose="020B0609020204030204" pitchFamily="49" charset="0"/>
              </a:rPr>
              <a:t> </a:t>
            </a:r>
            <a:r>
              <a:rPr lang="fr-CA" sz="1100" dirty="0" err="1">
                <a:solidFill>
                  <a:srgbClr val="0000FF"/>
                </a:solidFill>
                <a:latin typeface="Consolas" panose="020B0609020204030204" pitchFamily="49" charset="0"/>
              </a:rPr>
              <a:t>void</a:t>
            </a:r>
            <a:r>
              <a:rPr lang="fr-CA" sz="1100" dirty="0">
                <a:solidFill>
                  <a:srgbClr val="000000"/>
                </a:solidFill>
                <a:latin typeface="Consolas" panose="020B0609020204030204" pitchFamily="49" charset="0"/>
              </a:rPr>
              <a:t> Main()</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r>
              <a:rPr lang="fr-CA" sz="1100" dirty="0" err="1">
                <a:solidFill>
                  <a:srgbClr val="0000FF"/>
                </a:solidFill>
                <a:latin typeface="Consolas" panose="020B0609020204030204" pitchFamily="49" charset="0"/>
              </a:rPr>
              <a:t>try</a:t>
            </a:r>
            <a:endParaRPr lang="fr-CA" sz="1100" dirty="0">
              <a:solidFill>
                <a:srgbClr val="000000"/>
              </a:solidFill>
              <a:latin typeface="Consolas" panose="020B0609020204030204" pitchFamily="49" charset="0"/>
            </a:endParaRP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r>
              <a:rPr lang="fr-CA" sz="1100" dirty="0" err="1">
                <a:solidFill>
                  <a:srgbClr val="0000FF"/>
                </a:solidFill>
                <a:latin typeface="Consolas" panose="020B0609020204030204" pitchFamily="49" charset="0"/>
              </a:rPr>
              <a:t>int</a:t>
            </a:r>
            <a:r>
              <a:rPr lang="fr-CA" sz="1100" dirty="0">
                <a:solidFill>
                  <a:srgbClr val="000000"/>
                </a:solidFill>
                <a:latin typeface="Consolas" panose="020B0609020204030204" pitchFamily="49" charset="0"/>
              </a:rPr>
              <a:t> i;</a:t>
            </a:r>
          </a:p>
          <a:p>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MyThreadHandle</a:t>
            </a:r>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threadHandle</a:t>
            </a:r>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r>
              <a:rPr lang="fr-CA" sz="1100" dirty="0">
                <a:solidFill>
                  <a:srgbClr val="0000FF"/>
                </a:solidFill>
                <a:latin typeface="Consolas" panose="020B0609020204030204" pitchFamily="49" charset="0"/>
              </a:rPr>
              <a:t>new</a:t>
            </a:r>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MyThreadHandle</a:t>
            </a:r>
            <a:r>
              <a:rPr lang="fr-CA" sz="1100" dirty="0">
                <a:solidFill>
                  <a:srgbClr val="000000"/>
                </a:solidFill>
                <a:latin typeface="Consolas" panose="020B0609020204030204" pitchFamily="49" charset="0"/>
              </a:rPr>
              <a:t>(10);</a:t>
            </a:r>
          </a:p>
          <a:p>
            <a:r>
              <a:rPr lang="fr-CA" sz="1100" dirty="0">
                <a:solidFill>
                  <a:srgbClr val="000000"/>
                </a:solidFill>
                <a:latin typeface="Consolas" panose="020B0609020204030204" pitchFamily="49" charset="0"/>
              </a:rPr>
              <a:t>        Thread t = </a:t>
            </a:r>
            <a:r>
              <a:rPr lang="fr-CA" sz="1100" dirty="0">
                <a:solidFill>
                  <a:srgbClr val="0000FF"/>
                </a:solidFill>
                <a:latin typeface="Consolas" panose="020B0609020204030204" pitchFamily="49" charset="0"/>
              </a:rPr>
              <a:t>new</a:t>
            </a:r>
            <a:r>
              <a:rPr lang="fr-CA" sz="1100" dirty="0">
                <a:solidFill>
                  <a:srgbClr val="000000"/>
                </a:solidFill>
                <a:latin typeface="Consolas" panose="020B0609020204030204" pitchFamily="49" charset="0"/>
              </a:rPr>
              <a:t> Thread(</a:t>
            </a:r>
          </a:p>
          <a:p>
            <a:r>
              <a:rPr lang="fr-CA" sz="1100" dirty="0">
                <a:solidFill>
                  <a:srgbClr val="000000"/>
                </a:solidFill>
                <a:latin typeface="Consolas" panose="020B0609020204030204" pitchFamily="49" charset="0"/>
              </a:rPr>
              <a:t>        </a:t>
            </a:r>
            <a:r>
              <a:rPr lang="fr-CA" sz="1100" dirty="0">
                <a:solidFill>
                  <a:srgbClr val="0000FF"/>
                </a:solidFill>
                <a:latin typeface="Consolas" panose="020B0609020204030204" pitchFamily="49" charset="0"/>
              </a:rPr>
              <a:t>new</a:t>
            </a:r>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ThreadStart</a:t>
            </a:r>
            <a:r>
              <a:rPr lang="fr-CA" sz="1100" dirty="0">
                <a:solidFill>
                  <a:srgbClr val="000000"/>
                </a:solidFill>
                <a:latin typeface="Consolas" panose="020B0609020204030204" pitchFamily="49" charset="0"/>
              </a:rPr>
              <a:t>(</a:t>
            </a:r>
            <a:r>
              <a:rPr lang="fr-CA" sz="1100" dirty="0" err="1">
                <a:solidFill>
                  <a:srgbClr val="000000"/>
                </a:solidFill>
                <a:latin typeface="Consolas" panose="020B0609020204030204" pitchFamily="49" charset="0"/>
              </a:rPr>
              <a:t>threadHandle.ThreadLoop</a:t>
            </a:r>
            <a:r>
              <a:rPr lang="fr-CA" sz="1100" dirty="0">
                <a:solidFill>
                  <a:srgbClr val="000000"/>
                </a:solidFill>
                <a:latin typeface="Consolas" panose="020B0609020204030204" pitchFamily="49" charset="0"/>
              </a:rPr>
              <a:t>));</a:t>
            </a:r>
          </a:p>
          <a:p>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t.Start</a:t>
            </a:r>
            <a:r>
              <a:rPr lang="fr-CA" sz="1100" dirty="0">
                <a:solidFill>
                  <a:srgbClr val="000000"/>
                </a:solidFill>
                <a:latin typeface="Consolas" panose="020B0609020204030204" pitchFamily="49" charset="0"/>
              </a:rPr>
              <a:t>();</a:t>
            </a:r>
          </a:p>
          <a:p>
            <a:endParaRPr lang="fr-CA" sz="1100" dirty="0">
              <a:solidFill>
                <a:srgbClr val="000000"/>
              </a:solidFill>
              <a:latin typeface="Consolas" panose="020B0609020204030204" pitchFamily="49" charset="0"/>
            </a:endParaRPr>
          </a:p>
          <a:p>
            <a:r>
              <a:rPr lang="nn-NO" sz="1100" dirty="0">
                <a:solidFill>
                  <a:srgbClr val="000000"/>
                </a:solidFill>
                <a:latin typeface="Consolas" panose="020B0609020204030204" pitchFamily="49" charset="0"/>
              </a:rPr>
              <a:t>        </a:t>
            </a:r>
            <a:r>
              <a:rPr lang="nn-NO" sz="1100" dirty="0">
                <a:solidFill>
                  <a:srgbClr val="0000FF"/>
                </a:solidFill>
                <a:latin typeface="Consolas" panose="020B0609020204030204" pitchFamily="49" charset="0"/>
              </a:rPr>
              <a:t>for</a:t>
            </a:r>
            <a:r>
              <a:rPr lang="nn-NO" sz="1100" dirty="0">
                <a:solidFill>
                  <a:srgbClr val="000000"/>
                </a:solidFill>
                <a:latin typeface="Consolas" panose="020B0609020204030204" pitchFamily="49" charset="0"/>
              </a:rPr>
              <a:t> (i = 0; i &lt; 5; i++)</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Console.WriteLine</a:t>
            </a:r>
            <a:r>
              <a:rPr lang="fr-CA" sz="1100" dirty="0">
                <a:solidFill>
                  <a:srgbClr val="000000"/>
                </a:solidFill>
                <a:latin typeface="Consolas" panose="020B0609020204030204" pitchFamily="49" charset="0"/>
              </a:rPr>
              <a:t>(</a:t>
            </a:r>
            <a:r>
              <a:rPr lang="fr-CA" sz="1100" dirty="0">
                <a:solidFill>
                  <a:srgbClr val="A31515"/>
                </a:solidFill>
                <a:latin typeface="Consolas" panose="020B0609020204030204" pitchFamily="49" charset="0"/>
              </a:rPr>
              <a:t>"Programme principal"</a:t>
            </a:r>
            <a:r>
              <a:rPr lang="fr-CA" sz="1100" dirty="0">
                <a:solidFill>
                  <a:srgbClr val="000000"/>
                </a:solidFill>
                <a:latin typeface="Consolas" panose="020B0609020204030204" pitchFamily="49" charset="0"/>
              </a:rPr>
              <a:t>);</a:t>
            </a:r>
          </a:p>
          <a:p>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Thread.Sleep</a:t>
            </a:r>
            <a:r>
              <a:rPr lang="fr-CA" sz="1100" dirty="0">
                <a:solidFill>
                  <a:srgbClr val="000000"/>
                </a:solidFill>
                <a:latin typeface="Consolas" panose="020B0609020204030204" pitchFamily="49" charset="0"/>
              </a:rPr>
              <a:t>(400);</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t.Abort</a:t>
            </a:r>
            <a:r>
              <a:rPr lang="fr-CA" sz="1100" dirty="0">
                <a:solidFill>
                  <a:srgbClr val="000000"/>
                </a:solidFill>
                <a:latin typeface="Consolas" panose="020B0609020204030204" pitchFamily="49" charset="0"/>
              </a:rPr>
              <a:t>();</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r>
              <a:rPr lang="fr-CA" sz="1100" dirty="0">
                <a:solidFill>
                  <a:srgbClr val="0000FF"/>
                </a:solidFill>
                <a:latin typeface="Consolas" panose="020B0609020204030204" pitchFamily="49" charset="0"/>
              </a:rPr>
              <a:t>catch</a:t>
            </a:r>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PlatformNotSupportedException</a:t>
            </a:r>
            <a:r>
              <a:rPr lang="fr-CA" sz="1100" dirty="0">
                <a:solidFill>
                  <a:srgbClr val="000000"/>
                </a:solidFill>
                <a:latin typeface="Consolas" panose="020B0609020204030204" pitchFamily="49" charset="0"/>
              </a:rPr>
              <a:t> </a:t>
            </a:r>
            <a:r>
              <a:rPr lang="fr-CA" sz="1100" dirty="0" err="1">
                <a:solidFill>
                  <a:srgbClr val="000000"/>
                </a:solidFill>
                <a:latin typeface="Consolas" panose="020B0609020204030204" pitchFamily="49" charset="0"/>
              </a:rPr>
              <a:t>ae</a:t>
            </a:r>
            <a:r>
              <a:rPr lang="fr-CA" sz="1100" dirty="0">
                <a:solidFill>
                  <a:srgbClr val="000000"/>
                </a:solidFill>
                <a:latin typeface="Consolas" panose="020B0609020204030204" pitchFamily="49" charset="0"/>
              </a:rPr>
              <a:t>)</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    }</a:t>
            </a:r>
          </a:p>
          <a:p>
            <a:r>
              <a:rPr lang="fr-CA"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042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Définition </a:t>
            </a:r>
          </a:p>
        </p:txBody>
      </p:sp>
      <p:sp>
        <p:nvSpPr>
          <p:cNvPr id="3" name="Espace réservé du contenu 2"/>
          <p:cNvSpPr>
            <a:spLocks noGrp="1"/>
          </p:cNvSpPr>
          <p:nvPr>
            <p:ph idx="1"/>
          </p:nvPr>
        </p:nvSpPr>
        <p:spPr/>
        <p:txBody>
          <a:bodyPr/>
          <a:lstStyle/>
          <a:p>
            <a:pPr>
              <a:buNone/>
            </a:pPr>
            <a:r>
              <a:rPr lang="fr-CA" dirty="0"/>
              <a:t>Synonymes et termes apparentés:</a:t>
            </a:r>
          </a:p>
          <a:p>
            <a:pPr lvl="0"/>
            <a:r>
              <a:rPr lang="fr-CA" dirty="0"/>
              <a:t>Programmation multitâche</a:t>
            </a:r>
          </a:p>
          <a:p>
            <a:pPr lvl="0"/>
            <a:r>
              <a:rPr lang="fr-CA" dirty="0"/>
              <a:t>Programmation concurrente </a:t>
            </a:r>
          </a:p>
          <a:p>
            <a:pPr lvl="0"/>
            <a:r>
              <a:rPr lang="fr-CA" dirty="0"/>
              <a:t>Programmation multiprocessus</a:t>
            </a:r>
          </a:p>
          <a:p>
            <a:pPr lvl="0"/>
            <a:r>
              <a:rPr lang="fr-CA" dirty="0"/>
              <a:t>Programmation multithread</a:t>
            </a:r>
          </a:p>
          <a:p>
            <a:pPr lvl="0"/>
            <a:r>
              <a:rPr lang="fr-CA" dirty="0"/>
              <a:t>Programmation parallèle</a:t>
            </a:r>
          </a:p>
          <a:p>
            <a:pPr>
              <a:buNone/>
            </a:pPr>
            <a:endParaRPr lang="fr-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Tâche</a:t>
            </a:r>
          </a:p>
        </p:txBody>
      </p:sp>
      <p:sp>
        <p:nvSpPr>
          <p:cNvPr id="3" name="Espace réservé du contenu 2"/>
          <p:cNvSpPr>
            <a:spLocks noGrp="1"/>
          </p:cNvSpPr>
          <p:nvPr>
            <p:ph idx="1"/>
          </p:nvPr>
        </p:nvSpPr>
        <p:spPr/>
        <p:txBody>
          <a:bodyPr/>
          <a:lstStyle/>
          <a:p>
            <a:pPr indent="17463" algn="just">
              <a:buNone/>
            </a:pPr>
            <a:r>
              <a:rPr lang="fr-CA" dirty="0"/>
              <a:t>Tâche est le terme le plus général pour désigner une activité effectuée par le système, il peut s'agir d'un programme, d'un processus, d'un thread, ou ...</a:t>
            </a:r>
          </a:p>
          <a:p>
            <a:pPr>
              <a:buNone/>
            </a:pPr>
            <a:endParaRPr lang="fr-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b="1" dirty="0"/>
              <a:t>Processus</a:t>
            </a:r>
            <a:br>
              <a:rPr lang="fr-CA" b="1" dirty="0"/>
            </a:br>
            <a:endParaRPr lang="fr-CA" dirty="0"/>
          </a:p>
        </p:txBody>
      </p:sp>
      <p:sp>
        <p:nvSpPr>
          <p:cNvPr id="4" name="Rectangle 3"/>
          <p:cNvSpPr/>
          <p:nvPr/>
        </p:nvSpPr>
        <p:spPr>
          <a:xfrm>
            <a:off x="457200" y="980728"/>
            <a:ext cx="8003232" cy="5016758"/>
          </a:xfrm>
          <a:prstGeom prst="rect">
            <a:avLst/>
          </a:prstGeom>
        </p:spPr>
        <p:txBody>
          <a:bodyPr wrap="square">
            <a:spAutoFit/>
          </a:bodyPr>
          <a:lstStyle/>
          <a:p>
            <a:pPr indent="17463" algn="just">
              <a:buNone/>
            </a:pPr>
            <a:r>
              <a:rPr lang="fr-CA" sz="3200" dirty="0"/>
              <a:t>Un processus est une </a:t>
            </a:r>
            <a:r>
              <a:rPr lang="fr-CA" sz="3200" b="1" dirty="0"/>
              <a:t>entité de  programme</a:t>
            </a:r>
            <a:r>
              <a:rPr lang="fr-CA" sz="3200" dirty="0"/>
              <a:t> en exécution ou en attente d'exécution. Une application peut être composée de plusieurs processus distincts qui se trouveront alors en concurrence pour l'accès au microprocesseur, leur exécution semblera alors simultanée. Un processus parent et un processus enfant sont deux entités réellement séparées étant donné qu'elles ont </a:t>
            </a:r>
            <a:r>
              <a:rPr lang="fr-CA" sz="3200" b="1" dirty="0"/>
              <a:t>chacune un espace mémoire virtuel différent</a:t>
            </a:r>
            <a:r>
              <a:rPr lang="fr-CA" sz="3200" dirty="0"/>
              <a:t>. </a:t>
            </a:r>
          </a:p>
        </p:txBody>
      </p:sp>
    </p:spTree>
    <p:extLst>
      <p:ext uri="{BB962C8B-B14F-4D97-AF65-F5344CB8AC3E}">
        <p14:creationId xmlns:p14="http://schemas.microsoft.com/office/powerpoint/2010/main" val="377833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b="1" dirty="0"/>
              <a:t>Processus</a:t>
            </a:r>
            <a:br>
              <a:rPr lang="fr-CA" b="1" dirty="0"/>
            </a:br>
            <a:endParaRPr lang="fr-CA" dirty="0"/>
          </a:p>
        </p:txBody>
      </p:sp>
      <p:sp>
        <p:nvSpPr>
          <p:cNvPr id="3" name="Espace réservé du contenu 2"/>
          <p:cNvSpPr>
            <a:spLocks noGrp="1"/>
          </p:cNvSpPr>
          <p:nvPr>
            <p:ph idx="1"/>
          </p:nvPr>
        </p:nvSpPr>
        <p:spPr>
          <a:xfrm>
            <a:off x="251520" y="1124744"/>
            <a:ext cx="8229600" cy="4525963"/>
          </a:xfrm>
        </p:spPr>
        <p:txBody>
          <a:bodyPr>
            <a:normAutofit lnSpcReduction="10000"/>
          </a:bodyPr>
          <a:lstStyle/>
          <a:p>
            <a:pPr indent="17463" algn="just">
              <a:buNone/>
            </a:pPr>
            <a:r>
              <a:rPr lang="fr-CA" dirty="0"/>
              <a:t>Le mot «programme» se réfère au code exécutable (le fichier .</a:t>
            </a:r>
            <a:r>
              <a:rPr lang="fr-CA" dirty="0" err="1"/>
              <a:t>exe</a:t>
            </a:r>
            <a:r>
              <a:rPr lang="fr-CA" dirty="0"/>
              <a:t>, par exemple), un processus est habituellement un </a:t>
            </a:r>
            <a:r>
              <a:rPr lang="fr-CA" b="1" dirty="0"/>
              <a:t>programme qui est exécuté</a:t>
            </a:r>
            <a:r>
              <a:rPr lang="fr-CA" dirty="0"/>
              <a:t>. Quand vous lancez un programme sous Windows, l'exécutable est chargé en mémoire et Windows l'inscrit dans sa liste interne de processus et s'assure qu’il reçoit bien du temps processeur et de la mémoire, tout comme pour les autres applications. </a:t>
            </a:r>
          </a:p>
          <a:p>
            <a:pPr indent="17463" algn="just">
              <a:buNone/>
            </a:pPr>
            <a:endParaRPr lang="fr-CA" dirty="0"/>
          </a:p>
          <a:p>
            <a:pPr indent="17463" algn="just"/>
            <a:endParaRPr lang="fr-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CA" b="1" dirty="0"/>
              <a:t>Thread</a:t>
            </a:r>
            <a:br>
              <a:rPr lang="fr-CA" b="1" dirty="0"/>
            </a:br>
            <a:endParaRPr lang="fr-CA" dirty="0"/>
          </a:p>
        </p:txBody>
      </p:sp>
      <p:sp>
        <p:nvSpPr>
          <p:cNvPr id="3" name="Espace réservé du contenu 2"/>
          <p:cNvSpPr>
            <a:spLocks noGrp="1"/>
          </p:cNvSpPr>
          <p:nvPr>
            <p:ph idx="1"/>
          </p:nvPr>
        </p:nvSpPr>
        <p:spPr/>
        <p:txBody>
          <a:bodyPr>
            <a:normAutofit fontScale="85000" lnSpcReduction="10000"/>
          </a:bodyPr>
          <a:lstStyle/>
          <a:p>
            <a:r>
              <a:rPr lang="fr-CA" dirty="0"/>
              <a:t>Un </a:t>
            </a:r>
            <a:r>
              <a:rPr lang="fr-CA" b="1" i="1" dirty="0"/>
              <a:t>thread</a:t>
            </a:r>
            <a:r>
              <a:rPr lang="fr-CA" dirty="0"/>
              <a:t> est souvent décrit comme étant un «processus léger». </a:t>
            </a:r>
          </a:p>
          <a:p>
            <a:r>
              <a:rPr lang="fr-CA" dirty="0"/>
              <a:t>Un thread est une partie des instructions du processus en cours d'exécution donc généralement une </a:t>
            </a:r>
            <a:r>
              <a:rPr lang="fr-CA" b="1" dirty="0"/>
              <a:t>fonction</a:t>
            </a:r>
            <a:r>
              <a:rPr lang="fr-CA" dirty="0"/>
              <a:t>.</a:t>
            </a:r>
          </a:p>
          <a:p>
            <a:r>
              <a:rPr lang="fr-CA" dirty="0"/>
              <a:t>Un processus peut contenir un ou plusieurs thread (applications multithread) s'exécutant en parallèle (en alternance sur les processeurs mono-</a:t>
            </a:r>
            <a:r>
              <a:rPr lang="fr-CA" dirty="0" err="1"/>
              <a:t>coeurs</a:t>
            </a:r>
            <a:r>
              <a:rPr lang="fr-CA" dirty="0"/>
              <a:t> ou simultanément sur les processeurs multi-</a:t>
            </a:r>
            <a:r>
              <a:rPr lang="fr-CA" dirty="0" err="1"/>
              <a:t>coeurs</a:t>
            </a:r>
            <a:r>
              <a:rPr lang="fr-CA" dirty="0"/>
              <a:t>). A la différence des processus, les threads </a:t>
            </a:r>
            <a:r>
              <a:rPr lang="fr-CA" b="1" dirty="0"/>
              <a:t>partagent le même espace mémoire</a:t>
            </a:r>
            <a:r>
              <a:rPr lang="fr-CA" dirty="0"/>
              <a:t> et les mêmes ressources système.</a:t>
            </a:r>
          </a:p>
          <a:p>
            <a:endParaRPr lang="fr-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3068960"/>
            <a:ext cx="7272808" cy="1143000"/>
          </a:xfrm>
        </p:spPr>
        <p:txBody>
          <a:bodyPr>
            <a:noAutofit/>
          </a:bodyPr>
          <a:lstStyle/>
          <a:p>
            <a:r>
              <a:rPr lang="fr-CA" sz="6000" dirty="0"/>
              <a:t>Programmation multitâche sur Windows</a:t>
            </a:r>
            <a:br>
              <a:rPr lang="fr-CA" sz="6000" dirty="0"/>
            </a:br>
            <a:endParaRPr lang="fr-CA" sz="6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a:t>Création d'un processus en C++</a:t>
            </a:r>
          </a:p>
        </p:txBody>
      </p:sp>
      <p:sp>
        <p:nvSpPr>
          <p:cNvPr id="3" name="Espace réservé du contenu 2"/>
          <p:cNvSpPr>
            <a:spLocks noGrp="1"/>
          </p:cNvSpPr>
          <p:nvPr>
            <p:ph idx="1"/>
          </p:nvPr>
        </p:nvSpPr>
        <p:spPr/>
        <p:txBody>
          <a:bodyPr/>
          <a:lstStyle/>
          <a:p>
            <a:pPr indent="17463">
              <a:buNone/>
            </a:pPr>
            <a:r>
              <a:rPr lang="fr-CA" dirty="0"/>
              <a:t>La fonction «</a:t>
            </a:r>
            <a:r>
              <a:rPr lang="fr-CA" dirty="0" err="1"/>
              <a:t>CreateProcess</a:t>
            </a:r>
            <a:r>
              <a:rPr lang="fr-CA" dirty="0"/>
              <a:t>» permet de créer un processus enfant au sein d'un autre processus. On doit lui fournir des indications sur le type de processus à créer, le programme qu'il va exécuter. Elle retourne une valeur logique TRUE ou FALSE selon que l'opération de création a réussi ou non. </a:t>
            </a:r>
          </a:p>
          <a:p>
            <a:endParaRPr lang="fr-CA"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2728</Words>
  <Application>Microsoft Office PowerPoint</Application>
  <PresentationFormat>Affichage à l'écran (4:3)</PresentationFormat>
  <Paragraphs>313</Paragraphs>
  <Slides>24</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Arial Unicode MS</vt:lpstr>
      <vt:lpstr>Calibri</vt:lpstr>
      <vt:lpstr>Cambria</vt:lpstr>
      <vt:lpstr>Consolas</vt:lpstr>
      <vt:lpstr>Thème Office</vt:lpstr>
      <vt:lpstr>Multiprogrammation  </vt:lpstr>
      <vt:lpstr>Définition</vt:lpstr>
      <vt:lpstr>Définition </vt:lpstr>
      <vt:lpstr>Tâche</vt:lpstr>
      <vt:lpstr>Processus </vt:lpstr>
      <vt:lpstr>Processus </vt:lpstr>
      <vt:lpstr>Thread </vt:lpstr>
      <vt:lpstr>Programmation multitâche sur Windows </vt:lpstr>
      <vt:lpstr>Création d'un processus en C++</vt:lpstr>
      <vt:lpstr>Création d'un processus en C++</vt:lpstr>
      <vt:lpstr>Création d'un processus en C++</vt:lpstr>
      <vt:lpstr>Changement de la priorité d'un processus en C++</vt:lpstr>
      <vt:lpstr>Changement de la priorité d'un processus en C++</vt:lpstr>
      <vt:lpstr>Création d'un processus en C#</vt:lpstr>
      <vt:lpstr>Création d'un processus en C#</vt:lpstr>
      <vt:lpstr>Création d'un processus en C# dans un Forme </vt:lpstr>
      <vt:lpstr>Changement de la priorité d'un processus en C#</vt:lpstr>
      <vt:lpstr>Les threads  sous Windows</vt:lpstr>
      <vt:lpstr>Définition</vt:lpstr>
      <vt:lpstr>Création de threads en C++  </vt:lpstr>
      <vt:lpstr>Création de threads en C++  </vt:lpstr>
      <vt:lpstr>Création de threads en C++  </vt:lpstr>
      <vt:lpstr>Création de threads  en C#  </vt:lpstr>
      <vt:lpstr>Création de threads  en C#  </vt:lpstr>
    </vt:vector>
  </TitlesOfParts>
  <Company>CLG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Multiprogrammation</dc:title>
  <dc:creator>SI</dc:creator>
  <cp:lastModifiedBy>Rachid Kadouche</cp:lastModifiedBy>
  <cp:revision>64</cp:revision>
  <dcterms:created xsi:type="dcterms:W3CDTF">2013-04-29T15:38:08Z</dcterms:created>
  <dcterms:modified xsi:type="dcterms:W3CDTF">2019-10-25T03:26:40Z</dcterms:modified>
</cp:coreProperties>
</file>