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6" r:id="rId9"/>
    <p:sldId id="262"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41" autoAdjust="0"/>
    <p:restoredTop sz="94660"/>
  </p:normalViewPr>
  <p:slideViewPr>
    <p:cSldViewPr snapToGrid="0">
      <p:cViewPr varScale="1">
        <p:scale>
          <a:sx n="71" d="100"/>
          <a:sy n="71" d="100"/>
        </p:scale>
        <p:origin x="90"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D092F8E-71D8-4B8C-A64D-63088F5DC993}" type="datetimeFigureOut">
              <a:rPr lang="en-US" smtClean="0"/>
              <a:pPr/>
              <a:t>7/23/2017</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98944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092F8E-71D8-4B8C-A64D-63088F5DC993}" type="datetimeFigureOut">
              <a:rPr lang="en-US" smtClean="0"/>
              <a:pPr/>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23096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092F8E-71D8-4B8C-A64D-63088F5DC993}" type="datetimeFigureOut">
              <a:rPr lang="en-US" smtClean="0"/>
              <a:pPr/>
              <a:t>7/23/2017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429821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092F8E-71D8-4B8C-A64D-63088F5DC993}" type="datetimeFigureOut">
              <a:rPr lang="en-US" smtClean="0"/>
              <a:pPr/>
              <a:t>7/23/2017</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E5DE4A-B3B4-43E7-95D3-2D2EF83FF45D}"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9441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D092F8E-71D8-4B8C-A64D-63088F5DC993}" type="datetimeFigureOut">
              <a:rPr lang="en-US" smtClean="0"/>
              <a:pPr/>
              <a:t>7/23/2017</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127236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D092F8E-71D8-4B8C-A64D-63088F5DC993}" type="datetimeFigureOut">
              <a:rPr lang="en-US" smtClean="0"/>
              <a:pPr/>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206622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D092F8E-71D8-4B8C-A64D-63088F5DC993}" type="datetimeFigureOut">
              <a:rPr lang="en-US" smtClean="0"/>
              <a:pPr/>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801779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92F8E-71D8-4B8C-A64D-63088F5DC993}" type="datetimeFigureOut">
              <a:rPr lang="en-US" smtClean="0"/>
              <a:pPr/>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457397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D092F8E-71D8-4B8C-A64D-63088F5DC993}" type="datetimeFigureOut">
              <a:rPr lang="en-US" smtClean="0"/>
              <a:pPr/>
              <a:t>7/23/2017</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354723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092F8E-71D8-4B8C-A64D-63088F5DC993}" type="datetimeFigureOut">
              <a:rPr lang="en-US" smtClean="0"/>
              <a:pPr/>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32585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092F8E-71D8-4B8C-A64D-63088F5DC993}" type="datetimeFigureOut">
              <a:rPr lang="en-US" smtClean="0"/>
              <a:pPr/>
              <a:t>7/23/2017</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401069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092F8E-71D8-4B8C-A64D-63088F5DC993}" type="datetimeFigureOut">
              <a:rPr lang="en-US" smtClean="0"/>
              <a:pPr/>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398153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092F8E-71D8-4B8C-A64D-63088F5DC993}" type="datetimeFigureOut">
              <a:rPr lang="en-US" smtClean="0"/>
              <a:pPr/>
              <a:t>7/23/2017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4019856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092F8E-71D8-4B8C-A64D-63088F5DC993}" type="datetimeFigureOut">
              <a:rPr lang="en-US" smtClean="0"/>
              <a:pPr/>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3561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92F8E-71D8-4B8C-A64D-63088F5DC993}" type="datetimeFigureOut">
              <a:rPr lang="en-US" smtClean="0"/>
              <a:pPr/>
              <a:t>7/23/2017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424346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092F8E-71D8-4B8C-A64D-63088F5DC993}" type="datetimeFigureOut">
              <a:rPr lang="en-US" smtClean="0"/>
              <a:pPr/>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185593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092F8E-71D8-4B8C-A64D-63088F5DC993}" type="datetimeFigureOut">
              <a:rPr lang="en-US" smtClean="0"/>
              <a:pPr/>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5DE4A-B3B4-43E7-95D3-2D2EF83FF45D}" type="slidenum">
              <a:rPr lang="en-US" smtClean="0"/>
              <a:pPr/>
              <a:t>‹#›</a:t>
            </a:fld>
            <a:endParaRPr lang="en-US"/>
          </a:p>
        </p:txBody>
      </p:sp>
    </p:spTree>
    <p:extLst>
      <p:ext uri="{BB962C8B-B14F-4D97-AF65-F5344CB8AC3E}">
        <p14:creationId xmlns:p14="http://schemas.microsoft.com/office/powerpoint/2010/main" val="130986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092F8E-71D8-4B8C-A64D-63088F5DC993}" type="datetimeFigureOut">
              <a:rPr lang="en-US" smtClean="0"/>
              <a:pPr/>
              <a:t>7/23/2017</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E5DE4A-B3B4-43E7-95D3-2D2EF83FF45D}" type="slidenum">
              <a:rPr lang="en-US" smtClean="0"/>
              <a:pPr/>
              <a:t>‹#›</a:t>
            </a:fld>
            <a:endParaRPr lang="en-US"/>
          </a:p>
        </p:txBody>
      </p:sp>
    </p:spTree>
    <p:extLst>
      <p:ext uri="{BB962C8B-B14F-4D97-AF65-F5344CB8AC3E}">
        <p14:creationId xmlns:p14="http://schemas.microsoft.com/office/powerpoint/2010/main" val="36589788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96900" y="1803405"/>
            <a:ext cx="11328400" cy="1825096"/>
          </a:xfrm>
        </p:spPr>
        <p:txBody>
          <a:bodyPr/>
          <a:lstStyle/>
          <a:p>
            <a:r>
              <a:rPr lang="en-US" dirty="0" smtClean="0"/>
              <a:t> CUSTOMER CHURN ANALYSIS</a:t>
            </a:r>
            <a:endParaRPr lang="en-US" dirty="0"/>
          </a:p>
        </p:txBody>
      </p:sp>
    </p:spTree>
    <p:extLst>
      <p:ext uri="{BB962C8B-B14F-4D97-AF65-F5344CB8AC3E}">
        <p14:creationId xmlns:p14="http://schemas.microsoft.com/office/powerpoint/2010/main" val="262184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enhancements</a:t>
            </a:r>
            <a:endParaRPr lang="en-US" b="1" dirty="0"/>
          </a:p>
        </p:txBody>
      </p:sp>
      <p:sp>
        <p:nvSpPr>
          <p:cNvPr id="3" name="Content Placeholder 2"/>
          <p:cNvSpPr>
            <a:spLocks noGrp="1"/>
          </p:cNvSpPr>
          <p:nvPr>
            <p:ph idx="1"/>
          </p:nvPr>
        </p:nvSpPr>
        <p:spPr/>
        <p:txBody>
          <a:bodyPr/>
          <a:lstStyle/>
          <a:p>
            <a:pPr marL="0" indent="0">
              <a:buNone/>
            </a:pPr>
            <a:r>
              <a:rPr lang="en-US" dirty="0" smtClean="0"/>
              <a:t>THE EFFICIENCY THAT WE HAVE GOT AFTER THE CALCULATION IS ALMOST 62.3% </a:t>
            </a:r>
          </a:p>
          <a:p>
            <a:pPr marL="0" indent="0">
              <a:buNone/>
            </a:pPr>
            <a:r>
              <a:rPr lang="en-US" dirty="0" smtClean="0"/>
              <a:t>WHICH CAN BE ENHANCED USING  SOME DEVELOPED FORMULA AND FURTHER</a:t>
            </a:r>
          </a:p>
          <a:p>
            <a:pPr marL="0" indent="0">
              <a:buNone/>
            </a:pPr>
            <a:r>
              <a:rPr lang="en-US" dirty="0" smtClean="0"/>
              <a:t> CALCULATION,SO THAT IT WILL BE EASIER FOR US TO CALCULATE THE CHURN </a:t>
            </a:r>
          </a:p>
          <a:p>
            <a:pPr marL="0" indent="0">
              <a:buNone/>
            </a:pPr>
            <a:r>
              <a:rPr lang="en-US" dirty="0" smtClean="0"/>
              <a:t>PROBABILITY OF A CUSTOMER,WHICH WILL PROVIDE BETTER STABILITY AND </a:t>
            </a:r>
          </a:p>
          <a:p>
            <a:pPr marL="0" indent="0">
              <a:buNone/>
            </a:pPr>
            <a:r>
              <a:rPr lang="en-US" dirty="0" smtClean="0"/>
              <a:t>BETTER FLEXIBILITY.</a:t>
            </a:r>
            <a:endParaRPr lang="en-US" dirty="0"/>
          </a:p>
        </p:txBody>
      </p:sp>
    </p:spTree>
    <p:extLst>
      <p:ext uri="{BB962C8B-B14F-4D97-AF65-F5344CB8AC3E}">
        <p14:creationId xmlns:p14="http://schemas.microsoft.com/office/powerpoint/2010/main" val="425201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141" y="2902454"/>
            <a:ext cx="8148916" cy="1602311"/>
          </a:xfrm>
        </p:spPr>
        <p:txBody>
          <a:bodyPr>
            <a:normAutofit/>
          </a:bodyPr>
          <a:lstStyle/>
          <a:p>
            <a:pPr algn="ctr"/>
            <a:r>
              <a:rPr lang="en-US" dirty="0" smtClean="0"/>
              <a:t>	</a:t>
            </a:r>
            <a:r>
              <a:rPr lang="en-US" dirty="0"/>
              <a:t> </a:t>
            </a:r>
            <a:r>
              <a:rPr lang="en-US" dirty="0" smtClean="0"/>
              <a:t>     </a:t>
            </a:r>
            <a:r>
              <a:rPr lang="en-US" sz="6000" b="1" dirty="0" err="1" smtClean="0"/>
              <a:t>ThanK</a:t>
            </a:r>
            <a:r>
              <a:rPr lang="en-US" sz="6000" b="1" dirty="0" smtClean="0"/>
              <a:t> YOU	</a:t>
            </a:r>
            <a:r>
              <a:rPr lang="en-US" dirty="0" smtClean="0"/>
              <a:t>		</a:t>
            </a:r>
            <a:endParaRPr lang="en-US" dirty="0"/>
          </a:p>
        </p:txBody>
      </p:sp>
    </p:spTree>
    <p:extLst>
      <p:ext uri="{BB962C8B-B14F-4D97-AF65-F5344CB8AC3E}">
        <p14:creationId xmlns:p14="http://schemas.microsoft.com/office/powerpoint/2010/main" val="177171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US" b="1" dirty="0" smtClean="0"/>
              <a:t>Topic</a:t>
            </a:r>
            <a:r>
              <a:rPr lang="en-US" dirty="0" smtClean="0"/>
              <a:t>																	</a:t>
            </a:r>
            <a:endParaRPr lang="en-US" dirty="0"/>
          </a:p>
        </p:txBody>
      </p:sp>
      <p:sp>
        <p:nvSpPr>
          <p:cNvPr id="3" name="Content Placeholder 2"/>
          <p:cNvSpPr>
            <a:spLocks noGrp="1"/>
          </p:cNvSpPr>
          <p:nvPr>
            <p:ph idx="1"/>
          </p:nvPr>
        </p:nvSpPr>
        <p:spPr/>
        <p:txBody>
          <a:bodyPr/>
          <a:lstStyle/>
          <a:p>
            <a:r>
              <a:rPr lang="en-US" dirty="0" smtClean="0"/>
              <a:t> WHAT IS CUSTOMER CHURN ANALYSIS</a:t>
            </a:r>
          </a:p>
          <a:p>
            <a:r>
              <a:rPr lang="en-US" dirty="0" smtClean="0"/>
              <a:t>IMPORTANCE OF CUSTOMER CHURN ANALYSIS</a:t>
            </a:r>
          </a:p>
          <a:p>
            <a:r>
              <a:rPr lang="en-US" dirty="0" smtClean="0"/>
              <a:t>MATHAMETICAL APPROACH</a:t>
            </a:r>
          </a:p>
          <a:p>
            <a:r>
              <a:rPr lang="en-US" dirty="0" smtClean="0"/>
              <a:t>DATA SET</a:t>
            </a:r>
          </a:p>
          <a:p>
            <a:r>
              <a:rPr lang="en-US" dirty="0" smtClean="0"/>
              <a:t>IMPLEMENTATION</a:t>
            </a:r>
          </a:p>
          <a:p>
            <a:r>
              <a:rPr lang="en-US" dirty="0" smtClean="0"/>
              <a:t>FLOW DIAGRAM</a:t>
            </a:r>
          </a:p>
          <a:p>
            <a:r>
              <a:rPr lang="en-US" dirty="0" smtClean="0"/>
              <a:t>CONCLUSION</a:t>
            </a:r>
          </a:p>
          <a:p>
            <a:r>
              <a:rPr lang="en-US" dirty="0" smtClean="0"/>
              <a:t>FUTURE ENHANCEMENT</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11011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normAutofit fontScale="90000"/>
          </a:bodyPr>
          <a:lstStyle/>
          <a:p>
            <a:pPr algn="ctr"/>
            <a:r>
              <a:rPr lang="en-US" sz="4900" dirty="0"/>
              <a:t> </a:t>
            </a:r>
            <a:r>
              <a:rPr lang="en-US" sz="4900" dirty="0" smtClean="0"/>
              <a:t/>
            </a:r>
            <a:br>
              <a:rPr lang="en-US" sz="4900" dirty="0" smtClean="0"/>
            </a:br>
            <a:r>
              <a:rPr lang="en-US" sz="4900" dirty="0" smtClean="0"/>
              <a:t> What is  customer churn analysis</a:t>
            </a:r>
            <a:br>
              <a:rPr lang="en-US" sz="4900" dirty="0" smtClean="0"/>
            </a:b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0" y="2477708"/>
            <a:ext cx="4000500" cy="3457828"/>
          </a:xfrm>
          <a:prstGeom prst="rect">
            <a:avLst/>
          </a:prstGeom>
        </p:spPr>
      </p:pic>
      <p:sp>
        <p:nvSpPr>
          <p:cNvPr id="3" name="Content Placeholder 2"/>
          <p:cNvSpPr>
            <a:spLocks noGrp="1"/>
          </p:cNvSpPr>
          <p:nvPr>
            <p:ph idx="1"/>
          </p:nvPr>
        </p:nvSpPr>
        <p:spPr>
          <a:xfrm>
            <a:off x="685800" y="2194560"/>
            <a:ext cx="11136086" cy="4024125"/>
          </a:xfrm>
        </p:spPr>
        <p:txBody>
          <a:bodyPr>
            <a:normAutofit/>
          </a:bodyPr>
          <a:lstStyle/>
          <a:p>
            <a:pPr marL="0" indent="0">
              <a:buNone/>
            </a:pPr>
            <a:endParaRPr lang="en-US" dirty="0"/>
          </a:p>
          <a:p>
            <a:pPr marL="0" indent="0">
              <a:buNone/>
            </a:pPr>
            <a:endParaRPr lang="en-US" dirty="0" smtClean="0"/>
          </a:p>
          <a:p>
            <a:pPr marL="0" indent="0" algn="ctr">
              <a:buNone/>
            </a:pPr>
            <a:r>
              <a:rPr lang="en-US" sz="3000" dirty="0" smtClean="0"/>
              <a:t>The </a:t>
            </a:r>
            <a:r>
              <a:rPr lang="en-US" sz="3000" b="1" dirty="0"/>
              <a:t>customer</a:t>
            </a:r>
            <a:r>
              <a:rPr lang="en-US" sz="3000" dirty="0"/>
              <a:t> </a:t>
            </a:r>
            <a:r>
              <a:rPr lang="en-US" sz="3000" b="1" dirty="0"/>
              <a:t>churn analysis</a:t>
            </a:r>
            <a:r>
              <a:rPr lang="en-US" sz="3000" dirty="0"/>
              <a:t> feature helps </a:t>
            </a:r>
            <a:r>
              <a:rPr lang="en-US" sz="3000" dirty="0" smtClean="0"/>
              <a:t>us  </a:t>
            </a:r>
            <a:r>
              <a:rPr lang="en-US" sz="3000" dirty="0"/>
              <a:t>identify and focus on higher value customers, determine what actions typically precede a lost customer or sale, and better understand what factors influence customer spending. When you improve customer retention, you substantially improve the bottom line</a:t>
            </a:r>
            <a:r>
              <a:rPr lang="en-US" sz="3000" dirty="0" smtClean="0"/>
              <a:t>.</a:t>
            </a:r>
          </a:p>
          <a:p>
            <a:pPr marL="0" indent="0">
              <a:buNone/>
            </a:pPr>
            <a:endParaRPr lang="en-US" dirty="0" smtClean="0"/>
          </a:p>
        </p:txBody>
      </p:sp>
    </p:spTree>
    <p:extLst>
      <p:ext uri="{BB962C8B-B14F-4D97-AF65-F5344CB8AC3E}">
        <p14:creationId xmlns:p14="http://schemas.microsoft.com/office/powerpoint/2010/main" val="217530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circle(in)">
                                      <p:cBhvr>
                                        <p:cTn id="11"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552" t="32973" r="3787" b="41892"/>
          <a:stretch/>
        </p:blipFill>
        <p:spPr>
          <a:xfrm rot="20391682">
            <a:off x="1776549" y="2769326"/>
            <a:ext cx="8686800" cy="1214846"/>
          </a:xfrm>
          <a:prstGeom prst="rect">
            <a:avLst/>
          </a:prstGeom>
        </p:spPr>
      </p:pic>
      <p:sp>
        <p:nvSpPr>
          <p:cNvPr id="3" name="Content Placeholder 2"/>
          <p:cNvSpPr>
            <a:spLocks noGrp="1"/>
          </p:cNvSpPr>
          <p:nvPr>
            <p:ph idx="1"/>
          </p:nvPr>
        </p:nvSpPr>
        <p:spPr>
          <a:xfrm>
            <a:off x="352697" y="1580221"/>
            <a:ext cx="11625943" cy="4650761"/>
          </a:xfrm>
        </p:spPr>
        <p:txBody>
          <a:bodyPr>
            <a:normAutofit/>
          </a:bodyPr>
          <a:lstStyle/>
          <a:p>
            <a:pPr>
              <a:buFont typeface="Wingdings" panose="05000000000000000000" pitchFamily="2" charset="2"/>
              <a:buChar char="Ø"/>
            </a:pPr>
            <a:r>
              <a:rPr lang="en-US" sz="3200" dirty="0" smtClean="0"/>
              <a:t> </a:t>
            </a:r>
            <a:r>
              <a:rPr lang="en-US" sz="3200" dirty="0"/>
              <a:t>Keeping an existing customer is much cheaper than acquiring a new customer.</a:t>
            </a:r>
            <a:endParaRPr lang="en-US" sz="3200" dirty="0" smtClean="0"/>
          </a:p>
          <a:p>
            <a:pPr>
              <a:buFont typeface="Wingdings" panose="05000000000000000000" pitchFamily="2" charset="2"/>
              <a:buChar char="Ø"/>
            </a:pPr>
            <a:r>
              <a:rPr lang="en-US" sz="3200" dirty="0" smtClean="0"/>
              <a:t>Retaining </a:t>
            </a:r>
            <a:r>
              <a:rPr lang="en-US" sz="3200" dirty="0"/>
              <a:t>customers is one of the most </a:t>
            </a:r>
            <a:r>
              <a:rPr lang="en-US" sz="3200" dirty="0" smtClean="0"/>
              <a:t>critical challenges </a:t>
            </a:r>
            <a:r>
              <a:rPr lang="en-US" sz="3200" dirty="0"/>
              <a:t>in the maturing </a:t>
            </a:r>
            <a:r>
              <a:rPr lang="en-US" sz="3200" dirty="0" smtClean="0"/>
              <a:t>mobile telecommunications </a:t>
            </a:r>
            <a:r>
              <a:rPr lang="en-US" sz="3200" dirty="0"/>
              <a:t>service </a:t>
            </a:r>
            <a:r>
              <a:rPr lang="en-US" sz="3200" dirty="0" smtClean="0"/>
              <a:t>industry.</a:t>
            </a:r>
          </a:p>
          <a:p>
            <a:pPr>
              <a:buFont typeface="Wingdings" panose="05000000000000000000" pitchFamily="2" charset="2"/>
              <a:buChar char="Ø"/>
            </a:pPr>
            <a:r>
              <a:rPr lang="en-US" sz="3200" dirty="0"/>
              <a:t> The cost of keeping an existing customer is </a:t>
            </a:r>
            <a:r>
              <a:rPr lang="en-US" sz="3200" b="1" dirty="0"/>
              <a:t>at least 5 times cheaper</a:t>
            </a:r>
            <a:r>
              <a:rPr lang="en-US" sz="3200" dirty="0"/>
              <a:t> than the cost of acquisition </a:t>
            </a:r>
            <a:r>
              <a:rPr lang="en-US" sz="3200" dirty="0" smtClean="0"/>
              <a:t>of </a:t>
            </a:r>
            <a:r>
              <a:rPr lang="en-US" sz="3200" dirty="0"/>
              <a:t>a new customer. </a:t>
            </a:r>
          </a:p>
        </p:txBody>
      </p:sp>
    </p:spTree>
    <p:extLst>
      <p:ext uri="{BB962C8B-B14F-4D97-AF65-F5344CB8AC3E}">
        <p14:creationId xmlns:p14="http://schemas.microsoft.com/office/powerpoint/2010/main" val="303336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2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rot="20371734">
            <a:off x="743161" y="2658385"/>
            <a:ext cx="10992336" cy="955675"/>
          </a:xfrm>
        </p:spPr>
        <p:txBody>
          <a:bodyPr>
            <a:normAutofit/>
          </a:bodyPr>
          <a:lstStyle/>
          <a:p>
            <a:pPr marL="0" indent="0">
              <a:buNone/>
            </a:pPr>
            <a:r>
              <a:rPr lang="en-US" sz="6000" b="1" i="1" dirty="0" smtClean="0">
                <a:effectLst>
                  <a:outerShdw blurRad="38100" dist="38100" dir="2700000" algn="tl">
                    <a:srgbClr val="000000">
                      <a:alpha val="43137"/>
                    </a:srgbClr>
                  </a:outerShdw>
                </a:effectLst>
                <a:latin typeface="Baskerville Old Face" panose="02020602080505020303" pitchFamily="18" charset="0"/>
              </a:rPr>
              <a:t>MATHEMETICAL APPROACH</a:t>
            </a:r>
            <a:endParaRPr lang="en-US" sz="6000" b="1" i="1" dirty="0">
              <a:effectLst>
                <a:outerShdw blurRad="38100" dist="38100" dir="2700000" algn="tl">
                  <a:srgbClr val="000000">
                    <a:alpha val="43137"/>
                  </a:srgbClr>
                </a:outerShdw>
              </a:effectLst>
              <a:latin typeface="Baskerville Old Face" panose="02020602080505020303" pitchFamily="18" charset="0"/>
            </a:endParaRPr>
          </a:p>
        </p:txBody>
      </p:sp>
      <p:sp>
        <p:nvSpPr>
          <p:cNvPr id="6" name="Rectangle 5"/>
          <p:cNvSpPr/>
          <p:nvPr/>
        </p:nvSpPr>
        <p:spPr>
          <a:xfrm>
            <a:off x="859365" y="718458"/>
            <a:ext cx="10897206" cy="8186857"/>
          </a:xfrm>
          <a:prstGeom prst="rect">
            <a:avLst/>
          </a:prstGeom>
        </p:spPr>
        <p:txBody>
          <a:bodyPr wrap="square">
            <a:spAutoFit/>
          </a:bodyPr>
          <a:lstStyle/>
          <a:p>
            <a:r>
              <a:rPr lang="en-US" sz="3200" b="1" dirty="0" smtClean="0">
                <a:latin typeface="Calibri" panose="020F0502020204030204" pitchFamily="34" charset="0"/>
                <a:ea typeface="Calibri" panose="020F0502020204030204" pitchFamily="34" charset="0"/>
                <a:cs typeface="Times New Roman" panose="02020603050405020304" pitchFamily="18" charset="0"/>
              </a:rPr>
              <a:t>            </a:t>
            </a:r>
            <a:r>
              <a:rPr lang="en-US" sz="5400" b="1" dirty="0" smtClean="0">
                <a:latin typeface="Calibri" panose="020F0502020204030204" pitchFamily="34" charset="0"/>
                <a:ea typeface="Calibri" panose="020F0502020204030204" pitchFamily="34" charset="0"/>
                <a:cs typeface="Times New Roman" panose="02020603050405020304" pitchFamily="18" charset="0"/>
              </a:rPr>
              <a:t>NAIVE BAYES CLASSIFICATION</a:t>
            </a:r>
            <a:endParaRPr lang="en-US" sz="3200" b="1"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3200" b="1" dirty="0" smtClean="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Ø"/>
            </a:pPr>
            <a:r>
              <a:rPr lang="en-US" sz="3200" b="1" dirty="0" smtClean="0">
                <a:latin typeface="Calibri" panose="020F0502020204030204" pitchFamily="34" charset="0"/>
                <a:ea typeface="Calibri" panose="020F0502020204030204" pitchFamily="34" charset="0"/>
                <a:cs typeface="Times New Roman" panose="02020603050405020304" pitchFamily="18" charset="0"/>
              </a:rPr>
              <a:t>First </a:t>
            </a:r>
            <a:r>
              <a:rPr lang="en-US" sz="3200" b="1" dirty="0">
                <a:latin typeface="Calibri" panose="020F0502020204030204" pitchFamily="34" charset="0"/>
                <a:ea typeface="Calibri" panose="020F0502020204030204" pitchFamily="34" charset="0"/>
                <a:cs typeface="Times New Roman" panose="02020603050405020304" pitchFamily="18" charset="0"/>
              </a:rPr>
              <a:t>Step </a:t>
            </a:r>
            <a:r>
              <a:rPr lang="en-US" sz="320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Felix Titling" panose="04060505060202020A04" pitchFamily="82" charset="0"/>
                <a:ea typeface="Calibri" panose="020F0502020204030204" pitchFamily="34" charset="0"/>
                <a:cs typeface="Times New Roman" panose="02020603050405020304" pitchFamily="18" charset="0"/>
              </a:rPr>
              <a:t>Calculate the Class </a:t>
            </a:r>
            <a:r>
              <a:rPr lang="en-US" sz="3200" dirty="0" smtClean="0">
                <a:latin typeface="Felix Titling" panose="04060505060202020A04" pitchFamily="82" charset="0"/>
                <a:ea typeface="Calibri" panose="020F0502020204030204" pitchFamily="34" charset="0"/>
                <a:cs typeface="Times New Roman" panose="02020603050405020304" pitchFamily="18" charset="0"/>
              </a:rPr>
              <a:t>Probabilities</a:t>
            </a:r>
          </a:p>
          <a:p>
            <a:pPr marL="285750" indent="-285750">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Times New Roman" panose="02020603050405020304" pitchFamily="18" charset="0"/>
              </a:rPr>
              <a:t> </a:t>
            </a:r>
            <a:r>
              <a:rPr lang="en-US" sz="3200" b="1" dirty="0"/>
              <a:t>Second step : </a:t>
            </a:r>
            <a:r>
              <a:rPr lang="en-US" sz="3200" dirty="0">
                <a:latin typeface="Felix Titling" panose="04060505060202020A04" pitchFamily="82" charset="0"/>
              </a:rPr>
              <a:t>Calculate the Conditional </a:t>
            </a:r>
            <a:r>
              <a:rPr lang="en-US" sz="3200" dirty="0" smtClean="0">
                <a:latin typeface="Felix Titling" panose="04060505060202020A04" pitchFamily="82" charset="0"/>
              </a:rPr>
              <a:t>Probabilities</a:t>
            </a:r>
          </a:p>
          <a:p>
            <a:pPr marL="285750" indent="-285750">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Times New Roman" panose="02020603050405020304" pitchFamily="18" charset="0"/>
              </a:rPr>
              <a:t> </a:t>
            </a:r>
            <a:r>
              <a:rPr lang="en-US" sz="3200" b="1" dirty="0"/>
              <a:t>Third step </a:t>
            </a:r>
            <a:r>
              <a:rPr lang="en-US" sz="3200" dirty="0"/>
              <a:t>: </a:t>
            </a:r>
            <a:r>
              <a:rPr lang="en-US" sz="3200" dirty="0">
                <a:latin typeface="Felix Titling" panose="04060505060202020A04" pitchFamily="82" charset="0"/>
              </a:rPr>
              <a:t>Calculation of the </a:t>
            </a:r>
            <a:r>
              <a:rPr lang="en-US" sz="3200" dirty="0" smtClean="0">
                <a:latin typeface="Felix Titling" panose="04060505060202020A04" pitchFamily="82" charset="0"/>
              </a:rPr>
              <a:t>likelihood</a:t>
            </a:r>
          </a:p>
          <a:p>
            <a:pPr marL="285750" indent="-285750">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Times New Roman" panose="02020603050405020304" pitchFamily="18" charset="0"/>
              </a:rPr>
              <a:t> </a:t>
            </a:r>
            <a:r>
              <a:rPr lang="en-US" sz="3200" b="1" dirty="0"/>
              <a:t>F</a:t>
            </a:r>
            <a:r>
              <a:rPr lang="en-US" sz="3200" b="1" dirty="0" smtClean="0"/>
              <a:t>orth </a:t>
            </a:r>
            <a:r>
              <a:rPr lang="en-US" sz="3200" b="1" dirty="0"/>
              <a:t>step: </a:t>
            </a:r>
            <a:r>
              <a:rPr lang="en-US" sz="3200" dirty="0">
                <a:latin typeface="Felix Titling" panose="04060505060202020A04" pitchFamily="82" charset="0"/>
              </a:rPr>
              <a:t>estimated value calculated from the  likelihood </a:t>
            </a:r>
            <a:endParaRPr lang="en-US" sz="3200" dirty="0" smtClean="0">
              <a:latin typeface="Felix Titling" panose="04060505060202020A04" pitchFamily="82" charset="0"/>
            </a:endParaRPr>
          </a:p>
          <a:p>
            <a:pPr marL="285750" indent="-285750">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Times New Roman" panose="02020603050405020304" pitchFamily="18" charset="0"/>
              </a:rPr>
              <a:t> </a:t>
            </a:r>
            <a:r>
              <a:rPr lang="en-US" sz="3200" b="1" dirty="0" smtClean="0"/>
              <a:t>Fifth </a:t>
            </a:r>
            <a:r>
              <a:rPr lang="en-US" sz="3200" b="1" dirty="0"/>
              <a:t>step : </a:t>
            </a:r>
            <a:r>
              <a:rPr lang="en-US" sz="3200" dirty="0">
                <a:latin typeface="Felix Titling" panose="04060505060202020A04" pitchFamily="82" charset="0"/>
              </a:rPr>
              <a:t>putting of bayes theorem </a:t>
            </a:r>
            <a:r>
              <a:rPr lang="en-US" dirty="0">
                <a:latin typeface="Felix Titling" panose="04060505060202020A04" pitchFamily="82" charset="0"/>
              </a:rPr>
              <a:t>. </a:t>
            </a:r>
            <a:endParaRPr lang="en-US" dirty="0" smtClean="0">
              <a:latin typeface="Felix Titling" panose="04060505060202020A04" pitchFamily="82"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a:r>
            <a:br>
              <a:rPr lang="en-US" b="1"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67764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circle(in)">
                                      <p:cBhvr>
                                        <p:cTn id="14" dur="2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circle(in)">
                                      <p:cBhvr>
                                        <p:cTn id="19" dur="20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circle(in)">
                                      <p:cBhvr>
                                        <p:cTn id="24" dur="2000"/>
                                        <p:tgtEl>
                                          <p:spTgt spid="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circle(in)">
                                      <p:cBhvr>
                                        <p:cTn id="29" dur="20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circle(in)">
                                      <p:cBhvr>
                                        <p:cTn id="34" dur="2000"/>
                                        <p:tgtEl>
                                          <p:spTgt spid="6">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circle(in)">
                                      <p:cBhvr>
                                        <p:cTn id="39" dur="2000"/>
                                        <p:tgtEl>
                                          <p:spTgt spid="6">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6">
                                            <p:txEl>
                                              <p:pRg st="17" end="17"/>
                                            </p:txEl>
                                          </p:spTgt>
                                        </p:tgtEl>
                                        <p:attrNameLst>
                                          <p:attrName>style.visibility</p:attrName>
                                        </p:attrNameLst>
                                      </p:cBhvr>
                                      <p:to>
                                        <p:strVal val="visible"/>
                                      </p:to>
                                    </p:set>
                                    <p:animEffect transition="in" filter="circle(in)">
                                      <p:cBhvr>
                                        <p:cTn id="44" dur="20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230" y="952500"/>
            <a:ext cx="8270240" cy="5565357"/>
          </a:xfrm>
          <a:prstGeom prst="rect">
            <a:avLst/>
          </a:prstGeom>
          <a:ln>
            <a:noFill/>
          </a:ln>
          <a:effectLst>
            <a:softEdge rad="112500"/>
          </a:effectLst>
        </p:spPr>
      </p:pic>
      <p:sp>
        <p:nvSpPr>
          <p:cNvPr id="13" name="Title 12"/>
          <p:cNvSpPr>
            <a:spLocks noGrp="1"/>
          </p:cNvSpPr>
          <p:nvPr>
            <p:ph type="title"/>
          </p:nvPr>
        </p:nvSpPr>
        <p:spPr>
          <a:xfrm>
            <a:off x="2527300" y="294473"/>
            <a:ext cx="6794500" cy="658027"/>
          </a:xfrm>
        </p:spPr>
        <p:txBody>
          <a:bodyPr/>
          <a:lstStyle/>
          <a:p>
            <a:r>
              <a:rPr lang="en-US" dirty="0" smtClean="0"/>
              <a:t>  DATA SET			</a:t>
            </a:r>
            <a:endParaRPr lang="en-US" dirty="0"/>
          </a:p>
        </p:txBody>
      </p:sp>
    </p:spTree>
    <p:extLst>
      <p:ext uri="{BB962C8B-B14F-4D97-AF65-F5344CB8AC3E}">
        <p14:creationId xmlns:p14="http://schemas.microsoft.com/office/powerpoint/2010/main" val="3134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US" dirty="0" smtClean="0"/>
              <a:t>                   Implementation					</a:t>
            </a:r>
            <a:endParaRPr lang="en-US" dirty="0"/>
          </a:p>
        </p:txBody>
      </p:sp>
      <p:sp>
        <p:nvSpPr>
          <p:cNvPr id="3" name="Content Placeholder 2"/>
          <p:cNvSpPr>
            <a:spLocks noGrp="1"/>
          </p:cNvSpPr>
          <p:nvPr>
            <p:ph idx="1"/>
          </p:nvPr>
        </p:nvSpPr>
        <p:spPr/>
        <p:txBody>
          <a:bodyPr/>
          <a:lstStyle/>
          <a:p>
            <a:r>
              <a:rPr lang="en-US" dirty="0" smtClean="0"/>
              <a:t>WE HAVE USED HADOOP FRAMEWORK FOR THE IMPLEMENTATION OF THE ENTIRE PROJECT</a:t>
            </a:r>
          </a:p>
          <a:p>
            <a:r>
              <a:rPr lang="en-US" dirty="0" smtClean="0"/>
              <a:t>IMPLEMENTAION OF MAPPER,CUSTOM KEY,REDUCER CLASS FOR CALCULATION OF THE  CONDITIONAL PROBABILITY.</a:t>
            </a:r>
          </a:p>
          <a:p>
            <a:r>
              <a:rPr lang="en-US" dirty="0" smtClean="0"/>
              <a:t>ANOTHER CLASS FILE HAS BEEN CREATED FOR THE CALCULATION OF THE PROBABILITIES OF THE TRAINING SET’S DATA.</a:t>
            </a:r>
          </a:p>
          <a:p>
            <a:r>
              <a:rPr lang="en-US" dirty="0" smtClean="0"/>
              <a:t>FINAL MAPPER CLASS CREATION FOR THE CALCULATION OF THE LIKELIHOOD AND BAYES THEOREM IMPLEMENTATION FOR FINDING OUT THE CHURNING PROBABILTY ON THE TESTING DATA SET.</a:t>
            </a:r>
          </a:p>
          <a:p>
            <a:endParaRPr lang="en-US" dirty="0"/>
          </a:p>
          <a:p>
            <a:endParaRPr lang="en-US" dirty="0"/>
          </a:p>
        </p:txBody>
      </p:sp>
    </p:spTree>
    <p:extLst>
      <p:ext uri="{BB962C8B-B14F-4D97-AF65-F5344CB8AC3E}">
        <p14:creationId xmlns:p14="http://schemas.microsoft.com/office/powerpoint/2010/main" val="37271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764373"/>
            <a:ext cx="10477500" cy="1293028"/>
          </a:xfrm>
        </p:spPr>
        <p:txBody>
          <a:bodyPr/>
          <a:lstStyle/>
          <a:p>
            <a:r>
              <a:rPr lang="en-US" dirty="0" smtClean="0"/>
              <a:t>    Flow diagram of the program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27733" b="63313"/>
          <a:stretch/>
        </p:blipFill>
        <p:spPr>
          <a:xfrm>
            <a:off x="397051" y="1597025"/>
            <a:ext cx="11428521" cy="4638675"/>
          </a:xfrm>
          <a:prstGeom prst="rect">
            <a:avLst/>
          </a:prstGeom>
          <a:ln>
            <a:noFill/>
          </a:ln>
          <a:effectLst>
            <a:softEdge rad="112500"/>
          </a:effectLst>
        </p:spPr>
      </p:pic>
    </p:spTree>
    <p:extLst>
      <p:ext uri="{BB962C8B-B14F-4D97-AF65-F5344CB8AC3E}">
        <p14:creationId xmlns:p14="http://schemas.microsoft.com/office/powerpoint/2010/main" val="410717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400"/>
                                  </p:stCondLst>
                                  <p:childTnLst>
                                    <p:set>
                                      <p:cBhvr>
                                        <p:cTn id="11" dur="1" fill="hold">
                                          <p:stCondLst>
                                            <p:cond delay="0"/>
                                          </p:stCondLst>
                                        </p:cTn>
                                        <p:tgtEl>
                                          <p:spTgt spid="4"/>
                                        </p:tgtEl>
                                        <p:attrNameLst>
                                          <p:attrName>style.visibility</p:attrName>
                                        </p:attrNameLst>
                                      </p:cBhvr>
                                      <p:to>
                                        <p:strVal val="visible"/>
                                      </p:to>
                                    </p:set>
                                    <p:animEffect transition="in" filter="barn(outHorizontal)">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1548" y="702364"/>
            <a:ext cx="11595652" cy="5141845"/>
          </a:xfrm>
        </p:spPr>
        <p:txBody>
          <a:bodyPr>
            <a:noAutofit/>
          </a:bodyPr>
          <a:lstStyle/>
          <a:p>
            <a:pPr algn="l"/>
            <a:r>
              <a:rPr lang="en-US" sz="2400" dirty="0"/>
              <a:t>In the context of big customer behavior data, a customer churn prediction based on customer </a:t>
            </a:r>
            <a:r>
              <a:rPr lang="en-US" sz="2400" dirty="0" smtClean="0"/>
              <a:t>segmentation and</a:t>
            </a:r>
            <a:r>
              <a:rPr lang="en-US" sz="2400" dirty="0"/>
              <a:t/>
            </a:r>
            <a:br>
              <a:rPr lang="en-US" sz="2400" dirty="0"/>
            </a:br>
            <a:r>
              <a:rPr lang="en-US" sz="2400" dirty="0"/>
              <a:t>misclassification cost is developed. The proposed model conducts </a:t>
            </a:r>
            <a:r>
              <a:rPr lang="en-US" sz="2400" dirty="0" smtClean="0"/>
              <a:t>customer segmentation </a:t>
            </a:r>
            <a:r>
              <a:rPr lang="en-US" sz="2400" dirty="0"/>
              <a:t>first, which is of </a:t>
            </a:r>
            <a:r>
              <a:rPr lang="en-US" sz="2400" dirty="0" smtClean="0"/>
              <a:t>benefit for </a:t>
            </a:r>
            <a:r>
              <a:rPr lang="en-US" sz="2400" dirty="0"/>
              <a:t>model to enhance its ability of churn customer recognition as well as facilitating companies to </a:t>
            </a:r>
            <a:r>
              <a:rPr lang="en-US" sz="2400" dirty="0" smtClean="0"/>
              <a:t>develop customer </a:t>
            </a:r>
            <a:r>
              <a:rPr lang="en-US" sz="2400" dirty="0"/>
              <a:t>maintain strategy. Then, we make customer churn prediction with classification cost based on </a:t>
            </a:r>
            <a:r>
              <a:rPr lang="en-US" sz="2400" dirty="0" smtClean="0"/>
              <a:t>different customer </a:t>
            </a:r>
            <a:r>
              <a:rPr lang="en-US" sz="2400" dirty="0"/>
              <a:t>groups. </a:t>
            </a:r>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rot="20356087">
            <a:off x="1008529" y="1944548"/>
            <a:ext cx="9708777" cy="2657475"/>
          </a:xfrm>
          <a:prstGeom prst="rect">
            <a:avLst/>
          </a:prstGeom>
          <a:ln>
            <a:noFill/>
          </a:ln>
          <a:effectLst>
            <a:softEdge rad="112500"/>
          </a:effectLst>
        </p:spPr>
      </p:pic>
    </p:spTree>
    <p:extLst>
      <p:ext uri="{BB962C8B-B14F-4D97-AF65-F5344CB8AC3E}">
        <p14:creationId xmlns:p14="http://schemas.microsoft.com/office/powerpoint/2010/main" val="175633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296</TotalTime>
  <Words>231</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Baskerville Old Face</vt:lpstr>
      <vt:lpstr>Calibri</vt:lpstr>
      <vt:lpstr>Century Gothic</vt:lpstr>
      <vt:lpstr>Felix Titling</vt:lpstr>
      <vt:lpstr>Times New Roman</vt:lpstr>
      <vt:lpstr>Wingdings</vt:lpstr>
      <vt:lpstr>Vapor Trail</vt:lpstr>
      <vt:lpstr> CUSTOMER CHURN ANALYSIS</vt:lpstr>
      <vt:lpstr>Topic                 </vt:lpstr>
      <vt:lpstr>   What is  customer churn analysis    </vt:lpstr>
      <vt:lpstr>PowerPoint Presentation</vt:lpstr>
      <vt:lpstr>PowerPoint Presentation</vt:lpstr>
      <vt:lpstr>  DATA SET   </vt:lpstr>
      <vt:lpstr>                   Implementation     </vt:lpstr>
      <vt:lpstr>    Flow diagram of the program  </vt:lpstr>
      <vt:lpstr>In the context of big customer behavior data, a customer churn prediction based on customer segmentation and misclassification cost is developed. The proposed model conducts customer segmentation first, which is of benefit for model to enhance its ability of churn customer recognition as well as facilitating companies to develop customer maintain strategy. Then, we make customer churn prediction with classification cost based on different customer groups. </vt:lpstr>
      <vt:lpstr>Future enhancements</vt:lpstr>
      <vt:lpstr>       ThanK YOU   </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Windows User</dc:creator>
  <cp:lastModifiedBy>Windows User</cp:lastModifiedBy>
  <cp:revision>26</cp:revision>
  <dcterms:created xsi:type="dcterms:W3CDTF">2017-07-23T10:37:04Z</dcterms:created>
  <dcterms:modified xsi:type="dcterms:W3CDTF">2017-07-23T15:40:06Z</dcterms:modified>
</cp:coreProperties>
</file>