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142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9DC3E6"/>
    <a:srgbClr val="FFFFFF"/>
    <a:srgbClr val="FFE5E5"/>
    <a:srgbClr val="E6E6E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96"/>
      </p:cViewPr>
      <p:guideLst>
        <p:guide pos="438"/>
        <p:guide pos="7242"/>
        <p:guide orient="horz" pos="142"/>
        <p:guide orient="horz" pos="731"/>
        <p:guide orient="horz" pos="3928"/>
        <p:guide orient="horz" pos="3861"/>
        <p:guide orient="horz" pos="19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0EC5-5999-4DE2-BC18-D4E2F994632F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A86D-C529-43B2-8E6B-5D91E9F6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2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A86D-C529-43B2-8E6B-5D91E9F698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A86D-C529-43B2-8E6B-5D91E9F698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A86D-C529-43B2-8E6B-5D91E9F698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A86D-C529-43B2-8E6B-5D91E9F698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0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8B9F-4CB8-416C-A5D8-FEA6331A8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B78C4-DDA5-4882-ADF6-7A0AF071B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58087-5107-46EC-8028-18C1EDE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15BCD-D5C8-4FCA-8BDC-3DF6A60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C5470-4B01-4FDA-97E4-3D6E54E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7585-ED13-4420-8CC4-31D868B0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DFD05-1701-430A-A00E-FCE6D7CD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A9934-04A9-4B3F-AA8E-85E92185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B74D1-2F0A-4B6E-B5F9-E533123F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BA0CC-BCFC-4323-8FF6-1C9E70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0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630A1-F29F-425B-A970-73C8AA88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46854-69FA-427B-B671-D0C6E94E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20D-CAA8-4ABE-BA94-BED79193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5277A-5DCB-4010-BEF3-0ED7F8B6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1C98B-F449-4B79-86E2-F83E1FBC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AD9A-E8B5-4484-A158-40649FB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95333-CF96-472A-A1EF-EDA2E3B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2348B-7A37-4A83-B3A2-084B8B70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6EDA1-C740-487E-BAA4-1EEA0FBA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B8E54-1864-4A08-87F1-9C8A5D9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FD01-EF1B-4F55-AFE5-C1E6BCE2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9FBE4-7D8B-46BA-B043-2AB4AC81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7BF9E-E343-4815-A9CD-6B622674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079E0-D853-41C8-9DEE-E236F8BD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CA4D-96CF-4E2A-AE5B-737DE72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BEA7-47FB-4E0E-8DDF-1E7D7CA5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20FED-307A-460E-BB56-E7920B6EC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2DF14-A33E-4356-8443-08FE548A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30630-9063-44F9-9264-D9267178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5374C-2BB3-47A6-B5EB-E7E75B0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8D04D-1535-45D0-A29E-568F9247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203E-4C7A-4D6D-BE47-AF585FF2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708C3-CEE0-4AEB-B0D7-DDD05947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536CC-4AED-416F-888B-F99CA7AF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CCA1B-7C9A-4177-847A-CE4C13C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BBB4B-8A9B-4957-819D-4CE51D4D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92CA9-9A5F-4CF0-8E30-A88B9115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F99FC-0F42-4E05-83D3-5E142947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012C17-0A5D-4A81-B1C9-5B2C3C2B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5DC2-D084-4BDC-8BD2-CE784CC7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A45F6-14E9-459A-A769-788BD7FE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BE9AA-A06E-40E9-8045-7FC4566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F99FA-E577-4A0C-A038-D10A3B43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1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7E17F-E300-4151-A232-703FD05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50640-E7F5-4E5C-9F05-2B6CC5D0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53C69-1381-4A0E-8246-70BDA4FF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81F9-91C0-433E-A99C-9D04E8AB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CEE34-9404-4C2A-B333-0C1680F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3174D-5BF4-4FB8-8376-03B50937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2E89F-84FE-483F-BE92-D796DA0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5B940-C611-4C3B-B36E-EF2729AC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B23D5-FC5F-4EFE-834E-73AB4170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E9AA-CAD7-43BF-BAB1-66E0621B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9E596-149B-417B-9E85-E6DF0A7C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002F-49C6-4040-9202-CE8DEA6B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05907-D5A2-4DE1-91B6-EA4DA08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741B1-9306-4D62-965F-2B55CD57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627A7-5874-4B10-9C4F-57E2E301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EF198C-2521-4DCA-AF5D-88A6B0D0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9032-8ABB-4FA9-B91B-CF80F06E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E9E81-62A2-4B4D-AAF5-5C84C43D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39E2-51D2-4694-B94F-529AEF57673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C0C20-8AF2-4BC2-91B3-85C563DE7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C501-DC52-4B6A-A205-071C9360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838BB3B1-02D0-4B99-8B54-CB1E1EC1B695}"/>
              </a:ext>
            </a:extLst>
          </p:cNvPr>
          <p:cNvSpPr/>
          <p:nvPr/>
        </p:nvSpPr>
        <p:spPr>
          <a:xfrm rot="8436529">
            <a:off x="2134897" y="3577368"/>
            <a:ext cx="3746898" cy="23635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0DF5193-DA83-4AAE-8EBD-86F8311F82BE}"/>
              </a:ext>
            </a:extLst>
          </p:cNvPr>
          <p:cNvSpPr/>
          <p:nvPr/>
        </p:nvSpPr>
        <p:spPr>
          <a:xfrm rot="979733">
            <a:off x="6127698" y="3752122"/>
            <a:ext cx="4604156" cy="21830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107AA9E-6D16-45DB-B502-7EC16FA80921}"/>
              </a:ext>
            </a:extLst>
          </p:cNvPr>
          <p:cNvSpPr/>
          <p:nvPr/>
        </p:nvSpPr>
        <p:spPr>
          <a:xfrm rot="1305222">
            <a:off x="2462385" y="645124"/>
            <a:ext cx="3746898" cy="217724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B1D1971-9B35-41D0-BC6D-CE1FB6DC1F93}"/>
              </a:ext>
            </a:extLst>
          </p:cNvPr>
          <p:cNvSpPr/>
          <p:nvPr/>
        </p:nvSpPr>
        <p:spPr>
          <a:xfrm rot="8436529">
            <a:off x="6216907" y="907413"/>
            <a:ext cx="3746898" cy="21772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B6EDA15-344C-465F-812A-43E8682C05D2}"/>
              </a:ext>
            </a:extLst>
          </p:cNvPr>
          <p:cNvSpPr/>
          <p:nvPr/>
        </p:nvSpPr>
        <p:spPr>
          <a:xfrm rot="10800000" flipH="1" flipV="1">
            <a:off x="4222551" y="1641308"/>
            <a:ext cx="3746897" cy="3575384"/>
          </a:xfrm>
          <a:custGeom>
            <a:avLst/>
            <a:gdLst>
              <a:gd name="connsiteX0" fmla="*/ 1472084 w 2944168"/>
              <a:gd name="connsiteY0" fmla="*/ 0 h 2853732"/>
              <a:gd name="connsiteX1" fmla="*/ 2944168 w 2944168"/>
              <a:gd name="connsiteY1" fmla="*/ 1426866 h 2853732"/>
              <a:gd name="connsiteX2" fmla="*/ 1472084 w 2944168"/>
              <a:gd name="connsiteY2" fmla="*/ 2853732 h 2853732"/>
              <a:gd name="connsiteX3" fmla="*/ 0 w 2944168"/>
              <a:gd name="connsiteY3" fmla="*/ 1426866 h 2853732"/>
              <a:gd name="connsiteX4" fmla="*/ 1472084 w 2944168"/>
              <a:gd name="connsiteY4" fmla="*/ 0 h 285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168" h="2853732">
                <a:moveTo>
                  <a:pt x="1472084" y="0"/>
                </a:moveTo>
                <a:cubicBezTo>
                  <a:pt x="2285094" y="0"/>
                  <a:pt x="2944168" y="638830"/>
                  <a:pt x="2944168" y="1426866"/>
                </a:cubicBezTo>
                <a:cubicBezTo>
                  <a:pt x="2944168" y="2214902"/>
                  <a:pt x="2285094" y="2853732"/>
                  <a:pt x="1472084" y="2853732"/>
                </a:cubicBezTo>
                <a:cubicBezTo>
                  <a:pt x="659074" y="2853732"/>
                  <a:pt x="0" y="2214902"/>
                  <a:pt x="0" y="1426866"/>
                </a:cubicBezTo>
                <a:cubicBezTo>
                  <a:pt x="0" y="638830"/>
                  <a:pt x="659074" y="0"/>
                  <a:pt x="1472084" y="0"/>
                </a:cubicBezTo>
                <a:close/>
              </a:path>
            </a:pathLst>
          </a:custGeom>
          <a:solidFill>
            <a:srgbClr val="FFE5E5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CCCC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1F8EE0-A858-4514-A202-5006857DD2D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423432" y="4477812"/>
            <a:ext cx="1594905" cy="648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FFA74F8-49BA-4CE7-82A9-365775A410AA}"/>
              </a:ext>
            </a:extLst>
          </p:cNvPr>
          <p:cNvSpPr/>
          <p:nvPr/>
        </p:nvSpPr>
        <p:spPr>
          <a:xfrm rot="10800000" flipH="1" flipV="1">
            <a:off x="4792651" y="2140799"/>
            <a:ext cx="2592522" cy="2601712"/>
          </a:xfrm>
          <a:custGeom>
            <a:avLst/>
            <a:gdLst>
              <a:gd name="connsiteX0" fmla="*/ 1472084 w 2944168"/>
              <a:gd name="connsiteY0" fmla="*/ 0 h 2853732"/>
              <a:gd name="connsiteX1" fmla="*/ 2944168 w 2944168"/>
              <a:gd name="connsiteY1" fmla="*/ 1426866 h 2853732"/>
              <a:gd name="connsiteX2" fmla="*/ 1472084 w 2944168"/>
              <a:gd name="connsiteY2" fmla="*/ 2853732 h 2853732"/>
              <a:gd name="connsiteX3" fmla="*/ 0 w 2944168"/>
              <a:gd name="connsiteY3" fmla="*/ 1426866 h 2853732"/>
              <a:gd name="connsiteX4" fmla="*/ 1472084 w 2944168"/>
              <a:gd name="connsiteY4" fmla="*/ 0 h 285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168" h="2853732">
                <a:moveTo>
                  <a:pt x="1472084" y="0"/>
                </a:moveTo>
                <a:cubicBezTo>
                  <a:pt x="2285094" y="0"/>
                  <a:pt x="2944168" y="638830"/>
                  <a:pt x="2944168" y="1426866"/>
                </a:cubicBezTo>
                <a:cubicBezTo>
                  <a:pt x="2944168" y="2214902"/>
                  <a:pt x="2285094" y="2853732"/>
                  <a:pt x="1472084" y="2853732"/>
                </a:cubicBezTo>
                <a:cubicBezTo>
                  <a:pt x="659074" y="2853732"/>
                  <a:pt x="0" y="2214902"/>
                  <a:pt x="0" y="1426866"/>
                </a:cubicBezTo>
                <a:cubicBezTo>
                  <a:pt x="0" y="638830"/>
                  <a:pt x="659074" y="0"/>
                  <a:pt x="1472084" y="0"/>
                </a:cubicBezTo>
                <a:close/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AC418F9-81C4-4AF5-890D-36C52E6AC1B0}"/>
              </a:ext>
            </a:extLst>
          </p:cNvPr>
          <p:cNvSpPr/>
          <p:nvPr/>
        </p:nvSpPr>
        <p:spPr>
          <a:xfrm>
            <a:off x="6377307" y="3798865"/>
            <a:ext cx="1063988" cy="10233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A2AF30-088E-4DF4-956C-FFD9BAC22BF0}"/>
              </a:ext>
            </a:extLst>
          </p:cNvPr>
          <p:cNvSpPr/>
          <p:nvPr/>
        </p:nvSpPr>
        <p:spPr>
          <a:xfrm>
            <a:off x="4457591" y="3497693"/>
            <a:ext cx="1056712" cy="10233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82A65D6-A249-4E75-B22F-AEE72639D16D}"/>
              </a:ext>
            </a:extLst>
          </p:cNvPr>
          <p:cNvGrpSpPr/>
          <p:nvPr/>
        </p:nvGrpSpPr>
        <p:grpSpPr>
          <a:xfrm>
            <a:off x="4741993" y="2051001"/>
            <a:ext cx="1032911" cy="919796"/>
            <a:chOff x="4670969" y="2122025"/>
            <a:chExt cx="1032911" cy="9197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600756-7D6D-418D-9E95-0D17D156AC32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F2F2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52834B-A6D4-46A9-98DF-C1F408FB1A8A}"/>
                </a:ext>
              </a:extLst>
            </p:cNvPr>
            <p:cNvSpPr/>
            <p:nvPr/>
          </p:nvSpPr>
          <p:spPr>
            <a:xfrm>
              <a:off x="4679240" y="2412646"/>
              <a:ext cx="102464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lgerian" panose="04020705040A02060702" pitchFamily="82" charset="0"/>
                </a:rPr>
                <a:t>POLITICs</a:t>
              </a:r>
              <a:endParaRPr lang="zh-CN" altLang="en-US" sz="1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16BA801A-DF44-48B2-A3D5-2115998F11F0}"/>
              </a:ext>
            </a:extLst>
          </p:cNvPr>
          <p:cNvSpPr/>
          <p:nvPr/>
        </p:nvSpPr>
        <p:spPr>
          <a:xfrm>
            <a:off x="6621860" y="2296978"/>
            <a:ext cx="1129456" cy="10587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33FAF0-C581-4571-9EC5-82A032D86DFD}"/>
              </a:ext>
            </a:extLst>
          </p:cNvPr>
          <p:cNvSpPr/>
          <p:nvPr/>
        </p:nvSpPr>
        <p:spPr>
          <a:xfrm>
            <a:off x="6569919" y="2638892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ECONOMICs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79B414-1985-401B-AD11-9673F12D756C}"/>
              </a:ext>
            </a:extLst>
          </p:cNvPr>
          <p:cNvSpPr/>
          <p:nvPr/>
        </p:nvSpPr>
        <p:spPr>
          <a:xfrm>
            <a:off x="4466468" y="3840112"/>
            <a:ext cx="1032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CLIMATE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98DAB-2115-4AFF-98A3-2802D05E8AE7}"/>
              </a:ext>
            </a:extLst>
          </p:cNvPr>
          <p:cNvSpPr/>
          <p:nvPr/>
        </p:nvSpPr>
        <p:spPr>
          <a:xfrm>
            <a:off x="6419417" y="4141283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SOCIety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E5BCA77-02A7-4F91-A92C-A4A0D141B0F5}"/>
              </a:ext>
            </a:extLst>
          </p:cNvPr>
          <p:cNvSpPr/>
          <p:nvPr/>
        </p:nvSpPr>
        <p:spPr>
          <a:xfrm>
            <a:off x="5478555" y="2851649"/>
            <a:ext cx="1224571" cy="1174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AEF371-50EB-4484-8711-4CC59F65E5C3}"/>
              </a:ext>
            </a:extLst>
          </p:cNvPr>
          <p:cNvSpPr/>
          <p:nvPr/>
        </p:nvSpPr>
        <p:spPr>
          <a:xfrm>
            <a:off x="5478648" y="325286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FRAGILITY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3119F93-9714-4CB9-BF8C-8E2A78D3DD1C}"/>
              </a:ext>
            </a:extLst>
          </p:cNvPr>
          <p:cNvGrpSpPr/>
          <p:nvPr/>
        </p:nvGrpSpPr>
        <p:grpSpPr>
          <a:xfrm>
            <a:off x="3337913" y="599759"/>
            <a:ext cx="1145250" cy="919796"/>
            <a:chOff x="4618934" y="2122025"/>
            <a:chExt cx="1145250" cy="91979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DA2736B-EB53-419A-94B4-003B1789C759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EFF55E4-06F4-40E6-A091-E138E63BAAA5}"/>
                </a:ext>
              </a:extLst>
            </p:cNvPr>
            <p:cNvSpPr/>
            <p:nvPr/>
          </p:nvSpPr>
          <p:spPr>
            <a:xfrm rot="21155242">
              <a:off x="4618934" y="2358184"/>
              <a:ext cx="11452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T</a:t>
              </a:r>
              <a:r>
                <a:rPr lang="en-US" altLang="zh-CN" sz="2000" dirty="0">
                  <a:solidFill>
                    <a:schemeClr val="tx1"/>
                  </a:solidFill>
                  <a:latin typeface="Bodoni MT Condensed" panose="02070606080606020203" pitchFamily="18" charset="0"/>
                </a:rPr>
                <a:t>ransparency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11ACEB-C385-40B2-A5E2-DDB953CED2C0}"/>
              </a:ext>
            </a:extLst>
          </p:cNvPr>
          <p:cNvGrpSpPr/>
          <p:nvPr/>
        </p:nvGrpSpPr>
        <p:grpSpPr>
          <a:xfrm>
            <a:off x="3407704" y="1647609"/>
            <a:ext cx="1039323" cy="919796"/>
            <a:chOff x="4670969" y="2122025"/>
            <a:chExt cx="1039323" cy="91979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5B601E4-89C4-4B12-BFBB-1EA3008FB8B2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60F5C-FBA1-4911-BC74-8DBE9ED6DF2F}"/>
                </a:ext>
              </a:extLst>
            </p:cNvPr>
            <p:cNvSpPr/>
            <p:nvPr/>
          </p:nvSpPr>
          <p:spPr>
            <a:xfrm rot="21137944">
              <a:off x="4672827" y="2358184"/>
              <a:ext cx="1037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C</a:t>
              </a:r>
              <a:r>
                <a:rPr lang="en-US" altLang="zh-CN" sz="2000" dirty="0">
                  <a:solidFill>
                    <a:schemeClr val="tx1"/>
                  </a:solidFill>
                  <a:latin typeface="Bodoni MT Condensed" panose="02070606080606020203" pitchFamily="18" charset="0"/>
                </a:rPr>
                <a:t>ompetition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782422-ED9D-4503-8ECD-CC80C863B18D}"/>
              </a:ext>
            </a:extLst>
          </p:cNvPr>
          <p:cNvGrpSpPr/>
          <p:nvPr/>
        </p:nvGrpSpPr>
        <p:grpSpPr>
          <a:xfrm rot="303112">
            <a:off x="7202429" y="1197399"/>
            <a:ext cx="1005669" cy="919796"/>
            <a:chOff x="4670969" y="2122025"/>
            <a:chExt cx="1005669" cy="91979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F16B59E-3A29-4FDE-861E-769F5802A483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FE5603-37E6-4547-B753-A0379F1B96B0}"/>
                </a:ext>
              </a:extLst>
            </p:cNvPr>
            <p:cNvSpPr/>
            <p:nvPr/>
          </p:nvSpPr>
          <p:spPr>
            <a:xfrm>
              <a:off x="4947742" y="2358184"/>
              <a:ext cx="4876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GNI 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99E4167-3545-4632-8A65-B511D06B9F80}"/>
              </a:ext>
            </a:extLst>
          </p:cNvPr>
          <p:cNvGrpSpPr/>
          <p:nvPr/>
        </p:nvGrpSpPr>
        <p:grpSpPr>
          <a:xfrm rot="406492">
            <a:off x="8448231" y="1321073"/>
            <a:ext cx="1005669" cy="919796"/>
            <a:chOff x="4670969" y="2122025"/>
            <a:chExt cx="1005669" cy="919796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066F9A1-F3C9-42AA-A88E-245380C1278A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59A739B-7B79-4385-948B-A045A803AEAC}"/>
                </a:ext>
              </a:extLst>
            </p:cNvPr>
            <p:cNvSpPr/>
            <p:nvPr/>
          </p:nvSpPr>
          <p:spPr>
            <a:xfrm>
              <a:off x="4958964" y="2358184"/>
              <a:ext cx="4651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GDP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940DD30-F0F8-4C0D-A7D0-B2CB0E457416}"/>
              </a:ext>
            </a:extLst>
          </p:cNvPr>
          <p:cNvGrpSpPr/>
          <p:nvPr/>
        </p:nvGrpSpPr>
        <p:grpSpPr>
          <a:xfrm rot="235880">
            <a:off x="2777102" y="4911036"/>
            <a:ext cx="1039323" cy="919796"/>
            <a:chOff x="4670969" y="2122025"/>
            <a:chExt cx="1039323" cy="919796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4F967A7-F8EB-4CD5-97E5-3BEB54C20803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45D10E1-EB1C-4689-84E5-F2E2C86ABE93}"/>
                </a:ext>
              </a:extLst>
            </p:cNvPr>
            <p:cNvSpPr/>
            <p:nvPr/>
          </p:nvSpPr>
          <p:spPr>
            <a:xfrm>
              <a:off x="4672827" y="2358184"/>
              <a:ext cx="1037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Arable land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FDDDAF3-F19E-4876-944E-0670C95F2C8E}"/>
              </a:ext>
            </a:extLst>
          </p:cNvPr>
          <p:cNvGrpSpPr/>
          <p:nvPr/>
        </p:nvGrpSpPr>
        <p:grpSpPr>
          <a:xfrm rot="297391">
            <a:off x="3976625" y="4692601"/>
            <a:ext cx="1005669" cy="919796"/>
            <a:chOff x="4670969" y="2122025"/>
            <a:chExt cx="1005669" cy="91979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C57F4F9-25CB-4958-AF0B-EE75D3C48516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CED3575-90AC-4A8E-8CAA-153AA1A302D8}"/>
                </a:ext>
              </a:extLst>
            </p:cNvPr>
            <p:cNvSpPr/>
            <p:nvPr/>
          </p:nvSpPr>
          <p:spPr>
            <a:xfrm>
              <a:off x="4853165" y="2358184"/>
              <a:ext cx="6767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err="1">
                  <a:latin typeface="Bodoni MT Condensed" panose="02070606080606020203" pitchFamily="18" charset="0"/>
                </a:rPr>
                <a:t>Diaster</a:t>
              </a:r>
              <a:endParaRPr lang="en-US" altLang="zh-CN" sz="2000" dirty="0"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BDFCC9B-C8AC-42FE-9530-89885B45756C}"/>
              </a:ext>
            </a:extLst>
          </p:cNvPr>
          <p:cNvGrpSpPr/>
          <p:nvPr/>
        </p:nvGrpSpPr>
        <p:grpSpPr>
          <a:xfrm rot="21256193">
            <a:off x="7516892" y="4812597"/>
            <a:ext cx="1005669" cy="919796"/>
            <a:chOff x="4670969" y="2122025"/>
            <a:chExt cx="1005669" cy="91979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DA49FF9-D076-48FB-A412-FFCB207462FE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7FBCD20-D8C9-4E24-BDF8-F97610229EAC}"/>
                </a:ext>
              </a:extLst>
            </p:cNvPr>
            <p:cNvSpPr/>
            <p:nvPr/>
          </p:nvSpPr>
          <p:spPr>
            <a:xfrm>
              <a:off x="4729734" y="2358184"/>
              <a:ext cx="9236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Homicides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0BCCFED-7C47-49E7-83DE-C7C757251CE3}"/>
              </a:ext>
            </a:extLst>
          </p:cNvPr>
          <p:cNvGrpSpPr/>
          <p:nvPr/>
        </p:nvGrpSpPr>
        <p:grpSpPr>
          <a:xfrm rot="21196380">
            <a:off x="8906705" y="4947298"/>
            <a:ext cx="1005669" cy="919796"/>
            <a:chOff x="4670969" y="2122025"/>
            <a:chExt cx="1005669" cy="91979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22E9034-3A56-4107-97B5-65158CF56E19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637E7AD-BE06-439F-B309-4738054EAE4C}"/>
                </a:ext>
              </a:extLst>
            </p:cNvPr>
            <p:cNvSpPr/>
            <p:nvPr/>
          </p:nvSpPr>
          <p:spPr>
            <a:xfrm>
              <a:off x="4746566" y="2358184"/>
              <a:ext cx="8899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Schooling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3A7F1BA-C107-4C39-B5DB-0CF7D2ECBDC1}"/>
              </a:ext>
            </a:extLst>
          </p:cNvPr>
          <p:cNvGrpSpPr/>
          <p:nvPr/>
        </p:nvGrpSpPr>
        <p:grpSpPr>
          <a:xfrm rot="21244973">
            <a:off x="8212722" y="3923854"/>
            <a:ext cx="1005669" cy="919796"/>
            <a:chOff x="4670969" y="2122025"/>
            <a:chExt cx="1005669" cy="91979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9B4B4D-AE8C-4CD0-ABF6-795528A2C321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F996D18-5A89-4BD0-AAC6-2A47D30B6578}"/>
                </a:ext>
              </a:extLst>
            </p:cNvPr>
            <p:cNvSpPr/>
            <p:nvPr/>
          </p:nvSpPr>
          <p:spPr>
            <a:xfrm>
              <a:off x="4805876" y="2358184"/>
              <a:ext cx="7713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Diseases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AF087B-413B-4E9C-9357-E9F52DC2BAD7}"/>
              </a:ext>
            </a:extLst>
          </p:cNvPr>
          <p:cNvGrpSpPr/>
          <p:nvPr/>
        </p:nvGrpSpPr>
        <p:grpSpPr>
          <a:xfrm rot="331820">
            <a:off x="3250485" y="3823685"/>
            <a:ext cx="1005669" cy="919796"/>
            <a:chOff x="4670969" y="2122025"/>
            <a:chExt cx="1005669" cy="91979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C4A4C10-2577-44AB-B6B6-BE957E7167C6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DE1506D-011E-44E3-824D-144C2B5B53ED}"/>
                </a:ext>
              </a:extLst>
            </p:cNvPr>
            <p:cNvSpPr/>
            <p:nvPr/>
          </p:nvSpPr>
          <p:spPr>
            <a:xfrm>
              <a:off x="4848516" y="2358184"/>
              <a:ext cx="6860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Forrest</a:t>
              </a:r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718C998-93C5-4C3A-8F47-8004412018B8}"/>
              </a:ext>
            </a:extLst>
          </p:cNvPr>
          <p:cNvCxnSpPr>
            <a:stCxn id="32" idx="5"/>
            <a:endCxn id="11" idx="1"/>
          </p:cNvCxnSpPr>
          <p:nvPr/>
        </p:nvCxnSpPr>
        <p:spPr>
          <a:xfrm>
            <a:off x="4248340" y="1384854"/>
            <a:ext cx="640930" cy="8008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D0F1E8A-C62C-4B4B-902D-B58D1958D354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4266096" y="2432704"/>
            <a:ext cx="460379" cy="664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4A4C671-EF59-4033-BC80-E94A8881D1B5}"/>
              </a:ext>
            </a:extLst>
          </p:cNvPr>
          <p:cNvCxnSpPr>
            <a:cxnSpLocks/>
            <a:stCxn id="38" idx="3"/>
            <a:endCxn id="16" idx="0"/>
          </p:cNvCxnSpPr>
          <p:nvPr/>
        </p:nvCxnSpPr>
        <p:spPr>
          <a:xfrm flipH="1">
            <a:off x="7186588" y="1949921"/>
            <a:ext cx="135863" cy="34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65975A3-04DD-4B27-B822-FC8DC1DB89F2}"/>
              </a:ext>
            </a:extLst>
          </p:cNvPr>
          <p:cNvCxnSpPr>
            <a:cxnSpLocks/>
            <a:stCxn id="16" idx="7"/>
            <a:endCxn id="41" idx="3"/>
          </p:cNvCxnSpPr>
          <p:nvPr/>
        </p:nvCxnSpPr>
        <p:spPr>
          <a:xfrm flipV="1">
            <a:off x="7585911" y="2061953"/>
            <a:ext cx="973717" cy="39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40E8B5C-2F20-4ED9-91CF-BEC173C0E84A}"/>
              </a:ext>
            </a:extLst>
          </p:cNvPr>
          <p:cNvCxnSpPr>
            <a:cxnSpLocks/>
            <a:stCxn id="65" idx="7"/>
            <a:endCxn id="17" idx="2"/>
          </p:cNvCxnSpPr>
          <p:nvPr/>
        </p:nvCxnSpPr>
        <p:spPr>
          <a:xfrm>
            <a:off x="4138562" y="3994166"/>
            <a:ext cx="319029" cy="152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6FBB397-DBC1-4587-AC3F-0E9E8561DDA6}"/>
              </a:ext>
            </a:extLst>
          </p:cNvPr>
          <p:cNvCxnSpPr>
            <a:cxnSpLocks/>
            <a:stCxn id="44" idx="7"/>
            <a:endCxn id="17" idx="3"/>
          </p:cNvCxnSpPr>
          <p:nvPr/>
        </p:nvCxnSpPr>
        <p:spPr>
          <a:xfrm flipV="1">
            <a:off x="3656993" y="4371212"/>
            <a:ext cx="955350" cy="6985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5CECD53-E46C-49C2-84AB-D638577C74E2}"/>
              </a:ext>
            </a:extLst>
          </p:cNvPr>
          <p:cNvCxnSpPr>
            <a:cxnSpLocks/>
            <a:stCxn id="47" idx="7"/>
            <a:endCxn id="17" idx="4"/>
          </p:cNvCxnSpPr>
          <p:nvPr/>
        </p:nvCxnSpPr>
        <p:spPr>
          <a:xfrm flipV="1">
            <a:off x="4861784" y="4521084"/>
            <a:ext cx="124163" cy="3381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A38494F-E9A1-4D68-AD21-58AB5A77C90F}"/>
              </a:ext>
            </a:extLst>
          </p:cNvPr>
          <p:cNvCxnSpPr>
            <a:stCxn id="18" idx="5"/>
            <a:endCxn id="50" idx="1"/>
          </p:cNvCxnSpPr>
          <p:nvPr/>
        </p:nvCxnSpPr>
        <p:spPr>
          <a:xfrm>
            <a:off x="7285478" y="4672384"/>
            <a:ext cx="347999" cy="3120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A86EA8D-21E2-43F5-9709-57030112DE9B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>
            <a:off x="7441295" y="4310561"/>
            <a:ext cx="774106" cy="125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4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50DF5193-DA83-4AAE-8EBD-86F8311F82BE}"/>
              </a:ext>
            </a:extLst>
          </p:cNvPr>
          <p:cNvSpPr/>
          <p:nvPr/>
        </p:nvSpPr>
        <p:spPr>
          <a:xfrm rot="979733">
            <a:off x="6127698" y="3752122"/>
            <a:ext cx="4604156" cy="21830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4A84E9-2200-4024-B9C5-13F4877FFE39}"/>
              </a:ext>
            </a:extLst>
          </p:cNvPr>
          <p:cNvSpPr/>
          <p:nvPr/>
        </p:nvSpPr>
        <p:spPr>
          <a:xfrm rot="1112839">
            <a:off x="8934559" y="4988773"/>
            <a:ext cx="1777516" cy="11634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107AA9E-6D16-45DB-B502-7EC16FA80921}"/>
              </a:ext>
            </a:extLst>
          </p:cNvPr>
          <p:cNvSpPr/>
          <p:nvPr/>
        </p:nvSpPr>
        <p:spPr>
          <a:xfrm rot="1305222">
            <a:off x="2462385" y="645124"/>
            <a:ext cx="3746898" cy="217724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056A800-F6B3-4802-B58B-A7177A1AB08F}"/>
              </a:ext>
            </a:extLst>
          </p:cNvPr>
          <p:cNvSpPr/>
          <p:nvPr/>
        </p:nvSpPr>
        <p:spPr>
          <a:xfrm rot="252487">
            <a:off x="2441581" y="1515374"/>
            <a:ext cx="1890614" cy="11634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235BCF4-1BDC-4CEA-BE20-1AB723F03277}"/>
              </a:ext>
            </a:extLst>
          </p:cNvPr>
          <p:cNvSpPr/>
          <p:nvPr/>
        </p:nvSpPr>
        <p:spPr>
          <a:xfrm rot="21294720">
            <a:off x="8330111" y="3714697"/>
            <a:ext cx="1971827" cy="11634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3CE8DFA-A2F3-40C7-9368-3457F71F333C}"/>
              </a:ext>
            </a:extLst>
          </p:cNvPr>
          <p:cNvSpPr/>
          <p:nvPr/>
        </p:nvSpPr>
        <p:spPr>
          <a:xfrm rot="3314538">
            <a:off x="7404533" y="4976546"/>
            <a:ext cx="1606820" cy="11634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38BB3B1-02D0-4B99-8B54-CB1E1EC1B695}"/>
              </a:ext>
            </a:extLst>
          </p:cNvPr>
          <p:cNvSpPr/>
          <p:nvPr/>
        </p:nvSpPr>
        <p:spPr>
          <a:xfrm rot="8436529">
            <a:off x="2134897" y="3577368"/>
            <a:ext cx="3746898" cy="23635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B1D1971-9B35-41D0-BC6D-CE1FB6DC1F93}"/>
              </a:ext>
            </a:extLst>
          </p:cNvPr>
          <p:cNvSpPr/>
          <p:nvPr/>
        </p:nvSpPr>
        <p:spPr>
          <a:xfrm rot="8436529">
            <a:off x="6216907" y="907413"/>
            <a:ext cx="3746898" cy="21772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B6EDA15-344C-465F-812A-43E8682C05D2}"/>
              </a:ext>
            </a:extLst>
          </p:cNvPr>
          <p:cNvSpPr/>
          <p:nvPr/>
        </p:nvSpPr>
        <p:spPr>
          <a:xfrm rot="10800000" flipH="1" flipV="1">
            <a:off x="4222551" y="1641308"/>
            <a:ext cx="3746897" cy="3575384"/>
          </a:xfrm>
          <a:custGeom>
            <a:avLst/>
            <a:gdLst>
              <a:gd name="connsiteX0" fmla="*/ 1472084 w 2944168"/>
              <a:gd name="connsiteY0" fmla="*/ 0 h 2853732"/>
              <a:gd name="connsiteX1" fmla="*/ 2944168 w 2944168"/>
              <a:gd name="connsiteY1" fmla="*/ 1426866 h 2853732"/>
              <a:gd name="connsiteX2" fmla="*/ 1472084 w 2944168"/>
              <a:gd name="connsiteY2" fmla="*/ 2853732 h 2853732"/>
              <a:gd name="connsiteX3" fmla="*/ 0 w 2944168"/>
              <a:gd name="connsiteY3" fmla="*/ 1426866 h 2853732"/>
              <a:gd name="connsiteX4" fmla="*/ 1472084 w 2944168"/>
              <a:gd name="connsiteY4" fmla="*/ 0 h 285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168" h="2853732">
                <a:moveTo>
                  <a:pt x="1472084" y="0"/>
                </a:moveTo>
                <a:cubicBezTo>
                  <a:pt x="2285094" y="0"/>
                  <a:pt x="2944168" y="638830"/>
                  <a:pt x="2944168" y="1426866"/>
                </a:cubicBezTo>
                <a:cubicBezTo>
                  <a:pt x="2944168" y="2214902"/>
                  <a:pt x="2285094" y="2853732"/>
                  <a:pt x="1472084" y="2853732"/>
                </a:cubicBezTo>
                <a:cubicBezTo>
                  <a:pt x="659074" y="2853732"/>
                  <a:pt x="0" y="2214902"/>
                  <a:pt x="0" y="1426866"/>
                </a:cubicBezTo>
                <a:cubicBezTo>
                  <a:pt x="0" y="638830"/>
                  <a:pt x="659074" y="0"/>
                  <a:pt x="1472084" y="0"/>
                </a:cubicBezTo>
                <a:close/>
              </a:path>
            </a:pathLst>
          </a:custGeom>
          <a:solidFill>
            <a:srgbClr val="FFE5E5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CCCC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1F8EE0-A858-4514-A202-5006857DD2D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423432" y="4477812"/>
            <a:ext cx="1594905" cy="648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FFA74F8-49BA-4CE7-82A9-365775A410AA}"/>
              </a:ext>
            </a:extLst>
          </p:cNvPr>
          <p:cNvSpPr/>
          <p:nvPr/>
        </p:nvSpPr>
        <p:spPr>
          <a:xfrm rot="10800000" flipH="1" flipV="1">
            <a:off x="4792651" y="2140799"/>
            <a:ext cx="2592522" cy="2601712"/>
          </a:xfrm>
          <a:custGeom>
            <a:avLst/>
            <a:gdLst>
              <a:gd name="connsiteX0" fmla="*/ 1472084 w 2944168"/>
              <a:gd name="connsiteY0" fmla="*/ 0 h 2853732"/>
              <a:gd name="connsiteX1" fmla="*/ 2944168 w 2944168"/>
              <a:gd name="connsiteY1" fmla="*/ 1426866 h 2853732"/>
              <a:gd name="connsiteX2" fmla="*/ 1472084 w 2944168"/>
              <a:gd name="connsiteY2" fmla="*/ 2853732 h 2853732"/>
              <a:gd name="connsiteX3" fmla="*/ 0 w 2944168"/>
              <a:gd name="connsiteY3" fmla="*/ 1426866 h 2853732"/>
              <a:gd name="connsiteX4" fmla="*/ 1472084 w 2944168"/>
              <a:gd name="connsiteY4" fmla="*/ 0 h 285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168" h="2853732">
                <a:moveTo>
                  <a:pt x="1472084" y="0"/>
                </a:moveTo>
                <a:cubicBezTo>
                  <a:pt x="2285094" y="0"/>
                  <a:pt x="2944168" y="638830"/>
                  <a:pt x="2944168" y="1426866"/>
                </a:cubicBezTo>
                <a:cubicBezTo>
                  <a:pt x="2944168" y="2214902"/>
                  <a:pt x="2285094" y="2853732"/>
                  <a:pt x="1472084" y="2853732"/>
                </a:cubicBezTo>
                <a:cubicBezTo>
                  <a:pt x="659074" y="2853732"/>
                  <a:pt x="0" y="2214902"/>
                  <a:pt x="0" y="1426866"/>
                </a:cubicBezTo>
                <a:cubicBezTo>
                  <a:pt x="0" y="638830"/>
                  <a:pt x="659074" y="0"/>
                  <a:pt x="1472084" y="0"/>
                </a:cubicBezTo>
                <a:close/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AC418F9-81C4-4AF5-890D-36C52E6AC1B0}"/>
              </a:ext>
            </a:extLst>
          </p:cNvPr>
          <p:cNvSpPr/>
          <p:nvPr/>
        </p:nvSpPr>
        <p:spPr>
          <a:xfrm>
            <a:off x="6377307" y="3798865"/>
            <a:ext cx="1063988" cy="10233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A2AF30-088E-4DF4-956C-FFD9BAC22BF0}"/>
              </a:ext>
            </a:extLst>
          </p:cNvPr>
          <p:cNvSpPr/>
          <p:nvPr/>
        </p:nvSpPr>
        <p:spPr>
          <a:xfrm>
            <a:off x="4457591" y="3497693"/>
            <a:ext cx="1056712" cy="10233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82A65D6-A249-4E75-B22F-AEE72639D16D}"/>
              </a:ext>
            </a:extLst>
          </p:cNvPr>
          <p:cNvGrpSpPr/>
          <p:nvPr/>
        </p:nvGrpSpPr>
        <p:grpSpPr>
          <a:xfrm>
            <a:off x="4673320" y="2051001"/>
            <a:ext cx="1178528" cy="919796"/>
            <a:chOff x="4602296" y="2122025"/>
            <a:chExt cx="1178528" cy="9197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600756-7D6D-418D-9E95-0D17D156AC32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F2F2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52834B-A6D4-46A9-98DF-C1F408FB1A8A}"/>
                </a:ext>
              </a:extLst>
            </p:cNvPr>
            <p:cNvSpPr/>
            <p:nvPr/>
          </p:nvSpPr>
          <p:spPr>
            <a:xfrm>
              <a:off x="4602296" y="2412646"/>
              <a:ext cx="1178528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lgerian" panose="04020705040A02060702" pitchFamily="82" charset="0"/>
                </a:rPr>
                <a:t>POLITICAL</a:t>
              </a:r>
              <a:endParaRPr lang="zh-CN" altLang="en-US" sz="1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A79B414-1985-401B-AD11-9673F12D756C}"/>
              </a:ext>
            </a:extLst>
          </p:cNvPr>
          <p:cNvSpPr/>
          <p:nvPr/>
        </p:nvSpPr>
        <p:spPr>
          <a:xfrm>
            <a:off x="4466468" y="3840112"/>
            <a:ext cx="1032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CLIMATE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98DAB-2115-4AFF-98A3-2802D05E8AE7}"/>
              </a:ext>
            </a:extLst>
          </p:cNvPr>
          <p:cNvSpPr/>
          <p:nvPr/>
        </p:nvSpPr>
        <p:spPr>
          <a:xfrm>
            <a:off x="6474721" y="4141283"/>
            <a:ext cx="877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SOCIAL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E5BCA77-02A7-4F91-A92C-A4A0D141B0F5}"/>
              </a:ext>
            </a:extLst>
          </p:cNvPr>
          <p:cNvSpPr/>
          <p:nvPr/>
        </p:nvSpPr>
        <p:spPr>
          <a:xfrm>
            <a:off x="5478555" y="2851649"/>
            <a:ext cx="1224571" cy="1174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AEF371-50EB-4484-8711-4CC59F65E5C3}"/>
              </a:ext>
            </a:extLst>
          </p:cNvPr>
          <p:cNvSpPr/>
          <p:nvPr/>
        </p:nvSpPr>
        <p:spPr>
          <a:xfrm>
            <a:off x="5478648" y="325286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FRAGILITY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3119F93-9714-4CB9-BF8C-8E2A78D3DD1C}"/>
              </a:ext>
            </a:extLst>
          </p:cNvPr>
          <p:cNvGrpSpPr/>
          <p:nvPr/>
        </p:nvGrpSpPr>
        <p:grpSpPr>
          <a:xfrm>
            <a:off x="3337913" y="599759"/>
            <a:ext cx="1145250" cy="919796"/>
            <a:chOff x="4618934" y="2122025"/>
            <a:chExt cx="1145250" cy="91979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DA2736B-EB53-419A-94B4-003B1789C759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EFF55E4-06F4-40E6-A091-E138E63BAAA5}"/>
                </a:ext>
              </a:extLst>
            </p:cNvPr>
            <p:cNvSpPr/>
            <p:nvPr/>
          </p:nvSpPr>
          <p:spPr>
            <a:xfrm rot="21155242">
              <a:off x="4618934" y="2358184"/>
              <a:ext cx="11452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T</a:t>
              </a:r>
              <a:r>
                <a:rPr lang="en-US" altLang="zh-CN" sz="2000" dirty="0">
                  <a:solidFill>
                    <a:schemeClr val="tx1"/>
                  </a:solidFill>
                  <a:latin typeface="Bodoni MT Condensed" panose="02070606080606020203" pitchFamily="18" charset="0"/>
                </a:rPr>
                <a:t>ransparency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11ACEB-C385-40B2-A5E2-DDB953CED2C0}"/>
              </a:ext>
            </a:extLst>
          </p:cNvPr>
          <p:cNvGrpSpPr/>
          <p:nvPr/>
        </p:nvGrpSpPr>
        <p:grpSpPr>
          <a:xfrm>
            <a:off x="3407704" y="1647609"/>
            <a:ext cx="1039323" cy="919796"/>
            <a:chOff x="4670969" y="2122025"/>
            <a:chExt cx="1039323" cy="91979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5B601E4-89C4-4B12-BFBB-1EA3008FB8B2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60F5C-FBA1-4911-BC74-8DBE9ED6DF2F}"/>
                </a:ext>
              </a:extLst>
            </p:cNvPr>
            <p:cNvSpPr/>
            <p:nvPr/>
          </p:nvSpPr>
          <p:spPr>
            <a:xfrm rot="21137944">
              <a:off x="4672827" y="2358184"/>
              <a:ext cx="1037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C</a:t>
              </a:r>
              <a:r>
                <a:rPr lang="en-US" altLang="zh-CN" sz="2000" dirty="0">
                  <a:solidFill>
                    <a:schemeClr val="tx1"/>
                  </a:solidFill>
                  <a:latin typeface="Bodoni MT Condensed" panose="02070606080606020203" pitchFamily="18" charset="0"/>
                </a:rPr>
                <a:t>ompetition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782422-ED9D-4503-8ECD-CC80C863B18D}"/>
              </a:ext>
            </a:extLst>
          </p:cNvPr>
          <p:cNvGrpSpPr/>
          <p:nvPr/>
        </p:nvGrpSpPr>
        <p:grpSpPr>
          <a:xfrm rot="303112">
            <a:off x="7202429" y="1197399"/>
            <a:ext cx="1005669" cy="919796"/>
            <a:chOff x="4670969" y="2122025"/>
            <a:chExt cx="1005669" cy="91979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F16B59E-3A29-4FDE-861E-769F5802A483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FE5603-37E6-4547-B753-A0379F1B96B0}"/>
                </a:ext>
              </a:extLst>
            </p:cNvPr>
            <p:cNvSpPr/>
            <p:nvPr/>
          </p:nvSpPr>
          <p:spPr>
            <a:xfrm>
              <a:off x="4947742" y="2358184"/>
              <a:ext cx="4876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GNI 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99E4167-3545-4632-8A65-B511D06B9F80}"/>
              </a:ext>
            </a:extLst>
          </p:cNvPr>
          <p:cNvGrpSpPr/>
          <p:nvPr/>
        </p:nvGrpSpPr>
        <p:grpSpPr>
          <a:xfrm rot="406492">
            <a:off x="8448231" y="1321073"/>
            <a:ext cx="1005669" cy="919796"/>
            <a:chOff x="4670969" y="2122025"/>
            <a:chExt cx="1005669" cy="919796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066F9A1-F3C9-42AA-A88E-245380C1278A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59A739B-7B79-4385-948B-A045A803AEAC}"/>
                </a:ext>
              </a:extLst>
            </p:cNvPr>
            <p:cNvSpPr/>
            <p:nvPr/>
          </p:nvSpPr>
          <p:spPr>
            <a:xfrm>
              <a:off x="4958964" y="2358184"/>
              <a:ext cx="4651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GDP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940DD30-F0F8-4C0D-A7D0-B2CB0E457416}"/>
              </a:ext>
            </a:extLst>
          </p:cNvPr>
          <p:cNvGrpSpPr/>
          <p:nvPr/>
        </p:nvGrpSpPr>
        <p:grpSpPr>
          <a:xfrm rot="235880">
            <a:off x="2777102" y="4911036"/>
            <a:ext cx="1039323" cy="919796"/>
            <a:chOff x="4670969" y="2122025"/>
            <a:chExt cx="1039323" cy="919796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4F967A7-F8EB-4CD5-97E5-3BEB54C20803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45D10E1-EB1C-4689-84E5-F2E2C86ABE93}"/>
                </a:ext>
              </a:extLst>
            </p:cNvPr>
            <p:cNvSpPr/>
            <p:nvPr/>
          </p:nvSpPr>
          <p:spPr>
            <a:xfrm>
              <a:off x="4672827" y="2358184"/>
              <a:ext cx="1037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Arable land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FDDDAF3-F19E-4876-944E-0670C95F2C8E}"/>
              </a:ext>
            </a:extLst>
          </p:cNvPr>
          <p:cNvGrpSpPr/>
          <p:nvPr/>
        </p:nvGrpSpPr>
        <p:grpSpPr>
          <a:xfrm rot="297391">
            <a:off x="3976625" y="4692601"/>
            <a:ext cx="1005669" cy="919796"/>
            <a:chOff x="4670969" y="2122025"/>
            <a:chExt cx="1005669" cy="91979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C57F4F9-25CB-4958-AF0B-EE75D3C48516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CED3575-90AC-4A8E-8CAA-153AA1A302D8}"/>
                </a:ext>
              </a:extLst>
            </p:cNvPr>
            <p:cNvSpPr/>
            <p:nvPr/>
          </p:nvSpPr>
          <p:spPr>
            <a:xfrm>
              <a:off x="4853165" y="2358184"/>
              <a:ext cx="6767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err="1">
                  <a:latin typeface="Bodoni MT Condensed" panose="02070606080606020203" pitchFamily="18" charset="0"/>
                </a:rPr>
                <a:t>Diaster</a:t>
              </a:r>
              <a:endParaRPr lang="en-US" altLang="zh-CN" sz="2000" dirty="0"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BDFCC9B-C8AC-42FE-9530-89885B45756C}"/>
              </a:ext>
            </a:extLst>
          </p:cNvPr>
          <p:cNvGrpSpPr/>
          <p:nvPr/>
        </p:nvGrpSpPr>
        <p:grpSpPr>
          <a:xfrm rot="21256193">
            <a:off x="7516892" y="4812597"/>
            <a:ext cx="1005669" cy="919796"/>
            <a:chOff x="4670969" y="2122025"/>
            <a:chExt cx="1005669" cy="91979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DA49FF9-D076-48FB-A412-FFCB207462FE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7FBCD20-D8C9-4E24-BDF8-F97610229EAC}"/>
                </a:ext>
              </a:extLst>
            </p:cNvPr>
            <p:cNvSpPr/>
            <p:nvPr/>
          </p:nvSpPr>
          <p:spPr>
            <a:xfrm>
              <a:off x="4729734" y="2358184"/>
              <a:ext cx="9236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Homicides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0BCCFED-7C47-49E7-83DE-C7C757251CE3}"/>
              </a:ext>
            </a:extLst>
          </p:cNvPr>
          <p:cNvGrpSpPr/>
          <p:nvPr/>
        </p:nvGrpSpPr>
        <p:grpSpPr>
          <a:xfrm rot="21196380">
            <a:off x="8906705" y="4947298"/>
            <a:ext cx="1005669" cy="919796"/>
            <a:chOff x="4670969" y="2122025"/>
            <a:chExt cx="1005669" cy="91979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22E9034-3A56-4107-97B5-65158CF56E19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637E7AD-BE06-439F-B309-4738054EAE4C}"/>
                </a:ext>
              </a:extLst>
            </p:cNvPr>
            <p:cNvSpPr/>
            <p:nvPr/>
          </p:nvSpPr>
          <p:spPr>
            <a:xfrm>
              <a:off x="4746566" y="2358184"/>
              <a:ext cx="8899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Schooling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3A7F1BA-C107-4C39-B5DB-0CF7D2ECBDC1}"/>
              </a:ext>
            </a:extLst>
          </p:cNvPr>
          <p:cNvGrpSpPr/>
          <p:nvPr/>
        </p:nvGrpSpPr>
        <p:grpSpPr>
          <a:xfrm rot="21244973">
            <a:off x="8212722" y="3923854"/>
            <a:ext cx="1005669" cy="919796"/>
            <a:chOff x="4670969" y="2122025"/>
            <a:chExt cx="1005669" cy="91979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9B4B4D-AE8C-4CD0-ABF6-795528A2C321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F996D18-5A89-4BD0-AAC6-2A47D30B6578}"/>
                </a:ext>
              </a:extLst>
            </p:cNvPr>
            <p:cNvSpPr/>
            <p:nvPr/>
          </p:nvSpPr>
          <p:spPr>
            <a:xfrm>
              <a:off x="4805876" y="2358184"/>
              <a:ext cx="7713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Diseases</a:t>
              </a:r>
              <a:endParaRPr lang="zh-CN" altLang="en-US" sz="20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AF087B-413B-4E9C-9357-E9F52DC2BAD7}"/>
              </a:ext>
            </a:extLst>
          </p:cNvPr>
          <p:cNvGrpSpPr/>
          <p:nvPr/>
        </p:nvGrpSpPr>
        <p:grpSpPr>
          <a:xfrm rot="331820">
            <a:off x="3250485" y="3823685"/>
            <a:ext cx="1005669" cy="919796"/>
            <a:chOff x="4670969" y="2122025"/>
            <a:chExt cx="1005669" cy="91979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C4A4C10-2577-44AB-B6B6-BE957E7167C6}"/>
                </a:ext>
              </a:extLst>
            </p:cNvPr>
            <p:cNvSpPr/>
            <p:nvPr/>
          </p:nvSpPr>
          <p:spPr>
            <a:xfrm>
              <a:off x="4670969" y="2122025"/>
              <a:ext cx="1005669" cy="9197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DE1506D-011E-44E3-824D-144C2B5B53ED}"/>
                </a:ext>
              </a:extLst>
            </p:cNvPr>
            <p:cNvSpPr/>
            <p:nvPr/>
          </p:nvSpPr>
          <p:spPr>
            <a:xfrm>
              <a:off x="4848516" y="2358184"/>
              <a:ext cx="6860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Bodoni MT Condensed" panose="02070606080606020203" pitchFamily="18" charset="0"/>
                </a:rPr>
                <a:t>Forrest</a:t>
              </a:r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718C998-93C5-4C3A-8F47-8004412018B8}"/>
              </a:ext>
            </a:extLst>
          </p:cNvPr>
          <p:cNvCxnSpPr>
            <a:stCxn id="32" idx="5"/>
            <a:endCxn id="11" idx="1"/>
          </p:cNvCxnSpPr>
          <p:nvPr/>
        </p:nvCxnSpPr>
        <p:spPr>
          <a:xfrm>
            <a:off x="4248340" y="1384854"/>
            <a:ext cx="640930" cy="8008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D0F1E8A-C62C-4B4B-902D-B58D1958D354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4266096" y="2432704"/>
            <a:ext cx="460379" cy="664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4A4C671-EF59-4033-BC80-E94A8881D1B5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7185454" y="1949921"/>
            <a:ext cx="136997" cy="38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65975A3-04DD-4B27-B822-FC8DC1DB89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7561631" y="2061953"/>
            <a:ext cx="997997" cy="4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40E8B5C-2F20-4ED9-91CF-BEC173C0E84A}"/>
              </a:ext>
            </a:extLst>
          </p:cNvPr>
          <p:cNvCxnSpPr>
            <a:cxnSpLocks/>
            <a:stCxn id="65" idx="7"/>
            <a:endCxn id="17" idx="2"/>
          </p:cNvCxnSpPr>
          <p:nvPr/>
        </p:nvCxnSpPr>
        <p:spPr>
          <a:xfrm>
            <a:off x="4138562" y="3994166"/>
            <a:ext cx="319029" cy="152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6FBB397-DBC1-4587-AC3F-0E9E8561DDA6}"/>
              </a:ext>
            </a:extLst>
          </p:cNvPr>
          <p:cNvCxnSpPr>
            <a:cxnSpLocks/>
            <a:stCxn id="44" idx="7"/>
            <a:endCxn id="17" idx="3"/>
          </p:cNvCxnSpPr>
          <p:nvPr/>
        </p:nvCxnSpPr>
        <p:spPr>
          <a:xfrm flipV="1">
            <a:off x="3656993" y="4371212"/>
            <a:ext cx="955350" cy="6985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5CECD53-E46C-49C2-84AB-D638577C74E2}"/>
              </a:ext>
            </a:extLst>
          </p:cNvPr>
          <p:cNvCxnSpPr>
            <a:cxnSpLocks/>
            <a:stCxn id="47" idx="7"/>
            <a:endCxn id="17" idx="4"/>
          </p:cNvCxnSpPr>
          <p:nvPr/>
        </p:nvCxnSpPr>
        <p:spPr>
          <a:xfrm flipV="1">
            <a:off x="4861784" y="4521084"/>
            <a:ext cx="124163" cy="3381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A38494F-E9A1-4D68-AD21-58AB5A77C90F}"/>
              </a:ext>
            </a:extLst>
          </p:cNvPr>
          <p:cNvCxnSpPr>
            <a:stCxn id="18" idx="5"/>
            <a:endCxn id="50" idx="1"/>
          </p:cNvCxnSpPr>
          <p:nvPr/>
        </p:nvCxnSpPr>
        <p:spPr>
          <a:xfrm>
            <a:off x="7285478" y="4672384"/>
            <a:ext cx="347999" cy="3120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A86EA8D-21E2-43F5-9709-57030112DE9B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>
            <a:off x="7441295" y="4310561"/>
            <a:ext cx="774106" cy="125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555F3F7-5B62-4C85-8535-ECD02A50870F}"/>
              </a:ext>
            </a:extLst>
          </p:cNvPr>
          <p:cNvSpPr/>
          <p:nvPr/>
        </p:nvSpPr>
        <p:spPr>
          <a:xfrm rot="21291438">
            <a:off x="9192490" y="4022839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Bodoni MT Condensed" panose="02070606080606020203" pitchFamily="18" charset="0"/>
              </a:rPr>
              <a:t>precipitation</a:t>
            </a:r>
            <a:r>
              <a:rPr lang="zh-CN" altLang="en-US" dirty="0"/>
              <a:t> 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2A2B3E-3C5E-4CCF-A514-2BCD9BABFCCA}"/>
              </a:ext>
            </a:extLst>
          </p:cNvPr>
          <p:cNvSpPr/>
          <p:nvPr/>
        </p:nvSpPr>
        <p:spPr>
          <a:xfrm rot="21256193">
            <a:off x="7808623" y="5675182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Bodoni MT Condensed" panose="02070606080606020203" pitchFamily="18" charset="0"/>
              </a:rPr>
              <a:t>Cereal yield</a:t>
            </a:r>
            <a:endParaRPr lang="zh-CN" altLang="en-US" sz="20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BA359A-358D-47C6-91C5-CC824D670671}"/>
              </a:ext>
            </a:extLst>
          </p:cNvPr>
          <p:cNvSpPr/>
          <p:nvPr/>
        </p:nvSpPr>
        <p:spPr>
          <a:xfrm rot="21196380">
            <a:off x="9857905" y="5347777"/>
            <a:ext cx="769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Bodoni MT Condensed" panose="02070606080606020203" pitchFamily="18" charset="0"/>
              </a:rPr>
              <a:t>Extreme</a:t>
            </a:r>
          </a:p>
          <a:p>
            <a:pPr algn="ctr"/>
            <a:r>
              <a:rPr lang="en-US" altLang="zh-CN" sz="2000" dirty="0">
                <a:latin typeface="Bodoni MT Condensed" panose="02070606080606020203" pitchFamily="18" charset="0"/>
              </a:rPr>
              <a:t>Climate</a:t>
            </a:r>
            <a:endParaRPr lang="zh-CN" altLang="en-US" sz="20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55A44D9-2292-40AA-89E9-6DCF5404244A}"/>
              </a:ext>
            </a:extLst>
          </p:cNvPr>
          <p:cNvSpPr/>
          <p:nvPr/>
        </p:nvSpPr>
        <p:spPr>
          <a:xfrm rot="21196380">
            <a:off x="2618997" y="1681730"/>
            <a:ext cx="769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Bodoni MT Condensed" panose="02070606080606020203" pitchFamily="18" charset="0"/>
              </a:rPr>
              <a:t>Extreme</a:t>
            </a:r>
          </a:p>
          <a:p>
            <a:pPr algn="ctr"/>
            <a:r>
              <a:rPr lang="en-US" altLang="zh-CN" sz="2000" dirty="0">
                <a:latin typeface="Bodoni MT Condensed" panose="02070606080606020203" pitchFamily="18" charset="0"/>
              </a:rPr>
              <a:t>Climate</a:t>
            </a:r>
            <a:endParaRPr lang="zh-CN" altLang="en-US" sz="20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D411CA2-9C5E-4EB9-95CD-7685A7818BB3}"/>
              </a:ext>
            </a:extLst>
          </p:cNvPr>
          <p:cNvSpPr/>
          <p:nvPr/>
        </p:nvSpPr>
        <p:spPr>
          <a:xfrm>
            <a:off x="6621860" y="2296978"/>
            <a:ext cx="1129456" cy="10587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77CFC0F-8205-45B5-AC95-70E9F196B48A}"/>
              </a:ext>
            </a:extLst>
          </p:cNvPr>
          <p:cNvSpPr/>
          <p:nvPr/>
        </p:nvSpPr>
        <p:spPr>
          <a:xfrm>
            <a:off x="6569919" y="2638892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lgerian" panose="04020705040A02060702" pitchFamily="82" charset="0"/>
              </a:rPr>
              <a:t>ECONOMICs</a:t>
            </a:r>
            <a:endParaRPr lang="zh-CN" alt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>
            <a:extLst>
              <a:ext uri="{FF2B5EF4-FFF2-40B4-BE49-F238E27FC236}">
                <a16:creationId xmlns:a16="http://schemas.microsoft.com/office/drawing/2014/main" id="{D5F9184C-74C0-46B1-B4A5-039A7E3334FC}"/>
              </a:ext>
            </a:extLst>
          </p:cNvPr>
          <p:cNvSpPr/>
          <p:nvPr/>
        </p:nvSpPr>
        <p:spPr>
          <a:xfrm>
            <a:off x="5549392" y="551277"/>
            <a:ext cx="1235480" cy="11219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DF1712-5C8D-4A17-B594-FC0D2498DBA7}"/>
              </a:ext>
            </a:extLst>
          </p:cNvPr>
          <p:cNvSpPr/>
          <p:nvPr/>
        </p:nvSpPr>
        <p:spPr>
          <a:xfrm>
            <a:off x="93212" y="1828675"/>
            <a:ext cx="1677879" cy="1056443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Indiator</a:t>
            </a:r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 Selection 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2C3F3B-7C90-46EA-9592-7F7BD40953C2}"/>
              </a:ext>
            </a:extLst>
          </p:cNvPr>
          <p:cNvSpPr/>
          <p:nvPr/>
        </p:nvSpPr>
        <p:spPr>
          <a:xfrm>
            <a:off x="2355540" y="1828675"/>
            <a:ext cx="2024176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Construct Comprehensive Index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FA0137-BC33-41FE-9468-C34C64E73D70}"/>
              </a:ext>
            </a:extLst>
          </p:cNvPr>
          <p:cNvSpPr/>
          <p:nvPr/>
        </p:nvSpPr>
        <p:spPr>
          <a:xfrm>
            <a:off x="2380325" y="1015740"/>
            <a:ext cx="1694515" cy="727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Multiplier System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0A696-8D0A-4FB5-98DC-A1432DA93B7E}"/>
              </a:ext>
            </a:extLst>
          </p:cNvPr>
          <p:cNvSpPr/>
          <p:nvPr/>
        </p:nvSpPr>
        <p:spPr>
          <a:xfrm>
            <a:off x="5041035" y="1828675"/>
            <a:ext cx="1794767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Measure of Three-Level Fragility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0E399A-14E9-4357-BCB6-8BE19AEFFEFF}"/>
              </a:ext>
            </a:extLst>
          </p:cNvPr>
          <p:cNvSpPr/>
          <p:nvPr/>
        </p:nvSpPr>
        <p:spPr>
          <a:xfrm>
            <a:off x="2388642" y="157022"/>
            <a:ext cx="1677879" cy="7464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Primary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Indiator</a:t>
            </a:r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 System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F6B6CE-EE50-4882-B10C-8391E6D61062}"/>
              </a:ext>
            </a:extLst>
          </p:cNvPr>
          <p:cNvSpPr/>
          <p:nvPr/>
        </p:nvSpPr>
        <p:spPr>
          <a:xfrm>
            <a:off x="7563778" y="772232"/>
            <a:ext cx="1794767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Fragile Country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3E23F-FED8-4233-A3EE-9AE745E35FB1}"/>
              </a:ext>
            </a:extLst>
          </p:cNvPr>
          <p:cNvSpPr/>
          <p:nvPr/>
        </p:nvSpPr>
        <p:spPr>
          <a:xfrm>
            <a:off x="7563777" y="2745295"/>
            <a:ext cx="1794767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Non-Fragile Country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CE687-18CF-48BE-869A-BE945FAAB045}"/>
              </a:ext>
            </a:extLst>
          </p:cNvPr>
          <p:cNvSpPr/>
          <p:nvPr/>
        </p:nvSpPr>
        <p:spPr>
          <a:xfrm>
            <a:off x="9555334" y="772232"/>
            <a:ext cx="2047785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Determine the impact of climate change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45D2DD-B1F0-4751-BA96-DCCB36CDAF1D}"/>
              </a:ext>
            </a:extLst>
          </p:cNvPr>
          <p:cNvSpPr/>
          <p:nvPr/>
        </p:nvSpPr>
        <p:spPr>
          <a:xfrm>
            <a:off x="9555334" y="2745294"/>
            <a:ext cx="2047785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Identify the fragility and analysis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09C9FD-300B-483C-89F9-4120949FBE1D}"/>
              </a:ext>
            </a:extLst>
          </p:cNvPr>
          <p:cNvSpPr/>
          <p:nvPr/>
        </p:nvSpPr>
        <p:spPr>
          <a:xfrm>
            <a:off x="8158575" y="4190134"/>
            <a:ext cx="1794767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Constract</a:t>
            </a:r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 Human Intervention Model 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2703D2-1DC8-4D04-A14E-E22C78C3575C}"/>
              </a:ext>
            </a:extLst>
          </p:cNvPr>
          <p:cNvSpPr/>
          <p:nvPr/>
        </p:nvSpPr>
        <p:spPr>
          <a:xfrm>
            <a:off x="6096000" y="5551996"/>
            <a:ext cx="1887979" cy="813287"/>
          </a:xfrm>
          <a:prstGeom prst="roundRect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Identify the Risk of Climate Change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E4CF4D-C02F-4720-A0B8-5DFE29757112}"/>
              </a:ext>
            </a:extLst>
          </p:cNvPr>
          <p:cNvSpPr/>
          <p:nvPr/>
        </p:nvSpPr>
        <p:spPr>
          <a:xfrm>
            <a:off x="8158575" y="5551995"/>
            <a:ext cx="1842036" cy="813287"/>
          </a:xfrm>
          <a:prstGeom prst="roundRect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Establishment of Benefit-cost Model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0C0E372-EF02-4399-9BD0-68044595135F}"/>
              </a:ext>
            </a:extLst>
          </p:cNvPr>
          <p:cNvSpPr/>
          <p:nvPr/>
        </p:nvSpPr>
        <p:spPr>
          <a:xfrm>
            <a:off x="10170848" y="5551996"/>
            <a:ext cx="1794767" cy="813286"/>
          </a:xfrm>
          <a:prstGeom prst="roundRect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Predict the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Overall Cost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C8FD9C-2A44-43F1-96C3-C19328B8E499}"/>
              </a:ext>
            </a:extLst>
          </p:cNvPr>
          <p:cNvSpPr/>
          <p:nvPr/>
        </p:nvSpPr>
        <p:spPr>
          <a:xfrm>
            <a:off x="2993244" y="4269968"/>
            <a:ext cx="2163193" cy="89677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Applying Model to Different Regional Scale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B960C8-DB8F-434E-ADAF-0652AB271C32}"/>
              </a:ext>
            </a:extLst>
          </p:cNvPr>
          <p:cNvSpPr/>
          <p:nvPr/>
        </p:nvSpPr>
        <p:spPr>
          <a:xfrm>
            <a:off x="2993244" y="5630271"/>
            <a:ext cx="2163193" cy="7350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Sensitivity </a:t>
            </a:r>
            <a:r>
              <a:rPr lang="en-US" altLang="zh-CN" sz="1600" dirty="0" err="1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Anaylsis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E58B49-CE15-4462-ABA5-17F1391B785A}"/>
              </a:ext>
            </a:extLst>
          </p:cNvPr>
          <p:cNvSpPr/>
          <p:nvPr/>
        </p:nvSpPr>
        <p:spPr>
          <a:xfrm>
            <a:off x="199601" y="561651"/>
            <a:ext cx="1120209" cy="8943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8EFCC8-DFDA-4FE6-BDE5-4EB605B171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71091" y="2356897"/>
            <a:ext cx="5844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744D7DB-2DA4-4D68-9468-4123821813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79716" y="2356897"/>
            <a:ext cx="6613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0EDE4A7-C7F7-44DC-A868-07F24F939BC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835802" y="1300454"/>
            <a:ext cx="727976" cy="105644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8D6A8DC-0834-4EE1-AE02-069810F0B6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835802" y="2356897"/>
            <a:ext cx="727975" cy="91662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4731739-EE18-4F20-AEE6-761ABD066824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H="1">
            <a:off x="9953342" y="1300454"/>
            <a:ext cx="1649777" cy="3417902"/>
          </a:xfrm>
          <a:prstGeom prst="bentConnector3">
            <a:avLst>
              <a:gd name="adj1" fmla="val -138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D0624E62-4586-4F52-A351-19173FD14827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9953342" y="3273516"/>
            <a:ext cx="1649777" cy="1444840"/>
          </a:xfrm>
          <a:prstGeom prst="bentConnector3">
            <a:avLst>
              <a:gd name="adj1" fmla="val -138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E7A2105-8B8E-4D50-9D9F-4544E7582BA7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5156437" y="4718356"/>
            <a:ext cx="3002138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D70002A-10B3-4BEA-915F-A15C421339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074841" y="5166741"/>
            <a:ext cx="0" cy="4635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99E1C52-A136-468C-BB9E-9BD18BE41906}"/>
              </a:ext>
            </a:extLst>
          </p:cNvPr>
          <p:cNvSpPr/>
          <p:nvPr/>
        </p:nvSpPr>
        <p:spPr>
          <a:xfrm>
            <a:off x="430449" y="82309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10F313-1EB6-47A7-8843-9E302FA7E11C}"/>
              </a:ext>
            </a:extLst>
          </p:cNvPr>
          <p:cNvSpPr/>
          <p:nvPr/>
        </p:nvSpPr>
        <p:spPr>
          <a:xfrm>
            <a:off x="5600678" y="789078"/>
            <a:ext cx="11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9A64ECC-B9B5-45D7-A4B1-2CAE3000490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358545" y="1300454"/>
            <a:ext cx="1967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05EE6A6-CE10-4025-97B2-1E8C14498BD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9358544" y="3273516"/>
            <a:ext cx="19679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B9202B2-D721-42DC-880F-B565AE79A2E2}"/>
              </a:ext>
            </a:extLst>
          </p:cNvPr>
          <p:cNvSpPr/>
          <p:nvPr/>
        </p:nvSpPr>
        <p:spPr>
          <a:xfrm>
            <a:off x="93212" y="0"/>
            <a:ext cx="6865397" cy="395627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F31C43-17C4-4EFF-A88F-899AA5277982}"/>
              </a:ext>
            </a:extLst>
          </p:cNvPr>
          <p:cNvSpPr/>
          <p:nvPr/>
        </p:nvSpPr>
        <p:spPr>
          <a:xfrm>
            <a:off x="355102" y="3124816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TASK I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2F7475A-E64E-451E-8DE6-A0A9C1C1962C}"/>
              </a:ext>
            </a:extLst>
          </p:cNvPr>
          <p:cNvSpPr/>
          <p:nvPr/>
        </p:nvSpPr>
        <p:spPr>
          <a:xfrm>
            <a:off x="7383187" y="201752"/>
            <a:ext cx="4715601" cy="181628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B90DEB8-AF34-47B7-B514-781545643A5F}"/>
              </a:ext>
            </a:extLst>
          </p:cNvPr>
          <p:cNvSpPr/>
          <p:nvPr/>
        </p:nvSpPr>
        <p:spPr>
          <a:xfrm>
            <a:off x="7420251" y="2104132"/>
            <a:ext cx="4715601" cy="183643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9F4478B-54FD-460C-90F4-08EEB9635C5B}"/>
              </a:ext>
            </a:extLst>
          </p:cNvPr>
          <p:cNvSpPr/>
          <p:nvPr/>
        </p:nvSpPr>
        <p:spPr>
          <a:xfrm>
            <a:off x="5823751" y="4068530"/>
            <a:ext cx="6312101" cy="253990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616FFA6-EEA5-456A-8141-09F784169121}"/>
              </a:ext>
            </a:extLst>
          </p:cNvPr>
          <p:cNvSpPr/>
          <p:nvPr/>
        </p:nvSpPr>
        <p:spPr>
          <a:xfrm>
            <a:off x="1393794" y="4068530"/>
            <a:ext cx="4279036" cy="251261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B293882-78E2-4E80-A276-EDABE77D106C}"/>
              </a:ext>
            </a:extLst>
          </p:cNvPr>
          <p:cNvSpPr/>
          <p:nvPr/>
        </p:nvSpPr>
        <p:spPr>
          <a:xfrm>
            <a:off x="10449022" y="249562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TASK II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F11E89D-20E1-4A90-B469-8B223079499B}"/>
              </a:ext>
            </a:extLst>
          </p:cNvPr>
          <p:cNvSpPr/>
          <p:nvPr/>
        </p:nvSpPr>
        <p:spPr>
          <a:xfrm>
            <a:off x="10449021" y="2219076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TASK III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26BDB90-7AF5-4115-8960-A4EDB7E1F251}"/>
              </a:ext>
            </a:extLst>
          </p:cNvPr>
          <p:cNvSpPr/>
          <p:nvPr/>
        </p:nvSpPr>
        <p:spPr>
          <a:xfrm>
            <a:off x="6130031" y="4164109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TASK IV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2B385FF-85C9-489C-970A-DA84C243C266}"/>
              </a:ext>
            </a:extLst>
          </p:cNvPr>
          <p:cNvSpPr/>
          <p:nvPr/>
        </p:nvSpPr>
        <p:spPr>
          <a:xfrm>
            <a:off x="1616471" y="5842260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TASK V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80" name="对话气泡: 矩形 79">
            <a:extLst>
              <a:ext uri="{FF2B5EF4-FFF2-40B4-BE49-F238E27FC236}">
                <a16:creationId xmlns:a16="http://schemas.microsoft.com/office/drawing/2014/main" id="{2042391B-BD1E-4E0A-B6B1-0D2C733B4CF8}"/>
              </a:ext>
            </a:extLst>
          </p:cNvPr>
          <p:cNvSpPr/>
          <p:nvPr/>
        </p:nvSpPr>
        <p:spPr>
          <a:xfrm>
            <a:off x="2355541" y="3058417"/>
            <a:ext cx="3740460" cy="704721"/>
          </a:xfrm>
          <a:prstGeom prst="wedgeRectCallout">
            <a:avLst>
              <a:gd name="adj1" fmla="val -14909"/>
              <a:gd name="adj2" fmla="val -669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measure direct and indirect effects of the climate through two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submodels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047 -0.178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-3.54167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7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047 -0.178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-3.54167E-6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7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047 -0.178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-3.54167E-6 2.59259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7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E8ABFB-5A29-47B9-91F3-B6373A78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2" y="0"/>
            <a:ext cx="11333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8EF6FE-9396-475B-8F5D-1ADE6FF5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6408"/>
              </p:ext>
            </p:extLst>
          </p:nvPr>
        </p:nvGraphicFramePr>
        <p:xfrm>
          <a:off x="3513667" y="829732"/>
          <a:ext cx="61214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7289">
                  <a:extLst>
                    <a:ext uri="{9D8B030D-6E8A-4147-A177-3AD203B41FA5}">
                      <a16:colId xmlns:a16="http://schemas.microsoft.com/office/drawing/2014/main" val="3365731713"/>
                    </a:ext>
                  </a:extLst>
                </a:gridCol>
                <a:gridCol w="3122740">
                  <a:extLst>
                    <a:ext uri="{9D8B030D-6E8A-4147-A177-3AD203B41FA5}">
                      <a16:colId xmlns:a16="http://schemas.microsoft.com/office/drawing/2014/main" val="3204391647"/>
                    </a:ext>
                  </a:extLst>
                </a:gridCol>
                <a:gridCol w="1561371">
                  <a:extLst>
                    <a:ext uri="{9D8B030D-6E8A-4147-A177-3AD203B41FA5}">
                      <a16:colId xmlns:a16="http://schemas.microsoft.com/office/drawing/2014/main" val="60144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cap="all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0" i="1" u="none" strike="noStrike" cap="all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cap="all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US" sz="1400" b="0" i="1" u="none" strike="noStrike" cap="all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cap="all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fragility</a:t>
                      </a:r>
                      <a:endParaRPr lang="en-US" sz="1400" b="0" i="1" u="none" strike="noStrike" cap="all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491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Mauritania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96.84205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471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Burundi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96.58321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379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 Bank and Gaza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96.27652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28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Yemen, Rep.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96.26727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8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Somalia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96.10368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451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96.01151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873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Burkina Faso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95.73676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61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Djibouti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95.71822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553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Haiti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95.67908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798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95.50645</a:t>
                      </a:r>
                      <a:endParaRPr lang="en-US" altLang="zh-C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1404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165</Words>
  <Application>Microsoft Office PowerPoint</Application>
  <PresentationFormat>宽屏</PresentationFormat>
  <Paragraphs>99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Algerian</vt:lpstr>
      <vt:lpstr>Arial</vt:lpstr>
      <vt:lpstr>Baskerville Old Face</vt:lpstr>
      <vt:lpstr>Bodoni MT Condensed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浩峻 高</dc:creator>
  <cp:lastModifiedBy>浩峻 高</cp:lastModifiedBy>
  <cp:revision>27</cp:revision>
  <dcterms:created xsi:type="dcterms:W3CDTF">2019-01-20T06:42:04Z</dcterms:created>
  <dcterms:modified xsi:type="dcterms:W3CDTF">2019-01-20T23:45:16Z</dcterms:modified>
</cp:coreProperties>
</file>