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5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142" userDrawn="1">
          <p15:clr>
            <a:srgbClr val="A4A3A4"/>
          </p15:clr>
        </p15:guide>
        <p15:guide id="4" orient="horz" pos="777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7" orient="horz" pos="2001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F7F7F"/>
    <a:srgbClr val="E6E6E6"/>
    <a:srgbClr val="2F528F"/>
    <a:srgbClr val="D5D5D5"/>
    <a:srgbClr val="9DC3E6"/>
    <a:srgbClr val="FFFFFF"/>
    <a:srgbClr val="FFE5E5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58" y="58"/>
      </p:cViewPr>
      <p:guideLst>
        <p:guide pos="438"/>
        <p:guide pos="7242"/>
        <p:guide orient="horz" pos="142"/>
        <p:guide orient="horz" pos="777"/>
        <p:guide orient="horz" pos="3929"/>
        <p:guide orient="horz" pos="3884"/>
        <p:guide orient="horz" pos="200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80EC5-5999-4DE2-BC18-D4E2F994632F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A86D-C529-43B2-8E6B-5D91E9F69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21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3A86D-C529-43B2-8E6B-5D91E9F698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86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3A86D-C529-43B2-8E6B-5D91E9F698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0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38B9F-4CB8-416C-A5D8-FEA6331A8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7B78C4-DDA5-4882-ADF6-7A0AF071B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58087-5107-46EC-8028-18C1EDE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15BCD-D5C8-4FCA-8BDC-3DF6A60C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C5470-4B01-4FDA-97E4-3D6E54E0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6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B7585-ED13-4420-8CC4-31D868B0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EDFD05-1701-430A-A00E-FCE6D7CD6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A9934-04A9-4B3F-AA8E-85E92185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B74D1-2F0A-4B6E-B5F9-E533123F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BA0CC-BCFC-4323-8FF6-1C9E7064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0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6630A1-F29F-425B-A970-73C8AA889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046854-69FA-427B-B671-D0C6E94E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CC20D-CAA8-4ABE-BA94-BED79193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5277A-5DCB-4010-BEF3-0ED7F8B6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1C98B-F449-4B79-86E2-F83E1FBC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DAD9A-E8B5-4484-A158-40649FBB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95333-CF96-472A-A1EF-EDA2E3BB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2348B-7A37-4A83-B3A2-084B8B70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6EDA1-C740-487E-BAA4-1EEA0FBA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B8E54-1864-4A08-87F1-9C8A5D94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8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8FD01-EF1B-4F55-AFE5-C1E6BCE2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9FBE4-7D8B-46BA-B043-2AB4AC81C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7BF9E-E343-4815-A9CD-6B622674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079E0-D853-41C8-9DEE-E236F8BD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8CA4D-96CF-4E2A-AE5B-737DE728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90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BBEA7-47FB-4E0E-8DDF-1E7D7CA5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20FED-307A-460E-BB56-E7920B6EC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2DF14-A33E-4356-8443-08FE548AF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730630-9063-44F9-9264-D9267178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E5374C-2BB3-47A6-B5EB-E7E75B0C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48D04D-1535-45D0-A29E-568F9247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2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E203E-4C7A-4D6D-BE47-AF585FF2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708C3-CEE0-4AEB-B0D7-DDD05947F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536CC-4AED-416F-888B-F99CA7AF2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7CCA1B-7C9A-4177-847A-CE4C13C53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2BBB4B-8A9B-4957-819D-4CE51D4D6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192CA9-9A5F-4CF0-8E30-A88B9115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DF99FC-0F42-4E05-83D3-5E142947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012C17-0A5D-4A81-B1C9-5B2C3C2B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6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D5DC2-D084-4BDC-8BD2-CE784CC7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1A45F6-14E9-459A-A769-788BD7FE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BBE9AA-A06E-40E9-8045-7FC4566F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6F99FA-E577-4A0C-A038-D10A3B43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1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F7E17F-E300-4151-A232-703FD054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A50640-E7F5-4E5C-9F05-2B6CC5D0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053C69-1381-4A0E-8246-70BDA4FF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4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E81F9-91C0-433E-A99C-9D04E8AB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CEE34-9404-4C2A-B333-0C1680F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33174D-5BF4-4FB8-8376-03B509374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12E89F-84FE-483F-BE92-D796DA0F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5B940-C611-4C3B-B36E-EF2729AC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B23D5-FC5F-4EFE-834E-73AB4170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5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7E9AA-CAD7-43BF-BAB1-66E0621B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69E596-149B-417B-9E85-E6DF0A7CD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8B002F-49C6-4040-9202-CE8DEA6BB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05907-D5A2-4DE1-91B6-EA4DA08B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9E2-51D2-4694-B94F-529AEF576738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741B1-9306-4D62-965F-2B55CD57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627A7-5874-4B10-9C4F-57E2E301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5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EF198C-2521-4DCA-AF5D-88A6B0D0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19032-8ABB-4FA9-B91B-CF80F06EB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E9E81-62A2-4B4D-AAF5-5C84C43D4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39E2-51D2-4694-B94F-529AEF576738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C0C20-8AF2-4BC2-91B3-85C563DE7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2C501-DC52-4B6A-A205-071C9360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3E9E4-095E-45CA-A256-6FB343159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5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椭圆 76">
            <a:extLst>
              <a:ext uri="{FF2B5EF4-FFF2-40B4-BE49-F238E27FC236}">
                <a16:creationId xmlns:a16="http://schemas.microsoft.com/office/drawing/2014/main" id="{D5F9184C-74C0-46B1-B4A5-039A7E3334FC}"/>
              </a:ext>
            </a:extLst>
          </p:cNvPr>
          <p:cNvSpPr/>
          <p:nvPr/>
        </p:nvSpPr>
        <p:spPr>
          <a:xfrm>
            <a:off x="5380759" y="672339"/>
            <a:ext cx="1235480" cy="11219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2C3F3B-7C90-46EA-9592-7F7BD40953C2}"/>
              </a:ext>
            </a:extLst>
          </p:cNvPr>
          <p:cNvSpPr/>
          <p:nvPr/>
        </p:nvSpPr>
        <p:spPr>
          <a:xfrm>
            <a:off x="794548" y="1828675"/>
            <a:ext cx="2726917" cy="105644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Construct Ecological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Cost Evaluation Model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FFA0137-BC33-41FE-9468-C34C64E73D70}"/>
              </a:ext>
            </a:extLst>
          </p:cNvPr>
          <p:cNvSpPr/>
          <p:nvPr/>
        </p:nvSpPr>
        <p:spPr>
          <a:xfrm>
            <a:off x="2708764" y="1043621"/>
            <a:ext cx="2534578" cy="727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The Cost of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Environmental Degradation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80A696-8D0A-4FB5-98DC-A1432DA93B7E}"/>
              </a:ext>
            </a:extLst>
          </p:cNvPr>
          <p:cNvSpPr/>
          <p:nvPr/>
        </p:nvSpPr>
        <p:spPr>
          <a:xfrm>
            <a:off x="4126634" y="1828675"/>
            <a:ext cx="1794767" cy="105644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Cost and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Benefit Analysis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C0E399A-14E9-4357-BCB6-8BE19AEFFEFF}"/>
              </a:ext>
            </a:extLst>
          </p:cNvPr>
          <p:cNvSpPr/>
          <p:nvPr/>
        </p:nvSpPr>
        <p:spPr>
          <a:xfrm>
            <a:off x="222138" y="1031072"/>
            <a:ext cx="2373434" cy="7464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The Cost of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Ecosystem  Services  Loss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F6B6CE-EE50-4882-B10C-8391E6D61062}"/>
              </a:ext>
            </a:extLst>
          </p:cNvPr>
          <p:cNvSpPr/>
          <p:nvPr/>
        </p:nvSpPr>
        <p:spPr>
          <a:xfrm>
            <a:off x="7563778" y="941055"/>
            <a:ext cx="1794767" cy="80900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Large National Projects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D3E23F-FED8-4233-A3EE-9AE745E35FB1}"/>
              </a:ext>
            </a:extLst>
          </p:cNvPr>
          <p:cNvSpPr/>
          <p:nvPr/>
        </p:nvSpPr>
        <p:spPr>
          <a:xfrm>
            <a:off x="7563778" y="2836357"/>
            <a:ext cx="1794767" cy="82750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Community-based projects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BCE687-18CF-48BE-869A-BE945FAAB045}"/>
              </a:ext>
            </a:extLst>
          </p:cNvPr>
          <p:cNvSpPr/>
          <p:nvPr/>
        </p:nvSpPr>
        <p:spPr>
          <a:xfrm>
            <a:off x="8725265" y="1920095"/>
            <a:ext cx="3195966" cy="71528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Environmental Cost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Evaluation and Cost-benefit Analysis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09C9FD-300B-483C-89F9-4120949FBE1D}"/>
              </a:ext>
            </a:extLst>
          </p:cNvPr>
          <p:cNvSpPr/>
          <p:nvPr/>
        </p:nvSpPr>
        <p:spPr>
          <a:xfrm>
            <a:off x="8136297" y="4190134"/>
            <a:ext cx="2164673" cy="105644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Implication on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planners and managers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92703D2-1DC8-4D04-A14E-E22C78C3575C}"/>
              </a:ext>
            </a:extLst>
          </p:cNvPr>
          <p:cNvSpPr/>
          <p:nvPr/>
        </p:nvSpPr>
        <p:spPr>
          <a:xfrm>
            <a:off x="6759716" y="5441196"/>
            <a:ext cx="2327704" cy="711683"/>
          </a:xfrm>
          <a:prstGeom prst="roundRect">
            <a:avLst/>
          </a:prstGeom>
          <a:solidFill>
            <a:srgbClr val="9DC3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Help planners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for site selection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2E4CF4D-C02F-4720-A0B8-5DFE29757112}"/>
              </a:ext>
            </a:extLst>
          </p:cNvPr>
          <p:cNvSpPr/>
          <p:nvPr/>
        </p:nvSpPr>
        <p:spPr>
          <a:xfrm>
            <a:off x="9439604" y="5422413"/>
            <a:ext cx="2344064" cy="711687"/>
          </a:xfrm>
          <a:prstGeom prst="roundRect">
            <a:avLst/>
          </a:prstGeom>
          <a:solidFill>
            <a:srgbClr val="9DC3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Help managers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for urban planning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C8FD9C-2A44-43F1-96C3-C19328B8E499}"/>
              </a:ext>
            </a:extLst>
          </p:cNvPr>
          <p:cNvSpPr/>
          <p:nvPr/>
        </p:nvSpPr>
        <p:spPr>
          <a:xfrm>
            <a:off x="2993244" y="4269968"/>
            <a:ext cx="2163193" cy="89677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Potential Changes of Model over Time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B960C8-DB8F-434E-ADAF-0652AB271C32}"/>
              </a:ext>
            </a:extLst>
          </p:cNvPr>
          <p:cNvSpPr/>
          <p:nvPr/>
        </p:nvSpPr>
        <p:spPr>
          <a:xfrm>
            <a:off x="226820" y="4471581"/>
            <a:ext cx="1779335" cy="49204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Sensitivity </a:t>
            </a:r>
            <a:r>
              <a:rPr lang="en-US" altLang="zh-CN" sz="1600" dirty="0" err="1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Anaylsis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744D7DB-2DA4-4D68-9468-4123821813C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521465" y="2356897"/>
            <a:ext cx="60516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0EDE4A7-C7F7-44DC-A868-07F24F939BC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921401" y="1345558"/>
            <a:ext cx="1642377" cy="1011339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8D6A8DC-0834-4EE1-AE02-069810F0B6A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921401" y="2356897"/>
            <a:ext cx="1642377" cy="893214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4731739-EE18-4F20-AEE6-761ABD066824}"/>
              </a:ext>
            </a:extLst>
          </p:cNvPr>
          <p:cNvCxnSpPr>
            <a:cxnSpLocks/>
            <a:stCxn id="11" idx="3"/>
            <a:endCxn id="13" idx="3"/>
          </p:cNvCxnSpPr>
          <p:nvPr/>
        </p:nvCxnSpPr>
        <p:spPr>
          <a:xfrm flipH="1">
            <a:off x="10300970" y="2277735"/>
            <a:ext cx="1620261" cy="2440621"/>
          </a:xfrm>
          <a:prstGeom prst="bentConnector3">
            <a:avLst>
              <a:gd name="adj1" fmla="val -1410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6E7A2105-8B8E-4D50-9D9F-4544E7582BA7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rot="10800000">
            <a:off x="5156437" y="4718356"/>
            <a:ext cx="2979860" cy="1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E10F313-1EB6-47A7-8843-9E302FA7E11C}"/>
              </a:ext>
            </a:extLst>
          </p:cNvPr>
          <p:cNvSpPr/>
          <p:nvPr/>
        </p:nvSpPr>
        <p:spPr>
          <a:xfrm>
            <a:off x="5383497" y="1089632"/>
            <a:ext cx="12474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Baskerville Old Face" panose="02020602080505020303" pitchFamily="18" charset="0"/>
                <a:cs typeface="Angsana New" panose="020B0502040204020203" pitchFamily="18" charset="-34"/>
              </a:rPr>
              <a:t>NPV &amp; BCR</a:t>
            </a:r>
            <a:endParaRPr lang="zh-CN" altLang="en-US" sz="1600" dirty="0"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B9202B2-D721-42DC-880F-B565AE79A2E2}"/>
              </a:ext>
            </a:extLst>
          </p:cNvPr>
          <p:cNvSpPr/>
          <p:nvPr/>
        </p:nvSpPr>
        <p:spPr>
          <a:xfrm>
            <a:off x="93212" y="0"/>
            <a:ext cx="6865397" cy="3956277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F31C43-17C4-4EFF-A88F-899AA5277982}"/>
              </a:ext>
            </a:extLst>
          </p:cNvPr>
          <p:cNvSpPr/>
          <p:nvPr/>
        </p:nvSpPr>
        <p:spPr>
          <a:xfrm>
            <a:off x="794548" y="3058417"/>
            <a:ext cx="1154097" cy="458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gerian" panose="04020705040A02060702" pitchFamily="82" charset="0"/>
              </a:rPr>
              <a:t>PART I</a:t>
            </a:r>
            <a:endParaRPr lang="zh-CN" altLang="en-US" dirty="0">
              <a:latin typeface="Algerian" panose="04020705040A02060702" pitchFamily="8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2F7475A-E64E-451E-8DE6-A0A9C1C1962C}"/>
              </a:ext>
            </a:extLst>
          </p:cNvPr>
          <p:cNvSpPr/>
          <p:nvPr/>
        </p:nvSpPr>
        <p:spPr>
          <a:xfrm>
            <a:off x="7200467" y="249562"/>
            <a:ext cx="4898322" cy="3697416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9F4478B-54FD-460C-90F4-08EEB9635C5B}"/>
              </a:ext>
            </a:extLst>
          </p:cNvPr>
          <p:cNvSpPr/>
          <p:nvPr/>
        </p:nvSpPr>
        <p:spPr>
          <a:xfrm>
            <a:off x="6303146" y="4068530"/>
            <a:ext cx="5832706" cy="251261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E616FFA6-EEA5-456A-8141-09F784169121}"/>
              </a:ext>
            </a:extLst>
          </p:cNvPr>
          <p:cNvSpPr/>
          <p:nvPr/>
        </p:nvSpPr>
        <p:spPr>
          <a:xfrm>
            <a:off x="2254666" y="4068530"/>
            <a:ext cx="3907873" cy="2512619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B293882-78E2-4E80-A276-EDABE77D106C}"/>
              </a:ext>
            </a:extLst>
          </p:cNvPr>
          <p:cNvSpPr/>
          <p:nvPr/>
        </p:nvSpPr>
        <p:spPr>
          <a:xfrm>
            <a:off x="10623748" y="521329"/>
            <a:ext cx="1154097" cy="458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gerian" panose="04020705040A02060702" pitchFamily="82" charset="0"/>
              </a:rPr>
              <a:t>PART II</a:t>
            </a:r>
            <a:endParaRPr lang="zh-CN" altLang="en-US" dirty="0">
              <a:latin typeface="Algerian" panose="04020705040A02060702" pitchFamily="82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126BDB90-7AF5-4115-8960-A4EDB7E1F251}"/>
              </a:ext>
            </a:extLst>
          </p:cNvPr>
          <p:cNvSpPr/>
          <p:nvPr/>
        </p:nvSpPr>
        <p:spPr>
          <a:xfrm>
            <a:off x="6570913" y="4164109"/>
            <a:ext cx="1154097" cy="458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gerian" panose="04020705040A02060702" pitchFamily="82" charset="0"/>
              </a:rPr>
              <a:t>PART III</a:t>
            </a:r>
            <a:endParaRPr lang="zh-CN" altLang="en-US" dirty="0">
              <a:latin typeface="Algerian" panose="04020705040A02060702" pitchFamily="82" charset="0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2B385FF-85C9-489C-970A-DA84C243C266}"/>
              </a:ext>
            </a:extLst>
          </p:cNvPr>
          <p:cNvSpPr/>
          <p:nvPr/>
        </p:nvSpPr>
        <p:spPr>
          <a:xfrm>
            <a:off x="4599005" y="6007954"/>
            <a:ext cx="1154097" cy="458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gerian" panose="04020705040A02060702" pitchFamily="82" charset="0"/>
              </a:rPr>
              <a:t>PART IV</a:t>
            </a:r>
            <a:endParaRPr lang="zh-CN" altLang="en-US" dirty="0">
              <a:latin typeface="Algerian" panose="04020705040A02060702" pitchFamily="82" charset="0"/>
            </a:endParaRPr>
          </a:p>
        </p:txBody>
      </p:sp>
      <p:sp>
        <p:nvSpPr>
          <p:cNvPr id="80" name="对话气泡: 矩形 79">
            <a:extLst>
              <a:ext uri="{FF2B5EF4-FFF2-40B4-BE49-F238E27FC236}">
                <a16:creationId xmlns:a16="http://schemas.microsoft.com/office/drawing/2014/main" id="{2042391B-BD1E-4E0A-B6B1-0D2C733B4CF8}"/>
              </a:ext>
            </a:extLst>
          </p:cNvPr>
          <p:cNvSpPr/>
          <p:nvPr/>
        </p:nvSpPr>
        <p:spPr>
          <a:xfrm>
            <a:off x="2355541" y="3058417"/>
            <a:ext cx="3740460" cy="704721"/>
          </a:xfrm>
          <a:prstGeom prst="wedgeRectCallout">
            <a:avLst>
              <a:gd name="adj1" fmla="val -37694"/>
              <a:gd name="adj2" fmla="val -7576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measure direct and indirect effects of the climate through two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submodels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E760186-238F-4E99-8773-C77CBB5139E5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9358545" y="1345558"/>
            <a:ext cx="964703" cy="57453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2405E79B-562A-41F9-B020-E36BED5058D1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 flipV="1">
            <a:off x="9358545" y="2635375"/>
            <a:ext cx="964703" cy="61473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DAD7424-D190-49A4-853D-367CBE31963A}"/>
              </a:ext>
            </a:extLst>
          </p:cNvPr>
          <p:cNvSpPr/>
          <p:nvPr/>
        </p:nvSpPr>
        <p:spPr>
          <a:xfrm>
            <a:off x="619242" y="687902"/>
            <a:ext cx="1960718" cy="2687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Provisioning Service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09A58DDE-66E2-4AE7-8ACD-A417E86C417C}"/>
              </a:ext>
            </a:extLst>
          </p:cNvPr>
          <p:cNvSpPr/>
          <p:nvPr/>
        </p:nvSpPr>
        <p:spPr>
          <a:xfrm>
            <a:off x="602584" y="384848"/>
            <a:ext cx="1977376" cy="2687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Regulating Service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C37F3A2-E0AD-44EF-ACFB-CD758E904874}"/>
              </a:ext>
            </a:extLst>
          </p:cNvPr>
          <p:cNvSpPr/>
          <p:nvPr/>
        </p:nvSpPr>
        <p:spPr>
          <a:xfrm>
            <a:off x="602584" y="73790"/>
            <a:ext cx="1977376" cy="2767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Cultural Service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35D0CAB8-B9C0-40F0-BCA2-496062A94911}"/>
              </a:ext>
            </a:extLst>
          </p:cNvPr>
          <p:cNvSpPr/>
          <p:nvPr/>
        </p:nvSpPr>
        <p:spPr>
          <a:xfrm>
            <a:off x="3050267" y="534030"/>
            <a:ext cx="1960718" cy="4393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Biodiversity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070010E9-2A70-441F-B75F-F9A7D35DA5D1}"/>
              </a:ext>
            </a:extLst>
          </p:cNvPr>
          <p:cNvSpPr/>
          <p:nvPr/>
        </p:nvSpPr>
        <p:spPr>
          <a:xfrm>
            <a:off x="3050267" y="113554"/>
            <a:ext cx="1960718" cy="3860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Pollution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538D987-93CD-45A6-946F-25120EDA36EE}"/>
              </a:ext>
            </a:extLst>
          </p:cNvPr>
          <p:cNvSpPr/>
          <p:nvPr/>
        </p:nvSpPr>
        <p:spPr>
          <a:xfrm>
            <a:off x="9013901" y="5954092"/>
            <a:ext cx="3262557" cy="7116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Production-possibility Frontier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100" name="对话气泡: 矩形 99">
            <a:extLst>
              <a:ext uri="{FF2B5EF4-FFF2-40B4-BE49-F238E27FC236}">
                <a16:creationId xmlns:a16="http://schemas.microsoft.com/office/drawing/2014/main" id="{3E0C10D2-372A-4CA7-878F-19BC708141D8}"/>
              </a:ext>
            </a:extLst>
          </p:cNvPr>
          <p:cNvSpPr/>
          <p:nvPr/>
        </p:nvSpPr>
        <p:spPr>
          <a:xfrm>
            <a:off x="2355541" y="5351459"/>
            <a:ext cx="3667939" cy="471777"/>
          </a:xfrm>
          <a:prstGeom prst="wedgeRectCallout">
            <a:avLst>
              <a:gd name="adj1" fmla="val -17363"/>
              <a:gd name="adj2" fmla="val -8141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Baskerville Old Face" panose="02020602080505020303" pitchFamily="18" charset="0"/>
                <a:cs typeface="Angsana New" panose="020B0502040204020203" pitchFamily="18" charset="-34"/>
              </a:rPr>
              <a:t>Pigovian</a:t>
            </a:r>
            <a:r>
              <a:rPr lang="en-US" altLang="zh-CN" sz="1600" dirty="0">
                <a:latin typeface="Baskerville Old Face" panose="02020602080505020303" pitchFamily="18" charset="0"/>
                <a:cs typeface="Angsana New" panose="020B0502040204020203" pitchFamily="18" charset="-34"/>
              </a:rPr>
              <a:t> Tax &amp; Tradeable Pollution Rights </a:t>
            </a:r>
            <a:endParaRPr lang="zh-CN" altLang="en-US" sz="1600" dirty="0"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F5B2A00-6642-4BE9-9B99-B7CB77AC8CC7}"/>
              </a:ext>
            </a:extLst>
          </p:cNvPr>
          <p:cNvSpPr/>
          <p:nvPr/>
        </p:nvSpPr>
        <p:spPr>
          <a:xfrm>
            <a:off x="97229" y="4068529"/>
            <a:ext cx="1979880" cy="2512619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1F9239D0-F40D-4325-A666-F00CF6B59431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rot="10800000">
            <a:off x="2006156" y="4717603"/>
            <a:ext cx="987089" cy="75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A5A7255E-70D4-432E-90E9-39D8302D24CB}"/>
              </a:ext>
            </a:extLst>
          </p:cNvPr>
          <p:cNvSpPr/>
          <p:nvPr/>
        </p:nvSpPr>
        <p:spPr>
          <a:xfrm>
            <a:off x="226819" y="5153147"/>
            <a:ext cx="1779335" cy="49204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Baskerville Old Face" panose="02020602080505020303" pitchFamily="18" charset="0"/>
                <a:cs typeface="Angsana New" panose="020B0502040204020203" pitchFamily="18" charset="-34"/>
              </a:rPr>
              <a:t>Conclusion</a:t>
            </a:r>
            <a:endParaRPr lang="zh-CN" altLang="en-US" sz="1600" dirty="0">
              <a:solidFill>
                <a:schemeClr val="tx1"/>
              </a:solidFill>
              <a:latin typeface="Baskerville Old Face" panose="02020602080505020303" pitchFamily="18" charset="0"/>
              <a:cs typeface="Angsana New" panose="020B0502040204020203" pitchFamily="18" charset="-34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5A2A7830-D0E5-4B85-9090-60B9CD4DC1AC}"/>
              </a:ext>
            </a:extLst>
          </p:cNvPr>
          <p:cNvSpPr/>
          <p:nvPr/>
        </p:nvSpPr>
        <p:spPr>
          <a:xfrm>
            <a:off x="794547" y="5923545"/>
            <a:ext cx="1154097" cy="458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lgerian" panose="04020705040A02060702" pitchFamily="82" charset="0"/>
              </a:rPr>
              <a:t>PART V</a:t>
            </a:r>
            <a:endParaRPr lang="zh-CN" altLang="en-US" dirty="0">
              <a:latin typeface="Algerian" panose="04020705040A02060702" pitchFamily="82" charset="0"/>
            </a:endParaRPr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2B2FBD92-06BD-44C8-8DB2-9476AB344DF8}"/>
              </a:ext>
            </a:extLst>
          </p:cNvPr>
          <p:cNvCxnSpPr>
            <a:cxnSpLocks/>
            <a:stCxn id="22" idx="2"/>
            <a:endCxn id="109" idx="0"/>
          </p:cNvCxnSpPr>
          <p:nvPr/>
        </p:nvCxnSpPr>
        <p:spPr>
          <a:xfrm rot="5400000">
            <a:off x="1021727" y="5058385"/>
            <a:ext cx="189523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DA079227-1310-419E-AE47-356B03DF57AE}"/>
              </a:ext>
            </a:extLst>
          </p:cNvPr>
          <p:cNvGrpSpPr/>
          <p:nvPr/>
        </p:nvGrpSpPr>
        <p:grpSpPr>
          <a:xfrm>
            <a:off x="9453118" y="3339421"/>
            <a:ext cx="1468044" cy="528558"/>
            <a:chOff x="8558863" y="240340"/>
            <a:chExt cx="1235480" cy="112193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510B2AF2-CEFA-4382-9FFB-BAAB0F39DFF5}"/>
                </a:ext>
              </a:extLst>
            </p:cNvPr>
            <p:cNvSpPr/>
            <p:nvPr/>
          </p:nvSpPr>
          <p:spPr>
            <a:xfrm>
              <a:off x="8558863" y="240340"/>
              <a:ext cx="1235480" cy="1121932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48FFF901-C082-4A0D-800A-99DC1A732318}"/>
                </a:ext>
              </a:extLst>
            </p:cNvPr>
            <p:cNvSpPr/>
            <p:nvPr/>
          </p:nvSpPr>
          <p:spPr>
            <a:xfrm>
              <a:off x="8700432" y="359273"/>
              <a:ext cx="983734" cy="75260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dirty="0">
                  <a:latin typeface="Baskerville Old Face" panose="02020602080505020303" pitchFamily="18" charset="0"/>
                  <a:cs typeface="Angsana New" panose="020B0502040204020203" pitchFamily="18" charset="-34"/>
                </a:rPr>
                <a:t>Power Plant</a:t>
              </a:r>
              <a:endParaRPr lang="zh-CN" altLang="en-US" sz="1600" dirty="0">
                <a:latin typeface="Baskerville Old Face" panose="02020602080505020303" pitchFamily="18" charset="0"/>
                <a:cs typeface="Angsana New" panose="020B0502040204020203" pitchFamily="18" charset="-34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87745462-A15E-435D-B24C-F5D581AB3E0D}"/>
              </a:ext>
            </a:extLst>
          </p:cNvPr>
          <p:cNvGrpSpPr/>
          <p:nvPr/>
        </p:nvGrpSpPr>
        <p:grpSpPr>
          <a:xfrm>
            <a:off x="9013901" y="351695"/>
            <a:ext cx="1468044" cy="528558"/>
            <a:chOff x="8558863" y="240340"/>
            <a:chExt cx="1235480" cy="112193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E6F0BCE9-D122-4699-93A4-B82AA66F8E58}"/>
                </a:ext>
              </a:extLst>
            </p:cNvPr>
            <p:cNvSpPr/>
            <p:nvPr/>
          </p:nvSpPr>
          <p:spPr>
            <a:xfrm>
              <a:off x="8558863" y="240340"/>
              <a:ext cx="1235480" cy="1121932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F2B71C4B-6633-4C82-8000-05476B503841}"/>
                </a:ext>
              </a:extLst>
            </p:cNvPr>
            <p:cNvSpPr/>
            <p:nvPr/>
          </p:nvSpPr>
          <p:spPr>
            <a:xfrm>
              <a:off x="8817125" y="310934"/>
              <a:ext cx="750347" cy="84928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Baskerville Old Face" panose="02020602080505020303" pitchFamily="18" charset="0"/>
                  <a:cs typeface="Angsana New" panose="020B0502040204020203" pitchFamily="18" charset="-34"/>
                </a:rPr>
                <a:t>Beijing</a:t>
              </a:r>
              <a:endParaRPr lang="zh-CN" altLang="en-US" sz="2000" dirty="0">
                <a:latin typeface="Baskerville Old Face" panose="02020602080505020303" pitchFamily="18" charset="0"/>
                <a:cs typeface="Angsana New" panose="020B0502040204020203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5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13047 -0.1789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4 L -1.66667E-6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3487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13047 -0.1789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4 L -1.66667E-6 0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3487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13047 -0.1789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4 L -1.66667E-6 0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3487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3 L 2.08333E-7 2.59259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3 L 2.08333E-7 2.59259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3 L 2.08333E-7 2.59259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4 L 1.25E-6 -4.44444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82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4 L 1.25E-6 -4.44444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2000" fill="hold"/>
                                        <p:tgtEl>
                                          <p:spTgt spid="82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4 L 1.25E-6 -4.44444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82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3 L 1.25E-6 2.96296E-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000" fill="hold"/>
                                        <p:tgtEl>
                                          <p:spTgt spid="83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3 L 1.25E-6 2.96296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83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3 L 1.25E-6 2.96296E-6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2000" fill="hold"/>
                                        <p:tgtEl>
                                          <p:spTgt spid="83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4 L 1.04167E-6 -2.22222E-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2000" fill="hold"/>
                                        <p:tgtEl>
                                          <p:spTgt spid="84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4 L 1.04167E-6 -2.22222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3" dur="2000" fill="hold"/>
                                        <p:tgtEl>
                                          <p:spTgt spid="84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4 L 1.04167E-6 -2.22222E-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2000" fill="hold"/>
                                        <p:tgtEl>
                                          <p:spTgt spid="84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3 L 1.04167E-6 4.07407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7" dur="2000" fill="hold"/>
                                        <p:tgtEl>
                                          <p:spTgt spid="85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3 L 1.04167E-6 4.07407E-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2000" fill="hold"/>
                                        <p:tgtEl>
                                          <p:spTgt spid="85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7 0.17893 L 1.04167E-6 4.07407E-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8958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6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1" dur="2000" fill="hold"/>
                                        <p:tgtEl>
                                          <p:spTgt spid="85"/>
                                        </p:tgtEl>
                                      </p:cBhvr>
                                      <p:by x="150000" y="150000"/>
                                      <p:from x="106966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81" grpId="0" animBg="1"/>
      <p:bldP spid="81" grpId="1" animBg="1"/>
      <p:bldP spid="81" grpId="2" animBg="1"/>
      <p:bldP spid="81" grpId="3" animBg="1"/>
      <p:bldP spid="81" grpId="4" animBg="1"/>
      <p:bldP spid="81" grpId="5" animBg="1"/>
      <p:bldP spid="81" grpId="6" animBg="1"/>
      <p:bldP spid="81" grpId="7" animBg="1"/>
      <p:bldP spid="81" grpId="8" animBg="1"/>
      <p:bldP spid="82" grpId="0" animBg="1"/>
      <p:bldP spid="82" grpId="1" animBg="1"/>
      <p:bldP spid="82" grpId="2" animBg="1"/>
      <p:bldP spid="82" grpId="3" animBg="1"/>
      <p:bldP spid="82" grpId="4" animBg="1"/>
      <p:bldP spid="82" grpId="5" animBg="1"/>
      <p:bldP spid="82" grpId="6" animBg="1"/>
      <p:bldP spid="82" grpId="7" animBg="1"/>
      <p:bldP spid="82" grpId="8" animBg="1"/>
      <p:bldP spid="83" grpId="0" animBg="1"/>
      <p:bldP spid="83" grpId="1" animBg="1"/>
      <p:bldP spid="83" grpId="2" animBg="1"/>
      <p:bldP spid="83" grpId="3" animBg="1"/>
      <p:bldP spid="83" grpId="4" animBg="1"/>
      <p:bldP spid="83" grpId="5" animBg="1"/>
      <p:bldP spid="83" grpId="6" animBg="1"/>
      <p:bldP spid="83" grpId="7" animBg="1"/>
      <p:bldP spid="83" grpId="8" animBg="1"/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4" grpId="6" animBg="1"/>
      <p:bldP spid="84" grpId="7" animBg="1"/>
      <p:bldP spid="84" grpId="8" animBg="1"/>
      <p:bldP spid="85" grpId="0" animBg="1"/>
      <p:bldP spid="85" grpId="1" animBg="1"/>
      <p:bldP spid="85" grpId="2" animBg="1"/>
      <p:bldP spid="85" grpId="3" animBg="1"/>
      <p:bldP spid="85" grpId="4" animBg="1"/>
      <p:bldP spid="85" grpId="5" animBg="1"/>
      <p:bldP spid="85" grpId="6" animBg="1"/>
      <p:bldP spid="85" grpId="7" animBg="1"/>
      <p:bldP spid="85" grpId="8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5D326AF-6EC7-4923-A7D5-75D3D7F626BB}"/>
              </a:ext>
            </a:extLst>
          </p:cNvPr>
          <p:cNvGrpSpPr/>
          <p:nvPr/>
        </p:nvGrpSpPr>
        <p:grpSpPr>
          <a:xfrm>
            <a:off x="458442" y="1312841"/>
            <a:ext cx="11831216" cy="4304981"/>
            <a:chOff x="458442" y="1312841"/>
            <a:chExt cx="11831216" cy="430498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EE18D91-6380-4E01-A662-0A3D2157D510}"/>
                </a:ext>
              </a:extLst>
            </p:cNvPr>
            <p:cNvGrpSpPr/>
            <p:nvPr/>
          </p:nvGrpSpPr>
          <p:grpSpPr>
            <a:xfrm>
              <a:off x="458442" y="1312841"/>
              <a:ext cx="11226142" cy="4304981"/>
              <a:chOff x="458442" y="1312841"/>
              <a:chExt cx="11226142" cy="4304981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FE84A795-8C7A-48CD-8637-0EECC542FA0F}"/>
                  </a:ext>
                </a:extLst>
              </p:cNvPr>
              <p:cNvGrpSpPr/>
              <p:nvPr/>
            </p:nvGrpSpPr>
            <p:grpSpPr>
              <a:xfrm>
                <a:off x="458442" y="1312841"/>
                <a:ext cx="11226142" cy="4304981"/>
                <a:chOff x="458442" y="1312841"/>
                <a:chExt cx="11226142" cy="4304981"/>
              </a:xfrm>
            </p:grpSpPr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173E65D3-F91D-4D7F-B819-5E13AD092D40}"/>
                    </a:ext>
                  </a:extLst>
                </p:cNvPr>
                <p:cNvCxnSpPr>
                  <a:cxnSpLocks/>
                  <a:endCxn id="15" idx="2"/>
                </p:cNvCxnSpPr>
                <p:nvPr/>
              </p:nvCxnSpPr>
              <p:spPr>
                <a:xfrm flipH="1">
                  <a:off x="6851498" y="1913130"/>
                  <a:ext cx="1723103" cy="2335014"/>
                </a:xfrm>
                <a:prstGeom prst="line">
                  <a:avLst/>
                </a:prstGeom>
                <a:ln w="1905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9E77C372-11EF-4EE5-A446-2DE4BF9D0529}"/>
                    </a:ext>
                  </a:extLst>
                </p:cNvPr>
                <p:cNvCxnSpPr>
                  <a:cxnSpLocks/>
                  <a:endCxn id="15" idx="0"/>
                </p:cNvCxnSpPr>
                <p:nvPr/>
              </p:nvCxnSpPr>
              <p:spPr>
                <a:xfrm flipH="1" flipV="1">
                  <a:off x="6851498" y="2628861"/>
                  <a:ext cx="1723104" cy="1528458"/>
                </a:xfrm>
                <a:prstGeom prst="line">
                  <a:avLst/>
                </a:prstGeom>
                <a:ln w="1905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9C81E74C-B8CC-498A-B59F-A28D7FE71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49295" y="2641498"/>
                  <a:ext cx="1714420" cy="2421778"/>
                </a:xfrm>
                <a:prstGeom prst="line">
                  <a:avLst/>
                </a:prstGeom>
                <a:ln w="19050"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" name="33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    <a:extLst>
                    <a:ext uri="{FF2B5EF4-FFF2-40B4-BE49-F238E27FC236}">
                      <a16:creationId xmlns:a16="http://schemas.microsoft.com/office/drawing/2014/main" id="{BD03ECE8-7230-44F7-AA6E-5E669201F82D}"/>
                    </a:ext>
                  </a:extLst>
                </p:cNvPr>
                <p:cNvGrpSpPr>
                  <a:grpSpLocks noChangeAspect="1"/>
                </p:cNvGrpSpPr>
                <p:nvPr>
                  <p:custDataLst>
                    <p:tags r:id="rId1"/>
                  </p:custDataLst>
                </p:nvPr>
              </p:nvGrpSpPr>
              <p:grpSpPr>
                <a:xfrm>
                  <a:off x="468210" y="1312841"/>
                  <a:ext cx="7886907" cy="2935303"/>
                  <a:chOff x="458443" y="1303340"/>
                  <a:chExt cx="7886907" cy="2935303"/>
                </a:xfrm>
              </p:grpSpPr>
              <p:grpSp>
                <p:nvGrpSpPr>
                  <p:cNvPr id="4" name="íṣļïďê">
                    <a:extLst>
                      <a:ext uri="{FF2B5EF4-FFF2-40B4-BE49-F238E27FC236}">
                        <a16:creationId xmlns:a16="http://schemas.microsoft.com/office/drawing/2014/main" id="{CDFA432D-E47B-4E95-866E-1F730D5EAC81}"/>
                      </a:ext>
                    </a:extLst>
                  </p:cNvPr>
                  <p:cNvGrpSpPr/>
                  <p:nvPr/>
                </p:nvGrpSpPr>
                <p:grpSpPr>
                  <a:xfrm>
                    <a:off x="3868401" y="2619360"/>
                    <a:ext cx="4476949" cy="1619283"/>
                    <a:chOff x="3868401" y="2619360"/>
                    <a:chExt cx="4476949" cy="1619283"/>
                  </a:xfrm>
                </p:grpSpPr>
                <p:sp>
                  <p:nvSpPr>
                    <p:cNvPr id="15" name="ïś1íḍé">
                      <a:extLst>
                        <a:ext uri="{FF2B5EF4-FFF2-40B4-BE49-F238E27FC236}">
                          <a16:creationId xmlns:a16="http://schemas.microsoft.com/office/drawing/2014/main" id="{E72D3FF1-CB6B-43D8-A8FE-BF46199D5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7753" y="2619360"/>
                      <a:ext cx="2197597" cy="1619283"/>
                    </a:xfrm>
                    <a:prstGeom prst="homePlate">
                      <a:avLst/>
                    </a:prstGeom>
                    <a:solidFill>
                      <a:schemeClr val="accent1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anchor="ctr" anchorCtr="0">
                      <a:normAutofit/>
                    </a:bodyPr>
                    <a:lstStyle/>
                    <a:p>
                      <a:pPr lvl="0" defTabSz="914378">
                        <a:lnSpc>
                          <a:spcPct val="15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Environmental</a:t>
                      </a:r>
                    </a:p>
                    <a:p>
                      <a:pPr lvl="0" defTabSz="914378">
                        <a:lnSpc>
                          <a:spcPct val="15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Degradation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" name="íśļidê">
                      <a:extLst>
                        <a:ext uri="{FF2B5EF4-FFF2-40B4-BE49-F238E27FC236}">
                          <a16:creationId xmlns:a16="http://schemas.microsoft.com/office/drawing/2014/main" id="{B3E10F07-07FE-4588-9D68-8D516BFA7D0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868401" y="2619360"/>
                      <a:ext cx="2197597" cy="1619283"/>
                    </a:xfrm>
                    <a:prstGeom prst="homePlat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lIns="91440" tIns="45720" rIns="91440" bIns="45720" anchor="ctr" anchorCtr="0">
                      <a:normAutofit/>
                    </a:bodyPr>
                    <a:lstStyle/>
                    <a:p>
                      <a:pPr lvl="0" algn="r" defTabSz="914378">
                        <a:lnSpc>
                          <a:spcPct val="15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Ecosystem</a:t>
                      </a:r>
                    </a:p>
                    <a:p>
                      <a:pPr lvl="0" algn="r" defTabSz="914378">
                        <a:lnSpc>
                          <a:spcPct val="1500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Services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" name="iṣľíďè">
                    <a:extLst>
                      <a:ext uri="{FF2B5EF4-FFF2-40B4-BE49-F238E27FC236}">
                        <a16:creationId xmlns:a16="http://schemas.microsoft.com/office/drawing/2014/main" id="{DDED9EBF-EFC1-4162-A9D9-0EFDB5B3B830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58443" y="1303340"/>
                    <a:ext cx="3198475" cy="4330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r">
                      <a:spcBef>
                        <a:spcPct val="0"/>
                      </a:spcBef>
                    </a:pPr>
                    <a:r>
                      <a:rPr lang="en-US" altLang="zh-C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Regulating Services</a:t>
                    </a:r>
                  </a:p>
                </p:txBody>
              </p:sp>
            </p:grpSp>
            <p:sp>
              <p:nvSpPr>
                <p:cNvPr id="17" name="iṣľíďè">
                  <a:extLst>
                    <a:ext uri="{FF2B5EF4-FFF2-40B4-BE49-F238E27FC236}">
                      <a16:creationId xmlns:a16="http://schemas.microsoft.com/office/drawing/2014/main" id="{770EBDE2-4A81-44B3-9FB0-6E6DFF0D1C06}"/>
                    </a:ext>
                  </a:extLst>
                </p:cNvPr>
                <p:cNvSpPr txBox="1"/>
                <p:nvPr/>
              </p:nvSpPr>
              <p:spPr bwMode="auto">
                <a:xfrm>
                  <a:off x="458443" y="2839884"/>
                  <a:ext cx="3198475" cy="4330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spcBef>
                      <a:spcPct val="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Provisioning Services</a:t>
                  </a:r>
                </a:p>
              </p:txBody>
            </p:sp>
            <p:sp>
              <p:nvSpPr>
                <p:cNvPr id="18" name="iṣľíďè">
                  <a:extLst>
                    <a:ext uri="{FF2B5EF4-FFF2-40B4-BE49-F238E27FC236}">
                      <a16:creationId xmlns:a16="http://schemas.microsoft.com/office/drawing/2014/main" id="{3678263C-0BA4-4430-8A17-3F22143880C1}"/>
                    </a:ext>
                  </a:extLst>
                </p:cNvPr>
                <p:cNvSpPr txBox="1"/>
                <p:nvPr/>
              </p:nvSpPr>
              <p:spPr bwMode="auto">
                <a:xfrm>
                  <a:off x="458442" y="4616148"/>
                  <a:ext cx="3198475" cy="4330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Cultural Services</a:t>
                  </a:r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4C20035C-CF18-4E2A-831B-7C7AECD30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5325" y="1736420"/>
                  <a:ext cx="2961593" cy="0"/>
                </a:xfrm>
                <a:prstGeom prst="line">
                  <a:avLst/>
                </a:prstGeom>
                <a:ln w="19050"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0D6C4356-1EE7-4D31-AB16-316CBC88C7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0400" y="3272964"/>
                  <a:ext cx="2961593" cy="0"/>
                </a:xfrm>
                <a:prstGeom prst="line">
                  <a:avLst/>
                </a:prstGeom>
                <a:ln w="19050"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B9A65566-059C-4C6C-9B16-4884BB42B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5324" y="5063277"/>
                  <a:ext cx="2961593" cy="0"/>
                </a:xfrm>
                <a:prstGeom prst="line">
                  <a:avLst/>
                </a:prstGeom>
                <a:ln w="19050"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5CED7296-D3E2-4202-BB21-CDEB24908EDD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>
                  <a:off x="3647150" y="1734539"/>
                  <a:ext cx="1734637" cy="2513605"/>
                </a:xfrm>
                <a:prstGeom prst="line">
                  <a:avLst/>
                </a:prstGeom>
                <a:ln w="19050"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B46DC6CB-F619-4981-A772-5F66820D7E53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>
                  <a:off x="3596640" y="3272963"/>
                  <a:ext cx="2479125" cy="165540"/>
                </a:xfrm>
                <a:prstGeom prst="line">
                  <a:avLst/>
                </a:prstGeom>
                <a:ln w="19050"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8C5585A-80F8-4E47-A53A-C568EE3E04C1}"/>
                    </a:ext>
                  </a:extLst>
                </p:cNvPr>
                <p:cNvSpPr/>
                <p:nvPr/>
              </p:nvSpPr>
              <p:spPr>
                <a:xfrm>
                  <a:off x="695325" y="1693623"/>
                  <a:ext cx="74295" cy="81833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9EE9CFE5-03F9-4714-A235-3F5EA7ACD7FE}"/>
                    </a:ext>
                  </a:extLst>
                </p:cNvPr>
                <p:cNvSpPr/>
                <p:nvPr/>
              </p:nvSpPr>
              <p:spPr>
                <a:xfrm>
                  <a:off x="851375" y="1761037"/>
                  <a:ext cx="2797920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Purification of the air</a:t>
                  </a:r>
                </a:p>
                <a:p>
                  <a:pPr algn="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Carbon fixation</a:t>
                  </a:r>
                </a:p>
                <a:p>
                  <a:pPr algn="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Oxygen release</a:t>
                  </a: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FC48375-B92E-44A4-A25A-90032E9F88C4}"/>
                    </a:ext>
                  </a:extLst>
                </p:cNvPr>
                <p:cNvSpPr/>
                <p:nvPr/>
              </p:nvSpPr>
              <p:spPr>
                <a:xfrm>
                  <a:off x="656831" y="3235631"/>
                  <a:ext cx="74295" cy="81833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2955297E-4237-4935-8DB6-3E4AA717F86F}"/>
                    </a:ext>
                  </a:extLst>
                </p:cNvPr>
                <p:cNvSpPr/>
                <p:nvPr/>
              </p:nvSpPr>
              <p:spPr>
                <a:xfrm>
                  <a:off x="656830" y="5022360"/>
                  <a:ext cx="74295" cy="81833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7DD9D27-3873-40E1-903F-76282C98BB02}"/>
                    </a:ext>
                  </a:extLst>
                </p:cNvPr>
                <p:cNvSpPr/>
                <p:nvPr/>
              </p:nvSpPr>
              <p:spPr>
                <a:xfrm>
                  <a:off x="869829" y="3287013"/>
                  <a:ext cx="2797920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Reduced sediments in rivers</a:t>
                  </a:r>
                  <a:r>
                    <a:rPr lang="zh-CN" altLang="en-US" sz="1400" dirty="0"/>
                    <a:t> </a:t>
                  </a:r>
                  <a:endParaRPr lang="en-US" altLang="zh-CN" sz="1400" dirty="0"/>
                </a:p>
                <a:p>
                  <a:pPr algn="r"/>
                  <a:r>
                    <a: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Conservation of water</a:t>
                  </a:r>
                  <a:endPara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Reduced waste lands</a:t>
                  </a:r>
                </a:p>
                <a:p>
                  <a:pPr algn="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Land fertility</a:t>
                  </a: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1F2E9C03-C687-4164-BD5E-6A90EA7B0AFD}"/>
                    </a:ext>
                  </a:extLst>
                </p:cNvPr>
                <p:cNvSpPr/>
                <p:nvPr/>
              </p:nvSpPr>
              <p:spPr>
                <a:xfrm>
                  <a:off x="869829" y="5094602"/>
                  <a:ext cx="279792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Willingness to pay</a:t>
                  </a:r>
                </a:p>
                <a:p>
                  <a:pPr algn="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Ability to pay</a:t>
                  </a:r>
                </a:p>
              </p:txBody>
            </p: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79737E22-35F1-4A6F-83A8-C5F7B1AB5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64834" y="1903630"/>
                  <a:ext cx="2961593" cy="0"/>
                </a:xfrm>
                <a:prstGeom prst="line">
                  <a:avLst/>
                </a:prstGeom>
                <a:ln w="1905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iṣľíďè">
                  <a:extLst>
                    <a:ext uri="{FF2B5EF4-FFF2-40B4-BE49-F238E27FC236}">
                      <a16:creationId xmlns:a16="http://schemas.microsoft.com/office/drawing/2014/main" id="{EE28449B-5C1B-4A90-A3EA-2D477768ECD8}"/>
                    </a:ext>
                  </a:extLst>
                </p:cNvPr>
                <p:cNvSpPr txBox="1"/>
                <p:nvPr/>
              </p:nvSpPr>
              <p:spPr bwMode="auto">
                <a:xfrm>
                  <a:off x="8478801" y="3727192"/>
                  <a:ext cx="3198475" cy="4330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Pollution</a:t>
                  </a:r>
                </a:p>
              </p:txBody>
            </p: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F06715A2-F9D6-4C50-8E77-75CF305BE0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64834" y="4150086"/>
                  <a:ext cx="2961593" cy="0"/>
                </a:xfrm>
                <a:prstGeom prst="line">
                  <a:avLst/>
                </a:prstGeom>
                <a:ln w="1905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208F2FC1-9E1A-4F33-AE35-098AFD599411}"/>
                    </a:ext>
                  </a:extLst>
                </p:cNvPr>
                <p:cNvSpPr/>
                <p:nvPr/>
              </p:nvSpPr>
              <p:spPr>
                <a:xfrm>
                  <a:off x="10289219" y="4150086"/>
                  <a:ext cx="1246402" cy="3768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Solid Waste</a:t>
                  </a:r>
                </a:p>
              </p:txBody>
            </p:sp>
            <p:sp>
              <p:nvSpPr>
                <p:cNvPr id="54" name="iṣľíďè">
                  <a:extLst>
                    <a:ext uri="{FF2B5EF4-FFF2-40B4-BE49-F238E27FC236}">
                      <a16:creationId xmlns:a16="http://schemas.microsoft.com/office/drawing/2014/main" id="{9E9346BD-FF80-46E9-AE71-A86ECB3DBD08}"/>
                    </a:ext>
                  </a:extLst>
                </p:cNvPr>
                <p:cNvSpPr txBox="1"/>
                <p:nvPr/>
              </p:nvSpPr>
              <p:spPr bwMode="auto">
                <a:xfrm>
                  <a:off x="8486109" y="1450611"/>
                  <a:ext cx="3198475" cy="4330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Biodiversity Loss</a:t>
                  </a: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60076885-5066-4DF4-A46B-692BD76D646C}"/>
                    </a:ext>
                  </a:extLst>
                </p:cNvPr>
                <p:cNvSpPr/>
                <p:nvPr/>
              </p:nvSpPr>
              <p:spPr>
                <a:xfrm>
                  <a:off x="11452132" y="1862712"/>
                  <a:ext cx="74295" cy="8183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6B93060B-35C1-4420-9592-98B3B1A7879C}"/>
                    </a:ext>
                  </a:extLst>
                </p:cNvPr>
                <p:cNvSpPr/>
                <p:nvPr/>
              </p:nvSpPr>
              <p:spPr>
                <a:xfrm>
                  <a:off x="11452132" y="4106901"/>
                  <a:ext cx="74295" cy="8183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5E957D8-000D-4FE5-B10E-2CA22B667DAE}"/>
                  </a:ext>
                </a:extLst>
              </p:cNvPr>
              <p:cNvSpPr/>
              <p:nvPr/>
            </p:nvSpPr>
            <p:spPr>
              <a:xfrm>
                <a:off x="8478801" y="1903630"/>
                <a:ext cx="2797920" cy="10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Biodiversity Regulator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Biodiversity service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Biodiversity good</a:t>
                </a:r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EC9E567-CED8-4322-8864-35E88BCF74C6}"/>
                </a:ext>
              </a:extLst>
            </p:cNvPr>
            <p:cNvSpPr/>
            <p:nvPr/>
          </p:nvSpPr>
          <p:spPr>
            <a:xfrm>
              <a:off x="8530528" y="4156003"/>
              <a:ext cx="633208" cy="376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6B31494-9EC4-4F3B-9310-A71AC40B3072}"/>
                </a:ext>
              </a:extLst>
            </p:cNvPr>
            <p:cNvSpPr/>
            <p:nvPr/>
          </p:nvSpPr>
          <p:spPr>
            <a:xfrm>
              <a:off x="9491738" y="4147817"/>
              <a:ext cx="2797920" cy="376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7464ECC-9D5F-490E-86CD-A36E18D01654}"/>
                </a:ext>
              </a:extLst>
            </p:cNvPr>
            <p:cNvSpPr/>
            <p:nvPr/>
          </p:nvSpPr>
          <p:spPr>
            <a:xfrm>
              <a:off x="8535085" y="4453282"/>
              <a:ext cx="98750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Ammonia</a:t>
              </a:r>
            </a:p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Hydride</a:t>
              </a:r>
            </a:p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Metals</a:t>
              </a:r>
            </a:p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8D4A284-0935-44D6-972A-555D623EBC5B}"/>
                </a:ext>
              </a:extLst>
            </p:cNvPr>
            <p:cNvSpPr/>
            <p:nvPr/>
          </p:nvSpPr>
          <p:spPr>
            <a:xfrm>
              <a:off x="9492054" y="4439455"/>
              <a:ext cx="9875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SO2</a:t>
              </a:r>
            </a:p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NO2</a:t>
              </a:r>
            </a:p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Dust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B08444A-3110-49EA-BD12-6635DC1AD22B}"/>
                </a:ext>
              </a:extLst>
            </p:cNvPr>
            <p:cNvSpPr/>
            <p:nvPr/>
          </p:nvSpPr>
          <p:spPr>
            <a:xfrm>
              <a:off x="10298097" y="4480919"/>
              <a:ext cx="98750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Discharge</a:t>
              </a:r>
            </a:p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474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E8ABFB-5A29-47B9-91F3-B6373A783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2" y="0"/>
            <a:ext cx="11333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8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B90D57C2-42EF-4404-B60D-C8C1724D3633}"/>
              </a:ext>
            </a:extLst>
          </p:cNvPr>
          <p:cNvGrpSpPr/>
          <p:nvPr/>
        </p:nvGrpSpPr>
        <p:grpSpPr>
          <a:xfrm rot="5400000">
            <a:off x="3867365" y="1103085"/>
            <a:ext cx="4722710" cy="4245569"/>
            <a:chOff x="3719574" y="1130300"/>
            <a:chExt cx="4722710" cy="424556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3E3AD72-5FEA-4F3D-9717-3080FE02B5F9}"/>
                </a:ext>
              </a:extLst>
            </p:cNvPr>
            <p:cNvSpPr/>
            <p:nvPr/>
          </p:nvSpPr>
          <p:spPr>
            <a:xfrm>
              <a:off x="4208502" y="1649178"/>
              <a:ext cx="3774996" cy="3726691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A5A25A-6AA9-4C54-9EF7-E3C38CD1A9E1}"/>
                </a:ext>
              </a:extLst>
            </p:cNvPr>
            <p:cNvGrpSpPr/>
            <p:nvPr/>
          </p:nvGrpSpPr>
          <p:grpSpPr>
            <a:xfrm>
              <a:off x="5384242" y="1130300"/>
              <a:ext cx="1423516" cy="1426866"/>
              <a:chOff x="5384242" y="1232476"/>
              <a:chExt cx="1423516" cy="1426866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F22C35B-6560-4536-8353-6EA1A13B494C}"/>
                  </a:ext>
                </a:extLst>
              </p:cNvPr>
              <p:cNvSpPr/>
              <p:nvPr/>
            </p:nvSpPr>
            <p:spPr>
              <a:xfrm>
                <a:off x="5384242" y="1232476"/>
                <a:ext cx="1423516" cy="1426866"/>
              </a:xfrm>
              <a:prstGeom prst="ellipse">
                <a:avLst/>
              </a:prstGeom>
              <a:solidFill>
                <a:srgbClr val="E6E6E6"/>
              </a:solidFill>
              <a:ln w="571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676D50-F00A-4605-B34C-5C537B5AD84E}"/>
                  </a:ext>
                </a:extLst>
              </p:cNvPr>
              <p:cNvSpPr txBox="1"/>
              <p:nvPr/>
            </p:nvSpPr>
            <p:spPr>
              <a:xfrm rot="16200000">
                <a:off x="5529617" y="1711004"/>
                <a:ext cx="11327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0BE23E4-F4F1-4E71-A63E-33261B052183}"/>
                </a:ext>
              </a:extLst>
            </p:cNvPr>
            <p:cNvGrpSpPr/>
            <p:nvPr/>
          </p:nvGrpSpPr>
          <p:grpSpPr>
            <a:xfrm>
              <a:off x="3719574" y="3426527"/>
              <a:ext cx="1423516" cy="1429339"/>
              <a:chOff x="5303858" y="1230003"/>
              <a:chExt cx="1423516" cy="1429339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AF18A36-83BD-456C-A353-61EBF77AA571}"/>
                  </a:ext>
                </a:extLst>
              </p:cNvPr>
              <p:cNvSpPr/>
              <p:nvPr/>
            </p:nvSpPr>
            <p:spPr>
              <a:xfrm>
                <a:off x="5303858" y="1232476"/>
                <a:ext cx="1423516" cy="1426866"/>
              </a:xfrm>
              <a:prstGeom prst="ellipse">
                <a:avLst/>
              </a:prstGeom>
              <a:solidFill>
                <a:srgbClr val="E6E6E6"/>
              </a:solidFill>
              <a:ln w="571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3396521-0BBD-46F7-89B0-D6978A2B70FB}"/>
                  </a:ext>
                </a:extLst>
              </p:cNvPr>
              <p:cNvSpPr txBox="1"/>
              <p:nvPr/>
            </p:nvSpPr>
            <p:spPr>
              <a:xfrm rot="16200000">
                <a:off x="5271139" y="1741706"/>
                <a:ext cx="14235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Externality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29BCF13-7C77-4CD2-8A75-2EECE958EF9E}"/>
                </a:ext>
              </a:extLst>
            </p:cNvPr>
            <p:cNvGrpSpPr/>
            <p:nvPr/>
          </p:nvGrpSpPr>
          <p:grpSpPr>
            <a:xfrm>
              <a:off x="7018768" y="3352256"/>
              <a:ext cx="1423516" cy="1532381"/>
              <a:chOff x="5384244" y="1155732"/>
              <a:chExt cx="1423516" cy="1532381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2FE5AE6-D7DA-494D-A90D-0C79E57AC4D6}"/>
                  </a:ext>
                </a:extLst>
              </p:cNvPr>
              <p:cNvSpPr/>
              <p:nvPr/>
            </p:nvSpPr>
            <p:spPr>
              <a:xfrm>
                <a:off x="5384244" y="1232476"/>
                <a:ext cx="1423516" cy="1426866"/>
              </a:xfrm>
              <a:prstGeom prst="ellipse">
                <a:avLst/>
              </a:prstGeom>
              <a:solidFill>
                <a:srgbClr val="E6E6E6"/>
              </a:solidFill>
              <a:ln w="571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868D0D8-7184-404D-BAC2-348F86AAF381}"/>
                  </a:ext>
                </a:extLst>
              </p:cNvPr>
              <p:cNvSpPr txBox="1"/>
              <p:nvPr/>
            </p:nvSpPr>
            <p:spPr>
              <a:xfrm rot="16200000">
                <a:off x="5329817" y="1721868"/>
                <a:ext cx="15323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Government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F3410709-4675-48A9-84E3-3C15362A2AF4}"/>
                </a:ext>
              </a:extLst>
            </p:cNvPr>
            <p:cNvSpPr/>
            <p:nvPr/>
          </p:nvSpPr>
          <p:spPr>
            <a:xfrm rot="18557950">
              <a:off x="4652393" y="4775023"/>
              <a:ext cx="211015" cy="111621"/>
            </a:xfrm>
            <a:prstGeom prst="triangle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F528F"/>
                </a:solidFill>
              </a:endParaRPr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9D1B4F8A-76D5-46C9-960B-9E66213DFC08}"/>
                </a:ext>
              </a:extLst>
            </p:cNvPr>
            <p:cNvSpPr/>
            <p:nvPr/>
          </p:nvSpPr>
          <p:spPr>
            <a:xfrm rot="3592724">
              <a:off x="5244407" y="1743023"/>
              <a:ext cx="211015" cy="111621"/>
            </a:xfrm>
            <a:prstGeom prst="triangle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F528F"/>
                </a:solidFill>
              </a:endParaRPr>
            </a:p>
          </p:txBody>
        </p: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B4A56B53-0B86-42BF-A18B-D2B7D0635AFA}"/>
                </a:ext>
              </a:extLst>
            </p:cNvPr>
            <p:cNvSpPr/>
            <p:nvPr/>
          </p:nvSpPr>
          <p:spPr>
            <a:xfrm rot="10800000">
              <a:off x="7873417" y="3372353"/>
              <a:ext cx="211015" cy="111621"/>
            </a:xfrm>
            <a:prstGeom prst="triangle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F528F"/>
                </a:solidFill>
              </a:endParaRPr>
            </a:p>
          </p:txBody>
        </p:sp>
      </p:grpSp>
      <p:sp>
        <p:nvSpPr>
          <p:cNvPr id="50" name="对话气泡: 矩形 49">
            <a:extLst>
              <a:ext uri="{FF2B5EF4-FFF2-40B4-BE49-F238E27FC236}">
                <a16:creationId xmlns:a16="http://schemas.microsoft.com/office/drawing/2014/main" id="{4F6599E8-00C9-43C4-BEAA-4C5D8B734A4E}"/>
              </a:ext>
            </a:extLst>
          </p:cNvPr>
          <p:cNvSpPr/>
          <p:nvPr/>
        </p:nvSpPr>
        <p:spPr>
          <a:xfrm>
            <a:off x="7385533" y="225425"/>
            <a:ext cx="4793067" cy="1601456"/>
          </a:xfrm>
          <a:prstGeom prst="wedgeRectCallout">
            <a:avLst>
              <a:gd name="adj1" fmla="val -60981"/>
              <a:gd name="adj2" fmla="val 284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7F31218-A83D-4D18-B3F7-75B2C123E713}"/>
              </a:ext>
            </a:extLst>
          </p:cNvPr>
          <p:cNvSpPr txBox="1"/>
          <p:nvPr/>
        </p:nvSpPr>
        <p:spPr>
          <a:xfrm>
            <a:off x="8057562" y="4504935"/>
            <a:ext cx="3854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methodology to calculate environmental costs which can help the government to internalize externalities.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099C89-32F5-4D76-9541-17261D792920}"/>
              </a:ext>
            </a:extLst>
          </p:cNvPr>
          <p:cNvSpPr txBox="1"/>
          <p:nvPr/>
        </p:nvSpPr>
        <p:spPr>
          <a:xfrm>
            <a:off x="7551897" y="425988"/>
            <a:ext cx="4460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decrease of externality means some environmental costs have been calculated into the accounting costs, so the corresponding components in the model should be removed.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对话气泡: 矩形 53">
            <a:extLst>
              <a:ext uri="{FF2B5EF4-FFF2-40B4-BE49-F238E27FC236}">
                <a16:creationId xmlns:a16="http://schemas.microsoft.com/office/drawing/2014/main" id="{47F88D9F-E1E9-4119-ACB2-2160F28196EC}"/>
              </a:ext>
            </a:extLst>
          </p:cNvPr>
          <p:cNvSpPr/>
          <p:nvPr/>
        </p:nvSpPr>
        <p:spPr>
          <a:xfrm>
            <a:off x="7791280" y="4428643"/>
            <a:ext cx="4387320" cy="1075915"/>
          </a:xfrm>
          <a:prstGeom prst="wedgeRectCallout">
            <a:avLst>
              <a:gd name="adj1" fmla="val -58979"/>
              <a:gd name="adj2" fmla="val -35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对话气泡: 矩形 54">
            <a:extLst>
              <a:ext uri="{FF2B5EF4-FFF2-40B4-BE49-F238E27FC236}">
                <a16:creationId xmlns:a16="http://schemas.microsoft.com/office/drawing/2014/main" id="{F3EEB15B-565B-447B-979B-97DC66D1E56D}"/>
              </a:ext>
            </a:extLst>
          </p:cNvPr>
          <p:cNvSpPr/>
          <p:nvPr/>
        </p:nvSpPr>
        <p:spPr>
          <a:xfrm>
            <a:off x="13400" y="2160396"/>
            <a:ext cx="3826253" cy="1426866"/>
          </a:xfrm>
          <a:prstGeom prst="wedgeRectCallout">
            <a:avLst>
              <a:gd name="adj1" fmla="val 55880"/>
              <a:gd name="adj2" fmla="val 130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247D915-CD01-4F53-A666-B7E230467B9D}"/>
              </a:ext>
            </a:extLst>
          </p:cNvPr>
          <p:cNvSpPr txBox="1"/>
          <p:nvPr/>
        </p:nvSpPr>
        <p:spPr>
          <a:xfrm>
            <a:off x="59711" y="2288031"/>
            <a:ext cx="3726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government could apply the model to economics means. This can effectively reduce the externalities of economic activities.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6C8923F-5100-4139-B3F7-476FF7581ADB}"/>
              </a:ext>
            </a:extLst>
          </p:cNvPr>
          <p:cNvGrpSpPr/>
          <p:nvPr/>
        </p:nvGrpSpPr>
        <p:grpSpPr>
          <a:xfrm>
            <a:off x="372861" y="855566"/>
            <a:ext cx="11674137" cy="3760822"/>
            <a:chOff x="372861" y="855566"/>
            <a:chExt cx="11674137" cy="4642044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90D57C2-42EF-4404-B60D-C8C1724D3633}"/>
                </a:ext>
              </a:extLst>
            </p:cNvPr>
            <p:cNvGrpSpPr/>
            <p:nvPr/>
          </p:nvGrpSpPr>
          <p:grpSpPr>
            <a:xfrm rot="5400000">
              <a:off x="3923518" y="986011"/>
              <a:ext cx="4642044" cy="4381154"/>
              <a:chOff x="3719574" y="1130300"/>
              <a:chExt cx="4722711" cy="4245569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3E3AD72-5FEA-4F3D-9717-3080FE02B5F9}"/>
                  </a:ext>
                </a:extLst>
              </p:cNvPr>
              <p:cNvSpPr/>
              <p:nvPr/>
            </p:nvSpPr>
            <p:spPr>
              <a:xfrm>
                <a:off x="4208502" y="1649178"/>
                <a:ext cx="3774996" cy="3726691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AA5A25A-6AA9-4C54-9EF7-E3C38CD1A9E1}"/>
                  </a:ext>
                </a:extLst>
              </p:cNvPr>
              <p:cNvGrpSpPr/>
              <p:nvPr/>
            </p:nvGrpSpPr>
            <p:grpSpPr>
              <a:xfrm>
                <a:off x="5384242" y="1130300"/>
                <a:ext cx="1423516" cy="1426866"/>
                <a:chOff x="5384242" y="1232476"/>
                <a:chExt cx="1423516" cy="1426866"/>
              </a:xfrm>
            </p:grpSpPr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1F22C35B-6560-4536-8353-6EA1A13B494C}"/>
                    </a:ext>
                  </a:extLst>
                </p:cNvPr>
                <p:cNvSpPr/>
                <p:nvPr/>
              </p:nvSpPr>
              <p:spPr>
                <a:xfrm>
                  <a:off x="5384242" y="1232476"/>
                  <a:ext cx="1423516" cy="1426866"/>
                </a:xfrm>
                <a:prstGeom prst="ellipse">
                  <a:avLst/>
                </a:prstGeom>
                <a:solidFill>
                  <a:srgbClr val="E6E6E6"/>
                </a:solidFill>
                <a:ln w="571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1676D50-F00A-4605-B34C-5C537B5AD84E}"/>
                    </a:ext>
                  </a:extLst>
                </p:cNvPr>
                <p:cNvSpPr txBox="1"/>
                <p:nvPr/>
              </p:nvSpPr>
              <p:spPr>
                <a:xfrm rot="16200000">
                  <a:off x="5506788" y="1706964"/>
                  <a:ext cx="1132765" cy="388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MODEL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60BE23E4-F4F1-4E71-A63E-33261B052183}"/>
                  </a:ext>
                </a:extLst>
              </p:cNvPr>
              <p:cNvGrpSpPr/>
              <p:nvPr/>
            </p:nvGrpSpPr>
            <p:grpSpPr>
              <a:xfrm>
                <a:off x="3719574" y="3429000"/>
                <a:ext cx="1423516" cy="1426866"/>
                <a:chOff x="5303858" y="1232476"/>
                <a:chExt cx="1423516" cy="1426866"/>
              </a:xfrm>
            </p:grpSpPr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AF18A36-83BD-456C-A353-61EBF77AA571}"/>
                    </a:ext>
                  </a:extLst>
                </p:cNvPr>
                <p:cNvSpPr/>
                <p:nvPr/>
              </p:nvSpPr>
              <p:spPr>
                <a:xfrm>
                  <a:off x="5303858" y="1232476"/>
                  <a:ext cx="1423516" cy="1426866"/>
                </a:xfrm>
                <a:prstGeom prst="ellipse">
                  <a:avLst/>
                </a:prstGeom>
                <a:solidFill>
                  <a:srgbClr val="E6E6E6"/>
                </a:solidFill>
                <a:ln w="571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3396521-0BBD-46F7-89B0-D6978A2B70FB}"/>
                    </a:ext>
                  </a:extLst>
                </p:cNvPr>
                <p:cNvSpPr txBox="1"/>
                <p:nvPr/>
              </p:nvSpPr>
              <p:spPr>
                <a:xfrm rot="16200000">
                  <a:off x="5256177" y="1693012"/>
                  <a:ext cx="1423516" cy="502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Externality</a:t>
                  </a:r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D29BCF13-7C77-4CD2-8A75-2EECE958EF9E}"/>
                  </a:ext>
                </a:extLst>
              </p:cNvPr>
              <p:cNvGrpSpPr/>
              <p:nvPr/>
            </p:nvGrpSpPr>
            <p:grpSpPr>
              <a:xfrm>
                <a:off x="7018769" y="3377915"/>
                <a:ext cx="1423516" cy="1532381"/>
                <a:chOff x="5384245" y="1181391"/>
                <a:chExt cx="1423516" cy="1532381"/>
              </a:xfrm>
            </p:grpSpPr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2FE5AE6-D7DA-494D-A90D-0C79E57AC4D6}"/>
                    </a:ext>
                  </a:extLst>
                </p:cNvPr>
                <p:cNvSpPr/>
                <p:nvPr/>
              </p:nvSpPr>
              <p:spPr>
                <a:xfrm>
                  <a:off x="5384245" y="1232476"/>
                  <a:ext cx="1423516" cy="1426866"/>
                </a:xfrm>
                <a:prstGeom prst="ellipse">
                  <a:avLst/>
                </a:prstGeom>
                <a:solidFill>
                  <a:srgbClr val="E6E6E6"/>
                </a:solidFill>
                <a:ln w="571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868D0D8-7184-404D-BAC2-348F86AAF381}"/>
                    </a:ext>
                  </a:extLst>
                </p:cNvPr>
                <p:cNvSpPr txBox="1"/>
                <p:nvPr/>
              </p:nvSpPr>
              <p:spPr>
                <a:xfrm rot="16200000">
                  <a:off x="5343686" y="1696360"/>
                  <a:ext cx="1532381" cy="502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Government</a:t>
                  </a:r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F3410709-4675-48A9-84E3-3C15362A2AF4}"/>
                  </a:ext>
                </a:extLst>
              </p:cNvPr>
              <p:cNvSpPr/>
              <p:nvPr/>
            </p:nvSpPr>
            <p:spPr>
              <a:xfrm rot="18557950">
                <a:off x="4652393" y="4775023"/>
                <a:ext cx="211015" cy="111621"/>
              </a:xfrm>
              <a:prstGeom prst="triangle">
                <a:avLst/>
              </a:prstGeom>
              <a:solidFill>
                <a:srgbClr val="2F528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2F528F"/>
                  </a:solidFill>
                </a:endParaRPr>
              </a:p>
            </p:txBody>
          </p:sp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9D1B4F8A-76D5-46C9-960B-9E66213DFC08}"/>
                  </a:ext>
                </a:extLst>
              </p:cNvPr>
              <p:cNvSpPr/>
              <p:nvPr/>
            </p:nvSpPr>
            <p:spPr>
              <a:xfrm rot="3592724">
                <a:off x="5244407" y="1743023"/>
                <a:ext cx="211015" cy="111621"/>
              </a:xfrm>
              <a:prstGeom prst="triangle">
                <a:avLst/>
              </a:prstGeom>
              <a:solidFill>
                <a:srgbClr val="2F528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2F528F"/>
                  </a:solidFill>
                </a:endParaRPr>
              </a:p>
            </p:txBody>
          </p:sp>
          <p:sp>
            <p:nvSpPr>
              <p:cNvPr id="48" name="等腰三角形 47">
                <a:extLst>
                  <a:ext uri="{FF2B5EF4-FFF2-40B4-BE49-F238E27FC236}">
                    <a16:creationId xmlns:a16="http://schemas.microsoft.com/office/drawing/2014/main" id="{B4A56B53-0B86-42BF-A18B-D2B7D0635AFA}"/>
                  </a:ext>
                </a:extLst>
              </p:cNvPr>
              <p:cNvSpPr/>
              <p:nvPr/>
            </p:nvSpPr>
            <p:spPr>
              <a:xfrm rot="10800000">
                <a:off x="7873417" y="3372353"/>
                <a:ext cx="211015" cy="111621"/>
              </a:xfrm>
              <a:prstGeom prst="triangle">
                <a:avLst/>
              </a:prstGeom>
              <a:solidFill>
                <a:srgbClr val="2F528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2F528F"/>
                  </a:solidFill>
                </a:endParaRPr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7F31218-A83D-4D18-B3F7-75B2C123E713}"/>
                </a:ext>
              </a:extLst>
            </p:cNvPr>
            <p:cNvSpPr txBox="1"/>
            <p:nvPr/>
          </p:nvSpPr>
          <p:spPr>
            <a:xfrm>
              <a:off x="7277141" y="4552301"/>
              <a:ext cx="4769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Provides methodology to calculate environmental and true economics costs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0099C89-32F5-4D76-9541-17261D792920}"/>
                </a:ext>
              </a:extLst>
            </p:cNvPr>
            <p:cNvSpPr txBox="1"/>
            <p:nvPr/>
          </p:nvSpPr>
          <p:spPr>
            <a:xfrm>
              <a:off x="7160763" y="1004098"/>
              <a:ext cx="4769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model will need to change as the response to the decline of market externalities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247D915-CD01-4F53-A666-B7E230467B9D}"/>
                </a:ext>
              </a:extLst>
            </p:cNvPr>
            <p:cNvSpPr txBox="1"/>
            <p:nvPr/>
          </p:nvSpPr>
          <p:spPr>
            <a:xfrm>
              <a:off x="372861" y="2853422"/>
              <a:ext cx="362087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the model into economics means to reduce the externalities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621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38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264</Words>
  <Application>Microsoft Office PowerPoint</Application>
  <PresentationFormat>宽屏</PresentationFormat>
  <Paragraphs>84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Algerian</vt:lpstr>
      <vt:lpstr>Arial</vt:lpstr>
      <vt:lpstr>Baskerville Old Face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浩峻 高</dc:creator>
  <cp:lastModifiedBy>浩峻 高</cp:lastModifiedBy>
  <cp:revision>59</cp:revision>
  <dcterms:created xsi:type="dcterms:W3CDTF">2019-01-20T06:42:04Z</dcterms:created>
  <dcterms:modified xsi:type="dcterms:W3CDTF">2019-01-28T23:43:43Z</dcterms:modified>
</cp:coreProperties>
</file>