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3.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4.xml" ContentType="application/vnd.openxmlformats-officedocument.themeOverride+xml"/>
  <Override PartName="/ppt/notesSlides/notesSlide5.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5.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20"/>
  </p:notesMasterIdLst>
  <p:handoutMasterIdLst>
    <p:handoutMasterId r:id="rId21"/>
  </p:handoutMasterIdLst>
  <p:sldIdLst>
    <p:sldId id="261" r:id="rId2"/>
    <p:sldId id="262" r:id="rId3"/>
    <p:sldId id="282" r:id="rId4"/>
    <p:sldId id="299" r:id="rId5"/>
    <p:sldId id="303" r:id="rId6"/>
    <p:sldId id="280" r:id="rId7"/>
    <p:sldId id="300" r:id="rId8"/>
    <p:sldId id="283" r:id="rId9"/>
    <p:sldId id="284" r:id="rId10"/>
    <p:sldId id="305" r:id="rId11"/>
    <p:sldId id="304" r:id="rId12"/>
    <p:sldId id="306" r:id="rId13"/>
    <p:sldId id="302" r:id="rId14"/>
    <p:sldId id="293" r:id="rId15"/>
    <p:sldId id="307" r:id="rId16"/>
    <p:sldId id="279" r:id="rId17"/>
    <p:sldId id="311" r:id="rId18"/>
    <p:sldId id="312" r:id="rId19"/>
  </p:sldIdLst>
  <p:sldSz cx="9144000" cy="6858000" type="screen4x3"/>
  <p:notesSz cx="7023100" cy="9309100"/>
  <p:defaultTextStyle>
    <a:defPPr>
      <a:defRPr lang="en-US"/>
    </a:defPPr>
    <a:lvl1pPr algn="l" defTabSz="457200" rtl="0" fontAlgn="base">
      <a:spcBef>
        <a:spcPct val="0"/>
      </a:spcBef>
      <a:spcAft>
        <a:spcPct val="0"/>
      </a:spcAft>
      <a:defRPr kern="1200">
        <a:solidFill>
          <a:schemeClr val="tx1"/>
        </a:solidFill>
        <a:latin typeface="Arial" charset="0"/>
        <a:ea typeface="ヒラギノ角ゴ Pro W3" charset="0"/>
        <a:cs typeface="ヒラギノ角ゴ Pro W3" charset="0"/>
      </a:defRPr>
    </a:lvl1pPr>
    <a:lvl2pPr marL="457200" algn="l" defTabSz="457200" rtl="0" fontAlgn="base">
      <a:spcBef>
        <a:spcPct val="0"/>
      </a:spcBef>
      <a:spcAft>
        <a:spcPct val="0"/>
      </a:spcAft>
      <a:defRPr kern="1200">
        <a:solidFill>
          <a:schemeClr val="tx1"/>
        </a:solidFill>
        <a:latin typeface="Arial" charset="0"/>
        <a:ea typeface="ヒラギノ角ゴ Pro W3" charset="0"/>
        <a:cs typeface="ヒラギノ角ゴ Pro W3" charset="0"/>
      </a:defRPr>
    </a:lvl2pPr>
    <a:lvl3pPr marL="914400" algn="l" defTabSz="457200" rtl="0" fontAlgn="base">
      <a:spcBef>
        <a:spcPct val="0"/>
      </a:spcBef>
      <a:spcAft>
        <a:spcPct val="0"/>
      </a:spcAft>
      <a:defRPr kern="1200">
        <a:solidFill>
          <a:schemeClr val="tx1"/>
        </a:solidFill>
        <a:latin typeface="Arial" charset="0"/>
        <a:ea typeface="ヒラギノ角ゴ Pro W3" charset="0"/>
        <a:cs typeface="ヒラギノ角ゴ Pro W3" charset="0"/>
      </a:defRPr>
    </a:lvl3pPr>
    <a:lvl4pPr marL="1371600" algn="l" defTabSz="457200" rtl="0" fontAlgn="base">
      <a:spcBef>
        <a:spcPct val="0"/>
      </a:spcBef>
      <a:spcAft>
        <a:spcPct val="0"/>
      </a:spcAft>
      <a:defRPr kern="1200">
        <a:solidFill>
          <a:schemeClr val="tx1"/>
        </a:solidFill>
        <a:latin typeface="Arial" charset="0"/>
        <a:ea typeface="ヒラギノ角ゴ Pro W3" charset="0"/>
        <a:cs typeface="ヒラギノ角ゴ Pro W3" charset="0"/>
      </a:defRPr>
    </a:lvl4pPr>
    <a:lvl5pPr marL="1828800" algn="l" defTabSz="457200" rtl="0" fontAlgn="base">
      <a:spcBef>
        <a:spcPct val="0"/>
      </a:spcBef>
      <a:spcAft>
        <a:spcPct val="0"/>
      </a:spcAft>
      <a:defRPr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kern="1200">
        <a:solidFill>
          <a:schemeClr val="tx1"/>
        </a:solidFill>
        <a:latin typeface="Arial" charset="0"/>
        <a:ea typeface="ヒラギノ角ゴ Pro W3" charset="0"/>
        <a:cs typeface="ヒラギノ角ゴ Pro W3" charset="0"/>
      </a:defRPr>
    </a:lvl9pPr>
  </p:defaultTextStyle>
  <p:extLst>
    <p:ext uri="{EFAFB233-063F-42B5-8137-9DF3F51BA10A}">
      <p15:sldGuideLst xmlns:p15="http://schemas.microsoft.com/office/powerpoint/2012/main">
        <p15:guide id="1" orient="horz" pos="4088" userDrawn="1">
          <p15:clr>
            <a:srgbClr val="A4A3A4"/>
          </p15:clr>
        </p15:guide>
        <p15:guide id="2" pos="547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wn, Hadrien" initials="BH" lastIdx="1" clrIdx="0">
    <p:extLst>
      <p:ext uri="{19B8F6BF-5375-455C-9EA6-DF929625EA0E}">
        <p15:presenceInfo xmlns:p15="http://schemas.microsoft.com/office/powerpoint/2012/main" userId="S-1-5-21-507921405-926492609-725345543-7116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59" autoAdjust="0"/>
    <p:restoredTop sz="94649" autoAdjust="0"/>
  </p:normalViewPr>
  <p:slideViewPr>
    <p:cSldViewPr snapToGrid="0">
      <p:cViewPr varScale="1">
        <p:scale>
          <a:sx n="107" d="100"/>
          <a:sy n="107" d="100"/>
        </p:scale>
        <p:origin x="1662" y="63"/>
      </p:cViewPr>
      <p:guideLst>
        <p:guide orient="horz" pos="4088"/>
        <p:guide pos="5474"/>
      </p:guideLst>
    </p:cSldViewPr>
  </p:slideViewPr>
  <p:notesTextViewPr>
    <p:cViewPr>
      <p:scale>
        <a:sx n="100" d="100"/>
        <a:sy n="100" d="100"/>
      </p:scale>
      <p:origin x="0" y="0"/>
    </p:cViewPr>
  </p:notesTextViewPr>
  <p:sorterViewPr>
    <p:cViewPr>
      <p:scale>
        <a:sx n="137" d="100"/>
        <a:sy n="137"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EA.XOM.COM\DFS\LHD\MS&amp;S\CRUDE\Analyst\Useful%20Presentations\Aaron%20Cobbs%20Visit\Presentation%20EFP%20and%20hedging%20process%20for%20Dated%20-%20Paul%20Butcher.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5" Type="http://schemas.openxmlformats.org/officeDocument/2006/relationships/chartUserShapes" Target="../drawings/drawing1.xml"/><Relationship Id="rId4" Type="http://schemas.openxmlformats.org/officeDocument/2006/relationships/oleObject" Target="file:///\\EA.XOM.COM\DFS\LHD\MS&amp;S\CRUDE\Analyst\Useful%20Presentations\Aaron%20Cobbs%20Visit\Presentation%20EFP%20and%20hedging%20process%20for%20Dated%20-%20Paul%20Butcher.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C:\Users\jpears5\AppData\Local\Temp\OneNote\15.0\NT\0\08-08-20181.xls"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ishareteam3.na.xom.com/sites/DSMCI/documents/Shared%20Documents/STARS%20DATA/2018-07-26/1_STARS_Data_Global_FullHistory_Crud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EA.XOM.COM\DFS\LHD\MS&amp;S\CRUDE\Analyst\ABT\Presentation%20EFP%20and%20hedging%20process%20for%20Dated%20-%20Paul%20Butcher.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EA.XOM.COM\DFS\LHD\MS&amp;S\CRUDE\Analyst\Trading%20study\Priced%20Inventory\2018\Hedging%20process%20for%20Dated%20-%20Paul%20Butcher.xlsx"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EA.XOM.COM\DFS\LHD\MS&amp;S\CRUDE\Analyst\Trading%20study\Priced%20Inventory\2018\Hedging%20process%20for%20Dated%20-%20Paul%20Butcher.xlsx"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EA.XOM.COM\DFS\LHD\MS&amp;S\CRUDE\Analyst\ABT\PArtails%20Trading%20Aug%202018.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Dated Brent June 2018 </a:t>
            </a:r>
          </a:p>
        </c:rich>
      </c:tx>
      <c:layout>
        <c:manualLayout>
          <c:xMode val="edge"/>
          <c:yMode val="edge"/>
          <c:x val="0.24369590029877294"/>
          <c:y val="2.353467138283508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cked"/>
        <c:varyColors val="0"/>
        <c:ser>
          <c:idx val="0"/>
          <c:order val="0"/>
          <c:tx>
            <c:strRef>
              <c:f>'Dated Brent '!$B$6</c:f>
              <c:strCache>
                <c:ptCount val="1"/>
                <c:pt idx="0">
                  <c:v>Aug ICE</c:v>
                </c:pt>
              </c:strCache>
            </c:strRef>
          </c:tx>
          <c:spPr>
            <a:solidFill>
              <a:schemeClr val="accent1"/>
            </a:solidFill>
            <a:ln>
              <a:noFill/>
            </a:ln>
            <a:effectLst/>
          </c:spPr>
          <c:cat>
            <c:numRef>
              <c:f>'Dated Brent '!$A$7:$A$18</c:f>
              <c:numCache>
                <c:formatCode>m/d/yyyy</c:formatCode>
                <c:ptCount val="12"/>
                <c:pt idx="0">
                  <c:v>43252</c:v>
                </c:pt>
                <c:pt idx="1">
                  <c:v>43255</c:v>
                </c:pt>
                <c:pt idx="2">
                  <c:v>43256</c:v>
                </c:pt>
                <c:pt idx="3">
                  <c:v>43257</c:v>
                </c:pt>
                <c:pt idx="4">
                  <c:v>43258</c:v>
                </c:pt>
                <c:pt idx="5">
                  <c:v>43259</c:v>
                </c:pt>
                <c:pt idx="6">
                  <c:v>43262</c:v>
                </c:pt>
                <c:pt idx="7">
                  <c:v>43263</c:v>
                </c:pt>
                <c:pt idx="8">
                  <c:v>43264</c:v>
                </c:pt>
                <c:pt idx="9">
                  <c:v>43265</c:v>
                </c:pt>
                <c:pt idx="10">
                  <c:v>43266</c:v>
                </c:pt>
                <c:pt idx="11">
                  <c:v>43269</c:v>
                </c:pt>
              </c:numCache>
            </c:numRef>
          </c:cat>
          <c:val>
            <c:numRef>
              <c:f>'Dated Brent '!$B$7:$B$18</c:f>
              <c:numCache>
                <c:formatCode>General</c:formatCode>
                <c:ptCount val="12"/>
                <c:pt idx="0">
                  <c:v>76.400000000000006</c:v>
                </c:pt>
                <c:pt idx="1">
                  <c:v>75.27</c:v>
                </c:pt>
                <c:pt idx="2">
                  <c:v>74.459999999999994</c:v>
                </c:pt>
                <c:pt idx="3">
                  <c:v>74.849999999999994</c:v>
                </c:pt>
                <c:pt idx="4">
                  <c:v>76.88</c:v>
                </c:pt>
                <c:pt idx="5">
                  <c:v>76.53</c:v>
                </c:pt>
                <c:pt idx="6">
                  <c:v>76.459999999999994</c:v>
                </c:pt>
                <c:pt idx="7">
                  <c:v>76.349999999999994</c:v>
                </c:pt>
                <c:pt idx="8">
                  <c:v>76.23</c:v>
                </c:pt>
                <c:pt idx="9">
                  <c:v>75.92</c:v>
                </c:pt>
                <c:pt idx="10">
                  <c:v>73.23</c:v>
                </c:pt>
                <c:pt idx="11">
                  <c:v>74.62</c:v>
                </c:pt>
              </c:numCache>
            </c:numRef>
          </c:val>
        </c:ser>
        <c:ser>
          <c:idx val="1"/>
          <c:order val="1"/>
          <c:tx>
            <c:strRef>
              <c:f>'Dated Brent '!$D$6</c:f>
              <c:strCache>
                <c:ptCount val="1"/>
                <c:pt idx="0">
                  <c:v>EFP</c:v>
                </c:pt>
              </c:strCache>
            </c:strRef>
          </c:tx>
          <c:spPr>
            <a:solidFill>
              <a:srgbClr val="FF0000"/>
            </a:solidFill>
            <a:ln w="60325">
              <a:solidFill>
                <a:srgbClr val="FF0000"/>
              </a:solidFill>
            </a:ln>
            <a:effectLst/>
          </c:spPr>
          <c:cat>
            <c:numRef>
              <c:f>'Dated Brent '!$A$7:$A$18</c:f>
              <c:numCache>
                <c:formatCode>m/d/yyyy</c:formatCode>
                <c:ptCount val="12"/>
                <c:pt idx="0">
                  <c:v>43252</c:v>
                </c:pt>
                <c:pt idx="1">
                  <c:v>43255</c:v>
                </c:pt>
                <c:pt idx="2">
                  <c:v>43256</c:v>
                </c:pt>
                <c:pt idx="3">
                  <c:v>43257</c:v>
                </c:pt>
                <c:pt idx="4">
                  <c:v>43258</c:v>
                </c:pt>
                <c:pt idx="5">
                  <c:v>43259</c:v>
                </c:pt>
                <c:pt idx="6">
                  <c:v>43262</c:v>
                </c:pt>
                <c:pt idx="7">
                  <c:v>43263</c:v>
                </c:pt>
                <c:pt idx="8">
                  <c:v>43264</c:v>
                </c:pt>
                <c:pt idx="9">
                  <c:v>43265</c:v>
                </c:pt>
                <c:pt idx="10">
                  <c:v>43266</c:v>
                </c:pt>
                <c:pt idx="11">
                  <c:v>43269</c:v>
                </c:pt>
              </c:numCache>
            </c:numRef>
          </c:cat>
          <c:val>
            <c:numRef>
              <c:f>'Dated Brent '!$D$7:$D$18</c:f>
              <c:numCache>
                <c:formatCode>General</c:formatCode>
                <c:ptCount val="12"/>
                <c:pt idx="0">
                  <c:v>0.1</c:v>
                </c:pt>
                <c:pt idx="1">
                  <c:v>0.11</c:v>
                </c:pt>
                <c:pt idx="2">
                  <c:v>0.13</c:v>
                </c:pt>
                <c:pt idx="3">
                  <c:v>0.2</c:v>
                </c:pt>
                <c:pt idx="4">
                  <c:v>0.13</c:v>
                </c:pt>
                <c:pt idx="5">
                  <c:v>0.11</c:v>
                </c:pt>
                <c:pt idx="6">
                  <c:v>0.15000000000000002</c:v>
                </c:pt>
                <c:pt idx="7">
                  <c:v>0.09</c:v>
                </c:pt>
                <c:pt idx="8">
                  <c:v>0.09</c:v>
                </c:pt>
                <c:pt idx="9">
                  <c:v>0.14000000000000001</c:v>
                </c:pt>
                <c:pt idx="10">
                  <c:v>0.13</c:v>
                </c:pt>
                <c:pt idx="11">
                  <c:v>0.13</c:v>
                </c:pt>
              </c:numCache>
            </c:numRef>
          </c:val>
        </c:ser>
        <c:ser>
          <c:idx val="5"/>
          <c:order val="2"/>
          <c:tx>
            <c:strRef>
              <c:f>'Dated Brent '!$H$6</c:f>
              <c:strCache>
                <c:ptCount val="1"/>
                <c:pt idx="0">
                  <c:v>BFOET Diff </c:v>
                </c:pt>
              </c:strCache>
            </c:strRef>
          </c:tx>
          <c:spPr>
            <a:pattFill prst="ltVert">
              <a:fgClr>
                <a:schemeClr val="accent4"/>
              </a:fgClr>
              <a:bgClr>
                <a:schemeClr val="accent1"/>
              </a:bgClr>
            </a:pattFill>
            <a:ln>
              <a:noFill/>
            </a:ln>
            <a:effectLst/>
          </c:spPr>
          <c:cat>
            <c:numRef>
              <c:f>'Dated Brent '!$A$7:$A$18</c:f>
              <c:numCache>
                <c:formatCode>m/d/yyyy</c:formatCode>
                <c:ptCount val="12"/>
                <c:pt idx="0">
                  <c:v>43252</c:v>
                </c:pt>
                <c:pt idx="1">
                  <c:v>43255</c:v>
                </c:pt>
                <c:pt idx="2">
                  <c:v>43256</c:v>
                </c:pt>
                <c:pt idx="3">
                  <c:v>43257</c:v>
                </c:pt>
                <c:pt idx="4">
                  <c:v>43258</c:v>
                </c:pt>
                <c:pt idx="5">
                  <c:v>43259</c:v>
                </c:pt>
                <c:pt idx="6">
                  <c:v>43262</c:v>
                </c:pt>
                <c:pt idx="7">
                  <c:v>43263</c:v>
                </c:pt>
                <c:pt idx="8">
                  <c:v>43264</c:v>
                </c:pt>
                <c:pt idx="9">
                  <c:v>43265</c:v>
                </c:pt>
                <c:pt idx="10">
                  <c:v>43266</c:v>
                </c:pt>
                <c:pt idx="11">
                  <c:v>43269</c:v>
                </c:pt>
              </c:numCache>
            </c:numRef>
          </c:cat>
          <c:val>
            <c:numRef>
              <c:f>'Dated Brent '!$H$7:$H$18</c:f>
              <c:numCache>
                <c:formatCode>General</c:formatCode>
                <c:ptCount val="12"/>
                <c:pt idx="0">
                  <c:v>-0.68500000000000005</c:v>
                </c:pt>
                <c:pt idx="1">
                  <c:v>-0.67999999999999994</c:v>
                </c:pt>
                <c:pt idx="2">
                  <c:v>-0.65</c:v>
                </c:pt>
                <c:pt idx="3">
                  <c:v>-0.66</c:v>
                </c:pt>
                <c:pt idx="4">
                  <c:v>-0.64</c:v>
                </c:pt>
                <c:pt idx="5">
                  <c:v>-0.61</c:v>
                </c:pt>
                <c:pt idx="6">
                  <c:v>-0.64</c:v>
                </c:pt>
                <c:pt idx="7">
                  <c:v>-0.62</c:v>
                </c:pt>
                <c:pt idx="8">
                  <c:v>-0.57999999999999996</c:v>
                </c:pt>
                <c:pt idx="9">
                  <c:v>-0.47</c:v>
                </c:pt>
                <c:pt idx="10">
                  <c:v>-0.36</c:v>
                </c:pt>
                <c:pt idx="11">
                  <c:v>-0.45</c:v>
                </c:pt>
              </c:numCache>
            </c:numRef>
          </c:val>
        </c:ser>
        <c:ser>
          <c:idx val="3"/>
          <c:order val="3"/>
          <c:tx>
            <c:strRef>
              <c:f>'Dated Brent '!$F$6</c:f>
              <c:strCache>
                <c:ptCount val="1"/>
                <c:pt idx="0">
                  <c:v>CFD </c:v>
                </c:pt>
              </c:strCache>
            </c:strRef>
          </c:tx>
          <c:spPr>
            <a:pattFill prst="lgCheck">
              <a:fgClr>
                <a:schemeClr val="accent4"/>
              </a:fgClr>
              <a:bgClr>
                <a:schemeClr val="accent1"/>
              </a:bgClr>
            </a:pattFill>
            <a:ln>
              <a:noFill/>
            </a:ln>
            <a:effectLst/>
          </c:spPr>
          <c:cat>
            <c:numRef>
              <c:f>'Dated Brent '!$A$7:$A$18</c:f>
              <c:numCache>
                <c:formatCode>m/d/yyyy</c:formatCode>
                <c:ptCount val="12"/>
                <c:pt idx="0">
                  <c:v>43252</c:v>
                </c:pt>
                <c:pt idx="1">
                  <c:v>43255</c:v>
                </c:pt>
                <c:pt idx="2">
                  <c:v>43256</c:v>
                </c:pt>
                <c:pt idx="3">
                  <c:v>43257</c:v>
                </c:pt>
                <c:pt idx="4">
                  <c:v>43258</c:v>
                </c:pt>
                <c:pt idx="5">
                  <c:v>43259</c:v>
                </c:pt>
                <c:pt idx="6">
                  <c:v>43262</c:v>
                </c:pt>
                <c:pt idx="7">
                  <c:v>43263</c:v>
                </c:pt>
                <c:pt idx="8">
                  <c:v>43264</c:v>
                </c:pt>
                <c:pt idx="9">
                  <c:v>43265</c:v>
                </c:pt>
                <c:pt idx="10">
                  <c:v>43266</c:v>
                </c:pt>
                <c:pt idx="11">
                  <c:v>43269</c:v>
                </c:pt>
              </c:numCache>
            </c:numRef>
          </c:cat>
          <c:val>
            <c:numRef>
              <c:f>'Dated Brent '!$F$7:$F$18</c:f>
              <c:numCache>
                <c:formatCode>General</c:formatCode>
                <c:ptCount val="12"/>
                <c:pt idx="0">
                  <c:v>-0.93999999999999773</c:v>
                </c:pt>
                <c:pt idx="1">
                  <c:v>-0.94499999999999318</c:v>
                </c:pt>
                <c:pt idx="2">
                  <c:v>-0.74999999999998579</c:v>
                </c:pt>
                <c:pt idx="3">
                  <c:v>-0.73999999999999488</c:v>
                </c:pt>
                <c:pt idx="4">
                  <c:v>-0.82499999999998863</c:v>
                </c:pt>
                <c:pt idx="5">
                  <c:v>-0.99499999999999034</c:v>
                </c:pt>
                <c:pt idx="6">
                  <c:v>-0.93499999999998806</c:v>
                </c:pt>
                <c:pt idx="7">
                  <c:v>-0.90500000000000114</c:v>
                </c:pt>
                <c:pt idx="8">
                  <c:v>-0.83500000000000796</c:v>
                </c:pt>
                <c:pt idx="9">
                  <c:v>-0.75499999999999545</c:v>
                </c:pt>
                <c:pt idx="10">
                  <c:v>-0.74499999999999034</c:v>
                </c:pt>
                <c:pt idx="11">
                  <c:v>-0.80500000000000682</c:v>
                </c:pt>
              </c:numCache>
            </c:numRef>
          </c:val>
        </c:ser>
        <c:dLbls>
          <c:showLegendKey val="0"/>
          <c:showVal val="0"/>
          <c:showCatName val="0"/>
          <c:showSerName val="0"/>
          <c:showPercent val="0"/>
          <c:showBubbleSize val="0"/>
        </c:dLbls>
        <c:axId val="758162992"/>
        <c:axId val="758163384"/>
      </c:areaChart>
      <c:dateAx>
        <c:axId val="758162992"/>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8163384"/>
        <c:crosses val="autoZero"/>
        <c:auto val="1"/>
        <c:lblOffset val="100"/>
        <c:baseTimeUnit val="days"/>
      </c:dateAx>
      <c:valAx>
        <c:axId val="758163384"/>
        <c:scaling>
          <c:orientation val="minMax"/>
          <c:max val="8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8162992"/>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Dated Brent June 2018 </a:t>
            </a:r>
          </a:p>
        </c:rich>
      </c:tx>
      <c:layout>
        <c:manualLayout>
          <c:xMode val="edge"/>
          <c:yMode val="edge"/>
          <c:x val="0.39281321736622188"/>
          <c:y val="2.830188679245283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6731891503460261E-2"/>
          <c:y val="0.16754820039069671"/>
          <c:w val="0.8029433164308496"/>
          <c:h val="0.47775760585162919"/>
        </c:manualLayout>
      </c:layout>
      <c:areaChart>
        <c:grouping val="stacked"/>
        <c:varyColors val="0"/>
        <c:ser>
          <c:idx val="0"/>
          <c:order val="0"/>
          <c:tx>
            <c:strRef>
              <c:f>'Dated Brent '!$B$6</c:f>
              <c:strCache>
                <c:ptCount val="1"/>
                <c:pt idx="0">
                  <c:v>Aug ICE</c:v>
                </c:pt>
              </c:strCache>
            </c:strRef>
          </c:tx>
          <c:spPr>
            <a:solidFill>
              <a:schemeClr val="accent1"/>
            </a:solidFill>
            <a:ln>
              <a:noFill/>
            </a:ln>
            <a:effectLst/>
          </c:spPr>
          <c:cat>
            <c:numRef>
              <c:f>'Dated Brent '!$A$7:$A$18</c:f>
              <c:numCache>
                <c:formatCode>m/d/yyyy</c:formatCode>
                <c:ptCount val="12"/>
                <c:pt idx="0">
                  <c:v>43252</c:v>
                </c:pt>
                <c:pt idx="1">
                  <c:v>43255</c:v>
                </c:pt>
                <c:pt idx="2">
                  <c:v>43256</c:v>
                </c:pt>
                <c:pt idx="3">
                  <c:v>43257</c:v>
                </c:pt>
                <c:pt idx="4">
                  <c:v>43258</c:v>
                </c:pt>
                <c:pt idx="5">
                  <c:v>43259</c:v>
                </c:pt>
                <c:pt idx="6">
                  <c:v>43262</c:v>
                </c:pt>
                <c:pt idx="7">
                  <c:v>43263</c:v>
                </c:pt>
                <c:pt idx="8">
                  <c:v>43264</c:v>
                </c:pt>
                <c:pt idx="9">
                  <c:v>43265</c:v>
                </c:pt>
                <c:pt idx="10">
                  <c:v>43266</c:v>
                </c:pt>
                <c:pt idx="11">
                  <c:v>43269</c:v>
                </c:pt>
              </c:numCache>
            </c:numRef>
          </c:cat>
          <c:val>
            <c:numRef>
              <c:f>'Dated Brent '!$B$7:$B$18</c:f>
              <c:numCache>
                <c:formatCode>General</c:formatCode>
                <c:ptCount val="12"/>
                <c:pt idx="0">
                  <c:v>76.400000000000006</c:v>
                </c:pt>
                <c:pt idx="1">
                  <c:v>75.27</c:v>
                </c:pt>
                <c:pt idx="2">
                  <c:v>74.459999999999994</c:v>
                </c:pt>
                <c:pt idx="3">
                  <c:v>74.849999999999994</c:v>
                </c:pt>
                <c:pt idx="4">
                  <c:v>76.88</c:v>
                </c:pt>
                <c:pt idx="5">
                  <c:v>76.53</c:v>
                </c:pt>
                <c:pt idx="6">
                  <c:v>76.459999999999994</c:v>
                </c:pt>
                <c:pt idx="7">
                  <c:v>76.349999999999994</c:v>
                </c:pt>
                <c:pt idx="8">
                  <c:v>76.23</c:v>
                </c:pt>
                <c:pt idx="9">
                  <c:v>75.92</c:v>
                </c:pt>
                <c:pt idx="10">
                  <c:v>73.23</c:v>
                </c:pt>
                <c:pt idx="11">
                  <c:v>74.62</c:v>
                </c:pt>
              </c:numCache>
            </c:numRef>
          </c:val>
        </c:ser>
        <c:ser>
          <c:idx val="1"/>
          <c:order val="1"/>
          <c:tx>
            <c:strRef>
              <c:f>'Dated Brent '!$D$6</c:f>
              <c:strCache>
                <c:ptCount val="1"/>
                <c:pt idx="0">
                  <c:v>EFP</c:v>
                </c:pt>
              </c:strCache>
            </c:strRef>
          </c:tx>
          <c:spPr>
            <a:solidFill>
              <a:srgbClr val="FF0000"/>
            </a:solidFill>
            <a:ln w="60325">
              <a:solidFill>
                <a:srgbClr val="FF0000"/>
              </a:solidFill>
            </a:ln>
            <a:effectLst/>
          </c:spPr>
          <c:cat>
            <c:numRef>
              <c:f>'Dated Brent '!$A$7:$A$18</c:f>
              <c:numCache>
                <c:formatCode>m/d/yyyy</c:formatCode>
                <c:ptCount val="12"/>
                <c:pt idx="0">
                  <c:v>43252</c:v>
                </c:pt>
                <c:pt idx="1">
                  <c:v>43255</c:v>
                </c:pt>
                <c:pt idx="2">
                  <c:v>43256</c:v>
                </c:pt>
                <c:pt idx="3">
                  <c:v>43257</c:v>
                </c:pt>
                <c:pt idx="4">
                  <c:v>43258</c:v>
                </c:pt>
                <c:pt idx="5">
                  <c:v>43259</c:v>
                </c:pt>
                <c:pt idx="6">
                  <c:v>43262</c:v>
                </c:pt>
                <c:pt idx="7">
                  <c:v>43263</c:v>
                </c:pt>
                <c:pt idx="8">
                  <c:v>43264</c:v>
                </c:pt>
                <c:pt idx="9">
                  <c:v>43265</c:v>
                </c:pt>
                <c:pt idx="10">
                  <c:v>43266</c:v>
                </c:pt>
                <c:pt idx="11">
                  <c:v>43269</c:v>
                </c:pt>
              </c:numCache>
            </c:numRef>
          </c:cat>
          <c:val>
            <c:numRef>
              <c:f>'Dated Brent '!$D$7:$D$18</c:f>
              <c:numCache>
                <c:formatCode>General</c:formatCode>
                <c:ptCount val="12"/>
                <c:pt idx="0">
                  <c:v>0.1</c:v>
                </c:pt>
                <c:pt idx="1">
                  <c:v>0.11</c:v>
                </c:pt>
                <c:pt idx="2">
                  <c:v>0.13</c:v>
                </c:pt>
                <c:pt idx="3">
                  <c:v>0.2</c:v>
                </c:pt>
                <c:pt idx="4">
                  <c:v>0.13</c:v>
                </c:pt>
                <c:pt idx="5">
                  <c:v>0.11</c:v>
                </c:pt>
                <c:pt idx="6">
                  <c:v>0.15000000000000002</c:v>
                </c:pt>
                <c:pt idx="7">
                  <c:v>0.09</c:v>
                </c:pt>
                <c:pt idx="8">
                  <c:v>0.09</c:v>
                </c:pt>
                <c:pt idx="9">
                  <c:v>0.14000000000000001</c:v>
                </c:pt>
                <c:pt idx="10">
                  <c:v>0.13</c:v>
                </c:pt>
                <c:pt idx="11">
                  <c:v>0.13</c:v>
                </c:pt>
              </c:numCache>
            </c:numRef>
          </c:val>
        </c:ser>
        <c:ser>
          <c:idx val="5"/>
          <c:order val="2"/>
          <c:tx>
            <c:strRef>
              <c:f>'Dated Brent '!$H$6</c:f>
              <c:strCache>
                <c:ptCount val="1"/>
                <c:pt idx="0">
                  <c:v>BFOET Diff </c:v>
                </c:pt>
              </c:strCache>
            </c:strRef>
          </c:tx>
          <c:spPr>
            <a:pattFill prst="ltVert">
              <a:fgClr>
                <a:schemeClr val="accent4"/>
              </a:fgClr>
              <a:bgClr>
                <a:schemeClr val="accent1"/>
              </a:bgClr>
            </a:pattFill>
            <a:ln>
              <a:noFill/>
            </a:ln>
            <a:effectLst/>
          </c:spPr>
          <c:cat>
            <c:numRef>
              <c:f>'Dated Brent '!$A$7:$A$18</c:f>
              <c:numCache>
                <c:formatCode>m/d/yyyy</c:formatCode>
                <c:ptCount val="12"/>
                <c:pt idx="0">
                  <c:v>43252</c:v>
                </c:pt>
                <c:pt idx="1">
                  <c:v>43255</c:v>
                </c:pt>
                <c:pt idx="2">
                  <c:v>43256</c:v>
                </c:pt>
                <c:pt idx="3">
                  <c:v>43257</c:v>
                </c:pt>
                <c:pt idx="4">
                  <c:v>43258</c:v>
                </c:pt>
                <c:pt idx="5">
                  <c:v>43259</c:v>
                </c:pt>
                <c:pt idx="6">
                  <c:v>43262</c:v>
                </c:pt>
                <c:pt idx="7">
                  <c:v>43263</c:v>
                </c:pt>
                <c:pt idx="8">
                  <c:v>43264</c:v>
                </c:pt>
                <c:pt idx="9">
                  <c:v>43265</c:v>
                </c:pt>
                <c:pt idx="10">
                  <c:v>43266</c:v>
                </c:pt>
                <c:pt idx="11">
                  <c:v>43269</c:v>
                </c:pt>
              </c:numCache>
            </c:numRef>
          </c:cat>
          <c:val>
            <c:numRef>
              <c:f>'Dated Brent '!$H$7:$H$18</c:f>
              <c:numCache>
                <c:formatCode>General</c:formatCode>
                <c:ptCount val="12"/>
                <c:pt idx="0">
                  <c:v>-0.68500000000000005</c:v>
                </c:pt>
                <c:pt idx="1">
                  <c:v>-0.67999999999999994</c:v>
                </c:pt>
                <c:pt idx="2">
                  <c:v>-0.65</c:v>
                </c:pt>
                <c:pt idx="3">
                  <c:v>-0.66</c:v>
                </c:pt>
                <c:pt idx="4">
                  <c:v>-0.64</c:v>
                </c:pt>
                <c:pt idx="5">
                  <c:v>-0.61</c:v>
                </c:pt>
                <c:pt idx="6">
                  <c:v>-0.64</c:v>
                </c:pt>
                <c:pt idx="7">
                  <c:v>-0.62</c:v>
                </c:pt>
                <c:pt idx="8">
                  <c:v>-0.57999999999999996</c:v>
                </c:pt>
                <c:pt idx="9">
                  <c:v>-0.47</c:v>
                </c:pt>
                <c:pt idx="10">
                  <c:v>-0.36</c:v>
                </c:pt>
                <c:pt idx="11">
                  <c:v>-0.45</c:v>
                </c:pt>
              </c:numCache>
            </c:numRef>
          </c:val>
        </c:ser>
        <c:ser>
          <c:idx val="3"/>
          <c:order val="3"/>
          <c:tx>
            <c:strRef>
              <c:f>'Dated Brent '!$F$6</c:f>
              <c:strCache>
                <c:ptCount val="1"/>
                <c:pt idx="0">
                  <c:v>CFD </c:v>
                </c:pt>
              </c:strCache>
            </c:strRef>
          </c:tx>
          <c:spPr>
            <a:pattFill prst="lgCheck">
              <a:fgClr>
                <a:schemeClr val="accent4"/>
              </a:fgClr>
              <a:bgClr>
                <a:schemeClr val="accent1"/>
              </a:bgClr>
            </a:pattFill>
            <a:ln>
              <a:noFill/>
            </a:ln>
            <a:effectLst/>
          </c:spPr>
          <c:cat>
            <c:numRef>
              <c:f>'Dated Brent '!$A$7:$A$18</c:f>
              <c:numCache>
                <c:formatCode>m/d/yyyy</c:formatCode>
                <c:ptCount val="12"/>
                <c:pt idx="0">
                  <c:v>43252</c:v>
                </c:pt>
                <c:pt idx="1">
                  <c:v>43255</c:v>
                </c:pt>
                <c:pt idx="2">
                  <c:v>43256</c:v>
                </c:pt>
                <c:pt idx="3">
                  <c:v>43257</c:v>
                </c:pt>
                <c:pt idx="4">
                  <c:v>43258</c:v>
                </c:pt>
                <c:pt idx="5">
                  <c:v>43259</c:v>
                </c:pt>
                <c:pt idx="6">
                  <c:v>43262</c:v>
                </c:pt>
                <c:pt idx="7">
                  <c:v>43263</c:v>
                </c:pt>
                <c:pt idx="8">
                  <c:v>43264</c:v>
                </c:pt>
                <c:pt idx="9">
                  <c:v>43265</c:v>
                </c:pt>
                <c:pt idx="10">
                  <c:v>43266</c:v>
                </c:pt>
                <c:pt idx="11">
                  <c:v>43269</c:v>
                </c:pt>
              </c:numCache>
            </c:numRef>
          </c:cat>
          <c:val>
            <c:numRef>
              <c:f>'Dated Brent '!$F$7:$F$18</c:f>
              <c:numCache>
                <c:formatCode>General</c:formatCode>
                <c:ptCount val="12"/>
                <c:pt idx="0">
                  <c:v>-0.93999999999999773</c:v>
                </c:pt>
                <c:pt idx="1">
                  <c:v>-0.94499999999999318</c:v>
                </c:pt>
                <c:pt idx="2">
                  <c:v>-0.74999999999998579</c:v>
                </c:pt>
                <c:pt idx="3">
                  <c:v>-0.73999999999999488</c:v>
                </c:pt>
                <c:pt idx="4">
                  <c:v>-0.82499999999998863</c:v>
                </c:pt>
                <c:pt idx="5">
                  <c:v>-0.99499999999999034</c:v>
                </c:pt>
                <c:pt idx="6">
                  <c:v>-0.93499999999998806</c:v>
                </c:pt>
                <c:pt idx="7">
                  <c:v>-0.90500000000000114</c:v>
                </c:pt>
                <c:pt idx="8">
                  <c:v>-0.83500000000000796</c:v>
                </c:pt>
                <c:pt idx="9">
                  <c:v>-0.75499999999999545</c:v>
                </c:pt>
                <c:pt idx="10">
                  <c:v>-0.74499999999999034</c:v>
                </c:pt>
                <c:pt idx="11">
                  <c:v>-0.80500000000000682</c:v>
                </c:pt>
              </c:numCache>
            </c:numRef>
          </c:val>
        </c:ser>
        <c:dLbls>
          <c:showLegendKey val="0"/>
          <c:showVal val="0"/>
          <c:showCatName val="0"/>
          <c:showSerName val="0"/>
          <c:showPercent val="0"/>
          <c:showBubbleSize val="0"/>
        </c:dLbls>
        <c:axId val="758167304"/>
        <c:axId val="758168872"/>
      </c:areaChart>
      <c:dateAx>
        <c:axId val="758167304"/>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0" spcFirstLastPara="1" vertOverflow="ellipsis" vert="eaVert"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8168872"/>
        <c:crosses val="autoZero"/>
        <c:auto val="1"/>
        <c:lblOffset val="100"/>
        <c:baseTimeUnit val="days"/>
      </c:dateAx>
      <c:valAx>
        <c:axId val="758168872"/>
        <c:scaling>
          <c:orientation val="minMax"/>
          <c:max val="78"/>
          <c:min val="7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8167304"/>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4">
    <c:autoUpdate val="0"/>
  </c:externalData>
  <c:userShapes r:id="rId5"/>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35889289155202"/>
          <c:y val="0.1250004487895249"/>
          <c:w val="0.83060261494992549"/>
          <c:h val="0.66570445726196514"/>
        </c:manualLayout>
      </c:layout>
      <c:lineChart>
        <c:grouping val="standard"/>
        <c:varyColors val="0"/>
        <c:ser>
          <c:idx val="0"/>
          <c:order val="0"/>
          <c:tx>
            <c:strRef>
              <c:f>LTO!$G$4</c:f>
              <c:strCache>
                <c:ptCount val="1"/>
                <c:pt idx="0">
                  <c:v>07-Aug-18</c:v>
                </c:pt>
              </c:strCache>
            </c:strRef>
          </c:tx>
          <c:spPr>
            <a:ln w="28575" cap="rnd">
              <a:solidFill>
                <a:schemeClr val="accent1"/>
              </a:solidFill>
              <a:round/>
            </a:ln>
            <a:effectLst/>
          </c:spPr>
          <c:marker>
            <c:symbol val="none"/>
          </c:marker>
          <c:val>
            <c:numRef>
              <c:f>LTO!$G$10:$G$17</c:f>
              <c:numCache>
                <c:formatCode>0_);\(0\)</c:formatCode>
                <c:ptCount val="8"/>
                <c:pt idx="0">
                  <c:v>-210.99999999999994</c:v>
                </c:pt>
                <c:pt idx="1">
                  <c:v>-178.00000000000011</c:v>
                </c:pt>
                <c:pt idx="2">
                  <c:v>-140.99999999999966</c:v>
                </c:pt>
                <c:pt idx="3">
                  <c:v>-126.00000000000051</c:v>
                </c:pt>
                <c:pt idx="4">
                  <c:v>-112.99999999999955</c:v>
                </c:pt>
                <c:pt idx="5">
                  <c:v>-103.00000000000011</c:v>
                </c:pt>
                <c:pt idx="6">
                  <c:v>-93.000000000000682</c:v>
                </c:pt>
                <c:pt idx="7">
                  <c:v>-87.000000000000455</c:v>
                </c:pt>
              </c:numCache>
            </c:numRef>
          </c:val>
          <c:smooth val="0"/>
        </c:ser>
        <c:dLbls>
          <c:showLegendKey val="0"/>
          <c:showVal val="0"/>
          <c:showCatName val="0"/>
          <c:showSerName val="0"/>
          <c:showPercent val="0"/>
          <c:showBubbleSize val="0"/>
        </c:dLbls>
        <c:smooth val="0"/>
        <c:axId val="758168480"/>
        <c:axId val="758157896"/>
      </c:lineChart>
      <c:catAx>
        <c:axId val="75816848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a:t>Week</a:t>
                </a:r>
              </a:p>
            </c:rich>
          </c:tx>
          <c:layout>
            <c:manualLayout>
              <c:xMode val="edge"/>
              <c:yMode val="edge"/>
              <c:x val="0.51624920441200761"/>
              <c:y val="0.90826270465603109"/>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58157896"/>
        <c:crossesAt val="30"/>
        <c:auto val="1"/>
        <c:lblAlgn val="ctr"/>
        <c:lblOffset val="100"/>
        <c:tickLblSkip val="1"/>
        <c:tickMarkSkip val="1"/>
        <c:noMultiLvlLbl val="0"/>
      </c:catAx>
      <c:valAx>
        <c:axId val="7581578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a:t>DTD – Nov (cpb.)</a:t>
                </a:r>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_);\(0\)" sourceLinked="1"/>
        <c:majorTickMark val="none"/>
        <c:minorTickMark val="none"/>
        <c:tickLblPos val="nextTo"/>
        <c:spPr>
          <a:noFill/>
          <a:ln>
            <a:noFill/>
          </a:ln>
          <a:effectLst/>
        </c:spPr>
        <c:txPr>
          <a:bodyPr rot="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58168480"/>
        <c:crosses val="autoZero"/>
        <c:crossBetween val="between"/>
        <c:majorUnit val="50"/>
        <c:minorUnit val="11.468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60" b="0" i="0" u="none" strike="noStrike" kern="1200" spc="0" baseline="0">
                <a:solidFill>
                  <a:schemeClr val="tx1">
                    <a:lumMod val="65000"/>
                    <a:lumOff val="35000"/>
                  </a:schemeClr>
                </a:solidFill>
                <a:latin typeface="+mn-lt"/>
                <a:ea typeface="+mn-ea"/>
                <a:cs typeface="+mn-cs"/>
              </a:defRPr>
            </a:pPr>
            <a:r>
              <a:rPr lang="en-GB" dirty="0"/>
              <a:t>BFOET Destinations by Load Month (</a:t>
            </a:r>
            <a:r>
              <a:rPr lang="en-GB" dirty="0" smtClean="0"/>
              <a:t>Clipper, Waterborne)</a:t>
            </a:r>
            <a:endParaRPr lang="en-GB" dirty="0"/>
          </a:p>
        </c:rich>
      </c:tx>
      <c:layout/>
      <c:overlay val="0"/>
      <c:spPr>
        <a:noFill/>
        <a:ln>
          <a:noFill/>
        </a:ln>
        <a:effectLst/>
      </c:spPr>
      <c:txPr>
        <a:bodyPr rot="0" spcFirstLastPara="1" vertOverflow="ellipsis" vert="horz" wrap="square" anchor="ctr" anchorCtr="1"/>
        <a:lstStyle/>
        <a:p>
          <a:pPr>
            <a:defRPr sz="126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2"/>
          <c:order val="0"/>
          <c:tx>
            <c:strRef>
              <c:f>Sheet1!$K$10</c:f>
              <c:strCache>
                <c:ptCount val="1"/>
                <c:pt idx="0">
                  <c:v>Europe</c:v>
                </c:pt>
              </c:strCache>
            </c:strRef>
          </c:tx>
          <c:spPr>
            <a:solidFill>
              <a:schemeClr val="accent3"/>
            </a:solidFill>
            <a:ln>
              <a:noFill/>
            </a:ln>
            <a:effectLst/>
          </c:spPr>
          <c:invertIfNegative val="0"/>
          <c:cat>
            <c:numRef>
              <c:f>Sheet1!$H$11:$H$29</c:f>
              <c:numCache>
                <c:formatCode>mmm\-yy</c:formatCode>
                <c:ptCount val="19"/>
                <c:pt idx="0">
                  <c:v>42736</c:v>
                </c:pt>
                <c:pt idx="1">
                  <c:v>42767</c:v>
                </c:pt>
                <c:pt idx="2">
                  <c:v>42795</c:v>
                </c:pt>
                <c:pt idx="3">
                  <c:v>42826</c:v>
                </c:pt>
                <c:pt idx="4">
                  <c:v>42856</c:v>
                </c:pt>
                <c:pt idx="5">
                  <c:v>42887</c:v>
                </c:pt>
                <c:pt idx="6">
                  <c:v>42917</c:v>
                </c:pt>
                <c:pt idx="7">
                  <c:v>42948</c:v>
                </c:pt>
                <c:pt idx="8">
                  <c:v>42979</c:v>
                </c:pt>
                <c:pt idx="9">
                  <c:v>43009</c:v>
                </c:pt>
                <c:pt idx="10">
                  <c:v>43040</c:v>
                </c:pt>
                <c:pt idx="11">
                  <c:v>43070</c:v>
                </c:pt>
                <c:pt idx="12">
                  <c:v>43101</c:v>
                </c:pt>
                <c:pt idx="13">
                  <c:v>43132</c:v>
                </c:pt>
                <c:pt idx="14">
                  <c:v>43160</c:v>
                </c:pt>
                <c:pt idx="15">
                  <c:v>43191</c:v>
                </c:pt>
                <c:pt idx="16">
                  <c:v>43221</c:v>
                </c:pt>
                <c:pt idx="17">
                  <c:v>43252</c:v>
                </c:pt>
                <c:pt idx="18">
                  <c:v>43282</c:v>
                </c:pt>
              </c:numCache>
            </c:numRef>
          </c:cat>
          <c:val>
            <c:numRef>
              <c:f>Sheet1!$K$11:$K$29</c:f>
              <c:numCache>
                <c:formatCode>General</c:formatCode>
                <c:ptCount val="19"/>
                <c:pt idx="0">
                  <c:v>9.0976700000000008</c:v>
                </c:pt>
                <c:pt idx="1">
                  <c:v>10.395128000000001</c:v>
                </c:pt>
                <c:pt idx="2">
                  <c:v>14.882133</c:v>
                </c:pt>
                <c:pt idx="3">
                  <c:v>10.306676</c:v>
                </c:pt>
                <c:pt idx="4">
                  <c:v>12.990273999999999</c:v>
                </c:pt>
                <c:pt idx="5">
                  <c:v>13.781001</c:v>
                </c:pt>
                <c:pt idx="6">
                  <c:v>11.52765</c:v>
                </c:pt>
                <c:pt idx="7">
                  <c:v>11.604541999999999</c:v>
                </c:pt>
                <c:pt idx="8">
                  <c:v>13.729538</c:v>
                </c:pt>
                <c:pt idx="9">
                  <c:v>8.9109050000000014</c:v>
                </c:pt>
                <c:pt idx="10">
                  <c:v>10.010710999999999</c:v>
                </c:pt>
                <c:pt idx="11">
                  <c:v>12.754228999999999</c:v>
                </c:pt>
                <c:pt idx="12">
                  <c:v>13.829473999999999</c:v>
                </c:pt>
                <c:pt idx="13">
                  <c:v>9.6616370000000007</c:v>
                </c:pt>
                <c:pt idx="14">
                  <c:v>9.6072760000000006</c:v>
                </c:pt>
                <c:pt idx="15">
                  <c:v>7.3680479999999999</c:v>
                </c:pt>
                <c:pt idx="16">
                  <c:v>11.098182000000001</c:v>
                </c:pt>
                <c:pt idx="17">
                  <c:v>12.604764999999999</c:v>
                </c:pt>
                <c:pt idx="18">
                  <c:v>8.799074000000001</c:v>
                </c:pt>
              </c:numCache>
            </c:numRef>
          </c:val>
        </c:ser>
        <c:ser>
          <c:idx val="1"/>
          <c:order val="1"/>
          <c:tx>
            <c:strRef>
              <c:f>Sheet1!$J$10</c:f>
              <c:strCache>
                <c:ptCount val="1"/>
                <c:pt idx="0">
                  <c:v>Asia</c:v>
                </c:pt>
              </c:strCache>
            </c:strRef>
          </c:tx>
          <c:spPr>
            <a:solidFill>
              <a:schemeClr val="accent2"/>
            </a:solidFill>
            <a:ln>
              <a:noFill/>
            </a:ln>
            <a:effectLst/>
          </c:spPr>
          <c:invertIfNegative val="0"/>
          <c:cat>
            <c:numRef>
              <c:f>Sheet1!$H$11:$H$29</c:f>
              <c:numCache>
                <c:formatCode>mmm\-yy</c:formatCode>
                <c:ptCount val="19"/>
                <c:pt idx="0">
                  <c:v>42736</c:v>
                </c:pt>
                <c:pt idx="1">
                  <c:v>42767</c:v>
                </c:pt>
                <c:pt idx="2">
                  <c:v>42795</c:v>
                </c:pt>
                <c:pt idx="3">
                  <c:v>42826</c:v>
                </c:pt>
                <c:pt idx="4">
                  <c:v>42856</c:v>
                </c:pt>
                <c:pt idx="5">
                  <c:v>42887</c:v>
                </c:pt>
                <c:pt idx="6">
                  <c:v>42917</c:v>
                </c:pt>
                <c:pt idx="7">
                  <c:v>42948</c:v>
                </c:pt>
                <c:pt idx="8">
                  <c:v>42979</c:v>
                </c:pt>
                <c:pt idx="9">
                  <c:v>43009</c:v>
                </c:pt>
                <c:pt idx="10">
                  <c:v>43040</c:v>
                </c:pt>
                <c:pt idx="11">
                  <c:v>43070</c:v>
                </c:pt>
                <c:pt idx="12">
                  <c:v>43101</c:v>
                </c:pt>
                <c:pt idx="13">
                  <c:v>43132</c:v>
                </c:pt>
                <c:pt idx="14">
                  <c:v>43160</c:v>
                </c:pt>
                <c:pt idx="15">
                  <c:v>43191</c:v>
                </c:pt>
                <c:pt idx="16">
                  <c:v>43221</c:v>
                </c:pt>
                <c:pt idx="17">
                  <c:v>43252</c:v>
                </c:pt>
                <c:pt idx="18">
                  <c:v>43282</c:v>
                </c:pt>
              </c:numCache>
            </c:numRef>
          </c:cat>
          <c:val>
            <c:numRef>
              <c:f>Sheet1!$J$11:$J$29</c:f>
              <c:numCache>
                <c:formatCode>General</c:formatCode>
                <c:ptCount val="19"/>
                <c:pt idx="0">
                  <c:v>10.723837999999999</c:v>
                </c:pt>
                <c:pt idx="1">
                  <c:v>8.5226939999999995</c:v>
                </c:pt>
                <c:pt idx="2">
                  <c:v>6.8724999999999996</c:v>
                </c:pt>
                <c:pt idx="3">
                  <c:v>9.2364549999999994</c:v>
                </c:pt>
                <c:pt idx="4">
                  <c:v>10.587489</c:v>
                </c:pt>
                <c:pt idx="5">
                  <c:v>6.303375</c:v>
                </c:pt>
                <c:pt idx="6">
                  <c:v>9.9576730000000016</c:v>
                </c:pt>
                <c:pt idx="7">
                  <c:v>3.6561619999999997</c:v>
                </c:pt>
                <c:pt idx="8">
                  <c:v>6.1584830000000004</c:v>
                </c:pt>
                <c:pt idx="9">
                  <c:v>12.177512</c:v>
                </c:pt>
                <c:pt idx="10">
                  <c:v>6.2751859999999997</c:v>
                </c:pt>
                <c:pt idx="11">
                  <c:v>2.1857389999999999</c:v>
                </c:pt>
                <c:pt idx="12">
                  <c:v>5.3700539999999997</c:v>
                </c:pt>
                <c:pt idx="13">
                  <c:v>5.274921</c:v>
                </c:pt>
                <c:pt idx="14">
                  <c:v>7.6343900000000007</c:v>
                </c:pt>
                <c:pt idx="15">
                  <c:v>10.860723</c:v>
                </c:pt>
                <c:pt idx="16">
                  <c:v>13.989736000000001</c:v>
                </c:pt>
                <c:pt idx="17">
                  <c:v>4.5605789999999997</c:v>
                </c:pt>
                <c:pt idx="18">
                  <c:v>6.9181090000000003</c:v>
                </c:pt>
              </c:numCache>
            </c:numRef>
          </c:val>
        </c:ser>
        <c:ser>
          <c:idx val="0"/>
          <c:order val="2"/>
          <c:tx>
            <c:strRef>
              <c:f>Sheet1!$I$10</c:f>
              <c:strCache>
                <c:ptCount val="1"/>
                <c:pt idx="0">
                  <c:v>Americas</c:v>
                </c:pt>
              </c:strCache>
            </c:strRef>
          </c:tx>
          <c:spPr>
            <a:solidFill>
              <a:schemeClr val="accent1"/>
            </a:solidFill>
            <a:ln>
              <a:noFill/>
            </a:ln>
            <a:effectLst/>
          </c:spPr>
          <c:invertIfNegative val="0"/>
          <c:cat>
            <c:numRef>
              <c:f>Sheet1!$H$11:$H$29</c:f>
              <c:numCache>
                <c:formatCode>mmm\-yy</c:formatCode>
                <c:ptCount val="19"/>
                <c:pt idx="0">
                  <c:v>42736</c:v>
                </c:pt>
                <c:pt idx="1">
                  <c:v>42767</c:v>
                </c:pt>
                <c:pt idx="2">
                  <c:v>42795</c:v>
                </c:pt>
                <c:pt idx="3">
                  <c:v>42826</c:v>
                </c:pt>
                <c:pt idx="4">
                  <c:v>42856</c:v>
                </c:pt>
                <c:pt idx="5">
                  <c:v>42887</c:v>
                </c:pt>
                <c:pt idx="6">
                  <c:v>42917</c:v>
                </c:pt>
                <c:pt idx="7">
                  <c:v>42948</c:v>
                </c:pt>
                <c:pt idx="8">
                  <c:v>42979</c:v>
                </c:pt>
                <c:pt idx="9">
                  <c:v>43009</c:v>
                </c:pt>
                <c:pt idx="10">
                  <c:v>43040</c:v>
                </c:pt>
                <c:pt idx="11">
                  <c:v>43070</c:v>
                </c:pt>
                <c:pt idx="12">
                  <c:v>43101</c:v>
                </c:pt>
                <c:pt idx="13">
                  <c:v>43132</c:v>
                </c:pt>
                <c:pt idx="14">
                  <c:v>43160</c:v>
                </c:pt>
                <c:pt idx="15">
                  <c:v>43191</c:v>
                </c:pt>
                <c:pt idx="16">
                  <c:v>43221</c:v>
                </c:pt>
                <c:pt idx="17">
                  <c:v>43252</c:v>
                </c:pt>
                <c:pt idx="18">
                  <c:v>43282</c:v>
                </c:pt>
              </c:numCache>
            </c:numRef>
          </c:cat>
          <c:val>
            <c:numRef>
              <c:f>Sheet1!$I$11:$I$29</c:f>
              <c:numCache>
                <c:formatCode>General</c:formatCode>
                <c:ptCount val="19"/>
                <c:pt idx="0">
                  <c:v>2.2898420000000002</c:v>
                </c:pt>
                <c:pt idx="1">
                  <c:v>0</c:v>
                </c:pt>
                <c:pt idx="2">
                  <c:v>0</c:v>
                </c:pt>
                <c:pt idx="3">
                  <c:v>0</c:v>
                </c:pt>
                <c:pt idx="4">
                  <c:v>2.41404</c:v>
                </c:pt>
                <c:pt idx="5">
                  <c:v>1.0492819999999998</c:v>
                </c:pt>
                <c:pt idx="6">
                  <c:v>0</c:v>
                </c:pt>
                <c:pt idx="7">
                  <c:v>4.7126899999999994</c:v>
                </c:pt>
                <c:pt idx="8">
                  <c:v>0</c:v>
                </c:pt>
                <c:pt idx="9">
                  <c:v>0.381909</c:v>
                </c:pt>
                <c:pt idx="10">
                  <c:v>0</c:v>
                </c:pt>
                <c:pt idx="11">
                  <c:v>0</c:v>
                </c:pt>
                <c:pt idx="12">
                  <c:v>0</c:v>
                </c:pt>
                <c:pt idx="13">
                  <c:v>2.0315719999999997</c:v>
                </c:pt>
                <c:pt idx="14">
                  <c:v>1.6489860000000001</c:v>
                </c:pt>
                <c:pt idx="15">
                  <c:v>0.57399</c:v>
                </c:pt>
                <c:pt idx="16">
                  <c:v>0</c:v>
                </c:pt>
                <c:pt idx="17">
                  <c:v>0.60492400000000002</c:v>
                </c:pt>
                <c:pt idx="18">
                  <c:v>0</c:v>
                </c:pt>
              </c:numCache>
            </c:numRef>
          </c:val>
        </c:ser>
        <c:dLbls>
          <c:showLegendKey val="0"/>
          <c:showVal val="0"/>
          <c:showCatName val="0"/>
          <c:showSerName val="0"/>
          <c:showPercent val="0"/>
          <c:showBubbleSize val="0"/>
        </c:dLbls>
        <c:gapWidth val="219"/>
        <c:overlap val="100"/>
        <c:axId val="758159072"/>
        <c:axId val="758159464"/>
      </c:barChart>
      <c:dateAx>
        <c:axId val="758159072"/>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758159464"/>
        <c:crosses val="autoZero"/>
        <c:auto val="1"/>
        <c:lblOffset val="100"/>
        <c:baseTimeUnit val="months"/>
      </c:dateAx>
      <c:valAx>
        <c:axId val="7581594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r>
                  <a:rPr lang="en-GB"/>
                  <a:t>Volume (MB)</a:t>
                </a:r>
              </a:p>
            </c:rich>
          </c:tx>
          <c:layout/>
          <c:overlay val="0"/>
          <c:spPr>
            <a:noFill/>
            <a:ln>
              <a:noFill/>
            </a:ln>
            <a:effectLst/>
          </c:spPr>
          <c:txPr>
            <a:bodyPr rot="-54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75815907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noFill/>
    </a:ln>
    <a:effectLst/>
  </c:spPr>
  <c:txPr>
    <a:bodyPr/>
    <a:lstStyle/>
    <a:p>
      <a:pPr>
        <a:defRPr sz="1050"/>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036892262675752E-2"/>
          <c:y val="3.2133344317214485E-2"/>
          <c:w val="0.87883439615595882"/>
          <c:h val="0.8536995893911532"/>
        </c:manualLayout>
      </c:layout>
      <c:lineChart>
        <c:grouping val="standard"/>
        <c:varyColors val="0"/>
        <c:ser>
          <c:idx val="2"/>
          <c:order val="0"/>
          <c:spPr>
            <a:ln w="19050" cap="rnd">
              <a:solidFill>
                <a:srgbClr val="0C479D"/>
              </a:solidFill>
              <a:round/>
            </a:ln>
            <a:effectLst/>
          </c:spPr>
          <c:marker>
            <c:symbol val="none"/>
          </c:marker>
          <c:cat>
            <c:numRef>
              <c:f>'ICE to Dtd Basis risk '!$A$7:$A$123</c:f>
              <c:numCache>
                <c:formatCode>m/d/yyyy</c:formatCode>
                <c:ptCount val="117"/>
                <c:pt idx="0">
                  <c:v>43102</c:v>
                </c:pt>
                <c:pt idx="1">
                  <c:v>43103</c:v>
                </c:pt>
                <c:pt idx="2">
                  <c:v>43104</c:v>
                </c:pt>
                <c:pt idx="3">
                  <c:v>43105</c:v>
                </c:pt>
                <c:pt idx="4">
                  <c:v>43108</c:v>
                </c:pt>
                <c:pt idx="5">
                  <c:v>43109</c:v>
                </c:pt>
                <c:pt idx="6">
                  <c:v>43110</c:v>
                </c:pt>
                <c:pt idx="7">
                  <c:v>43111</c:v>
                </c:pt>
                <c:pt idx="8">
                  <c:v>43112</c:v>
                </c:pt>
                <c:pt idx="9">
                  <c:v>43115</c:v>
                </c:pt>
                <c:pt idx="10">
                  <c:v>43116</c:v>
                </c:pt>
                <c:pt idx="11">
                  <c:v>43117</c:v>
                </c:pt>
                <c:pt idx="12">
                  <c:v>43118</c:v>
                </c:pt>
                <c:pt idx="13">
                  <c:v>43119</c:v>
                </c:pt>
                <c:pt idx="14">
                  <c:v>43122</c:v>
                </c:pt>
                <c:pt idx="15">
                  <c:v>43123</c:v>
                </c:pt>
                <c:pt idx="16">
                  <c:v>43124</c:v>
                </c:pt>
                <c:pt idx="17">
                  <c:v>43125</c:v>
                </c:pt>
                <c:pt idx="18">
                  <c:v>43126</c:v>
                </c:pt>
                <c:pt idx="19">
                  <c:v>43129</c:v>
                </c:pt>
                <c:pt idx="20">
                  <c:v>43130</c:v>
                </c:pt>
                <c:pt idx="21">
                  <c:v>43131</c:v>
                </c:pt>
                <c:pt idx="22">
                  <c:v>43132</c:v>
                </c:pt>
                <c:pt idx="23">
                  <c:v>43133</c:v>
                </c:pt>
                <c:pt idx="24">
                  <c:v>43136</c:v>
                </c:pt>
                <c:pt idx="25">
                  <c:v>43137</c:v>
                </c:pt>
                <c:pt idx="26">
                  <c:v>43138</c:v>
                </c:pt>
                <c:pt idx="27">
                  <c:v>43139</c:v>
                </c:pt>
                <c:pt idx="28">
                  <c:v>43140</c:v>
                </c:pt>
                <c:pt idx="29">
                  <c:v>43143</c:v>
                </c:pt>
                <c:pt idx="30">
                  <c:v>43144</c:v>
                </c:pt>
                <c:pt idx="31">
                  <c:v>43145</c:v>
                </c:pt>
                <c:pt idx="32">
                  <c:v>43146</c:v>
                </c:pt>
                <c:pt idx="33">
                  <c:v>43147</c:v>
                </c:pt>
                <c:pt idx="34">
                  <c:v>43150</c:v>
                </c:pt>
                <c:pt idx="35">
                  <c:v>43151</c:v>
                </c:pt>
                <c:pt idx="36">
                  <c:v>43152</c:v>
                </c:pt>
                <c:pt idx="37">
                  <c:v>43153</c:v>
                </c:pt>
                <c:pt idx="38">
                  <c:v>43154</c:v>
                </c:pt>
                <c:pt idx="39">
                  <c:v>43157</c:v>
                </c:pt>
                <c:pt idx="40">
                  <c:v>43158</c:v>
                </c:pt>
                <c:pt idx="41">
                  <c:v>43159</c:v>
                </c:pt>
                <c:pt idx="42">
                  <c:v>43160</c:v>
                </c:pt>
                <c:pt idx="43">
                  <c:v>43161</c:v>
                </c:pt>
                <c:pt idx="44">
                  <c:v>43164</c:v>
                </c:pt>
                <c:pt idx="45">
                  <c:v>43165</c:v>
                </c:pt>
                <c:pt idx="46">
                  <c:v>43166</c:v>
                </c:pt>
                <c:pt idx="47">
                  <c:v>43167</c:v>
                </c:pt>
                <c:pt idx="48">
                  <c:v>43168</c:v>
                </c:pt>
                <c:pt idx="49">
                  <c:v>43171</c:v>
                </c:pt>
                <c:pt idx="50">
                  <c:v>43172</c:v>
                </c:pt>
                <c:pt idx="51">
                  <c:v>43173</c:v>
                </c:pt>
                <c:pt idx="52">
                  <c:v>43174</c:v>
                </c:pt>
                <c:pt idx="53">
                  <c:v>43175</c:v>
                </c:pt>
                <c:pt idx="54">
                  <c:v>43178</c:v>
                </c:pt>
                <c:pt idx="55">
                  <c:v>43179</c:v>
                </c:pt>
                <c:pt idx="56">
                  <c:v>43180</c:v>
                </c:pt>
                <c:pt idx="57">
                  <c:v>43181</c:v>
                </c:pt>
                <c:pt idx="58">
                  <c:v>43182</c:v>
                </c:pt>
                <c:pt idx="59">
                  <c:v>43185</c:v>
                </c:pt>
                <c:pt idx="60">
                  <c:v>43186</c:v>
                </c:pt>
                <c:pt idx="61">
                  <c:v>43187</c:v>
                </c:pt>
                <c:pt idx="62">
                  <c:v>43188</c:v>
                </c:pt>
                <c:pt idx="63">
                  <c:v>43193</c:v>
                </c:pt>
                <c:pt idx="64">
                  <c:v>43194</c:v>
                </c:pt>
                <c:pt idx="65">
                  <c:v>43195</c:v>
                </c:pt>
                <c:pt idx="66">
                  <c:v>43196</c:v>
                </c:pt>
                <c:pt idx="67">
                  <c:v>43199</c:v>
                </c:pt>
                <c:pt idx="68">
                  <c:v>43200</c:v>
                </c:pt>
                <c:pt idx="69">
                  <c:v>43201</c:v>
                </c:pt>
                <c:pt idx="70">
                  <c:v>43202</c:v>
                </c:pt>
                <c:pt idx="71">
                  <c:v>43203</c:v>
                </c:pt>
                <c:pt idx="72">
                  <c:v>43206</c:v>
                </c:pt>
                <c:pt idx="73">
                  <c:v>43207</c:v>
                </c:pt>
                <c:pt idx="74">
                  <c:v>43208</c:v>
                </c:pt>
                <c:pt idx="75">
                  <c:v>43209</c:v>
                </c:pt>
                <c:pt idx="76">
                  <c:v>43210</c:v>
                </c:pt>
                <c:pt idx="77">
                  <c:v>43213</c:v>
                </c:pt>
                <c:pt idx="78">
                  <c:v>43214</c:v>
                </c:pt>
                <c:pt idx="79">
                  <c:v>43215</c:v>
                </c:pt>
                <c:pt idx="80">
                  <c:v>43216</c:v>
                </c:pt>
                <c:pt idx="81">
                  <c:v>43217</c:v>
                </c:pt>
                <c:pt idx="82">
                  <c:v>43220</c:v>
                </c:pt>
                <c:pt idx="83">
                  <c:v>43221</c:v>
                </c:pt>
                <c:pt idx="84">
                  <c:v>43222</c:v>
                </c:pt>
                <c:pt idx="85">
                  <c:v>43223</c:v>
                </c:pt>
                <c:pt idx="86">
                  <c:v>43224</c:v>
                </c:pt>
                <c:pt idx="87">
                  <c:v>43228</c:v>
                </c:pt>
                <c:pt idx="88">
                  <c:v>43229</c:v>
                </c:pt>
                <c:pt idx="89">
                  <c:v>43230</c:v>
                </c:pt>
                <c:pt idx="90">
                  <c:v>43231</c:v>
                </c:pt>
                <c:pt idx="91">
                  <c:v>43234</c:v>
                </c:pt>
                <c:pt idx="92">
                  <c:v>43235</c:v>
                </c:pt>
                <c:pt idx="93">
                  <c:v>43236</c:v>
                </c:pt>
                <c:pt idx="94">
                  <c:v>43237</c:v>
                </c:pt>
                <c:pt idx="95">
                  <c:v>43238</c:v>
                </c:pt>
                <c:pt idx="96">
                  <c:v>43241</c:v>
                </c:pt>
                <c:pt idx="97">
                  <c:v>43242</c:v>
                </c:pt>
                <c:pt idx="98">
                  <c:v>43243</c:v>
                </c:pt>
                <c:pt idx="99">
                  <c:v>43244</c:v>
                </c:pt>
                <c:pt idx="100">
                  <c:v>43245</c:v>
                </c:pt>
                <c:pt idx="101">
                  <c:v>43249</c:v>
                </c:pt>
                <c:pt idx="102">
                  <c:v>43250</c:v>
                </c:pt>
                <c:pt idx="103">
                  <c:v>43251</c:v>
                </c:pt>
                <c:pt idx="104">
                  <c:v>43252</c:v>
                </c:pt>
                <c:pt idx="105">
                  <c:v>43255</c:v>
                </c:pt>
                <c:pt idx="106">
                  <c:v>43256</c:v>
                </c:pt>
                <c:pt idx="107">
                  <c:v>43257</c:v>
                </c:pt>
                <c:pt idx="108">
                  <c:v>43258</c:v>
                </c:pt>
                <c:pt idx="109">
                  <c:v>43259</c:v>
                </c:pt>
                <c:pt idx="110">
                  <c:v>43262</c:v>
                </c:pt>
                <c:pt idx="111">
                  <c:v>43263</c:v>
                </c:pt>
                <c:pt idx="112">
                  <c:v>43264</c:v>
                </c:pt>
                <c:pt idx="113">
                  <c:v>43265</c:v>
                </c:pt>
                <c:pt idx="114">
                  <c:v>43266</c:v>
                </c:pt>
                <c:pt idx="115">
                  <c:v>43269</c:v>
                </c:pt>
                <c:pt idx="116">
                  <c:v>43270</c:v>
                </c:pt>
              </c:numCache>
            </c:numRef>
          </c:cat>
          <c:val>
            <c:numRef>
              <c:f>'ICE to Dtd Basis risk '!$D$7:$D$123</c:f>
              <c:numCache>
                <c:formatCode>General</c:formatCode>
                <c:ptCount val="117"/>
                <c:pt idx="0">
                  <c:v>0.32999999999999829</c:v>
                </c:pt>
                <c:pt idx="1">
                  <c:v>0.63499999999999091</c:v>
                </c:pt>
                <c:pt idx="2">
                  <c:v>0.76999999999999602</c:v>
                </c:pt>
                <c:pt idx="3">
                  <c:v>0.65499999999998693</c:v>
                </c:pt>
                <c:pt idx="4">
                  <c:v>0.75499999999999545</c:v>
                </c:pt>
                <c:pt idx="5">
                  <c:v>0.87500000000001421</c:v>
                </c:pt>
                <c:pt idx="6">
                  <c:v>0.78999999999999204</c:v>
                </c:pt>
                <c:pt idx="7">
                  <c:v>0.84000000000000341</c:v>
                </c:pt>
                <c:pt idx="8">
                  <c:v>0.77500000000000568</c:v>
                </c:pt>
                <c:pt idx="9">
                  <c:v>0.5350000000000108</c:v>
                </c:pt>
                <c:pt idx="10">
                  <c:v>0.30499999999999261</c:v>
                </c:pt>
                <c:pt idx="11">
                  <c:v>0.18499999999998806</c:v>
                </c:pt>
                <c:pt idx="12">
                  <c:v>0.20500000000001251</c:v>
                </c:pt>
                <c:pt idx="13">
                  <c:v>1.9999999999996021E-2</c:v>
                </c:pt>
                <c:pt idx="14">
                  <c:v>0.12000000000000455</c:v>
                </c:pt>
                <c:pt idx="15">
                  <c:v>4.0000000000006253E-2</c:v>
                </c:pt>
                <c:pt idx="16">
                  <c:v>-3.4999999999996589E-2</c:v>
                </c:pt>
                <c:pt idx="17">
                  <c:v>-0.15999999999999659</c:v>
                </c:pt>
                <c:pt idx="18">
                  <c:v>-0.375</c:v>
                </c:pt>
                <c:pt idx="19">
                  <c:v>-0.62999999999999545</c:v>
                </c:pt>
                <c:pt idx="20">
                  <c:v>-0.60500000000000398</c:v>
                </c:pt>
                <c:pt idx="21">
                  <c:v>-0.67000000000000171</c:v>
                </c:pt>
                <c:pt idx="22">
                  <c:v>-0.53999999999999204</c:v>
                </c:pt>
                <c:pt idx="23">
                  <c:v>-0.56999999999999318</c:v>
                </c:pt>
                <c:pt idx="24">
                  <c:v>-0.51500000000001478</c:v>
                </c:pt>
                <c:pt idx="25">
                  <c:v>-0.25499999999999545</c:v>
                </c:pt>
                <c:pt idx="26">
                  <c:v>-0.32500000000000284</c:v>
                </c:pt>
                <c:pt idx="27">
                  <c:v>-0.39499999999999602</c:v>
                </c:pt>
                <c:pt idx="28">
                  <c:v>-0.38999999999999346</c:v>
                </c:pt>
                <c:pt idx="29">
                  <c:v>-0.72500000000000142</c:v>
                </c:pt>
                <c:pt idx="30">
                  <c:v>-0.68000000000000682</c:v>
                </c:pt>
                <c:pt idx="31">
                  <c:v>-0.67000000000000171</c:v>
                </c:pt>
                <c:pt idx="32">
                  <c:v>-0.70000000000000284</c:v>
                </c:pt>
                <c:pt idx="33">
                  <c:v>-0.7149999999999892</c:v>
                </c:pt>
                <c:pt idx="34">
                  <c:v>-0.73500000000001364</c:v>
                </c:pt>
                <c:pt idx="35">
                  <c:v>-0.70000000000000284</c:v>
                </c:pt>
                <c:pt idx="36">
                  <c:v>-0.50000000000001421</c:v>
                </c:pt>
                <c:pt idx="37">
                  <c:v>-0.46999999999999886</c:v>
                </c:pt>
                <c:pt idx="38">
                  <c:v>-0.57500000000000284</c:v>
                </c:pt>
                <c:pt idx="39">
                  <c:v>-1.9999999999996021E-2</c:v>
                </c:pt>
                <c:pt idx="40">
                  <c:v>0.20500000000001251</c:v>
                </c:pt>
                <c:pt idx="41">
                  <c:v>9.9999999999994316E-2</c:v>
                </c:pt>
                <c:pt idx="42">
                  <c:v>0.35999999999999943</c:v>
                </c:pt>
                <c:pt idx="43">
                  <c:v>0.36499999999999488</c:v>
                </c:pt>
                <c:pt idx="44">
                  <c:v>0.3399999999999892</c:v>
                </c:pt>
                <c:pt idx="45">
                  <c:v>0.21500000000000341</c:v>
                </c:pt>
                <c:pt idx="46">
                  <c:v>4.9999999999997158E-2</c:v>
                </c:pt>
                <c:pt idx="47">
                  <c:v>2.0000000000010232E-2</c:v>
                </c:pt>
                <c:pt idx="48">
                  <c:v>-6.4999999999997726E-2</c:v>
                </c:pt>
                <c:pt idx="49">
                  <c:v>-0.38999999999998636</c:v>
                </c:pt>
                <c:pt idx="50">
                  <c:v>-0.34999999999999432</c:v>
                </c:pt>
                <c:pt idx="51">
                  <c:v>-1.1799999999999997</c:v>
                </c:pt>
                <c:pt idx="52">
                  <c:v>-1.3500000000000014</c:v>
                </c:pt>
                <c:pt idx="53">
                  <c:v>-1.3799999999999955</c:v>
                </c:pt>
                <c:pt idx="54">
                  <c:v>-1.2549999999999955</c:v>
                </c:pt>
                <c:pt idx="55">
                  <c:v>-1.0700000000000074</c:v>
                </c:pt>
                <c:pt idx="56">
                  <c:v>-0.95499999999999829</c:v>
                </c:pt>
                <c:pt idx="57">
                  <c:v>-0.89499999999999602</c:v>
                </c:pt>
                <c:pt idx="58">
                  <c:v>-1.1400000000000148</c:v>
                </c:pt>
                <c:pt idx="59">
                  <c:v>-1.3449999999999989</c:v>
                </c:pt>
                <c:pt idx="60">
                  <c:v>-1.519999999999996</c:v>
                </c:pt>
                <c:pt idx="61">
                  <c:v>-1.7649999999999864</c:v>
                </c:pt>
                <c:pt idx="62">
                  <c:v>-1.7950000000000017</c:v>
                </c:pt>
                <c:pt idx="63">
                  <c:v>-1.0300000000000011</c:v>
                </c:pt>
                <c:pt idx="64">
                  <c:v>-1.1850000000000023</c:v>
                </c:pt>
                <c:pt idx="65">
                  <c:v>-1.0050000000000097</c:v>
                </c:pt>
                <c:pt idx="66">
                  <c:v>-0.9100000000000108</c:v>
                </c:pt>
                <c:pt idx="67">
                  <c:v>-0.70999999999999375</c:v>
                </c:pt>
                <c:pt idx="68">
                  <c:v>-0.41500000000000625</c:v>
                </c:pt>
                <c:pt idx="69">
                  <c:v>-7.5000000000002842E-2</c:v>
                </c:pt>
                <c:pt idx="70">
                  <c:v>-8.99999999999892E-2</c:v>
                </c:pt>
                <c:pt idx="71">
                  <c:v>5.499999999999261E-2</c:v>
                </c:pt>
                <c:pt idx="72">
                  <c:v>0.39000000000000057</c:v>
                </c:pt>
                <c:pt idx="73">
                  <c:v>0.31999999999999318</c:v>
                </c:pt>
                <c:pt idx="74">
                  <c:v>0.27499999999999147</c:v>
                </c:pt>
                <c:pt idx="75">
                  <c:v>0.37000000000000455</c:v>
                </c:pt>
                <c:pt idx="76">
                  <c:v>0.40500000000001535</c:v>
                </c:pt>
                <c:pt idx="77">
                  <c:v>0.23499999999999943</c:v>
                </c:pt>
                <c:pt idx="78">
                  <c:v>0.23499999999999943</c:v>
                </c:pt>
                <c:pt idx="79">
                  <c:v>0.2850000000000108</c:v>
                </c:pt>
                <c:pt idx="80">
                  <c:v>0.24000000000000909</c:v>
                </c:pt>
                <c:pt idx="81">
                  <c:v>-0.125</c:v>
                </c:pt>
                <c:pt idx="82">
                  <c:v>0.19499999999999318</c:v>
                </c:pt>
                <c:pt idx="83">
                  <c:v>0.76000000000000512</c:v>
                </c:pt>
                <c:pt idx="84">
                  <c:v>0.37499999999998579</c:v>
                </c:pt>
                <c:pt idx="85">
                  <c:v>0.46000000000000796</c:v>
                </c:pt>
                <c:pt idx="86">
                  <c:v>0.29000000000000625</c:v>
                </c:pt>
                <c:pt idx="87">
                  <c:v>0.35500000000000398</c:v>
                </c:pt>
                <c:pt idx="88">
                  <c:v>0.15500000000000114</c:v>
                </c:pt>
                <c:pt idx="89">
                  <c:v>7.5000000000002842E-2</c:v>
                </c:pt>
                <c:pt idx="90">
                  <c:v>-7.9999999999984084E-2</c:v>
                </c:pt>
                <c:pt idx="91">
                  <c:v>0.18999999999999773</c:v>
                </c:pt>
                <c:pt idx="92">
                  <c:v>-6.4999999999997726E-2</c:v>
                </c:pt>
                <c:pt idx="93">
                  <c:v>0</c:v>
                </c:pt>
                <c:pt idx="94">
                  <c:v>-0.15000000000000568</c:v>
                </c:pt>
                <c:pt idx="95">
                  <c:v>-0.72999999999998977</c:v>
                </c:pt>
                <c:pt idx="96">
                  <c:v>-0.29999999999999716</c:v>
                </c:pt>
                <c:pt idx="97">
                  <c:v>-9.4999999999998863E-2</c:v>
                </c:pt>
                <c:pt idx="98">
                  <c:v>-0.18999999999998352</c:v>
                </c:pt>
                <c:pt idx="99">
                  <c:v>-1.5000000000000568E-2</c:v>
                </c:pt>
                <c:pt idx="100">
                  <c:v>2.5000000000005684E-2</c:v>
                </c:pt>
                <c:pt idx="101">
                  <c:v>-0.62999999999999545</c:v>
                </c:pt>
                <c:pt idx="102">
                  <c:v>-1.0900000000000176</c:v>
                </c:pt>
                <c:pt idx="103">
                  <c:v>-1.1700000000000017</c:v>
                </c:pt>
                <c:pt idx="104">
                  <c:v>-1.5250000000000057</c:v>
                </c:pt>
                <c:pt idx="105">
                  <c:v>-1.5150000000000006</c:v>
                </c:pt>
                <c:pt idx="106">
                  <c:v>-1.269999999999996</c:v>
                </c:pt>
                <c:pt idx="107">
                  <c:v>-1.1999999999999886</c:v>
                </c:pt>
                <c:pt idx="108">
                  <c:v>-1.3349999999999937</c:v>
                </c:pt>
                <c:pt idx="109">
                  <c:v>-1.4950000000000045</c:v>
                </c:pt>
                <c:pt idx="110">
                  <c:v>-1.4249999999999972</c:v>
                </c:pt>
                <c:pt idx="111">
                  <c:v>-1.4350000000000023</c:v>
                </c:pt>
                <c:pt idx="112">
                  <c:v>-1.3250000000000028</c:v>
                </c:pt>
                <c:pt idx="113">
                  <c:v>-1.0849999999999937</c:v>
                </c:pt>
                <c:pt idx="114">
                  <c:v>-0.97500000000000853</c:v>
                </c:pt>
                <c:pt idx="115">
                  <c:v>-1.125</c:v>
                </c:pt>
                <c:pt idx="116">
                  <c:v>-1.2399999999999949</c:v>
                </c:pt>
              </c:numCache>
            </c:numRef>
          </c:val>
          <c:smooth val="0"/>
        </c:ser>
        <c:dLbls>
          <c:showLegendKey val="0"/>
          <c:showVal val="0"/>
          <c:showCatName val="0"/>
          <c:showSerName val="0"/>
          <c:showPercent val="0"/>
          <c:showBubbleSize val="0"/>
        </c:dLbls>
        <c:smooth val="0"/>
        <c:axId val="758180632"/>
        <c:axId val="758175144"/>
      </c:lineChart>
      <c:dateAx>
        <c:axId val="7581806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GB"/>
                  <a:t>Date</a:t>
                </a:r>
              </a:p>
            </c:rich>
          </c:tx>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mmm\-yy" sourceLinked="0"/>
        <c:majorTickMark val="none"/>
        <c:minorTickMark val="none"/>
        <c:tickLblPos val="nextTo"/>
        <c:spPr>
          <a:noFill/>
          <a:ln w="9525" cap="flat" cmpd="sng" algn="ctr">
            <a:solidFill>
              <a:schemeClr val="tx1">
                <a:lumMod val="25000"/>
                <a:lumOff val="7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8175144"/>
        <c:crosses val="autoZero"/>
        <c:auto val="1"/>
        <c:lblOffset val="100"/>
        <c:baseTimeUnit val="days"/>
        <c:majorUnit val="31"/>
      </c:dateAx>
      <c:valAx>
        <c:axId val="75817514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GB"/>
                  <a:t>Dated-ICE ($/bbl.)</a:t>
                </a:r>
              </a:p>
            </c:rich>
          </c:tx>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8180632"/>
        <c:crosses val="autoZero"/>
        <c:crossBetween val="between"/>
      </c:valAx>
      <c:spPr>
        <a:noFill/>
        <a:ln>
          <a:noFill/>
        </a:ln>
        <a:effectLst/>
      </c:spPr>
    </c:plotArea>
    <c:plotVisOnly val="1"/>
    <c:dispBlanksAs val="gap"/>
    <c:showDLblsOverMax val="0"/>
  </c:chart>
  <c:spPr>
    <a:noFill/>
    <a:ln>
      <a:noFill/>
    </a:ln>
    <a:effectLst/>
  </c:spPr>
  <c:txPr>
    <a:bodyPr/>
    <a:lstStyle/>
    <a:p>
      <a:pPr>
        <a:defRPr sz="900"/>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dirty="0">
                <a:solidFill>
                  <a:schemeClr val="tx1"/>
                </a:solidFill>
              </a:rPr>
              <a:t>Aug</a:t>
            </a:r>
            <a:r>
              <a:rPr lang="en-US" sz="1200" baseline="0" dirty="0">
                <a:solidFill>
                  <a:schemeClr val="tx1"/>
                </a:solidFill>
              </a:rPr>
              <a:t> ICE - Platts </a:t>
            </a:r>
            <a:r>
              <a:rPr lang="en-US" sz="1200" baseline="0" dirty="0" err="1">
                <a:solidFill>
                  <a:schemeClr val="tx1"/>
                </a:solidFill>
              </a:rPr>
              <a:t>dtd</a:t>
            </a:r>
            <a:r>
              <a:rPr lang="en-US" sz="1200" baseline="0" dirty="0">
                <a:solidFill>
                  <a:schemeClr val="tx1"/>
                </a:solidFill>
              </a:rPr>
              <a:t>  time stamp  vs Settlement ~ 26 cab </a:t>
            </a:r>
            <a:endParaRPr lang="en-US" sz="1200" dirty="0">
              <a:solidFill>
                <a:schemeClr val="tx1"/>
              </a:solidFill>
            </a:endParaRPr>
          </a:p>
        </c:rich>
      </c:tx>
      <c:layout>
        <c:manualLayout>
          <c:xMode val="edge"/>
          <c:yMode val="edge"/>
          <c:x val="0.10473600174978127"/>
          <c:y val="3.240740740740740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6580927384076991E-2"/>
          <c:y val="0.11615740740740743"/>
          <c:w val="0.90286351706036749"/>
          <c:h val="0.52033136482939635"/>
        </c:manualLayout>
      </c:layout>
      <c:lineChart>
        <c:grouping val="standard"/>
        <c:varyColors val="0"/>
        <c:ser>
          <c:idx val="0"/>
          <c:order val="0"/>
          <c:tx>
            <c:strRef>
              <c:f>Sheet4!$B$6</c:f>
              <c:strCache>
                <c:ptCount val="1"/>
                <c:pt idx="0">
                  <c:v>Aug ICE 16.30 MOPS </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Sheet4!$A$7:$A$18</c:f>
              <c:numCache>
                <c:formatCode>m/d/yyyy</c:formatCode>
                <c:ptCount val="12"/>
                <c:pt idx="0">
                  <c:v>43252</c:v>
                </c:pt>
                <c:pt idx="1">
                  <c:v>43255</c:v>
                </c:pt>
                <c:pt idx="2">
                  <c:v>43256</c:v>
                </c:pt>
                <c:pt idx="3">
                  <c:v>43257</c:v>
                </c:pt>
                <c:pt idx="4">
                  <c:v>43258</c:v>
                </c:pt>
                <c:pt idx="5">
                  <c:v>43259</c:v>
                </c:pt>
                <c:pt idx="6">
                  <c:v>43262</c:v>
                </c:pt>
                <c:pt idx="7">
                  <c:v>43263</c:v>
                </c:pt>
                <c:pt idx="8">
                  <c:v>43264</c:v>
                </c:pt>
                <c:pt idx="9">
                  <c:v>43265</c:v>
                </c:pt>
                <c:pt idx="10">
                  <c:v>43266</c:v>
                </c:pt>
                <c:pt idx="11">
                  <c:v>43269</c:v>
                </c:pt>
              </c:numCache>
            </c:numRef>
          </c:cat>
          <c:val>
            <c:numRef>
              <c:f>Sheet4!$B$7:$B$18</c:f>
              <c:numCache>
                <c:formatCode>General</c:formatCode>
                <c:ptCount val="12"/>
                <c:pt idx="0">
                  <c:v>76.400000000000006</c:v>
                </c:pt>
                <c:pt idx="1">
                  <c:v>75.27</c:v>
                </c:pt>
                <c:pt idx="2">
                  <c:v>74.459999999999994</c:v>
                </c:pt>
                <c:pt idx="3">
                  <c:v>74.849999999999994</c:v>
                </c:pt>
                <c:pt idx="4">
                  <c:v>76.88</c:v>
                </c:pt>
                <c:pt idx="5">
                  <c:v>76.53</c:v>
                </c:pt>
                <c:pt idx="6">
                  <c:v>76.459999999999994</c:v>
                </c:pt>
                <c:pt idx="7">
                  <c:v>76.349999999999994</c:v>
                </c:pt>
                <c:pt idx="8">
                  <c:v>76.23</c:v>
                </c:pt>
                <c:pt idx="9">
                  <c:v>75.92</c:v>
                </c:pt>
                <c:pt idx="10">
                  <c:v>73.23</c:v>
                </c:pt>
                <c:pt idx="11">
                  <c:v>74.62</c:v>
                </c:pt>
              </c:numCache>
            </c:numRef>
          </c:val>
          <c:smooth val="0"/>
        </c:ser>
        <c:ser>
          <c:idx val="1"/>
          <c:order val="1"/>
          <c:tx>
            <c:strRef>
              <c:f>Sheet4!$C$6</c:f>
              <c:strCache>
                <c:ptCount val="1"/>
                <c:pt idx="0">
                  <c:v>TAS Settlement 19.30pm</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Sheet4!$A$7:$A$18</c:f>
              <c:numCache>
                <c:formatCode>m/d/yyyy</c:formatCode>
                <c:ptCount val="12"/>
                <c:pt idx="0">
                  <c:v>43252</c:v>
                </c:pt>
                <c:pt idx="1">
                  <c:v>43255</c:v>
                </c:pt>
                <c:pt idx="2">
                  <c:v>43256</c:v>
                </c:pt>
                <c:pt idx="3">
                  <c:v>43257</c:v>
                </c:pt>
                <c:pt idx="4">
                  <c:v>43258</c:v>
                </c:pt>
                <c:pt idx="5">
                  <c:v>43259</c:v>
                </c:pt>
                <c:pt idx="6">
                  <c:v>43262</c:v>
                </c:pt>
                <c:pt idx="7">
                  <c:v>43263</c:v>
                </c:pt>
                <c:pt idx="8">
                  <c:v>43264</c:v>
                </c:pt>
                <c:pt idx="9">
                  <c:v>43265</c:v>
                </c:pt>
                <c:pt idx="10">
                  <c:v>43266</c:v>
                </c:pt>
                <c:pt idx="11">
                  <c:v>43269</c:v>
                </c:pt>
              </c:numCache>
            </c:numRef>
          </c:cat>
          <c:val>
            <c:numRef>
              <c:f>Sheet4!$C$7:$C$18</c:f>
              <c:numCache>
                <c:formatCode>General</c:formatCode>
                <c:ptCount val="12"/>
                <c:pt idx="0">
                  <c:v>76.790000000000006</c:v>
                </c:pt>
                <c:pt idx="1">
                  <c:v>75.290000000000006</c:v>
                </c:pt>
                <c:pt idx="2">
                  <c:v>75.38</c:v>
                </c:pt>
                <c:pt idx="3">
                  <c:v>75.36</c:v>
                </c:pt>
                <c:pt idx="4">
                  <c:v>77.319999999999993</c:v>
                </c:pt>
                <c:pt idx="5">
                  <c:v>76.459999999999994</c:v>
                </c:pt>
                <c:pt idx="6">
                  <c:v>76.459999999999994</c:v>
                </c:pt>
                <c:pt idx="7">
                  <c:v>75.88</c:v>
                </c:pt>
                <c:pt idx="8">
                  <c:v>76.739999999999995</c:v>
                </c:pt>
                <c:pt idx="9">
                  <c:v>75.94</c:v>
                </c:pt>
                <c:pt idx="10">
                  <c:v>73.44</c:v>
                </c:pt>
                <c:pt idx="11">
                  <c:v>75.34</c:v>
                </c:pt>
              </c:numCache>
            </c:numRef>
          </c:val>
          <c:smooth val="0"/>
        </c:ser>
        <c:dLbls>
          <c:showLegendKey val="0"/>
          <c:showVal val="0"/>
          <c:showCatName val="0"/>
          <c:showSerName val="0"/>
          <c:showPercent val="0"/>
          <c:showBubbleSize val="0"/>
        </c:dLbls>
        <c:marker val="1"/>
        <c:smooth val="0"/>
        <c:axId val="758177888"/>
        <c:axId val="758181024"/>
      </c:lineChart>
      <c:dateAx>
        <c:axId val="758177888"/>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8181024"/>
        <c:crosses val="autoZero"/>
        <c:auto val="1"/>
        <c:lblOffset val="100"/>
        <c:baseTimeUnit val="days"/>
      </c:dateAx>
      <c:valAx>
        <c:axId val="758181024"/>
        <c:scaling>
          <c:orientation val="minMax"/>
          <c:min val="7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81778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EFP</a:t>
            </a:r>
            <a:r>
              <a:rPr lang="en-GB" baseline="0"/>
              <a:t> = </a:t>
            </a:r>
            <a:r>
              <a:rPr lang="en-GB"/>
              <a:t> Forward</a:t>
            </a:r>
            <a:r>
              <a:rPr lang="en-GB" baseline="0"/>
              <a:t> - ICE future </a:t>
            </a:r>
            <a:r>
              <a:rPr lang="en-GB"/>
              <a:t> </a:t>
            </a:r>
          </a:p>
        </c:rich>
      </c:tx>
      <c:layout>
        <c:manualLayout>
          <c:xMode val="edge"/>
          <c:yMode val="edge"/>
          <c:x val="0.17584101454019155"/>
          <c:y val="3.835311008206212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3206036745406826E-2"/>
          <c:y val="0.17171296296296296"/>
          <c:w val="0.81053565179352582"/>
          <c:h val="0.77736111111111106"/>
        </c:manualLayout>
      </c:layout>
      <c:lineChart>
        <c:grouping val="standard"/>
        <c:varyColors val="0"/>
        <c:ser>
          <c:idx val="0"/>
          <c:order val="0"/>
          <c:spPr>
            <a:ln w="0" cap="rnd">
              <a:solidFill>
                <a:schemeClr val="accent1"/>
              </a:solidFill>
              <a:round/>
            </a:ln>
            <a:effectLst/>
          </c:spPr>
          <c:marker>
            <c:symbol val="circle"/>
            <c:size val="5"/>
            <c:spPr>
              <a:solidFill>
                <a:schemeClr val="accent1"/>
              </a:solidFill>
              <a:ln w="3175">
                <a:solidFill>
                  <a:schemeClr val="accent1"/>
                </a:solidFill>
              </a:ln>
              <a:effectLst/>
            </c:spPr>
          </c:marker>
          <c:cat>
            <c:numRef>
              <c:f>'EFP '!$A$7:$A$124</c:f>
              <c:numCache>
                <c:formatCode>m/d/yyyy</c:formatCode>
                <c:ptCount val="118"/>
                <c:pt idx="0">
                  <c:v>43103</c:v>
                </c:pt>
                <c:pt idx="1">
                  <c:v>43104</c:v>
                </c:pt>
                <c:pt idx="2">
                  <c:v>43105</c:v>
                </c:pt>
                <c:pt idx="3">
                  <c:v>43108</c:v>
                </c:pt>
                <c:pt idx="4">
                  <c:v>43109</c:v>
                </c:pt>
                <c:pt idx="5">
                  <c:v>43110</c:v>
                </c:pt>
                <c:pt idx="6">
                  <c:v>43111</c:v>
                </c:pt>
                <c:pt idx="7">
                  <c:v>43112</c:v>
                </c:pt>
                <c:pt idx="8">
                  <c:v>43115</c:v>
                </c:pt>
                <c:pt idx="9">
                  <c:v>43116</c:v>
                </c:pt>
                <c:pt idx="10">
                  <c:v>43117</c:v>
                </c:pt>
                <c:pt idx="11">
                  <c:v>43118</c:v>
                </c:pt>
                <c:pt idx="12">
                  <c:v>43119</c:v>
                </c:pt>
                <c:pt idx="13">
                  <c:v>43122</c:v>
                </c:pt>
                <c:pt idx="14">
                  <c:v>43123</c:v>
                </c:pt>
                <c:pt idx="15">
                  <c:v>43124</c:v>
                </c:pt>
                <c:pt idx="16">
                  <c:v>43125</c:v>
                </c:pt>
                <c:pt idx="17">
                  <c:v>43126</c:v>
                </c:pt>
                <c:pt idx="18">
                  <c:v>43129</c:v>
                </c:pt>
                <c:pt idx="19">
                  <c:v>43130</c:v>
                </c:pt>
                <c:pt idx="20">
                  <c:v>43131</c:v>
                </c:pt>
                <c:pt idx="21">
                  <c:v>43132</c:v>
                </c:pt>
                <c:pt idx="22">
                  <c:v>43133</c:v>
                </c:pt>
                <c:pt idx="23">
                  <c:v>43136</c:v>
                </c:pt>
                <c:pt idx="24">
                  <c:v>43137</c:v>
                </c:pt>
                <c:pt idx="25">
                  <c:v>43138</c:v>
                </c:pt>
                <c:pt idx="26">
                  <c:v>43139</c:v>
                </c:pt>
                <c:pt idx="27">
                  <c:v>43140</c:v>
                </c:pt>
                <c:pt idx="28">
                  <c:v>43143</c:v>
                </c:pt>
                <c:pt idx="29">
                  <c:v>43144</c:v>
                </c:pt>
                <c:pt idx="30">
                  <c:v>43145</c:v>
                </c:pt>
                <c:pt idx="31">
                  <c:v>43146</c:v>
                </c:pt>
                <c:pt idx="32">
                  <c:v>43147</c:v>
                </c:pt>
                <c:pt idx="33">
                  <c:v>43150</c:v>
                </c:pt>
                <c:pt idx="34">
                  <c:v>43151</c:v>
                </c:pt>
                <c:pt idx="35">
                  <c:v>43152</c:v>
                </c:pt>
                <c:pt idx="36">
                  <c:v>43153</c:v>
                </c:pt>
                <c:pt idx="37">
                  <c:v>43154</c:v>
                </c:pt>
                <c:pt idx="38">
                  <c:v>43157</c:v>
                </c:pt>
                <c:pt idx="39">
                  <c:v>43158</c:v>
                </c:pt>
                <c:pt idx="40">
                  <c:v>43159</c:v>
                </c:pt>
                <c:pt idx="41">
                  <c:v>43160</c:v>
                </c:pt>
                <c:pt idx="42">
                  <c:v>43161</c:v>
                </c:pt>
                <c:pt idx="43">
                  <c:v>43164</c:v>
                </c:pt>
                <c:pt idx="44">
                  <c:v>43165</c:v>
                </c:pt>
                <c:pt idx="45">
                  <c:v>43166</c:v>
                </c:pt>
                <c:pt idx="46">
                  <c:v>43167</c:v>
                </c:pt>
                <c:pt idx="47">
                  <c:v>43168</c:v>
                </c:pt>
                <c:pt idx="48">
                  <c:v>43171</c:v>
                </c:pt>
                <c:pt idx="49">
                  <c:v>43172</c:v>
                </c:pt>
                <c:pt idx="50">
                  <c:v>43173</c:v>
                </c:pt>
                <c:pt idx="51">
                  <c:v>43174</c:v>
                </c:pt>
                <c:pt idx="52">
                  <c:v>43175</c:v>
                </c:pt>
                <c:pt idx="53">
                  <c:v>43178</c:v>
                </c:pt>
                <c:pt idx="54">
                  <c:v>43179</c:v>
                </c:pt>
                <c:pt idx="55">
                  <c:v>43180</c:v>
                </c:pt>
                <c:pt idx="56">
                  <c:v>43181</c:v>
                </c:pt>
                <c:pt idx="57">
                  <c:v>43182</c:v>
                </c:pt>
                <c:pt idx="58">
                  <c:v>43185</c:v>
                </c:pt>
                <c:pt idx="59">
                  <c:v>43186</c:v>
                </c:pt>
                <c:pt idx="60">
                  <c:v>43187</c:v>
                </c:pt>
                <c:pt idx="61">
                  <c:v>43188</c:v>
                </c:pt>
                <c:pt idx="62">
                  <c:v>43189</c:v>
                </c:pt>
                <c:pt idx="63">
                  <c:v>43192</c:v>
                </c:pt>
                <c:pt idx="64">
                  <c:v>43193</c:v>
                </c:pt>
                <c:pt idx="65">
                  <c:v>43194</c:v>
                </c:pt>
                <c:pt idx="66">
                  <c:v>43195</c:v>
                </c:pt>
                <c:pt idx="67">
                  <c:v>43196</c:v>
                </c:pt>
                <c:pt idx="68">
                  <c:v>43199</c:v>
                </c:pt>
                <c:pt idx="69">
                  <c:v>43200</c:v>
                </c:pt>
                <c:pt idx="70">
                  <c:v>43201</c:v>
                </c:pt>
                <c:pt idx="71">
                  <c:v>43202</c:v>
                </c:pt>
                <c:pt idx="72">
                  <c:v>43203</c:v>
                </c:pt>
                <c:pt idx="73">
                  <c:v>43206</c:v>
                </c:pt>
                <c:pt idx="74">
                  <c:v>43207</c:v>
                </c:pt>
                <c:pt idx="75">
                  <c:v>43208</c:v>
                </c:pt>
                <c:pt idx="76">
                  <c:v>43209</c:v>
                </c:pt>
                <c:pt idx="77">
                  <c:v>43210</c:v>
                </c:pt>
                <c:pt idx="78">
                  <c:v>43213</c:v>
                </c:pt>
                <c:pt idx="79">
                  <c:v>43214</c:v>
                </c:pt>
                <c:pt idx="80">
                  <c:v>43215</c:v>
                </c:pt>
                <c:pt idx="81">
                  <c:v>43216</c:v>
                </c:pt>
                <c:pt idx="82">
                  <c:v>43217</c:v>
                </c:pt>
                <c:pt idx="83">
                  <c:v>43220</c:v>
                </c:pt>
                <c:pt idx="84">
                  <c:v>43221</c:v>
                </c:pt>
                <c:pt idx="85">
                  <c:v>43222</c:v>
                </c:pt>
                <c:pt idx="86">
                  <c:v>43223</c:v>
                </c:pt>
                <c:pt idx="87">
                  <c:v>43224</c:v>
                </c:pt>
                <c:pt idx="88">
                  <c:v>43228</c:v>
                </c:pt>
                <c:pt idx="89">
                  <c:v>43229</c:v>
                </c:pt>
                <c:pt idx="90">
                  <c:v>43230</c:v>
                </c:pt>
                <c:pt idx="91">
                  <c:v>43231</c:v>
                </c:pt>
                <c:pt idx="92">
                  <c:v>43234</c:v>
                </c:pt>
                <c:pt idx="93">
                  <c:v>43235</c:v>
                </c:pt>
                <c:pt idx="94">
                  <c:v>43236</c:v>
                </c:pt>
                <c:pt idx="95">
                  <c:v>43237</c:v>
                </c:pt>
                <c:pt idx="96">
                  <c:v>43238</c:v>
                </c:pt>
                <c:pt idx="97">
                  <c:v>43241</c:v>
                </c:pt>
                <c:pt idx="98">
                  <c:v>43242</c:v>
                </c:pt>
                <c:pt idx="99">
                  <c:v>43243</c:v>
                </c:pt>
                <c:pt idx="100">
                  <c:v>43244</c:v>
                </c:pt>
                <c:pt idx="101">
                  <c:v>43245</c:v>
                </c:pt>
                <c:pt idx="102">
                  <c:v>43249</c:v>
                </c:pt>
                <c:pt idx="103">
                  <c:v>43249</c:v>
                </c:pt>
                <c:pt idx="104">
                  <c:v>43250</c:v>
                </c:pt>
                <c:pt idx="105">
                  <c:v>43251</c:v>
                </c:pt>
                <c:pt idx="106">
                  <c:v>43252</c:v>
                </c:pt>
                <c:pt idx="107">
                  <c:v>43255</c:v>
                </c:pt>
                <c:pt idx="108">
                  <c:v>43256</c:v>
                </c:pt>
                <c:pt idx="109">
                  <c:v>43257</c:v>
                </c:pt>
                <c:pt idx="110">
                  <c:v>43258</c:v>
                </c:pt>
                <c:pt idx="111">
                  <c:v>43259</c:v>
                </c:pt>
                <c:pt idx="112">
                  <c:v>43262</c:v>
                </c:pt>
                <c:pt idx="113">
                  <c:v>43263</c:v>
                </c:pt>
                <c:pt idx="114">
                  <c:v>43264</c:v>
                </c:pt>
                <c:pt idx="115">
                  <c:v>43265</c:v>
                </c:pt>
                <c:pt idx="116">
                  <c:v>43266</c:v>
                </c:pt>
                <c:pt idx="117">
                  <c:v>43269</c:v>
                </c:pt>
              </c:numCache>
            </c:numRef>
          </c:cat>
          <c:val>
            <c:numRef>
              <c:f>'EFP '!$B$7:$B$124</c:f>
              <c:numCache>
                <c:formatCode>General</c:formatCode>
                <c:ptCount val="118"/>
                <c:pt idx="0">
                  <c:v>0.13</c:v>
                </c:pt>
                <c:pt idx="1">
                  <c:v>0.16500000000000001</c:v>
                </c:pt>
                <c:pt idx="2">
                  <c:v>0.11</c:v>
                </c:pt>
                <c:pt idx="3">
                  <c:v>0.12</c:v>
                </c:pt>
                <c:pt idx="4">
                  <c:v>0.09</c:v>
                </c:pt>
                <c:pt idx="5">
                  <c:v>0.12</c:v>
                </c:pt>
                <c:pt idx="6">
                  <c:v>0.14000000000000001</c:v>
                </c:pt>
                <c:pt idx="7">
                  <c:v>0.15000000000000002</c:v>
                </c:pt>
                <c:pt idx="8">
                  <c:v>0.09</c:v>
                </c:pt>
                <c:pt idx="9">
                  <c:v>1.0000000005000001E-2</c:v>
                </c:pt>
                <c:pt idx="10">
                  <c:v>0.12</c:v>
                </c:pt>
                <c:pt idx="11">
                  <c:v>0.12</c:v>
                </c:pt>
                <c:pt idx="12">
                  <c:v>9.9999999999999995E-7</c:v>
                </c:pt>
                <c:pt idx="13">
                  <c:v>0.19</c:v>
                </c:pt>
                <c:pt idx="14">
                  <c:v>6.0000000000000005E-2</c:v>
                </c:pt>
                <c:pt idx="15">
                  <c:v>-0.02</c:v>
                </c:pt>
                <c:pt idx="16">
                  <c:v>-0.03</c:v>
                </c:pt>
                <c:pt idx="17">
                  <c:v>7.0000000000000007E-2</c:v>
                </c:pt>
                <c:pt idx="18">
                  <c:v>9.9999999999999995E-7</c:v>
                </c:pt>
                <c:pt idx="19">
                  <c:v>0.04</c:v>
                </c:pt>
                <c:pt idx="20">
                  <c:v>-7.0000000000000007E-2</c:v>
                </c:pt>
                <c:pt idx="21">
                  <c:v>0.04</c:v>
                </c:pt>
                <c:pt idx="22">
                  <c:v>0.04</c:v>
                </c:pt>
                <c:pt idx="23">
                  <c:v>0.08</c:v>
                </c:pt>
                <c:pt idx="24">
                  <c:v>9.9999999999999995E-7</c:v>
                </c:pt>
                <c:pt idx="25">
                  <c:v>9.9999999999999995E-7</c:v>
                </c:pt>
                <c:pt idx="26">
                  <c:v>0.08</c:v>
                </c:pt>
                <c:pt idx="27">
                  <c:v>-9.9999999949999998E-3</c:v>
                </c:pt>
                <c:pt idx="28">
                  <c:v>0.02</c:v>
                </c:pt>
                <c:pt idx="29">
                  <c:v>9.9999999999999995E-7</c:v>
                </c:pt>
                <c:pt idx="30">
                  <c:v>0.03</c:v>
                </c:pt>
                <c:pt idx="31">
                  <c:v>-9.9999999949999998E-3</c:v>
                </c:pt>
                <c:pt idx="32">
                  <c:v>0.11</c:v>
                </c:pt>
                <c:pt idx="33">
                  <c:v>9.9999999999999995E-7</c:v>
                </c:pt>
                <c:pt idx="34">
                  <c:v>0.04</c:v>
                </c:pt>
                <c:pt idx="35">
                  <c:v>9.9999999999999995E-7</c:v>
                </c:pt>
                <c:pt idx="36">
                  <c:v>0.02</c:v>
                </c:pt>
                <c:pt idx="37">
                  <c:v>7.0000000000000007E-2</c:v>
                </c:pt>
                <c:pt idx="38">
                  <c:v>0.03</c:v>
                </c:pt>
                <c:pt idx="39">
                  <c:v>-7.0000000000000007E-2</c:v>
                </c:pt>
                <c:pt idx="40">
                  <c:v>-0.16999999999999998</c:v>
                </c:pt>
                <c:pt idx="41">
                  <c:v>7.0000000000000007E-2</c:v>
                </c:pt>
                <c:pt idx="42">
                  <c:v>0.09</c:v>
                </c:pt>
                <c:pt idx="43">
                  <c:v>0.08</c:v>
                </c:pt>
                <c:pt idx="44">
                  <c:v>7.0000000000000007E-2</c:v>
                </c:pt>
                <c:pt idx="45">
                  <c:v>0.13</c:v>
                </c:pt>
                <c:pt idx="46">
                  <c:v>0.09</c:v>
                </c:pt>
                <c:pt idx="47">
                  <c:v>0.03</c:v>
                </c:pt>
                <c:pt idx="48">
                  <c:v>0.02</c:v>
                </c:pt>
                <c:pt idx="49">
                  <c:v>0.13</c:v>
                </c:pt>
                <c:pt idx="50">
                  <c:v>-0.02</c:v>
                </c:pt>
                <c:pt idx="51">
                  <c:v>0.08</c:v>
                </c:pt>
                <c:pt idx="52">
                  <c:v>-0.03</c:v>
                </c:pt>
                <c:pt idx="53">
                  <c:v>0.03</c:v>
                </c:pt>
                <c:pt idx="54">
                  <c:v>0.12</c:v>
                </c:pt>
                <c:pt idx="55">
                  <c:v>0.08</c:v>
                </c:pt>
                <c:pt idx="56">
                  <c:v>0.03</c:v>
                </c:pt>
                <c:pt idx="57">
                  <c:v>1.0000000005000001E-2</c:v>
                </c:pt>
                <c:pt idx="58">
                  <c:v>0.02</c:v>
                </c:pt>
                <c:pt idx="59">
                  <c:v>9.9999999999999995E-7</c:v>
                </c:pt>
                <c:pt idx="60">
                  <c:v>0.02</c:v>
                </c:pt>
                <c:pt idx="61">
                  <c:v>0.04</c:v>
                </c:pt>
                <c:pt idx="62">
                  <c:v>0</c:v>
                </c:pt>
                <c:pt idx="63">
                  <c:v>0</c:v>
                </c:pt>
                <c:pt idx="64">
                  <c:v>0.12</c:v>
                </c:pt>
                <c:pt idx="65">
                  <c:v>0.14000000000000001</c:v>
                </c:pt>
                <c:pt idx="66">
                  <c:v>0.13</c:v>
                </c:pt>
                <c:pt idx="67">
                  <c:v>0.15000000000000002</c:v>
                </c:pt>
                <c:pt idx="68">
                  <c:v>0.12</c:v>
                </c:pt>
                <c:pt idx="69">
                  <c:v>0.13</c:v>
                </c:pt>
                <c:pt idx="70">
                  <c:v>0.04</c:v>
                </c:pt>
                <c:pt idx="71">
                  <c:v>0.04</c:v>
                </c:pt>
                <c:pt idx="72">
                  <c:v>0.09</c:v>
                </c:pt>
                <c:pt idx="73">
                  <c:v>0.18</c:v>
                </c:pt>
                <c:pt idx="74">
                  <c:v>0.04</c:v>
                </c:pt>
                <c:pt idx="75">
                  <c:v>0.08</c:v>
                </c:pt>
                <c:pt idx="76">
                  <c:v>0.11</c:v>
                </c:pt>
                <c:pt idx="77">
                  <c:v>0.15000000000000002</c:v>
                </c:pt>
                <c:pt idx="78">
                  <c:v>0.09</c:v>
                </c:pt>
                <c:pt idx="79">
                  <c:v>0.09</c:v>
                </c:pt>
                <c:pt idx="80">
                  <c:v>0.19</c:v>
                </c:pt>
                <c:pt idx="81">
                  <c:v>0.14000000000000001</c:v>
                </c:pt>
                <c:pt idx="82">
                  <c:v>7.0000000000000007E-2</c:v>
                </c:pt>
                <c:pt idx="83">
                  <c:v>-9.9999999949999998E-3</c:v>
                </c:pt>
                <c:pt idx="84">
                  <c:v>0.19</c:v>
                </c:pt>
                <c:pt idx="85">
                  <c:v>1.0000000005000001E-2</c:v>
                </c:pt>
                <c:pt idx="86">
                  <c:v>0.13</c:v>
                </c:pt>
                <c:pt idx="87">
                  <c:v>-0.03</c:v>
                </c:pt>
                <c:pt idx="88">
                  <c:v>0.05</c:v>
                </c:pt>
                <c:pt idx="89">
                  <c:v>0.02</c:v>
                </c:pt>
                <c:pt idx="90">
                  <c:v>0.05</c:v>
                </c:pt>
                <c:pt idx="91">
                  <c:v>0.13</c:v>
                </c:pt>
                <c:pt idx="92">
                  <c:v>1.0000000005000001E-2</c:v>
                </c:pt>
                <c:pt idx="93">
                  <c:v>-9.9999999949999998E-3</c:v>
                </c:pt>
                <c:pt idx="94">
                  <c:v>0.03</c:v>
                </c:pt>
                <c:pt idx="95">
                  <c:v>0.02</c:v>
                </c:pt>
                <c:pt idx="96">
                  <c:v>-0.08</c:v>
                </c:pt>
                <c:pt idx="97">
                  <c:v>-0.09</c:v>
                </c:pt>
                <c:pt idx="98">
                  <c:v>-0.04</c:v>
                </c:pt>
                <c:pt idx="99">
                  <c:v>-0.09</c:v>
                </c:pt>
                <c:pt idx="100">
                  <c:v>-7.0000000000000007E-2</c:v>
                </c:pt>
                <c:pt idx="101">
                  <c:v>1.0000000005000001E-2</c:v>
                </c:pt>
                <c:pt idx="102">
                  <c:v>-3.5000000000000003E-2</c:v>
                </c:pt>
                <c:pt idx="103">
                  <c:v>-3.5000000000000003E-2</c:v>
                </c:pt>
                <c:pt idx="104">
                  <c:v>-0.02</c:v>
                </c:pt>
                <c:pt idx="105">
                  <c:v>1.0000000005000001E-2</c:v>
                </c:pt>
                <c:pt idx="106">
                  <c:v>0.1</c:v>
                </c:pt>
                <c:pt idx="107">
                  <c:v>0.11</c:v>
                </c:pt>
                <c:pt idx="108">
                  <c:v>0.13</c:v>
                </c:pt>
                <c:pt idx="109">
                  <c:v>0.2</c:v>
                </c:pt>
                <c:pt idx="110">
                  <c:v>0.13</c:v>
                </c:pt>
                <c:pt idx="111">
                  <c:v>0.11</c:v>
                </c:pt>
                <c:pt idx="112">
                  <c:v>0.15000000000000002</c:v>
                </c:pt>
                <c:pt idx="113">
                  <c:v>0.09</c:v>
                </c:pt>
                <c:pt idx="114">
                  <c:v>0.09</c:v>
                </c:pt>
                <c:pt idx="115">
                  <c:v>0.14000000000000001</c:v>
                </c:pt>
                <c:pt idx="116">
                  <c:v>0.13</c:v>
                </c:pt>
                <c:pt idx="117">
                  <c:v>0.13</c:v>
                </c:pt>
              </c:numCache>
            </c:numRef>
          </c:val>
          <c:smooth val="0"/>
        </c:ser>
        <c:dLbls>
          <c:showLegendKey val="0"/>
          <c:showVal val="0"/>
          <c:showCatName val="0"/>
          <c:showSerName val="0"/>
          <c:showPercent val="0"/>
          <c:showBubbleSize val="0"/>
        </c:dLbls>
        <c:marker val="1"/>
        <c:smooth val="0"/>
        <c:axId val="758178672"/>
        <c:axId val="758169264"/>
      </c:lineChart>
      <c:dateAx>
        <c:axId val="758178672"/>
        <c:scaling>
          <c:orientation val="minMax"/>
        </c:scaling>
        <c:delete val="0"/>
        <c:axPos val="b"/>
        <c:numFmt formatCode="dd/mm/yy;@" sourceLinked="0"/>
        <c:majorTickMark val="out"/>
        <c:minorTickMark val="none"/>
        <c:tickLblPos val="nextTo"/>
        <c:spPr>
          <a:noFill/>
          <a:ln w="6350" cap="flat" cmpd="sng" algn="ctr">
            <a:solidFill>
              <a:schemeClr val="tx1">
                <a:lumMod val="15000"/>
                <a:lumOff val="85000"/>
              </a:schemeClr>
            </a:solidFill>
            <a:round/>
          </a:ln>
          <a:effectLst/>
        </c:spPr>
        <c:txPr>
          <a:bodyPr rot="0" spcFirstLastPara="1" vertOverflow="ellipsis" vert="eaVert"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8169264"/>
        <c:crosses val="autoZero"/>
        <c:auto val="1"/>
        <c:lblOffset val="100"/>
        <c:baseTimeUnit val="days"/>
      </c:dateAx>
      <c:valAx>
        <c:axId val="758169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81786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[PArtails Trading Aug 2018.xlsx]Sheet1!PivotTable2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400" dirty="0" smtClean="0"/>
              <a:t>Aug</a:t>
            </a:r>
            <a:r>
              <a:rPr lang="en-GB" sz="1400" baseline="0" dirty="0" smtClean="0"/>
              <a:t> Partials </a:t>
            </a:r>
            <a:r>
              <a:rPr lang="en-GB" sz="1400" baseline="0" dirty="0"/>
              <a:t>Trading </a:t>
            </a:r>
            <a:endParaRPr lang="en-GB" sz="1400" dirty="0"/>
          </a:p>
        </c:rich>
      </c:tx>
      <c:layout>
        <c:manualLayout>
          <c:xMode val="edge"/>
          <c:yMode val="edge"/>
          <c:x val="0.24479568516742359"/>
          <c:y val="3.189781477874725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s>
    <c:plotArea>
      <c:layout>
        <c:manualLayout>
          <c:layoutTarget val="inner"/>
          <c:xMode val="edge"/>
          <c:yMode val="edge"/>
          <c:x val="6.0548690357740957E-2"/>
          <c:y val="3.2556415000374039E-2"/>
          <c:w val="0.79061449491661451"/>
          <c:h val="0.67770663432422618"/>
        </c:manualLayout>
      </c:layout>
      <c:barChart>
        <c:barDir val="col"/>
        <c:grouping val="stacked"/>
        <c:varyColors val="0"/>
        <c:ser>
          <c:idx val="0"/>
          <c:order val="0"/>
          <c:tx>
            <c:strRef>
              <c:f>Sheet1!$B$4:$B$5</c:f>
              <c:strCache>
                <c:ptCount val="1"/>
                <c:pt idx="0">
                  <c:v>BP Oil International</c:v>
                </c:pt>
              </c:strCache>
            </c:strRef>
          </c:tx>
          <c:spPr>
            <a:solidFill>
              <a:schemeClr val="accent1"/>
            </a:solidFill>
            <a:ln>
              <a:noFill/>
            </a:ln>
            <a:effectLst/>
          </c:spPr>
          <c:invertIfNegative val="0"/>
          <c:cat>
            <c:strRef>
              <c:f>Sheet1!$A$6:$A$38</c:f>
              <c:strCache>
                <c:ptCount val="32"/>
                <c:pt idx="0">
                  <c:v>16/04/2018</c:v>
                </c:pt>
                <c:pt idx="1">
                  <c:v>20/04/2018</c:v>
                </c:pt>
                <c:pt idx="2">
                  <c:v>01/05/2018</c:v>
                </c:pt>
                <c:pt idx="3">
                  <c:v>02/05/2018</c:v>
                </c:pt>
                <c:pt idx="4">
                  <c:v>03/05/2018</c:v>
                </c:pt>
                <c:pt idx="5">
                  <c:v>04/05/2018</c:v>
                </c:pt>
                <c:pt idx="6">
                  <c:v>08/05/2018</c:v>
                </c:pt>
                <c:pt idx="7">
                  <c:v>09/05/2018</c:v>
                </c:pt>
                <c:pt idx="8">
                  <c:v>10/05/2018</c:v>
                </c:pt>
                <c:pt idx="9">
                  <c:v>11/05/2018</c:v>
                </c:pt>
                <c:pt idx="10">
                  <c:v>14/05/2018</c:v>
                </c:pt>
                <c:pt idx="11">
                  <c:v>15/05/2018</c:v>
                </c:pt>
                <c:pt idx="12">
                  <c:v>16/05/2018</c:v>
                </c:pt>
                <c:pt idx="13">
                  <c:v>17/05/2018</c:v>
                </c:pt>
                <c:pt idx="14">
                  <c:v>18/05/2018</c:v>
                </c:pt>
                <c:pt idx="15">
                  <c:v>21/05/2018</c:v>
                </c:pt>
                <c:pt idx="16">
                  <c:v>22/05/2018</c:v>
                </c:pt>
                <c:pt idx="17">
                  <c:v>23/05/2018</c:v>
                </c:pt>
                <c:pt idx="18">
                  <c:v>24/05/2018</c:v>
                </c:pt>
                <c:pt idx="19">
                  <c:v>25/05/2018</c:v>
                </c:pt>
                <c:pt idx="20">
                  <c:v>29/05/2018</c:v>
                </c:pt>
                <c:pt idx="21">
                  <c:v>30/05/2018</c:v>
                </c:pt>
                <c:pt idx="22">
                  <c:v>31/05/2018</c:v>
                </c:pt>
                <c:pt idx="23">
                  <c:v>01/06/2018</c:v>
                </c:pt>
                <c:pt idx="24">
                  <c:v>04/06/2018</c:v>
                </c:pt>
                <c:pt idx="25">
                  <c:v>05/06/2018</c:v>
                </c:pt>
                <c:pt idx="26">
                  <c:v>06/06/2018</c:v>
                </c:pt>
                <c:pt idx="27">
                  <c:v>07/06/2018</c:v>
                </c:pt>
                <c:pt idx="28">
                  <c:v>08/06/2018</c:v>
                </c:pt>
                <c:pt idx="29">
                  <c:v>11/06/2018</c:v>
                </c:pt>
                <c:pt idx="30">
                  <c:v>14/06/2018</c:v>
                </c:pt>
                <c:pt idx="31">
                  <c:v>15/06/2018</c:v>
                </c:pt>
              </c:strCache>
            </c:strRef>
          </c:cat>
          <c:val>
            <c:numRef>
              <c:f>Sheet1!$B$6:$B$38</c:f>
              <c:numCache>
                <c:formatCode>General</c:formatCode>
                <c:ptCount val="32"/>
                <c:pt idx="11">
                  <c:v>200</c:v>
                </c:pt>
                <c:pt idx="12">
                  <c:v>100</c:v>
                </c:pt>
                <c:pt idx="13">
                  <c:v>100</c:v>
                </c:pt>
                <c:pt idx="16">
                  <c:v>100</c:v>
                </c:pt>
                <c:pt idx="21">
                  <c:v>100</c:v>
                </c:pt>
              </c:numCache>
            </c:numRef>
          </c:val>
        </c:ser>
        <c:ser>
          <c:idx val="1"/>
          <c:order val="1"/>
          <c:tx>
            <c:strRef>
              <c:f>Sheet1!$C$4:$C$5</c:f>
              <c:strCache>
                <c:ptCount val="1"/>
                <c:pt idx="0">
                  <c:v>Glencore Commodities Ltd.</c:v>
                </c:pt>
              </c:strCache>
            </c:strRef>
          </c:tx>
          <c:spPr>
            <a:solidFill>
              <a:schemeClr val="accent2"/>
            </a:solidFill>
            <a:ln>
              <a:noFill/>
            </a:ln>
            <a:effectLst/>
          </c:spPr>
          <c:invertIfNegative val="0"/>
          <c:cat>
            <c:strRef>
              <c:f>Sheet1!$A$6:$A$38</c:f>
              <c:strCache>
                <c:ptCount val="32"/>
                <c:pt idx="0">
                  <c:v>16/04/2018</c:v>
                </c:pt>
                <c:pt idx="1">
                  <c:v>20/04/2018</c:v>
                </c:pt>
                <c:pt idx="2">
                  <c:v>01/05/2018</c:v>
                </c:pt>
                <c:pt idx="3">
                  <c:v>02/05/2018</c:v>
                </c:pt>
                <c:pt idx="4">
                  <c:v>03/05/2018</c:v>
                </c:pt>
                <c:pt idx="5">
                  <c:v>04/05/2018</c:v>
                </c:pt>
                <c:pt idx="6">
                  <c:v>08/05/2018</c:v>
                </c:pt>
                <c:pt idx="7">
                  <c:v>09/05/2018</c:v>
                </c:pt>
                <c:pt idx="8">
                  <c:v>10/05/2018</c:v>
                </c:pt>
                <c:pt idx="9">
                  <c:v>11/05/2018</c:v>
                </c:pt>
                <c:pt idx="10">
                  <c:v>14/05/2018</c:v>
                </c:pt>
                <c:pt idx="11">
                  <c:v>15/05/2018</c:v>
                </c:pt>
                <c:pt idx="12">
                  <c:v>16/05/2018</c:v>
                </c:pt>
                <c:pt idx="13">
                  <c:v>17/05/2018</c:v>
                </c:pt>
                <c:pt idx="14">
                  <c:v>18/05/2018</c:v>
                </c:pt>
                <c:pt idx="15">
                  <c:v>21/05/2018</c:v>
                </c:pt>
                <c:pt idx="16">
                  <c:v>22/05/2018</c:v>
                </c:pt>
                <c:pt idx="17">
                  <c:v>23/05/2018</c:v>
                </c:pt>
                <c:pt idx="18">
                  <c:v>24/05/2018</c:v>
                </c:pt>
                <c:pt idx="19">
                  <c:v>25/05/2018</c:v>
                </c:pt>
                <c:pt idx="20">
                  <c:v>29/05/2018</c:v>
                </c:pt>
                <c:pt idx="21">
                  <c:v>30/05/2018</c:v>
                </c:pt>
                <c:pt idx="22">
                  <c:v>31/05/2018</c:v>
                </c:pt>
                <c:pt idx="23">
                  <c:v>01/06/2018</c:v>
                </c:pt>
                <c:pt idx="24">
                  <c:v>04/06/2018</c:v>
                </c:pt>
                <c:pt idx="25">
                  <c:v>05/06/2018</c:v>
                </c:pt>
                <c:pt idx="26">
                  <c:v>06/06/2018</c:v>
                </c:pt>
                <c:pt idx="27">
                  <c:v>07/06/2018</c:v>
                </c:pt>
                <c:pt idx="28">
                  <c:v>08/06/2018</c:v>
                </c:pt>
                <c:pt idx="29">
                  <c:v>11/06/2018</c:v>
                </c:pt>
                <c:pt idx="30">
                  <c:v>14/06/2018</c:v>
                </c:pt>
                <c:pt idx="31">
                  <c:v>15/06/2018</c:v>
                </c:pt>
              </c:strCache>
            </c:strRef>
          </c:cat>
          <c:val>
            <c:numRef>
              <c:f>Sheet1!$C$6:$C$38</c:f>
              <c:numCache>
                <c:formatCode>General</c:formatCode>
                <c:ptCount val="32"/>
                <c:pt idx="2">
                  <c:v>100</c:v>
                </c:pt>
                <c:pt idx="4">
                  <c:v>100</c:v>
                </c:pt>
                <c:pt idx="5">
                  <c:v>200</c:v>
                </c:pt>
                <c:pt idx="9">
                  <c:v>300</c:v>
                </c:pt>
                <c:pt idx="11">
                  <c:v>200</c:v>
                </c:pt>
                <c:pt idx="13">
                  <c:v>100</c:v>
                </c:pt>
                <c:pt idx="14">
                  <c:v>100</c:v>
                </c:pt>
                <c:pt idx="16">
                  <c:v>100</c:v>
                </c:pt>
                <c:pt idx="17">
                  <c:v>100</c:v>
                </c:pt>
                <c:pt idx="18">
                  <c:v>200</c:v>
                </c:pt>
                <c:pt idx="22">
                  <c:v>400</c:v>
                </c:pt>
                <c:pt idx="23">
                  <c:v>200</c:v>
                </c:pt>
                <c:pt idx="26">
                  <c:v>300</c:v>
                </c:pt>
                <c:pt idx="27">
                  <c:v>300</c:v>
                </c:pt>
              </c:numCache>
            </c:numRef>
          </c:val>
        </c:ser>
        <c:ser>
          <c:idx val="2"/>
          <c:order val="2"/>
          <c:tx>
            <c:strRef>
              <c:f>Sheet1!$D$4:$D$5</c:f>
              <c:strCache>
                <c:ptCount val="1"/>
                <c:pt idx="0">
                  <c:v>Gunvor SA</c:v>
                </c:pt>
              </c:strCache>
            </c:strRef>
          </c:tx>
          <c:spPr>
            <a:solidFill>
              <a:schemeClr val="accent3"/>
            </a:solidFill>
            <a:ln>
              <a:noFill/>
            </a:ln>
            <a:effectLst/>
          </c:spPr>
          <c:invertIfNegative val="0"/>
          <c:cat>
            <c:strRef>
              <c:f>Sheet1!$A$6:$A$38</c:f>
              <c:strCache>
                <c:ptCount val="32"/>
                <c:pt idx="0">
                  <c:v>16/04/2018</c:v>
                </c:pt>
                <c:pt idx="1">
                  <c:v>20/04/2018</c:v>
                </c:pt>
                <c:pt idx="2">
                  <c:v>01/05/2018</c:v>
                </c:pt>
                <c:pt idx="3">
                  <c:v>02/05/2018</c:v>
                </c:pt>
                <c:pt idx="4">
                  <c:v>03/05/2018</c:v>
                </c:pt>
                <c:pt idx="5">
                  <c:v>04/05/2018</c:v>
                </c:pt>
                <c:pt idx="6">
                  <c:v>08/05/2018</c:v>
                </c:pt>
                <c:pt idx="7">
                  <c:v>09/05/2018</c:v>
                </c:pt>
                <c:pt idx="8">
                  <c:v>10/05/2018</c:v>
                </c:pt>
                <c:pt idx="9">
                  <c:v>11/05/2018</c:v>
                </c:pt>
                <c:pt idx="10">
                  <c:v>14/05/2018</c:v>
                </c:pt>
                <c:pt idx="11">
                  <c:v>15/05/2018</c:v>
                </c:pt>
                <c:pt idx="12">
                  <c:v>16/05/2018</c:v>
                </c:pt>
                <c:pt idx="13">
                  <c:v>17/05/2018</c:v>
                </c:pt>
                <c:pt idx="14">
                  <c:v>18/05/2018</c:v>
                </c:pt>
                <c:pt idx="15">
                  <c:v>21/05/2018</c:v>
                </c:pt>
                <c:pt idx="16">
                  <c:v>22/05/2018</c:v>
                </c:pt>
                <c:pt idx="17">
                  <c:v>23/05/2018</c:v>
                </c:pt>
                <c:pt idx="18">
                  <c:v>24/05/2018</c:v>
                </c:pt>
                <c:pt idx="19">
                  <c:v>25/05/2018</c:v>
                </c:pt>
                <c:pt idx="20">
                  <c:v>29/05/2018</c:v>
                </c:pt>
                <c:pt idx="21">
                  <c:v>30/05/2018</c:v>
                </c:pt>
                <c:pt idx="22">
                  <c:v>31/05/2018</c:v>
                </c:pt>
                <c:pt idx="23">
                  <c:v>01/06/2018</c:v>
                </c:pt>
                <c:pt idx="24">
                  <c:v>04/06/2018</c:v>
                </c:pt>
                <c:pt idx="25">
                  <c:v>05/06/2018</c:v>
                </c:pt>
                <c:pt idx="26">
                  <c:v>06/06/2018</c:v>
                </c:pt>
                <c:pt idx="27">
                  <c:v>07/06/2018</c:v>
                </c:pt>
                <c:pt idx="28">
                  <c:v>08/06/2018</c:v>
                </c:pt>
                <c:pt idx="29">
                  <c:v>11/06/2018</c:v>
                </c:pt>
                <c:pt idx="30">
                  <c:v>14/06/2018</c:v>
                </c:pt>
                <c:pt idx="31">
                  <c:v>15/06/2018</c:v>
                </c:pt>
              </c:strCache>
            </c:strRef>
          </c:cat>
          <c:val>
            <c:numRef>
              <c:f>Sheet1!$D$6:$D$38</c:f>
              <c:numCache>
                <c:formatCode>General</c:formatCode>
                <c:ptCount val="32"/>
                <c:pt idx="10">
                  <c:v>100</c:v>
                </c:pt>
                <c:pt idx="12">
                  <c:v>100</c:v>
                </c:pt>
                <c:pt idx="19">
                  <c:v>200</c:v>
                </c:pt>
                <c:pt idx="21">
                  <c:v>400</c:v>
                </c:pt>
                <c:pt idx="26">
                  <c:v>200</c:v>
                </c:pt>
                <c:pt idx="27">
                  <c:v>100</c:v>
                </c:pt>
              </c:numCache>
            </c:numRef>
          </c:val>
        </c:ser>
        <c:ser>
          <c:idx val="3"/>
          <c:order val="3"/>
          <c:tx>
            <c:strRef>
              <c:f>Sheet1!$E$4:$E$5</c:f>
              <c:strCache>
                <c:ptCount val="1"/>
                <c:pt idx="0">
                  <c:v>Hartree Partners, LP</c:v>
                </c:pt>
              </c:strCache>
            </c:strRef>
          </c:tx>
          <c:spPr>
            <a:solidFill>
              <a:schemeClr val="accent4"/>
            </a:solidFill>
            <a:ln>
              <a:noFill/>
            </a:ln>
            <a:effectLst/>
          </c:spPr>
          <c:invertIfNegative val="0"/>
          <c:cat>
            <c:strRef>
              <c:f>Sheet1!$A$6:$A$38</c:f>
              <c:strCache>
                <c:ptCount val="32"/>
                <c:pt idx="0">
                  <c:v>16/04/2018</c:v>
                </c:pt>
                <c:pt idx="1">
                  <c:v>20/04/2018</c:v>
                </c:pt>
                <c:pt idx="2">
                  <c:v>01/05/2018</c:v>
                </c:pt>
                <c:pt idx="3">
                  <c:v>02/05/2018</c:v>
                </c:pt>
                <c:pt idx="4">
                  <c:v>03/05/2018</c:v>
                </c:pt>
                <c:pt idx="5">
                  <c:v>04/05/2018</c:v>
                </c:pt>
                <c:pt idx="6">
                  <c:v>08/05/2018</c:v>
                </c:pt>
                <c:pt idx="7">
                  <c:v>09/05/2018</c:v>
                </c:pt>
                <c:pt idx="8">
                  <c:v>10/05/2018</c:v>
                </c:pt>
                <c:pt idx="9">
                  <c:v>11/05/2018</c:v>
                </c:pt>
                <c:pt idx="10">
                  <c:v>14/05/2018</c:v>
                </c:pt>
                <c:pt idx="11">
                  <c:v>15/05/2018</c:v>
                </c:pt>
                <c:pt idx="12">
                  <c:v>16/05/2018</c:v>
                </c:pt>
                <c:pt idx="13">
                  <c:v>17/05/2018</c:v>
                </c:pt>
                <c:pt idx="14">
                  <c:v>18/05/2018</c:v>
                </c:pt>
                <c:pt idx="15">
                  <c:v>21/05/2018</c:v>
                </c:pt>
                <c:pt idx="16">
                  <c:v>22/05/2018</c:v>
                </c:pt>
                <c:pt idx="17">
                  <c:v>23/05/2018</c:v>
                </c:pt>
                <c:pt idx="18">
                  <c:v>24/05/2018</c:v>
                </c:pt>
                <c:pt idx="19">
                  <c:v>25/05/2018</c:v>
                </c:pt>
                <c:pt idx="20">
                  <c:v>29/05/2018</c:v>
                </c:pt>
                <c:pt idx="21">
                  <c:v>30/05/2018</c:v>
                </c:pt>
                <c:pt idx="22">
                  <c:v>31/05/2018</c:v>
                </c:pt>
                <c:pt idx="23">
                  <c:v>01/06/2018</c:v>
                </c:pt>
                <c:pt idx="24">
                  <c:v>04/06/2018</c:v>
                </c:pt>
                <c:pt idx="25">
                  <c:v>05/06/2018</c:v>
                </c:pt>
                <c:pt idx="26">
                  <c:v>06/06/2018</c:v>
                </c:pt>
                <c:pt idx="27">
                  <c:v>07/06/2018</c:v>
                </c:pt>
                <c:pt idx="28">
                  <c:v>08/06/2018</c:v>
                </c:pt>
                <c:pt idx="29">
                  <c:v>11/06/2018</c:v>
                </c:pt>
                <c:pt idx="30">
                  <c:v>14/06/2018</c:v>
                </c:pt>
                <c:pt idx="31">
                  <c:v>15/06/2018</c:v>
                </c:pt>
              </c:strCache>
            </c:strRef>
          </c:cat>
          <c:val>
            <c:numRef>
              <c:f>Sheet1!$E$6:$E$38</c:f>
              <c:numCache>
                <c:formatCode>General</c:formatCode>
                <c:ptCount val="32"/>
                <c:pt idx="5">
                  <c:v>200</c:v>
                </c:pt>
                <c:pt idx="7">
                  <c:v>300</c:v>
                </c:pt>
                <c:pt idx="23">
                  <c:v>200</c:v>
                </c:pt>
                <c:pt idx="27">
                  <c:v>500</c:v>
                </c:pt>
                <c:pt idx="30">
                  <c:v>100</c:v>
                </c:pt>
              </c:numCache>
            </c:numRef>
          </c:val>
        </c:ser>
        <c:ser>
          <c:idx val="4"/>
          <c:order val="4"/>
          <c:tx>
            <c:strRef>
              <c:f>Sheet1!$F$4:$F$5</c:f>
              <c:strCache>
                <c:ptCount val="1"/>
                <c:pt idx="0">
                  <c:v>Mercuria Energy Trading SA</c:v>
                </c:pt>
              </c:strCache>
            </c:strRef>
          </c:tx>
          <c:spPr>
            <a:solidFill>
              <a:schemeClr val="accent5"/>
            </a:solidFill>
            <a:ln>
              <a:noFill/>
            </a:ln>
            <a:effectLst/>
          </c:spPr>
          <c:invertIfNegative val="0"/>
          <c:cat>
            <c:strRef>
              <c:f>Sheet1!$A$6:$A$38</c:f>
              <c:strCache>
                <c:ptCount val="32"/>
                <c:pt idx="0">
                  <c:v>16/04/2018</c:v>
                </c:pt>
                <c:pt idx="1">
                  <c:v>20/04/2018</c:v>
                </c:pt>
                <c:pt idx="2">
                  <c:v>01/05/2018</c:v>
                </c:pt>
                <c:pt idx="3">
                  <c:v>02/05/2018</c:v>
                </c:pt>
                <c:pt idx="4">
                  <c:v>03/05/2018</c:v>
                </c:pt>
                <c:pt idx="5">
                  <c:v>04/05/2018</c:v>
                </c:pt>
                <c:pt idx="6">
                  <c:v>08/05/2018</c:v>
                </c:pt>
                <c:pt idx="7">
                  <c:v>09/05/2018</c:v>
                </c:pt>
                <c:pt idx="8">
                  <c:v>10/05/2018</c:v>
                </c:pt>
                <c:pt idx="9">
                  <c:v>11/05/2018</c:v>
                </c:pt>
                <c:pt idx="10">
                  <c:v>14/05/2018</c:v>
                </c:pt>
                <c:pt idx="11">
                  <c:v>15/05/2018</c:v>
                </c:pt>
                <c:pt idx="12">
                  <c:v>16/05/2018</c:v>
                </c:pt>
                <c:pt idx="13">
                  <c:v>17/05/2018</c:v>
                </c:pt>
                <c:pt idx="14">
                  <c:v>18/05/2018</c:v>
                </c:pt>
                <c:pt idx="15">
                  <c:v>21/05/2018</c:v>
                </c:pt>
                <c:pt idx="16">
                  <c:v>22/05/2018</c:v>
                </c:pt>
                <c:pt idx="17">
                  <c:v>23/05/2018</c:v>
                </c:pt>
                <c:pt idx="18">
                  <c:v>24/05/2018</c:v>
                </c:pt>
                <c:pt idx="19">
                  <c:v>25/05/2018</c:v>
                </c:pt>
                <c:pt idx="20">
                  <c:v>29/05/2018</c:v>
                </c:pt>
                <c:pt idx="21">
                  <c:v>30/05/2018</c:v>
                </c:pt>
                <c:pt idx="22">
                  <c:v>31/05/2018</c:v>
                </c:pt>
                <c:pt idx="23">
                  <c:v>01/06/2018</c:v>
                </c:pt>
                <c:pt idx="24">
                  <c:v>04/06/2018</c:v>
                </c:pt>
                <c:pt idx="25">
                  <c:v>05/06/2018</c:v>
                </c:pt>
                <c:pt idx="26">
                  <c:v>06/06/2018</c:v>
                </c:pt>
                <c:pt idx="27">
                  <c:v>07/06/2018</c:v>
                </c:pt>
                <c:pt idx="28">
                  <c:v>08/06/2018</c:v>
                </c:pt>
                <c:pt idx="29">
                  <c:v>11/06/2018</c:v>
                </c:pt>
                <c:pt idx="30">
                  <c:v>14/06/2018</c:v>
                </c:pt>
                <c:pt idx="31">
                  <c:v>15/06/2018</c:v>
                </c:pt>
              </c:strCache>
            </c:strRef>
          </c:cat>
          <c:val>
            <c:numRef>
              <c:f>Sheet1!$F$6:$F$38</c:f>
              <c:numCache>
                <c:formatCode>General</c:formatCode>
                <c:ptCount val="32"/>
                <c:pt idx="1">
                  <c:v>100</c:v>
                </c:pt>
                <c:pt idx="18">
                  <c:v>300</c:v>
                </c:pt>
                <c:pt idx="24">
                  <c:v>300</c:v>
                </c:pt>
                <c:pt idx="29">
                  <c:v>100</c:v>
                </c:pt>
              </c:numCache>
            </c:numRef>
          </c:val>
        </c:ser>
        <c:ser>
          <c:idx val="5"/>
          <c:order val="5"/>
          <c:tx>
            <c:strRef>
              <c:f>Sheet1!$G$4:$G$5</c:f>
              <c:strCache>
                <c:ptCount val="1"/>
                <c:pt idx="0">
                  <c:v>PetroIneos Trading Limited</c:v>
                </c:pt>
              </c:strCache>
            </c:strRef>
          </c:tx>
          <c:spPr>
            <a:solidFill>
              <a:schemeClr val="accent6"/>
            </a:solidFill>
            <a:ln>
              <a:noFill/>
            </a:ln>
            <a:effectLst/>
          </c:spPr>
          <c:invertIfNegative val="0"/>
          <c:cat>
            <c:strRef>
              <c:f>Sheet1!$A$6:$A$38</c:f>
              <c:strCache>
                <c:ptCount val="32"/>
                <c:pt idx="0">
                  <c:v>16/04/2018</c:v>
                </c:pt>
                <c:pt idx="1">
                  <c:v>20/04/2018</c:v>
                </c:pt>
                <c:pt idx="2">
                  <c:v>01/05/2018</c:v>
                </c:pt>
                <c:pt idx="3">
                  <c:v>02/05/2018</c:v>
                </c:pt>
                <c:pt idx="4">
                  <c:v>03/05/2018</c:v>
                </c:pt>
                <c:pt idx="5">
                  <c:v>04/05/2018</c:v>
                </c:pt>
                <c:pt idx="6">
                  <c:v>08/05/2018</c:v>
                </c:pt>
                <c:pt idx="7">
                  <c:v>09/05/2018</c:v>
                </c:pt>
                <c:pt idx="8">
                  <c:v>10/05/2018</c:v>
                </c:pt>
                <c:pt idx="9">
                  <c:v>11/05/2018</c:v>
                </c:pt>
                <c:pt idx="10">
                  <c:v>14/05/2018</c:v>
                </c:pt>
                <c:pt idx="11">
                  <c:v>15/05/2018</c:v>
                </c:pt>
                <c:pt idx="12">
                  <c:v>16/05/2018</c:v>
                </c:pt>
                <c:pt idx="13">
                  <c:v>17/05/2018</c:v>
                </c:pt>
                <c:pt idx="14">
                  <c:v>18/05/2018</c:v>
                </c:pt>
                <c:pt idx="15">
                  <c:v>21/05/2018</c:v>
                </c:pt>
                <c:pt idx="16">
                  <c:v>22/05/2018</c:v>
                </c:pt>
                <c:pt idx="17">
                  <c:v>23/05/2018</c:v>
                </c:pt>
                <c:pt idx="18">
                  <c:v>24/05/2018</c:v>
                </c:pt>
                <c:pt idx="19">
                  <c:v>25/05/2018</c:v>
                </c:pt>
                <c:pt idx="20">
                  <c:v>29/05/2018</c:v>
                </c:pt>
                <c:pt idx="21">
                  <c:v>30/05/2018</c:v>
                </c:pt>
                <c:pt idx="22">
                  <c:v>31/05/2018</c:v>
                </c:pt>
                <c:pt idx="23">
                  <c:v>01/06/2018</c:v>
                </c:pt>
                <c:pt idx="24">
                  <c:v>04/06/2018</c:v>
                </c:pt>
                <c:pt idx="25">
                  <c:v>05/06/2018</c:v>
                </c:pt>
                <c:pt idx="26">
                  <c:v>06/06/2018</c:v>
                </c:pt>
                <c:pt idx="27">
                  <c:v>07/06/2018</c:v>
                </c:pt>
                <c:pt idx="28">
                  <c:v>08/06/2018</c:v>
                </c:pt>
                <c:pt idx="29">
                  <c:v>11/06/2018</c:v>
                </c:pt>
                <c:pt idx="30">
                  <c:v>14/06/2018</c:v>
                </c:pt>
                <c:pt idx="31">
                  <c:v>15/06/2018</c:v>
                </c:pt>
              </c:strCache>
            </c:strRef>
          </c:cat>
          <c:val>
            <c:numRef>
              <c:f>Sheet1!$G$6:$G$38</c:f>
              <c:numCache>
                <c:formatCode>General</c:formatCode>
                <c:ptCount val="32"/>
                <c:pt idx="3">
                  <c:v>100</c:v>
                </c:pt>
                <c:pt idx="6">
                  <c:v>400</c:v>
                </c:pt>
                <c:pt idx="8">
                  <c:v>200</c:v>
                </c:pt>
                <c:pt idx="10">
                  <c:v>200</c:v>
                </c:pt>
                <c:pt idx="11">
                  <c:v>100</c:v>
                </c:pt>
                <c:pt idx="12">
                  <c:v>200</c:v>
                </c:pt>
              </c:numCache>
            </c:numRef>
          </c:val>
        </c:ser>
        <c:ser>
          <c:idx val="6"/>
          <c:order val="6"/>
          <c:tx>
            <c:strRef>
              <c:f>Sheet1!$H$4:$H$5</c:f>
              <c:strCache>
                <c:ptCount val="1"/>
                <c:pt idx="0">
                  <c:v>TOTSA Total Oil Trading SA</c:v>
                </c:pt>
              </c:strCache>
            </c:strRef>
          </c:tx>
          <c:spPr>
            <a:solidFill>
              <a:schemeClr val="accent1">
                <a:lumMod val="60000"/>
              </a:schemeClr>
            </a:solidFill>
            <a:ln>
              <a:noFill/>
            </a:ln>
            <a:effectLst/>
          </c:spPr>
          <c:invertIfNegative val="0"/>
          <c:cat>
            <c:strRef>
              <c:f>Sheet1!$A$6:$A$38</c:f>
              <c:strCache>
                <c:ptCount val="32"/>
                <c:pt idx="0">
                  <c:v>16/04/2018</c:v>
                </c:pt>
                <c:pt idx="1">
                  <c:v>20/04/2018</c:v>
                </c:pt>
                <c:pt idx="2">
                  <c:v>01/05/2018</c:v>
                </c:pt>
                <c:pt idx="3">
                  <c:v>02/05/2018</c:v>
                </c:pt>
                <c:pt idx="4">
                  <c:v>03/05/2018</c:v>
                </c:pt>
                <c:pt idx="5">
                  <c:v>04/05/2018</c:v>
                </c:pt>
                <c:pt idx="6">
                  <c:v>08/05/2018</c:v>
                </c:pt>
                <c:pt idx="7">
                  <c:v>09/05/2018</c:v>
                </c:pt>
                <c:pt idx="8">
                  <c:v>10/05/2018</c:v>
                </c:pt>
                <c:pt idx="9">
                  <c:v>11/05/2018</c:v>
                </c:pt>
                <c:pt idx="10">
                  <c:v>14/05/2018</c:v>
                </c:pt>
                <c:pt idx="11">
                  <c:v>15/05/2018</c:v>
                </c:pt>
                <c:pt idx="12">
                  <c:v>16/05/2018</c:v>
                </c:pt>
                <c:pt idx="13">
                  <c:v>17/05/2018</c:v>
                </c:pt>
                <c:pt idx="14">
                  <c:v>18/05/2018</c:v>
                </c:pt>
                <c:pt idx="15">
                  <c:v>21/05/2018</c:v>
                </c:pt>
                <c:pt idx="16">
                  <c:v>22/05/2018</c:v>
                </c:pt>
                <c:pt idx="17">
                  <c:v>23/05/2018</c:v>
                </c:pt>
                <c:pt idx="18">
                  <c:v>24/05/2018</c:v>
                </c:pt>
                <c:pt idx="19">
                  <c:v>25/05/2018</c:v>
                </c:pt>
                <c:pt idx="20">
                  <c:v>29/05/2018</c:v>
                </c:pt>
                <c:pt idx="21">
                  <c:v>30/05/2018</c:v>
                </c:pt>
                <c:pt idx="22">
                  <c:v>31/05/2018</c:v>
                </c:pt>
                <c:pt idx="23">
                  <c:v>01/06/2018</c:v>
                </c:pt>
                <c:pt idx="24">
                  <c:v>04/06/2018</c:v>
                </c:pt>
                <c:pt idx="25">
                  <c:v>05/06/2018</c:v>
                </c:pt>
                <c:pt idx="26">
                  <c:v>06/06/2018</c:v>
                </c:pt>
                <c:pt idx="27">
                  <c:v>07/06/2018</c:v>
                </c:pt>
                <c:pt idx="28">
                  <c:v>08/06/2018</c:v>
                </c:pt>
                <c:pt idx="29">
                  <c:v>11/06/2018</c:v>
                </c:pt>
                <c:pt idx="30">
                  <c:v>14/06/2018</c:v>
                </c:pt>
                <c:pt idx="31">
                  <c:v>15/06/2018</c:v>
                </c:pt>
              </c:strCache>
            </c:strRef>
          </c:cat>
          <c:val>
            <c:numRef>
              <c:f>Sheet1!$H$6:$H$38</c:f>
              <c:numCache>
                <c:formatCode>General</c:formatCode>
                <c:ptCount val="32"/>
                <c:pt idx="11">
                  <c:v>300</c:v>
                </c:pt>
              </c:numCache>
            </c:numRef>
          </c:val>
        </c:ser>
        <c:ser>
          <c:idx val="7"/>
          <c:order val="7"/>
          <c:tx>
            <c:strRef>
              <c:f>Sheet1!$I$4:$I$5</c:f>
              <c:strCache>
                <c:ptCount val="1"/>
                <c:pt idx="0">
                  <c:v>Trafigura Pte Ltd.</c:v>
                </c:pt>
              </c:strCache>
            </c:strRef>
          </c:tx>
          <c:spPr>
            <a:solidFill>
              <a:schemeClr val="accent2">
                <a:lumMod val="60000"/>
              </a:schemeClr>
            </a:solidFill>
            <a:ln>
              <a:noFill/>
            </a:ln>
            <a:effectLst/>
          </c:spPr>
          <c:invertIfNegative val="0"/>
          <c:cat>
            <c:strRef>
              <c:f>Sheet1!$A$6:$A$38</c:f>
              <c:strCache>
                <c:ptCount val="32"/>
                <c:pt idx="0">
                  <c:v>16/04/2018</c:v>
                </c:pt>
                <c:pt idx="1">
                  <c:v>20/04/2018</c:v>
                </c:pt>
                <c:pt idx="2">
                  <c:v>01/05/2018</c:v>
                </c:pt>
                <c:pt idx="3">
                  <c:v>02/05/2018</c:v>
                </c:pt>
                <c:pt idx="4">
                  <c:v>03/05/2018</c:v>
                </c:pt>
                <c:pt idx="5">
                  <c:v>04/05/2018</c:v>
                </c:pt>
                <c:pt idx="6">
                  <c:v>08/05/2018</c:v>
                </c:pt>
                <c:pt idx="7">
                  <c:v>09/05/2018</c:v>
                </c:pt>
                <c:pt idx="8">
                  <c:v>10/05/2018</c:v>
                </c:pt>
                <c:pt idx="9">
                  <c:v>11/05/2018</c:v>
                </c:pt>
                <c:pt idx="10">
                  <c:v>14/05/2018</c:v>
                </c:pt>
                <c:pt idx="11">
                  <c:v>15/05/2018</c:v>
                </c:pt>
                <c:pt idx="12">
                  <c:v>16/05/2018</c:v>
                </c:pt>
                <c:pt idx="13">
                  <c:v>17/05/2018</c:v>
                </c:pt>
                <c:pt idx="14">
                  <c:v>18/05/2018</c:v>
                </c:pt>
                <c:pt idx="15">
                  <c:v>21/05/2018</c:v>
                </c:pt>
                <c:pt idx="16">
                  <c:v>22/05/2018</c:v>
                </c:pt>
                <c:pt idx="17">
                  <c:v>23/05/2018</c:v>
                </c:pt>
                <c:pt idx="18">
                  <c:v>24/05/2018</c:v>
                </c:pt>
                <c:pt idx="19">
                  <c:v>25/05/2018</c:v>
                </c:pt>
                <c:pt idx="20">
                  <c:v>29/05/2018</c:v>
                </c:pt>
                <c:pt idx="21">
                  <c:v>30/05/2018</c:v>
                </c:pt>
                <c:pt idx="22">
                  <c:v>31/05/2018</c:v>
                </c:pt>
                <c:pt idx="23">
                  <c:v>01/06/2018</c:v>
                </c:pt>
                <c:pt idx="24">
                  <c:v>04/06/2018</c:v>
                </c:pt>
                <c:pt idx="25">
                  <c:v>05/06/2018</c:v>
                </c:pt>
                <c:pt idx="26">
                  <c:v>06/06/2018</c:v>
                </c:pt>
                <c:pt idx="27">
                  <c:v>07/06/2018</c:v>
                </c:pt>
                <c:pt idx="28">
                  <c:v>08/06/2018</c:v>
                </c:pt>
                <c:pt idx="29">
                  <c:v>11/06/2018</c:v>
                </c:pt>
                <c:pt idx="30">
                  <c:v>14/06/2018</c:v>
                </c:pt>
                <c:pt idx="31">
                  <c:v>15/06/2018</c:v>
                </c:pt>
              </c:strCache>
            </c:strRef>
          </c:cat>
          <c:val>
            <c:numRef>
              <c:f>Sheet1!$I$6:$I$38</c:f>
              <c:numCache>
                <c:formatCode>General</c:formatCode>
                <c:ptCount val="32"/>
                <c:pt idx="5">
                  <c:v>100</c:v>
                </c:pt>
              </c:numCache>
            </c:numRef>
          </c:val>
        </c:ser>
        <c:ser>
          <c:idx val="8"/>
          <c:order val="8"/>
          <c:tx>
            <c:strRef>
              <c:f>Sheet1!$J$4:$J$5</c:f>
              <c:strCache>
                <c:ptCount val="1"/>
                <c:pt idx="0">
                  <c:v>Vitol SA</c:v>
                </c:pt>
              </c:strCache>
            </c:strRef>
          </c:tx>
          <c:spPr>
            <a:solidFill>
              <a:schemeClr val="accent3">
                <a:lumMod val="60000"/>
              </a:schemeClr>
            </a:solidFill>
            <a:ln>
              <a:noFill/>
            </a:ln>
            <a:effectLst/>
          </c:spPr>
          <c:invertIfNegative val="0"/>
          <c:cat>
            <c:strRef>
              <c:f>Sheet1!$A$6:$A$38</c:f>
              <c:strCache>
                <c:ptCount val="32"/>
                <c:pt idx="0">
                  <c:v>16/04/2018</c:v>
                </c:pt>
                <c:pt idx="1">
                  <c:v>20/04/2018</c:v>
                </c:pt>
                <c:pt idx="2">
                  <c:v>01/05/2018</c:v>
                </c:pt>
                <c:pt idx="3">
                  <c:v>02/05/2018</c:v>
                </c:pt>
                <c:pt idx="4">
                  <c:v>03/05/2018</c:v>
                </c:pt>
                <c:pt idx="5">
                  <c:v>04/05/2018</c:v>
                </c:pt>
                <c:pt idx="6">
                  <c:v>08/05/2018</c:v>
                </c:pt>
                <c:pt idx="7">
                  <c:v>09/05/2018</c:v>
                </c:pt>
                <c:pt idx="8">
                  <c:v>10/05/2018</c:v>
                </c:pt>
                <c:pt idx="9">
                  <c:v>11/05/2018</c:v>
                </c:pt>
                <c:pt idx="10">
                  <c:v>14/05/2018</c:v>
                </c:pt>
                <c:pt idx="11">
                  <c:v>15/05/2018</c:v>
                </c:pt>
                <c:pt idx="12">
                  <c:v>16/05/2018</c:v>
                </c:pt>
                <c:pt idx="13">
                  <c:v>17/05/2018</c:v>
                </c:pt>
                <c:pt idx="14">
                  <c:v>18/05/2018</c:v>
                </c:pt>
                <c:pt idx="15">
                  <c:v>21/05/2018</c:v>
                </c:pt>
                <c:pt idx="16">
                  <c:v>22/05/2018</c:v>
                </c:pt>
                <c:pt idx="17">
                  <c:v>23/05/2018</c:v>
                </c:pt>
                <c:pt idx="18">
                  <c:v>24/05/2018</c:v>
                </c:pt>
                <c:pt idx="19">
                  <c:v>25/05/2018</c:v>
                </c:pt>
                <c:pt idx="20">
                  <c:v>29/05/2018</c:v>
                </c:pt>
                <c:pt idx="21">
                  <c:v>30/05/2018</c:v>
                </c:pt>
                <c:pt idx="22">
                  <c:v>31/05/2018</c:v>
                </c:pt>
                <c:pt idx="23">
                  <c:v>01/06/2018</c:v>
                </c:pt>
                <c:pt idx="24">
                  <c:v>04/06/2018</c:v>
                </c:pt>
                <c:pt idx="25">
                  <c:v>05/06/2018</c:v>
                </c:pt>
                <c:pt idx="26">
                  <c:v>06/06/2018</c:v>
                </c:pt>
                <c:pt idx="27">
                  <c:v>07/06/2018</c:v>
                </c:pt>
                <c:pt idx="28">
                  <c:v>08/06/2018</c:v>
                </c:pt>
                <c:pt idx="29">
                  <c:v>11/06/2018</c:v>
                </c:pt>
                <c:pt idx="30">
                  <c:v>14/06/2018</c:v>
                </c:pt>
                <c:pt idx="31">
                  <c:v>15/06/2018</c:v>
                </c:pt>
              </c:strCache>
            </c:strRef>
          </c:cat>
          <c:val>
            <c:numRef>
              <c:f>Sheet1!$J$6:$J$38</c:f>
              <c:numCache>
                <c:formatCode>General</c:formatCode>
                <c:ptCount val="32"/>
                <c:pt idx="6">
                  <c:v>200</c:v>
                </c:pt>
                <c:pt idx="7">
                  <c:v>500</c:v>
                </c:pt>
                <c:pt idx="9">
                  <c:v>300</c:v>
                </c:pt>
                <c:pt idx="14">
                  <c:v>400</c:v>
                </c:pt>
                <c:pt idx="17">
                  <c:v>300</c:v>
                </c:pt>
                <c:pt idx="19">
                  <c:v>300</c:v>
                </c:pt>
                <c:pt idx="20">
                  <c:v>200</c:v>
                </c:pt>
                <c:pt idx="26">
                  <c:v>100</c:v>
                </c:pt>
                <c:pt idx="27">
                  <c:v>400</c:v>
                </c:pt>
                <c:pt idx="29">
                  <c:v>100</c:v>
                </c:pt>
              </c:numCache>
            </c:numRef>
          </c:val>
        </c:ser>
        <c:ser>
          <c:idx val="9"/>
          <c:order val="9"/>
          <c:tx>
            <c:strRef>
              <c:f>Sheet1!$K$4:$K$5</c:f>
              <c:strCache>
                <c:ptCount val="1"/>
                <c:pt idx="0">
                  <c:v>Shell</c:v>
                </c:pt>
              </c:strCache>
            </c:strRef>
          </c:tx>
          <c:spPr>
            <a:solidFill>
              <a:schemeClr val="accent4">
                <a:lumMod val="60000"/>
              </a:schemeClr>
            </a:solidFill>
            <a:ln>
              <a:noFill/>
            </a:ln>
            <a:effectLst/>
          </c:spPr>
          <c:invertIfNegative val="0"/>
          <c:cat>
            <c:strRef>
              <c:f>Sheet1!$A$6:$A$38</c:f>
              <c:strCache>
                <c:ptCount val="32"/>
                <c:pt idx="0">
                  <c:v>16/04/2018</c:v>
                </c:pt>
                <c:pt idx="1">
                  <c:v>20/04/2018</c:v>
                </c:pt>
                <c:pt idx="2">
                  <c:v>01/05/2018</c:v>
                </c:pt>
                <c:pt idx="3">
                  <c:v>02/05/2018</c:v>
                </c:pt>
                <c:pt idx="4">
                  <c:v>03/05/2018</c:v>
                </c:pt>
                <c:pt idx="5">
                  <c:v>04/05/2018</c:v>
                </c:pt>
                <c:pt idx="6">
                  <c:v>08/05/2018</c:v>
                </c:pt>
                <c:pt idx="7">
                  <c:v>09/05/2018</c:v>
                </c:pt>
                <c:pt idx="8">
                  <c:v>10/05/2018</c:v>
                </c:pt>
                <c:pt idx="9">
                  <c:v>11/05/2018</c:v>
                </c:pt>
                <c:pt idx="10">
                  <c:v>14/05/2018</c:v>
                </c:pt>
                <c:pt idx="11">
                  <c:v>15/05/2018</c:v>
                </c:pt>
                <c:pt idx="12">
                  <c:v>16/05/2018</c:v>
                </c:pt>
                <c:pt idx="13">
                  <c:v>17/05/2018</c:v>
                </c:pt>
                <c:pt idx="14">
                  <c:v>18/05/2018</c:v>
                </c:pt>
                <c:pt idx="15">
                  <c:v>21/05/2018</c:v>
                </c:pt>
                <c:pt idx="16">
                  <c:v>22/05/2018</c:v>
                </c:pt>
                <c:pt idx="17">
                  <c:v>23/05/2018</c:v>
                </c:pt>
                <c:pt idx="18">
                  <c:v>24/05/2018</c:v>
                </c:pt>
                <c:pt idx="19">
                  <c:v>25/05/2018</c:v>
                </c:pt>
                <c:pt idx="20">
                  <c:v>29/05/2018</c:v>
                </c:pt>
                <c:pt idx="21">
                  <c:v>30/05/2018</c:v>
                </c:pt>
                <c:pt idx="22">
                  <c:v>31/05/2018</c:v>
                </c:pt>
                <c:pt idx="23">
                  <c:v>01/06/2018</c:v>
                </c:pt>
                <c:pt idx="24">
                  <c:v>04/06/2018</c:v>
                </c:pt>
                <c:pt idx="25">
                  <c:v>05/06/2018</c:v>
                </c:pt>
                <c:pt idx="26">
                  <c:v>06/06/2018</c:v>
                </c:pt>
                <c:pt idx="27">
                  <c:v>07/06/2018</c:v>
                </c:pt>
                <c:pt idx="28">
                  <c:v>08/06/2018</c:v>
                </c:pt>
                <c:pt idx="29">
                  <c:v>11/06/2018</c:v>
                </c:pt>
                <c:pt idx="30">
                  <c:v>14/06/2018</c:v>
                </c:pt>
                <c:pt idx="31">
                  <c:v>15/06/2018</c:v>
                </c:pt>
              </c:strCache>
            </c:strRef>
          </c:cat>
          <c:val>
            <c:numRef>
              <c:f>Sheet1!$K$6:$K$38</c:f>
              <c:numCache>
                <c:formatCode>General</c:formatCode>
                <c:ptCount val="32"/>
                <c:pt idx="0">
                  <c:v>300</c:v>
                </c:pt>
                <c:pt idx="3">
                  <c:v>300</c:v>
                </c:pt>
                <c:pt idx="6">
                  <c:v>300</c:v>
                </c:pt>
                <c:pt idx="12">
                  <c:v>200</c:v>
                </c:pt>
                <c:pt idx="15">
                  <c:v>100</c:v>
                </c:pt>
                <c:pt idx="16">
                  <c:v>200</c:v>
                </c:pt>
                <c:pt idx="17">
                  <c:v>100</c:v>
                </c:pt>
                <c:pt idx="21">
                  <c:v>200</c:v>
                </c:pt>
                <c:pt idx="23">
                  <c:v>100</c:v>
                </c:pt>
                <c:pt idx="25">
                  <c:v>100</c:v>
                </c:pt>
                <c:pt idx="28">
                  <c:v>200</c:v>
                </c:pt>
                <c:pt idx="31">
                  <c:v>200</c:v>
                </c:pt>
              </c:numCache>
            </c:numRef>
          </c:val>
        </c:ser>
        <c:dLbls>
          <c:showLegendKey val="0"/>
          <c:showVal val="0"/>
          <c:showCatName val="0"/>
          <c:showSerName val="0"/>
          <c:showPercent val="0"/>
          <c:showBubbleSize val="0"/>
        </c:dLbls>
        <c:gapWidth val="150"/>
        <c:overlap val="100"/>
        <c:axId val="758169656"/>
        <c:axId val="758171616"/>
      </c:barChart>
      <c:catAx>
        <c:axId val="758169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8171616"/>
        <c:crosses val="autoZero"/>
        <c:auto val="1"/>
        <c:lblAlgn val="ctr"/>
        <c:lblOffset val="100"/>
        <c:tickLblSkip val="10"/>
        <c:tickMarkSkip val="50"/>
        <c:noMultiLvlLbl val="0"/>
      </c:catAx>
      <c:valAx>
        <c:axId val="758171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8169656"/>
        <c:crosses val="autoZero"/>
        <c:crossBetween val="between"/>
      </c:valAx>
      <c:spPr>
        <a:noFill/>
        <a:ln>
          <a:noFill/>
        </a:ln>
        <a:effectLst/>
      </c:spPr>
    </c:plotArea>
    <c:legend>
      <c:legendPos val="r"/>
      <c:layout>
        <c:manualLayout>
          <c:xMode val="edge"/>
          <c:yMode val="edge"/>
          <c:x val="1.2670606408744586E-2"/>
          <c:y val="0.79554574826034308"/>
          <c:w val="0.9801652037435985"/>
          <c:h val="0.1853378211625086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D74D04-5190-409F-A04C-3859F8FC5ED5}"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en-GB"/>
        </a:p>
      </dgm:t>
    </dgm:pt>
    <dgm:pt modelId="{009F63FF-3DD5-4079-ADA6-FF9ABE5C7BDC}">
      <dgm:prSet phldrT="[Text]"/>
      <dgm:spPr/>
      <dgm:t>
        <a:bodyPr/>
        <a:lstStyle/>
        <a:p>
          <a:r>
            <a:rPr lang="en-GB" dirty="0" smtClean="0"/>
            <a:t>Brent</a:t>
          </a:r>
        </a:p>
        <a:p>
          <a:r>
            <a:rPr lang="en-GB" dirty="0" smtClean="0"/>
            <a:t>Book</a:t>
          </a:r>
          <a:endParaRPr lang="en-GB" dirty="0"/>
        </a:p>
      </dgm:t>
    </dgm:pt>
    <dgm:pt modelId="{560216FF-313A-4A72-BB42-32AD50B40A6E}" type="parTrans" cxnId="{D1AF8AF9-6ABA-4F36-B08E-70BCF018CEB3}">
      <dgm:prSet/>
      <dgm:spPr/>
      <dgm:t>
        <a:bodyPr/>
        <a:lstStyle/>
        <a:p>
          <a:endParaRPr lang="en-GB"/>
        </a:p>
      </dgm:t>
    </dgm:pt>
    <dgm:pt modelId="{3A5A2328-F98D-4705-A0AC-9F860EEEF7CE}" type="sibTrans" cxnId="{D1AF8AF9-6ABA-4F36-B08E-70BCF018CEB3}">
      <dgm:prSet/>
      <dgm:spPr/>
      <dgm:t>
        <a:bodyPr/>
        <a:lstStyle/>
        <a:p>
          <a:endParaRPr lang="en-GB"/>
        </a:p>
      </dgm:t>
    </dgm:pt>
    <dgm:pt modelId="{7A838165-329F-41CC-A5A4-8A9E1038C5E0}">
      <dgm:prSet phldrT="[Text]"/>
      <dgm:spPr/>
      <dgm:t>
        <a:bodyPr/>
        <a:lstStyle/>
        <a:p>
          <a:r>
            <a:rPr lang="en-GB" dirty="0" smtClean="0"/>
            <a:t>Consolidate exposures</a:t>
          </a:r>
          <a:endParaRPr lang="en-GB" dirty="0"/>
        </a:p>
      </dgm:t>
    </dgm:pt>
    <dgm:pt modelId="{C00D1371-4E52-437C-AC97-DB150F9D810C}" type="parTrans" cxnId="{91024ADC-7252-4BE1-9854-1D402B7B8CF6}">
      <dgm:prSet/>
      <dgm:spPr/>
      <dgm:t>
        <a:bodyPr/>
        <a:lstStyle/>
        <a:p>
          <a:endParaRPr lang="en-GB"/>
        </a:p>
      </dgm:t>
    </dgm:pt>
    <dgm:pt modelId="{A230E73B-5C37-42D2-A350-056309B40423}" type="sibTrans" cxnId="{91024ADC-7252-4BE1-9854-1D402B7B8CF6}">
      <dgm:prSet/>
      <dgm:spPr/>
      <dgm:t>
        <a:bodyPr/>
        <a:lstStyle/>
        <a:p>
          <a:endParaRPr lang="en-GB"/>
        </a:p>
      </dgm:t>
    </dgm:pt>
    <dgm:pt modelId="{B7A5B77A-3A4F-4F44-B5DD-63B724B92B53}">
      <dgm:prSet phldrT="[Text]"/>
      <dgm:spPr/>
      <dgm:t>
        <a:bodyPr/>
        <a:lstStyle/>
        <a:p>
          <a:r>
            <a:rPr lang="en-GB" dirty="0" smtClean="0"/>
            <a:t>Manage structure</a:t>
          </a:r>
          <a:endParaRPr lang="en-GB" dirty="0"/>
        </a:p>
      </dgm:t>
    </dgm:pt>
    <dgm:pt modelId="{118272A8-0188-49F9-BA58-1EBD77F14E24}" type="parTrans" cxnId="{47CE588C-D218-4EC8-A43B-25DF4CF48010}">
      <dgm:prSet/>
      <dgm:spPr/>
      <dgm:t>
        <a:bodyPr/>
        <a:lstStyle/>
        <a:p>
          <a:endParaRPr lang="en-GB"/>
        </a:p>
      </dgm:t>
    </dgm:pt>
    <dgm:pt modelId="{925C3A4A-575E-4F4C-8AEF-93D3E3448A3B}" type="sibTrans" cxnId="{47CE588C-D218-4EC8-A43B-25DF4CF48010}">
      <dgm:prSet/>
      <dgm:spPr/>
      <dgm:t>
        <a:bodyPr/>
        <a:lstStyle/>
        <a:p>
          <a:endParaRPr lang="en-GB"/>
        </a:p>
      </dgm:t>
    </dgm:pt>
    <dgm:pt modelId="{E20DAB8C-73D1-4149-BFB5-CDF4E55602A2}">
      <dgm:prSet phldrT="[Text]"/>
      <dgm:spPr/>
      <dgm:t>
        <a:bodyPr/>
        <a:lstStyle/>
        <a:p>
          <a:r>
            <a:rPr lang="en-GB" dirty="0" smtClean="0"/>
            <a:t>Trade Brent Instruments (CFD’s, EFP’s) </a:t>
          </a:r>
          <a:endParaRPr lang="en-GB" dirty="0"/>
        </a:p>
      </dgm:t>
    </dgm:pt>
    <dgm:pt modelId="{F5564020-B52B-4727-B680-CF6600E6A6F4}" type="parTrans" cxnId="{39E6ECD7-9703-4A69-8939-80B6BDBE2614}">
      <dgm:prSet/>
      <dgm:spPr/>
      <dgm:t>
        <a:bodyPr/>
        <a:lstStyle/>
        <a:p>
          <a:endParaRPr lang="en-GB"/>
        </a:p>
      </dgm:t>
    </dgm:pt>
    <dgm:pt modelId="{76241BC6-30CE-4CF2-A562-213386A7F3D9}" type="sibTrans" cxnId="{39E6ECD7-9703-4A69-8939-80B6BDBE2614}">
      <dgm:prSet/>
      <dgm:spPr/>
      <dgm:t>
        <a:bodyPr/>
        <a:lstStyle/>
        <a:p>
          <a:endParaRPr lang="en-GB"/>
        </a:p>
      </dgm:t>
    </dgm:pt>
    <dgm:pt modelId="{498364AE-3DDD-463F-8582-B63D0ABCB785}">
      <dgm:prSet phldrT="[Text]"/>
      <dgm:spPr/>
      <dgm:t>
        <a:bodyPr/>
        <a:lstStyle/>
        <a:p>
          <a:r>
            <a:rPr lang="en-GB" dirty="0" smtClean="0"/>
            <a:t>Flat Price Exposure  </a:t>
          </a:r>
          <a:endParaRPr lang="en-GB" dirty="0"/>
        </a:p>
      </dgm:t>
    </dgm:pt>
    <dgm:pt modelId="{E5B2681B-DF22-4804-A1FC-AE9BFF1CEAA8}" type="parTrans" cxnId="{9634E7D2-1819-4552-8352-F9B37293D633}">
      <dgm:prSet/>
      <dgm:spPr/>
      <dgm:t>
        <a:bodyPr/>
        <a:lstStyle/>
        <a:p>
          <a:endParaRPr lang="en-GB"/>
        </a:p>
      </dgm:t>
    </dgm:pt>
    <dgm:pt modelId="{B12278F7-B090-424B-8A6B-D17BA838D22A}" type="sibTrans" cxnId="{9634E7D2-1819-4552-8352-F9B37293D633}">
      <dgm:prSet/>
      <dgm:spPr/>
      <dgm:t>
        <a:bodyPr/>
        <a:lstStyle/>
        <a:p>
          <a:endParaRPr lang="en-GB"/>
        </a:p>
      </dgm:t>
    </dgm:pt>
    <dgm:pt modelId="{08A60E03-C10D-4D99-82E6-7593EACEEFF6}">
      <dgm:prSet phldrT="[Text]"/>
      <dgm:spPr/>
      <dgm:t>
        <a:bodyPr/>
        <a:lstStyle/>
        <a:p>
          <a:r>
            <a:rPr lang="en-GB" dirty="0" smtClean="0"/>
            <a:t>ABT trades </a:t>
          </a:r>
          <a:endParaRPr lang="en-GB" dirty="0"/>
        </a:p>
      </dgm:t>
    </dgm:pt>
    <dgm:pt modelId="{B1D30FB0-E370-4DF8-BB8E-FE5DFF8F087F}" type="parTrans" cxnId="{756FB34C-231E-4978-AEE6-765D5CFA873F}">
      <dgm:prSet/>
      <dgm:spPr/>
      <dgm:t>
        <a:bodyPr/>
        <a:lstStyle/>
        <a:p>
          <a:endParaRPr lang="en-GB"/>
        </a:p>
      </dgm:t>
    </dgm:pt>
    <dgm:pt modelId="{73A0079A-EF34-4EA7-BFEB-77F743E51AC1}" type="sibTrans" cxnId="{756FB34C-231E-4978-AEE6-765D5CFA873F}">
      <dgm:prSet/>
      <dgm:spPr/>
      <dgm:t>
        <a:bodyPr/>
        <a:lstStyle/>
        <a:p>
          <a:endParaRPr lang="en-GB"/>
        </a:p>
      </dgm:t>
    </dgm:pt>
    <dgm:pt modelId="{B6381B8B-93A0-4DC7-9FDE-97B205815E80}">
      <dgm:prSet custRadScaleRad="79073" custRadScaleInc="74985"/>
      <dgm:spPr/>
      <dgm:t>
        <a:bodyPr/>
        <a:lstStyle/>
        <a:p>
          <a:endParaRPr lang="en-GB" dirty="0"/>
        </a:p>
      </dgm:t>
    </dgm:pt>
    <dgm:pt modelId="{38BCFBD7-544D-4D24-A08D-5531283D16A4}" type="parTrans" cxnId="{61236246-6298-425A-A708-07B10FB8740A}">
      <dgm:prSet/>
      <dgm:spPr/>
      <dgm:t>
        <a:bodyPr/>
        <a:lstStyle/>
        <a:p>
          <a:endParaRPr lang="en-GB"/>
        </a:p>
      </dgm:t>
    </dgm:pt>
    <dgm:pt modelId="{4716F6AE-BB26-4B39-8452-C5D62D423AB8}" type="sibTrans" cxnId="{61236246-6298-425A-A708-07B10FB8740A}">
      <dgm:prSet/>
      <dgm:spPr/>
      <dgm:t>
        <a:bodyPr/>
        <a:lstStyle/>
        <a:p>
          <a:endParaRPr lang="en-GB"/>
        </a:p>
      </dgm:t>
    </dgm:pt>
    <dgm:pt modelId="{D2857146-053B-43D8-8821-CC96051FA9B7}">
      <dgm:prSet phldrT="[Text]"/>
      <dgm:spPr/>
      <dgm:t>
        <a:bodyPr/>
        <a:lstStyle/>
        <a:p>
          <a:r>
            <a:rPr lang="en-GB" dirty="0" smtClean="0"/>
            <a:t>Market structure in economics</a:t>
          </a:r>
          <a:endParaRPr lang="en-GB" dirty="0"/>
        </a:p>
      </dgm:t>
    </dgm:pt>
    <dgm:pt modelId="{63BB3D22-ECF3-4C0C-867C-38C1B655BD02}" type="parTrans" cxnId="{0333350D-3805-44E5-8B0D-B7A8AF305BDD}">
      <dgm:prSet/>
      <dgm:spPr/>
      <dgm:t>
        <a:bodyPr/>
        <a:lstStyle/>
        <a:p>
          <a:endParaRPr lang="en-GB"/>
        </a:p>
      </dgm:t>
    </dgm:pt>
    <dgm:pt modelId="{0E3011F5-4523-4A7A-9A02-E808F9739D0F}" type="sibTrans" cxnId="{0333350D-3805-44E5-8B0D-B7A8AF305BDD}">
      <dgm:prSet/>
      <dgm:spPr/>
      <dgm:t>
        <a:bodyPr/>
        <a:lstStyle/>
        <a:p>
          <a:endParaRPr lang="en-GB"/>
        </a:p>
      </dgm:t>
    </dgm:pt>
    <dgm:pt modelId="{6D3E93D4-F93E-4059-B350-912F92C43FD1}" type="pres">
      <dgm:prSet presAssocID="{8CD74D04-5190-409F-A04C-3859F8FC5ED5}" presName="Name0" presStyleCnt="0">
        <dgm:presLayoutVars>
          <dgm:chMax val="1"/>
          <dgm:chPref val="1"/>
          <dgm:dir/>
          <dgm:animOne val="branch"/>
          <dgm:animLvl val="lvl"/>
        </dgm:presLayoutVars>
      </dgm:prSet>
      <dgm:spPr/>
      <dgm:t>
        <a:bodyPr/>
        <a:lstStyle/>
        <a:p>
          <a:endParaRPr lang="en-GB"/>
        </a:p>
      </dgm:t>
    </dgm:pt>
    <dgm:pt modelId="{F4AD9046-9FF2-46B4-90D8-DD880DCE6BC9}" type="pres">
      <dgm:prSet presAssocID="{009F63FF-3DD5-4079-ADA6-FF9ABE5C7BDC}" presName="singleCycle" presStyleCnt="0"/>
      <dgm:spPr/>
    </dgm:pt>
    <dgm:pt modelId="{ADE78917-5AFB-481C-91AB-1D70806C0804}" type="pres">
      <dgm:prSet presAssocID="{009F63FF-3DD5-4079-ADA6-FF9ABE5C7BDC}" presName="singleCenter" presStyleLbl="node1" presStyleIdx="0" presStyleCnt="7" custLinFactNeighborX="-1534" custLinFactNeighborY="10628">
        <dgm:presLayoutVars>
          <dgm:chMax val="7"/>
          <dgm:chPref val="7"/>
        </dgm:presLayoutVars>
      </dgm:prSet>
      <dgm:spPr/>
      <dgm:t>
        <a:bodyPr/>
        <a:lstStyle/>
        <a:p>
          <a:endParaRPr lang="en-GB"/>
        </a:p>
      </dgm:t>
    </dgm:pt>
    <dgm:pt modelId="{087B841B-BCC0-48A7-92E9-090AA624674B}" type="pres">
      <dgm:prSet presAssocID="{C00D1371-4E52-437C-AC97-DB150F9D810C}" presName="Name56" presStyleLbl="parChTrans1D2" presStyleIdx="0" presStyleCnt="6"/>
      <dgm:spPr/>
      <dgm:t>
        <a:bodyPr/>
        <a:lstStyle/>
        <a:p>
          <a:endParaRPr lang="en-GB"/>
        </a:p>
      </dgm:t>
    </dgm:pt>
    <dgm:pt modelId="{6F785ACF-8014-43DE-AD77-8E852670AD6B}" type="pres">
      <dgm:prSet presAssocID="{7A838165-329F-41CC-A5A4-8A9E1038C5E0}" presName="text0" presStyleLbl="node1" presStyleIdx="1" presStyleCnt="7" custScaleX="165704" custRadScaleRad="114607" custRadScaleInc="231610">
        <dgm:presLayoutVars>
          <dgm:bulletEnabled val="1"/>
        </dgm:presLayoutVars>
      </dgm:prSet>
      <dgm:spPr/>
      <dgm:t>
        <a:bodyPr/>
        <a:lstStyle/>
        <a:p>
          <a:endParaRPr lang="en-GB"/>
        </a:p>
      </dgm:t>
    </dgm:pt>
    <dgm:pt modelId="{094C8523-BFA7-4778-BE6B-459DE795B484}" type="pres">
      <dgm:prSet presAssocID="{118272A8-0188-49F9-BA58-1EBD77F14E24}" presName="Name56" presStyleLbl="parChTrans1D2" presStyleIdx="1" presStyleCnt="6"/>
      <dgm:spPr/>
      <dgm:t>
        <a:bodyPr/>
        <a:lstStyle/>
        <a:p>
          <a:endParaRPr lang="en-GB"/>
        </a:p>
      </dgm:t>
    </dgm:pt>
    <dgm:pt modelId="{7B693052-12D3-4EBE-8858-2EA868206B17}" type="pres">
      <dgm:prSet presAssocID="{B7A5B77A-3A4F-4F44-B5DD-63B724B92B53}" presName="text0" presStyleLbl="node1" presStyleIdx="2" presStyleCnt="7" custScaleX="161439" custRadScaleRad="109203" custRadScaleInc="123023">
        <dgm:presLayoutVars>
          <dgm:bulletEnabled val="1"/>
        </dgm:presLayoutVars>
      </dgm:prSet>
      <dgm:spPr/>
      <dgm:t>
        <a:bodyPr/>
        <a:lstStyle/>
        <a:p>
          <a:endParaRPr lang="en-GB"/>
        </a:p>
      </dgm:t>
    </dgm:pt>
    <dgm:pt modelId="{A47E3BAE-3FF9-4269-988A-4105E2E50033}" type="pres">
      <dgm:prSet presAssocID="{F5564020-B52B-4727-B680-CF6600E6A6F4}" presName="Name56" presStyleLbl="parChTrans1D2" presStyleIdx="2" presStyleCnt="6"/>
      <dgm:spPr/>
      <dgm:t>
        <a:bodyPr/>
        <a:lstStyle/>
        <a:p>
          <a:endParaRPr lang="en-GB"/>
        </a:p>
      </dgm:t>
    </dgm:pt>
    <dgm:pt modelId="{AA93A9FA-159D-4D25-A505-8CAEBB8A64DE}" type="pres">
      <dgm:prSet presAssocID="{E20DAB8C-73D1-4149-BFB5-CDF4E55602A2}" presName="text0" presStyleLbl="node1" presStyleIdx="3" presStyleCnt="7" custScaleX="163620" custScaleY="99785" custRadScaleRad="126559" custRadScaleInc="1942">
        <dgm:presLayoutVars>
          <dgm:bulletEnabled val="1"/>
        </dgm:presLayoutVars>
      </dgm:prSet>
      <dgm:spPr/>
      <dgm:t>
        <a:bodyPr/>
        <a:lstStyle/>
        <a:p>
          <a:endParaRPr lang="en-GB"/>
        </a:p>
      </dgm:t>
    </dgm:pt>
    <dgm:pt modelId="{BAF4024C-6261-4898-A81B-C998AE5BDDD4}" type="pres">
      <dgm:prSet presAssocID="{B1D30FB0-E370-4DF8-BB8E-FE5DFF8F087F}" presName="Name56" presStyleLbl="parChTrans1D2" presStyleIdx="3" presStyleCnt="6"/>
      <dgm:spPr/>
      <dgm:t>
        <a:bodyPr/>
        <a:lstStyle/>
        <a:p>
          <a:endParaRPr lang="en-GB"/>
        </a:p>
      </dgm:t>
    </dgm:pt>
    <dgm:pt modelId="{BF022470-DEFF-4B84-BF89-E05F18D25531}" type="pres">
      <dgm:prSet presAssocID="{08A60E03-C10D-4D99-82E6-7593EACEEFF6}" presName="text0" presStyleLbl="node1" presStyleIdx="4" presStyleCnt="7" custScaleX="162944" custRadScaleRad="135984" custRadScaleInc="205790">
        <dgm:presLayoutVars>
          <dgm:bulletEnabled val="1"/>
        </dgm:presLayoutVars>
      </dgm:prSet>
      <dgm:spPr/>
      <dgm:t>
        <a:bodyPr/>
        <a:lstStyle/>
        <a:p>
          <a:endParaRPr lang="en-GB"/>
        </a:p>
      </dgm:t>
    </dgm:pt>
    <dgm:pt modelId="{88C054AC-F67A-42FE-91F4-CA01D8E88FA1}" type="pres">
      <dgm:prSet presAssocID="{E5B2681B-DF22-4804-A1FC-AE9BFF1CEAA8}" presName="Name56" presStyleLbl="parChTrans1D2" presStyleIdx="4" presStyleCnt="6"/>
      <dgm:spPr/>
      <dgm:t>
        <a:bodyPr/>
        <a:lstStyle/>
        <a:p>
          <a:endParaRPr lang="en-GB"/>
        </a:p>
      </dgm:t>
    </dgm:pt>
    <dgm:pt modelId="{10546F87-608A-4B58-8B81-3F430E94246C}" type="pres">
      <dgm:prSet presAssocID="{498364AE-3DDD-463F-8582-B63D0ABCB785}" presName="text0" presStyleLbl="node1" presStyleIdx="5" presStyleCnt="7" custScaleX="157099" custRadScaleRad="119945" custRadScaleInc="78629">
        <dgm:presLayoutVars>
          <dgm:bulletEnabled val="1"/>
        </dgm:presLayoutVars>
      </dgm:prSet>
      <dgm:spPr/>
      <dgm:t>
        <a:bodyPr/>
        <a:lstStyle/>
        <a:p>
          <a:endParaRPr lang="en-GB"/>
        </a:p>
      </dgm:t>
    </dgm:pt>
    <dgm:pt modelId="{1D9D8920-0254-4085-BC6C-916399FEF73F}" type="pres">
      <dgm:prSet presAssocID="{63BB3D22-ECF3-4C0C-867C-38C1B655BD02}" presName="Name56" presStyleLbl="parChTrans1D2" presStyleIdx="5" presStyleCnt="6"/>
      <dgm:spPr/>
      <dgm:t>
        <a:bodyPr/>
        <a:lstStyle/>
        <a:p>
          <a:endParaRPr lang="en-GB"/>
        </a:p>
      </dgm:t>
    </dgm:pt>
    <dgm:pt modelId="{152C2E5C-14A7-403F-A223-66E9851585D8}" type="pres">
      <dgm:prSet presAssocID="{D2857146-053B-43D8-8821-CC96051FA9B7}" presName="text0" presStyleLbl="node1" presStyleIdx="6" presStyleCnt="7" custScaleX="156874" custRadScaleRad="126306" custRadScaleInc="-35610">
        <dgm:presLayoutVars>
          <dgm:bulletEnabled val="1"/>
        </dgm:presLayoutVars>
      </dgm:prSet>
      <dgm:spPr/>
      <dgm:t>
        <a:bodyPr/>
        <a:lstStyle/>
        <a:p>
          <a:endParaRPr lang="en-GB"/>
        </a:p>
      </dgm:t>
    </dgm:pt>
  </dgm:ptLst>
  <dgm:cxnLst>
    <dgm:cxn modelId="{756FB34C-231E-4978-AEE6-765D5CFA873F}" srcId="{009F63FF-3DD5-4079-ADA6-FF9ABE5C7BDC}" destId="{08A60E03-C10D-4D99-82E6-7593EACEEFF6}" srcOrd="3" destOrd="0" parTransId="{B1D30FB0-E370-4DF8-BB8E-FE5DFF8F087F}" sibTransId="{73A0079A-EF34-4EA7-BFEB-77F743E51AC1}"/>
    <dgm:cxn modelId="{0333350D-3805-44E5-8B0D-B7A8AF305BDD}" srcId="{009F63FF-3DD5-4079-ADA6-FF9ABE5C7BDC}" destId="{D2857146-053B-43D8-8821-CC96051FA9B7}" srcOrd="5" destOrd="0" parTransId="{63BB3D22-ECF3-4C0C-867C-38C1B655BD02}" sibTransId="{0E3011F5-4523-4A7A-9A02-E808F9739D0F}"/>
    <dgm:cxn modelId="{9634E7D2-1819-4552-8352-F9B37293D633}" srcId="{009F63FF-3DD5-4079-ADA6-FF9ABE5C7BDC}" destId="{498364AE-3DDD-463F-8582-B63D0ABCB785}" srcOrd="4" destOrd="0" parTransId="{E5B2681B-DF22-4804-A1FC-AE9BFF1CEAA8}" sibTransId="{B12278F7-B090-424B-8A6B-D17BA838D22A}"/>
    <dgm:cxn modelId="{1183F3E6-FE58-46A7-A68A-065C09443C76}" type="presOf" srcId="{63BB3D22-ECF3-4C0C-867C-38C1B655BD02}" destId="{1D9D8920-0254-4085-BC6C-916399FEF73F}" srcOrd="0" destOrd="0" presId="urn:microsoft.com/office/officeart/2008/layout/RadialCluster"/>
    <dgm:cxn modelId="{47CE588C-D218-4EC8-A43B-25DF4CF48010}" srcId="{009F63FF-3DD5-4079-ADA6-FF9ABE5C7BDC}" destId="{B7A5B77A-3A4F-4F44-B5DD-63B724B92B53}" srcOrd="1" destOrd="0" parTransId="{118272A8-0188-49F9-BA58-1EBD77F14E24}" sibTransId="{925C3A4A-575E-4F4C-8AEF-93D3E3448A3B}"/>
    <dgm:cxn modelId="{479E457C-5A63-4178-9232-ECFBCE7F0D23}" type="presOf" srcId="{118272A8-0188-49F9-BA58-1EBD77F14E24}" destId="{094C8523-BFA7-4778-BE6B-459DE795B484}" srcOrd="0" destOrd="0" presId="urn:microsoft.com/office/officeart/2008/layout/RadialCluster"/>
    <dgm:cxn modelId="{61236246-6298-425A-A708-07B10FB8740A}" srcId="{8CD74D04-5190-409F-A04C-3859F8FC5ED5}" destId="{B6381B8B-93A0-4DC7-9FDE-97B205815E80}" srcOrd="1" destOrd="0" parTransId="{38BCFBD7-544D-4D24-A08D-5531283D16A4}" sibTransId="{4716F6AE-BB26-4B39-8452-C5D62D423AB8}"/>
    <dgm:cxn modelId="{61CC71A2-A4DF-4DEC-9785-ABA8B06E4964}" type="presOf" srcId="{498364AE-3DDD-463F-8582-B63D0ABCB785}" destId="{10546F87-608A-4B58-8B81-3F430E94246C}" srcOrd="0" destOrd="0" presId="urn:microsoft.com/office/officeart/2008/layout/RadialCluster"/>
    <dgm:cxn modelId="{0D0313CB-CB79-4F34-B33A-20D9684AB1C4}" type="presOf" srcId="{C00D1371-4E52-437C-AC97-DB150F9D810C}" destId="{087B841B-BCC0-48A7-92E9-090AA624674B}" srcOrd="0" destOrd="0" presId="urn:microsoft.com/office/officeart/2008/layout/RadialCluster"/>
    <dgm:cxn modelId="{333E0E59-D601-4BDA-9557-85E149D8DE68}" type="presOf" srcId="{7A838165-329F-41CC-A5A4-8A9E1038C5E0}" destId="{6F785ACF-8014-43DE-AD77-8E852670AD6B}" srcOrd="0" destOrd="0" presId="urn:microsoft.com/office/officeart/2008/layout/RadialCluster"/>
    <dgm:cxn modelId="{38D2775C-55AD-4851-9BE3-1D32BEBAC308}" type="presOf" srcId="{D2857146-053B-43D8-8821-CC96051FA9B7}" destId="{152C2E5C-14A7-403F-A223-66E9851585D8}" srcOrd="0" destOrd="0" presId="urn:microsoft.com/office/officeart/2008/layout/RadialCluster"/>
    <dgm:cxn modelId="{880DC3D3-9D4E-4DD4-8C55-6DFFEAEDF11B}" type="presOf" srcId="{B7A5B77A-3A4F-4F44-B5DD-63B724B92B53}" destId="{7B693052-12D3-4EBE-8858-2EA868206B17}" srcOrd="0" destOrd="0" presId="urn:microsoft.com/office/officeart/2008/layout/RadialCluster"/>
    <dgm:cxn modelId="{0421F728-FE47-47D9-BAD2-05C8CFC74A73}" type="presOf" srcId="{B1D30FB0-E370-4DF8-BB8E-FE5DFF8F087F}" destId="{BAF4024C-6261-4898-A81B-C998AE5BDDD4}" srcOrd="0" destOrd="0" presId="urn:microsoft.com/office/officeart/2008/layout/RadialCluster"/>
    <dgm:cxn modelId="{D1AF8AF9-6ABA-4F36-B08E-70BCF018CEB3}" srcId="{8CD74D04-5190-409F-A04C-3859F8FC5ED5}" destId="{009F63FF-3DD5-4079-ADA6-FF9ABE5C7BDC}" srcOrd="0" destOrd="0" parTransId="{560216FF-313A-4A72-BB42-32AD50B40A6E}" sibTransId="{3A5A2328-F98D-4705-A0AC-9F860EEEF7CE}"/>
    <dgm:cxn modelId="{F1897B9A-EBCA-468F-AE9B-E8FFDDF62166}" type="presOf" srcId="{F5564020-B52B-4727-B680-CF6600E6A6F4}" destId="{A47E3BAE-3FF9-4269-988A-4105E2E50033}" srcOrd="0" destOrd="0" presId="urn:microsoft.com/office/officeart/2008/layout/RadialCluster"/>
    <dgm:cxn modelId="{707492F2-BFE9-4B1B-B220-02C5CAD7E02A}" type="presOf" srcId="{009F63FF-3DD5-4079-ADA6-FF9ABE5C7BDC}" destId="{ADE78917-5AFB-481C-91AB-1D70806C0804}" srcOrd="0" destOrd="0" presId="urn:microsoft.com/office/officeart/2008/layout/RadialCluster"/>
    <dgm:cxn modelId="{90BA1307-AAD4-42EC-90F6-9D9CE8351A2E}" type="presOf" srcId="{E5B2681B-DF22-4804-A1FC-AE9BFF1CEAA8}" destId="{88C054AC-F67A-42FE-91F4-CA01D8E88FA1}" srcOrd="0" destOrd="0" presId="urn:microsoft.com/office/officeart/2008/layout/RadialCluster"/>
    <dgm:cxn modelId="{39E6ECD7-9703-4A69-8939-80B6BDBE2614}" srcId="{009F63FF-3DD5-4079-ADA6-FF9ABE5C7BDC}" destId="{E20DAB8C-73D1-4149-BFB5-CDF4E55602A2}" srcOrd="2" destOrd="0" parTransId="{F5564020-B52B-4727-B680-CF6600E6A6F4}" sibTransId="{76241BC6-30CE-4CF2-A562-213386A7F3D9}"/>
    <dgm:cxn modelId="{91024ADC-7252-4BE1-9854-1D402B7B8CF6}" srcId="{009F63FF-3DD5-4079-ADA6-FF9ABE5C7BDC}" destId="{7A838165-329F-41CC-A5A4-8A9E1038C5E0}" srcOrd="0" destOrd="0" parTransId="{C00D1371-4E52-437C-AC97-DB150F9D810C}" sibTransId="{A230E73B-5C37-42D2-A350-056309B40423}"/>
    <dgm:cxn modelId="{D04D16C0-043B-411D-A8A2-EBA1E4ACB947}" type="presOf" srcId="{8CD74D04-5190-409F-A04C-3859F8FC5ED5}" destId="{6D3E93D4-F93E-4059-B350-912F92C43FD1}" srcOrd="0" destOrd="0" presId="urn:microsoft.com/office/officeart/2008/layout/RadialCluster"/>
    <dgm:cxn modelId="{97373816-82E6-4458-90C9-12A43B43287F}" type="presOf" srcId="{E20DAB8C-73D1-4149-BFB5-CDF4E55602A2}" destId="{AA93A9FA-159D-4D25-A505-8CAEBB8A64DE}" srcOrd="0" destOrd="0" presId="urn:microsoft.com/office/officeart/2008/layout/RadialCluster"/>
    <dgm:cxn modelId="{37112896-BE6F-45D0-B67E-FE89A201EAF0}" type="presOf" srcId="{08A60E03-C10D-4D99-82E6-7593EACEEFF6}" destId="{BF022470-DEFF-4B84-BF89-E05F18D25531}" srcOrd="0" destOrd="0" presId="urn:microsoft.com/office/officeart/2008/layout/RadialCluster"/>
    <dgm:cxn modelId="{6315EE1F-E0B5-418A-B70F-0D0D0108063C}" type="presParOf" srcId="{6D3E93D4-F93E-4059-B350-912F92C43FD1}" destId="{F4AD9046-9FF2-46B4-90D8-DD880DCE6BC9}" srcOrd="0" destOrd="0" presId="urn:microsoft.com/office/officeart/2008/layout/RadialCluster"/>
    <dgm:cxn modelId="{D178D08F-D87D-44F5-8831-C9F89DB0EB8C}" type="presParOf" srcId="{F4AD9046-9FF2-46B4-90D8-DD880DCE6BC9}" destId="{ADE78917-5AFB-481C-91AB-1D70806C0804}" srcOrd="0" destOrd="0" presId="urn:microsoft.com/office/officeart/2008/layout/RadialCluster"/>
    <dgm:cxn modelId="{02091F5B-2922-4A23-8DA5-DD294EFFD13F}" type="presParOf" srcId="{F4AD9046-9FF2-46B4-90D8-DD880DCE6BC9}" destId="{087B841B-BCC0-48A7-92E9-090AA624674B}" srcOrd="1" destOrd="0" presId="urn:microsoft.com/office/officeart/2008/layout/RadialCluster"/>
    <dgm:cxn modelId="{18BBEFEA-13B0-401C-A736-8B12F3E7D28E}" type="presParOf" srcId="{F4AD9046-9FF2-46B4-90D8-DD880DCE6BC9}" destId="{6F785ACF-8014-43DE-AD77-8E852670AD6B}" srcOrd="2" destOrd="0" presId="urn:microsoft.com/office/officeart/2008/layout/RadialCluster"/>
    <dgm:cxn modelId="{A18B23CC-8A5A-4EE5-88CB-CAB35FCC9D74}" type="presParOf" srcId="{F4AD9046-9FF2-46B4-90D8-DD880DCE6BC9}" destId="{094C8523-BFA7-4778-BE6B-459DE795B484}" srcOrd="3" destOrd="0" presId="urn:microsoft.com/office/officeart/2008/layout/RadialCluster"/>
    <dgm:cxn modelId="{E2A2FC6F-A0F5-4284-816F-B018196DE047}" type="presParOf" srcId="{F4AD9046-9FF2-46B4-90D8-DD880DCE6BC9}" destId="{7B693052-12D3-4EBE-8858-2EA868206B17}" srcOrd="4" destOrd="0" presId="urn:microsoft.com/office/officeart/2008/layout/RadialCluster"/>
    <dgm:cxn modelId="{6E548661-E638-412C-82AE-514EE7C54133}" type="presParOf" srcId="{F4AD9046-9FF2-46B4-90D8-DD880DCE6BC9}" destId="{A47E3BAE-3FF9-4269-988A-4105E2E50033}" srcOrd="5" destOrd="0" presId="urn:microsoft.com/office/officeart/2008/layout/RadialCluster"/>
    <dgm:cxn modelId="{9647E192-C6F3-4C43-AAD7-97BCA8A1AEB3}" type="presParOf" srcId="{F4AD9046-9FF2-46B4-90D8-DD880DCE6BC9}" destId="{AA93A9FA-159D-4D25-A505-8CAEBB8A64DE}" srcOrd="6" destOrd="0" presId="urn:microsoft.com/office/officeart/2008/layout/RadialCluster"/>
    <dgm:cxn modelId="{56324029-97D9-4754-BEB3-6BD26652CD2E}" type="presParOf" srcId="{F4AD9046-9FF2-46B4-90D8-DD880DCE6BC9}" destId="{BAF4024C-6261-4898-A81B-C998AE5BDDD4}" srcOrd="7" destOrd="0" presId="urn:microsoft.com/office/officeart/2008/layout/RadialCluster"/>
    <dgm:cxn modelId="{44F04833-E54F-43EA-8E3B-A76B7616A324}" type="presParOf" srcId="{F4AD9046-9FF2-46B4-90D8-DD880DCE6BC9}" destId="{BF022470-DEFF-4B84-BF89-E05F18D25531}" srcOrd="8" destOrd="0" presId="urn:microsoft.com/office/officeart/2008/layout/RadialCluster"/>
    <dgm:cxn modelId="{13A9FC82-76AE-4C58-866E-C0CEC4251AF2}" type="presParOf" srcId="{F4AD9046-9FF2-46B4-90D8-DD880DCE6BC9}" destId="{88C054AC-F67A-42FE-91F4-CA01D8E88FA1}" srcOrd="9" destOrd="0" presId="urn:microsoft.com/office/officeart/2008/layout/RadialCluster"/>
    <dgm:cxn modelId="{A248C598-74A5-4E9E-9FF3-9BFAAC6300AD}" type="presParOf" srcId="{F4AD9046-9FF2-46B4-90D8-DD880DCE6BC9}" destId="{10546F87-608A-4B58-8B81-3F430E94246C}" srcOrd="10" destOrd="0" presId="urn:microsoft.com/office/officeart/2008/layout/RadialCluster"/>
    <dgm:cxn modelId="{9A21152D-E528-4BA6-9EE2-B46BA0B638DF}" type="presParOf" srcId="{F4AD9046-9FF2-46B4-90D8-DD880DCE6BC9}" destId="{1D9D8920-0254-4085-BC6C-916399FEF73F}" srcOrd="11" destOrd="0" presId="urn:microsoft.com/office/officeart/2008/layout/RadialCluster"/>
    <dgm:cxn modelId="{A0A19D98-46D2-4CB3-8C96-ADFF8881F279}" type="presParOf" srcId="{F4AD9046-9FF2-46B4-90D8-DD880DCE6BC9}" destId="{152C2E5C-14A7-403F-A223-66E9851585D8}" srcOrd="12"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E78917-5AFB-481C-91AB-1D70806C0804}">
      <dsp:nvSpPr>
        <dsp:cNvPr id="0" name=""/>
        <dsp:cNvSpPr/>
      </dsp:nvSpPr>
      <dsp:spPr>
        <a:xfrm>
          <a:off x="1874549" y="1332197"/>
          <a:ext cx="918969" cy="91896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GB" sz="2200" kern="1200" dirty="0" smtClean="0"/>
            <a:t>Brent</a:t>
          </a:r>
        </a:p>
        <a:p>
          <a:pPr lvl="0" algn="ctr" defTabSz="977900">
            <a:lnSpc>
              <a:spcPct val="90000"/>
            </a:lnSpc>
            <a:spcBef>
              <a:spcPct val="0"/>
            </a:spcBef>
            <a:spcAft>
              <a:spcPct val="35000"/>
            </a:spcAft>
          </a:pPr>
          <a:r>
            <a:rPr lang="en-GB" sz="2200" kern="1200" dirty="0" smtClean="0"/>
            <a:t>Book</a:t>
          </a:r>
          <a:endParaRPr lang="en-GB" sz="2200" kern="1200" dirty="0"/>
        </a:p>
      </dsp:txBody>
      <dsp:txXfrm>
        <a:off x="1919409" y="1377057"/>
        <a:ext cx="829249" cy="829249"/>
      </dsp:txXfrm>
    </dsp:sp>
    <dsp:sp modelId="{087B841B-BCC0-48A7-92E9-090AA624674B}">
      <dsp:nvSpPr>
        <dsp:cNvPr id="0" name=""/>
        <dsp:cNvSpPr/>
      </dsp:nvSpPr>
      <dsp:spPr>
        <a:xfrm rot="19854635">
          <a:off x="2766007" y="1430008"/>
          <a:ext cx="436217" cy="0"/>
        </a:xfrm>
        <a:custGeom>
          <a:avLst/>
          <a:gdLst/>
          <a:ahLst/>
          <a:cxnLst/>
          <a:rect l="0" t="0" r="0" b="0"/>
          <a:pathLst>
            <a:path>
              <a:moveTo>
                <a:pt x="0" y="0"/>
              </a:moveTo>
              <a:lnTo>
                <a:pt x="436217"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785ACF-8014-43DE-AD77-8E852670AD6B}">
      <dsp:nvSpPr>
        <dsp:cNvPr id="0" name=""/>
        <dsp:cNvSpPr/>
      </dsp:nvSpPr>
      <dsp:spPr>
        <a:xfrm>
          <a:off x="3174712" y="732305"/>
          <a:ext cx="1020255" cy="61570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577850">
            <a:lnSpc>
              <a:spcPct val="90000"/>
            </a:lnSpc>
            <a:spcBef>
              <a:spcPct val="0"/>
            </a:spcBef>
            <a:spcAft>
              <a:spcPct val="35000"/>
            </a:spcAft>
          </a:pPr>
          <a:r>
            <a:rPr lang="en-GB" sz="1300" kern="1200" dirty="0" smtClean="0"/>
            <a:t>Consolidate exposures</a:t>
          </a:r>
          <a:endParaRPr lang="en-GB" sz="1300" kern="1200" dirty="0"/>
        </a:p>
      </dsp:txBody>
      <dsp:txXfrm>
        <a:off x="3204768" y="762361"/>
        <a:ext cx="960143" cy="555597"/>
      </dsp:txXfrm>
    </dsp:sp>
    <dsp:sp modelId="{094C8523-BFA7-4778-BE6B-459DE795B484}">
      <dsp:nvSpPr>
        <dsp:cNvPr id="0" name=""/>
        <dsp:cNvSpPr/>
      </dsp:nvSpPr>
      <dsp:spPr>
        <a:xfrm rot="21349927">
          <a:off x="2792978" y="1743352"/>
          <a:ext cx="408534" cy="0"/>
        </a:xfrm>
        <a:custGeom>
          <a:avLst/>
          <a:gdLst/>
          <a:ahLst/>
          <a:cxnLst/>
          <a:rect l="0" t="0" r="0" b="0"/>
          <a:pathLst>
            <a:path>
              <a:moveTo>
                <a:pt x="0" y="0"/>
              </a:moveTo>
              <a:lnTo>
                <a:pt x="40853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693052-12D3-4EBE-8858-2EA868206B17}">
      <dsp:nvSpPr>
        <dsp:cNvPr id="0" name=""/>
        <dsp:cNvSpPr/>
      </dsp:nvSpPr>
      <dsp:spPr>
        <a:xfrm>
          <a:off x="3200973" y="1384434"/>
          <a:ext cx="993995" cy="61570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lvl="0" algn="ctr" defTabSz="755650">
            <a:lnSpc>
              <a:spcPct val="90000"/>
            </a:lnSpc>
            <a:spcBef>
              <a:spcPct val="0"/>
            </a:spcBef>
            <a:spcAft>
              <a:spcPct val="35000"/>
            </a:spcAft>
          </a:pPr>
          <a:r>
            <a:rPr lang="en-GB" sz="1700" kern="1200" dirty="0" smtClean="0"/>
            <a:t>Manage structure</a:t>
          </a:r>
          <a:endParaRPr lang="en-GB" sz="1700" kern="1200" dirty="0"/>
        </a:p>
      </dsp:txBody>
      <dsp:txXfrm>
        <a:off x="3231029" y="1414490"/>
        <a:ext cx="933883" cy="555597"/>
      </dsp:txXfrm>
    </dsp:sp>
    <dsp:sp modelId="{A47E3BAE-3FF9-4269-988A-4105E2E50033}">
      <dsp:nvSpPr>
        <dsp:cNvPr id="0" name=""/>
        <dsp:cNvSpPr/>
      </dsp:nvSpPr>
      <dsp:spPr>
        <a:xfrm rot="1263566">
          <a:off x="2778940" y="2047043"/>
          <a:ext cx="436550" cy="0"/>
        </a:xfrm>
        <a:custGeom>
          <a:avLst/>
          <a:gdLst/>
          <a:ahLst/>
          <a:cxnLst/>
          <a:rect l="0" t="0" r="0" b="0"/>
          <a:pathLst>
            <a:path>
              <a:moveTo>
                <a:pt x="0" y="0"/>
              </a:moveTo>
              <a:lnTo>
                <a:pt x="436550"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93A9FA-159D-4D25-A505-8CAEBB8A64DE}">
      <dsp:nvSpPr>
        <dsp:cNvPr id="0" name=""/>
        <dsp:cNvSpPr/>
      </dsp:nvSpPr>
      <dsp:spPr>
        <a:xfrm>
          <a:off x="3200911" y="2012241"/>
          <a:ext cx="1007423" cy="6143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444500">
            <a:lnSpc>
              <a:spcPct val="90000"/>
            </a:lnSpc>
            <a:spcBef>
              <a:spcPct val="0"/>
            </a:spcBef>
            <a:spcAft>
              <a:spcPct val="35000"/>
            </a:spcAft>
          </a:pPr>
          <a:r>
            <a:rPr lang="en-GB" sz="1000" kern="1200" dirty="0" smtClean="0"/>
            <a:t>Trade Brent Instruments (CFD’s, EFP’s) </a:t>
          </a:r>
          <a:endParaRPr lang="en-GB" sz="1000" kern="1200" dirty="0"/>
        </a:p>
      </dsp:txBody>
      <dsp:txXfrm>
        <a:off x="3230903" y="2042233"/>
        <a:ext cx="947439" cy="554401"/>
      </dsp:txXfrm>
    </dsp:sp>
    <dsp:sp modelId="{BAF4024C-6261-4898-A81B-C998AE5BDDD4}">
      <dsp:nvSpPr>
        <dsp:cNvPr id="0" name=""/>
        <dsp:cNvSpPr/>
      </dsp:nvSpPr>
      <dsp:spPr>
        <a:xfrm rot="9582912">
          <a:off x="1392358" y="2047771"/>
          <a:ext cx="497622" cy="0"/>
        </a:xfrm>
        <a:custGeom>
          <a:avLst/>
          <a:gdLst/>
          <a:ahLst/>
          <a:cxnLst/>
          <a:rect l="0" t="0" r="0" b="0"/>
          <a:pathLst>
            <a:path>
              <a:moveTo>
                <a:pt x="0" y="0"/>
              </a:moveTo>
              <a:lnTo>
                <a:pt x="497622"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022470-DEFF-4B84-BF89-E05F18D25531}">
      <dsp:nvSpPr>
        <dsp:cNvPr id="0" name=""/>
        <dsp:cNvSpPr/>
      </dsp:nvSpPr>
      <dsp:spPr>
        <a:xfrm>
          <a:off x="404527" y="2011584"/>
          <a:ext cx="1003261" cy="61570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lvl="0" algn="ctr" defTabSz="755650">
            <a:lnSpc>
              <a:spcPct val="90000"/>
            </a:lnSpc>
            <a:spcBef>
              <a:spcPct val="0"/>
            </a:spcBef>
            <a:spcAft>
              <a:spcPct val="35000"/>
            </a:spcAft>
          </a:pPr>
          <a:r>
            <a:rPr lang="en-GB" sz="1700" kern="1200" dirty="0" smtClean="0"/>
            <a:t>ABT trades </a:t>
          </a:r>
          <a:endParaRPr lang="en-GB" sz="1700" kern="1200" dirty="0"/>
        </a:p>
      </dsp:txBody>
      <dsp:txXfrm>
        <a:off x="434583" y="2041640"/>
        <a:ext cx="943149" cy="555597"/>
      </dsp:txXfrm>
    </dsp:sp>
    <dsp:sp modelId="{88C054AC-F67A-42FE-91F4-CA01D8E88FA1}">
      <dsp:nvSpPr>
        <dsp:cNvPr id="0" name=""/>
        <dsp:cNvSpPr/>
      </dsp:nvSpPr>
      <dsp:spPr>
        <a:xfrm rot="11032397">
          <a:off x="1396315" y="1744401"/>
          <a:ext cx="478781" cy="0"/>
        </a:xfrm>
        <a:custGeom>
          <a:avLst/>
          <a:gdLst/>
          <a:ahLst/>
          <a:cxnLst/>
          <a:rect l="0" t="0" r="0" b="0"/>
          <a:pathLst>
            <a:path>
              <a:moveTo>
                <a:pt x="0" y="0"/>
              </a:moveTo>
              <a:lnTo>
                <a:pt x="47878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546F87-608A-4B58-8B81-3F430E94246C}">
      <dsp:nvSpPr>
        <dsp:cNvPr id="0" name=""/>
        <dsp:cNvSpPr/>
      </dsp:nvSpPr>
      <dsp:spPr>
        <a:xfrm>
          <a:off x="429588" y="1387631"/>
          <a:ext cx="967273" cy="61570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666750">
            <a:lnSpc>
              <a:spcPct val="90000"/>
            </a:lnSpc>
            <a:spcBef>
              <a:spcPct val="0"/>
            </a:spcBef>
            <a:spcAft>
              <a:spcPct val="35000"/>
            </a:spcAft>
          </a:pPr>
          <a:r>
            <a:rPr lang="en-GB" sz="1500" kern="1200" dirty="0" smtClean="0"/>
            <a:t>Flat Price Exposure  </a:t>
          </a:r>
          <a:endParaRPr lang="en-GB" sz="1500" kern="1200" dirty="0"/>
        </a:p>
      </dsp:txBody>
      <dsp:txXfrm>
        <a:off x="459644" y="1417687"/>
        <a:ext cx="907161" cy="555597"/>
      </dsp:txXfrm>
    </dsp:sp>
    <dsp:sp modelId="{1D9D8920-0254-4085-BC6C-916399FEF73F}">
      <dsp:nvSpPr>
        <dsp:cNvPr id="0" name=""/>
        <dsp:cNvSpPr/>
      </dsp:nvSpPr>
      <dsp:spPr>
        <a:xfrm rot="12509664">
          <a:off x="1363194" y="1412419"/>
          <a:ext cx="544323" cy="0"/>
        </a:xfrm>
        <a:custGeom>
          <a:avLst/>
          <a:gdLst/>
          <a:ahLst/>
          <a:cxnLst/>
          <a:rect l="0" t="0" r="0" b="0"/>
          <a:pathLst>
            <a:path>
              <a:moveTo>
                <a:pt x="0" y="0"/>
              </a:moveTo>
              <a:lnTo>
                <a:pt x="544323"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2C2E5C-14A7-403F-A223-66E9851585D8}">
      <dsp:nvSpPr>
        <dsp:cNvPr id="0" name=""/>
        <dsp:cNvSpPr/>
      </dsp:nvSpPr>
      <dsp:spPr>
        <a:xfrm>
          <a:off x="430275" y="712567"/>
          <a:ext cx="965888" cy="61570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533400">
            <a:lnSpc>
              <a:spcPct val="90000"/>
            </a:lnSpc>
            <a:spcBef>
              <a:spcPct val="0"/>
            </a:spcBef>
            <a:spcAft>
              <a:spcPct val="35000"/>
            </a:spcAft>
          </a:pPr>
          <a:r>
            <a:rPr lang="en-GB" sz="1200" kern="1200" dirty="0" smtClean="0"/>
            <a:t>Market structure in economics</a:t>
          </a:r>
          <a:endParaRPr lang="en-GB" sz="1200" kern="1200" dirty="0"/>
        </a:p>
      </dsp:txBody>
      <dsp:txXfrm>
        <a:off x="460331" y="742623"/>
        <a:ext cx="905776" cy="555597"/>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0.11746</cdr:x>
      <cdr:y>0.54262</cdr:y>
    </cdr:from>
    <cdr:to>
      <cdr:x>0.3342</cdr:x>
      <cdr:y>0.68853</cdr:y>
    </cdr:to>
    <cdr:sp macro="" textlink="">
      <cdr:nvSpPr>
        <cdr:cNvPr id="2" name="TextBox 1"/>
        <cdr:cNvSpPr txBox="1"/>
      </cdr:nvSpPr>
      <cdr:spPr>
        <a:xfrm xmlns:a="http://schemas.openxmlformats.org/drawingml/2006/main">
          <a:off x="535812" y="1525521"/>
          <a:ext cx="988706" cy="41021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dirty="0" smtClean="0"/>
            <a:t>ICE</a:t>
          </a:r>
          <a:r>
            <a:rPr lang="en-GB" sz="1100" dirty="0" smtClean="0"/>
            <a:t> </a:t>
          </a:r>
          <a:r>
            <a:rPr lang="en-GB" sz="1100" dirty="0"/>
            <a:t>Brent </a:t>
          </a:r>
        </a:p>
      </cdr:txBody>
    </cdr:sp>
  </cdr:relSizeAnchor>
  <cdr:relSizeAnchor xmlns:cdr="http://schemas.openxmlformats.org/drawingml/2006/chartDrawing">
    <cdr:from>
      <cdr:x>0.1194</cdr:x>
      <cdr:y>0.44678</cdr:y>
    </cdr:from>
    <cdr:to>
      <cdr:x>0.1194</cdr:x>
      <cdr:y>0.65168</cdr:y>
    </cdr:to>
    <cdr:cxnSp macro="">
      <cdr:nvCxnSpPr>
        <cdr:cNvPr id="4" name="Straight Arrow Connector 3"/>
        <cdr:cNvCxnSpPr/>
      </cdr:nvCxnSpPr>
      <cdr:spPr>
        <a:xfrm xmlns:a="http://schemas.openxmlformats.org/drawingml/2006/main">
          <a:off x="565721" y="1256060"/>
          <a:ext cx="0" cy="576064"/>
        </a:xfrm>
        <a:prstGeom xmlns:a="http://schemas.openxmlformats.org/drawingml/2006/main" prst="straightConnector1">
          <a:avLst/>
        </a:prstGeom>
        <a:ln xmlns:a="http://schemas.openxmlformats.org/drawingml/2006/main" w="38100">
          <a:solidFill>
            <a:schemeClr val="tx1"/>
          </a:solidFill>
          <a:headEnd type="triangle"/>
          <a:tailEnd type="triangle"/>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E57818DB-C447-AF4D-8D3F-21A9A85811BB}" type="datetimeFigureOut">
              <a:rPr lang="en-US" smtClean="0"/>
              <a:t>5/24/2022</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DC5B40C5-ACFD-9F49-B196-2D1C4F4C7DD1}" type="slidenum">
              <a:rPr lang="en-US" smtClean="0"/>
              <a:t>‹#›</a:t>
            </a:fld>
            <a:endParaRPr lang="en-US" dirty="0"/>
          </a:p>
        </p:txBody>
      </p:sp>
    </p:spTree>
    <p:extLst>
      <p:ext uri="{BB962C8B-B14F-4D97-AF65-F5344CB8AC3E}">
        <p14:creationId xmlns:p14="http://schemas.microsoft.com/office/powerpoint/2010/main" val="41331254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01E13D68-3247-C545-88BD-F6CF061FBBF8}" type="datetimeFigureOut">
              <a:rPr lang="en-US" smtClean="0"/>
              <a:t>5/24/2022</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5E9130DC-E028-4B48-AFA2-72B663233E3D}" type="slidenum">
              <a:rPr lang="en-US" smtClean="0"/>
              <a:t>‹#›</a:t>
            </a:fld>
            <a:endParaRPr lang="en-US" dirty="0"/>
          </a:p>
        </p:txBody>
      </p:sp>
    </p:spTree>
    <p:extLst>
      <p:ext uri="{BB962C8B-B14F-4D97-AF65-F5344CB8AC3E}">
        <p14:creationId xmlns:p14="http://schemas.microsoft.com/office/powerpoint/2010/main" val="370022587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defTabSz="952525" eaLnBrk="0" hangingPunct="0">
              <a:defRPr sz="900">
                <a:solidFill>
                  <a:schemeClr val="tx1"/>
                </a:solidFill>
                <a:latin typeface="Arial" charset="0"/>
              </a:defRPr>
            </a:lvl1pPr>
            <a:lvl2pPr marL="758130" indent="-291587" defTabSz="952525" eaLnBrk="0" hangingPunct="0">
              <a:defRPr sz="900">
                <a:solidFill>
                  <a:schemeClr val="tx1"/>
                </a:solidFill>
                <a:latin typeface="Arial" charset="0"/>
              </a:defRPr>
            </a:lvl2pPr>
            <a:lvl3pPr marL="1166356" indent="-233270" defTabSz="952525" eaLnBrk="0" hangingPunct="0">
              <a:defRPr sz="900">
                <a:solidFill>
                  <a:schemeClr val="tx1"/>
                </a:solidFill>
                <a:latin typeface="Arial" charset="0"/>
              </a:defRPr>
            </a:lvl3pPr>
            <a:lvl4pPr marL="1632899" indent="-233270" defTabSz="952525" eaLnBrk="0" hangingPunct="0">
              <a:defRPr sz="900">
                <a:solidFill>
                  <a:schemeClr val="tx1"/>
                </a:solidFill>
                <a:latin typeface="Arial" charset="0"/>
              </a:defRPr>
            </a:lvl4pPr>
            <a:lvl5pPr marL="2099441" indent="-233270" defTabSz="952525" eaLnBrk="0" hangingPunct="0">
              <a:defRPr sz="900">
                <a:solidFill>
                  <a:schemeClr val="tx1"/>
                </a:solidFill>
                <a:latin typeface="Arial" charset="0"/>
              </a:defRPr>
            </a:lvl5pPr>
            <a:lvl6pPr marL="2565983" indent="-233270" algn="ctr" defTabSz="952525" eaLnBrk="0" fontAlgn="base" hangingPunct="0">
              <a:spcBef>
                <a:spcPct val="0"/>
              </a:spcBef>
              <a:spcAft>
                <a:spcPct val="0"/>
              </a:spcAft>
              <a:defRPr sz="900">
                <a:solidFill>
                  <a:schemeClr val="tx1"/>
                </a:solidFill>
                <a:latin typeface="Arial" charset="0"/>
              </a:defRPr>
            </a:lvl6pPr>
            <a:lvl7pPr marL="3032527" indent="-233270" algn="ctr" defTabSz="952525" eaLnBrk="0" fontAlgn="base" hangingPunct="0">
              <a:spcBef>
                <a:spcPct val="0"/>
              </a:spcBef>
              <a:spcAft>
                <a:spcPct val="0"/>
              </a:spcAft>
              <a:defRPr sz="900">
                <a:solidFill>
                  <a:schemeClr val="tx1"/>
                </a:solidFill>
                <a:latin typeface="Arial" charset="0"/>
              </a:defRPr>
            </a:lvl7pPr>
            <a:lvl8pPr marL="3499069" indent="-233270" algn="ctr" defTabSz="952525" eaLnBrk="0" fontAlgn="base" hangingPunct="0">
              <a:spcBef>
                <a:spcPct val="0"/>
              </a:spcBef>
              <a:spcAft>
                <a:spcPct val="0"/>
              </a:spcAft>
              <a:defRPr sz="900">
                <a:solidFill>
                  <a:schemeClr val="tx1"/>
                </a:solidFill>
                <a:latin typeface="Arial" charset="0"/>
              </a:defRPr>
            </a:lvl8pPr>
            <a:lvl9pPr marL="3965611" indent="-233270" algn="ctr" defTabSz="952525" eaLnBrk="0" fontAlgn="base" hangingPunct="0">
              <a:spcBef>
                <a:spcPct val="0"/>
              </a:spcBef>
              <a:spcAft>
                <a:spcPct val="0"/>
              </a:spcAft>
              <a:defRPr sz="900">
                <a:solidFill>
                  <a:schemeClr val="tx1"/>
                </a:solidFill>
                <a:latin typeface="Arial" charset="0"/>
              </a:defRPr>
            </a:lvl9pPr>
          </a:lstStyle>
          <a:p>
            <a:pPr eaLnBrk="1" hangingPunct="1"/>
            <a:fld id="{ADF4DB94-B89B-4DC2-861A-5D11DCD2933D}" type="slidenum">
              <a:rPr lang="en-US" altLang="en-US" sz="1200"/>
              <a:pPr eaLnBrk="1" hangingPunct="1"/>
              <a:t>6</a:t>
            </a:fld>
            <a:endParaRPr lang="en-US" altLang="en-US" sz="120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buFontTx/>
              <a:buChar char="•"/>
            </a:pPr>
            <a:endParaRPr lang="en-US" altLang="en-US" smtClean="0"/>
          </a:p>
        </p:txBody>
      </p:sp>
    </p:spTree>
    <p:extLst>
      <p:ext uri="{BB962C8B-B14F-4D97-AF65-F5344CB8AC3E}">
        <p14:creationId xmlns:p14="http://schemas.microsoft.com/office/powerpoint/2010/main" val="623820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C252F4-B0F9-4B78-8CFE-06CED49EA52D}" type="slidenum">
              <a:rPr lang="en-US" smtClean="0"/>
              <a:t>7</a:t>
            </a:fld>
            <a:endParaRPr lang="en-US"/>
          </a:p>
        </p:txBody>
      </p:sp>
    </p:spTree>
    <p:extLst>
      <p:ext uri="{BB962C8B-B14F-4D97-AF65-F5344CB8AC3E}">
        <p14:creationId xmlns:p14="http://schemas.microsoft.com/office/powerpoint/2010/main" val="395275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xfrm>
            <a:off x="302667" y="4801404"/>
            <a:ext cx="6431657" cy="4800709"/>
          </a:xfrm>
          <a:noFill/>
        </p:spPr>
        <p:txBody>
          <a:bodyPr/>
          <a:lstStyle/>
          <a:p>
            <a:pPr marL="177869" indent="-177869">
              <a:buFont typeface="Arial" pitchFamily="34" charset="0"/>
              <a:buChar char="•"/>
            </a:pPr>
            <a:r>
              <a:rPr lang="en-US" sz="1100" dirty="0">
                <a:solidFill>
                  <a:srgbClr val="000000"/>
                </a:solidFill>
                <a:latin typeface="Arial" pitchFamily="34" charset="0"/>
              </a:rPr>
              <a:t>This is break down of where we ended up from our 2011 EM site assessments for Kearl processing.  It represents the processing capabilities by site for both initial introduction of Kearl in Q4, 2012 and also potential capabilities for the next phase of Kearl in 2015.</a:t>
            </a:r>
          </a:p>
          <a:p>
            <a:pPr marL="177869" indent="-177869">
              <a:buFont typeface="Arial" pitchFamily="34" charset="0"/>
              <a:buChar char="•"/>
            </a:pPr>
            <a:r>
              <a:rPr lang="en-US" sz="1100" dirty="0">
                <a:solidFill>
                  <a:srgbClr val="000000"/>
                </a:solidFill>
                <a:latin typeface="Arial" pitchFamily="34" charset="0"/>
              </a:rPr>
              <a:t>The primary backstop sites are Joliet, Billings, Beaumont, Nanticoke, and Sarnia. USGC logistics limits the initial processing of Kearl to Beaumont refinery using the ~20 kbd of Pegasus pipeline space that is presently controlled by EM and also is used to ship Cold Lake.  We will cover more of the logistics challenges for clearing of crude to the USGC later on in the package.</a:t>
            </a:r>
          </a:p>
          <a:p>
            <a:pPr marL="177869" indent="-177869">
              <a:buFont typeface="Arial" pitchFamily="34" charset="0"/>
              <a:buChar char="•"/>
            </a:pPr>
            <a:r>
              <a:rPr lang="en-US" sz="1100" dirty="0">
                <a:solidFill>
                  <a:srgbClr val="000000"/>
                </a:solidFill>
                <a:latin typeface="Arial" pitchFamily="34" charset="0"/>
              </a:rPr>
              <a:t>In addition to the site capabilities, this slide highlights the current site constraints and also whether or not a site has had the opportunity to process Shell’s PFT crude blend in a test run.  When Shell’s Scotford upgrader experiences reliability problems, Shell places a blended PFT bitumen crude on the market at a price lower than both CLB and WCS crudes.  In 2011, we were able to take advantage of processing a large volume (~900+ kbbls) at ‘4’ of our backstop sites to help set our operating envelopes for what Kearl could potentially look like as a PFT based crude.  Additional information on the various types of Shell PFT crude blends can be found in the backup section of this presentation.</a:t>
            </a:r>
          </a:p>
          <a:p>
            <a:pPr marL="177869" indent="-177869">
              <a:buFont typeface="Arial" pitchFamily="34" charset="0"/>
              <a:buChar char="•"/>
            </a:pPr>
            <a:r>
              <a:rPr lang="en-US" sz="1100" dirty="0">
                <a:solidFill>
                  <a:srgbClr val="000000"/>
                </a:solidFill>
                <a:latin typeface="Arial" pitchFamily="34" charset="0"/>
              </a:rPr>
              <a:t>All of the EM sites are progressing through a Management of Change (MOC) work process, with action plans and projects to address any capability gaps required in their respective readiness for processing of Kearl. Sites in Bold have completed theirs. Operating cost estimates have been developed for each site.  The un-optimized operating costs required will be up to 0.42 $/Kearl bbl.  </a:t>
            </a:r>
          </a:p>
          <a:p>
            <a:pPr marL="177869" indent="-177869">
              <a:buFont typeface="Arial" pitchFamily="34" charset="0"/>
              <a:buChar char="•"/>
            </a:pPr>
            <a:r>
              <a:rPr lang="en-US" sz="1100" dirty="0">
                <a:solidFill>
                  <a:srgbClr val="000000"/>
                </a:solidFill>
                <a:latin typeface="Arial" pitchFamily="34" charset="0"/>
              </a:rPr>
              <a:t>Strathcona refinery was added to the mix, however, after the site review, the logistics challenges were steep and Kearl processing would mostly limited to the asphalt unit and only on certain grades of paving asphalt</a:t>
            </a:r>
          </a:p>
          <a:p>
            <a:pPr marL="177869" indent="-177869">
              <a:buFont typeface="Arial" pitchFamily="34" charset="0"/>
              <a:buChar char="•"/>
            </a:pPr>
            <a:r>
              <a:rPr lang="en-US" sz="1100" dirty="0">
                <a:solidFill>
                  <a:srgbClr val="000000"/>
                </a:solidFill>
                <a:latin typeface="Arial" pitchFamily="34" charset="0"/>
              </a:rPr>
              <a:t>Torrance was re-evaluated, however, with the low carbon fuels standards regulation they carry potential large discount on Western Canadian crudes.  </a:t>
            </a:r>
          </a:p>
          <a:p>
            <a:pPr eaLnBrk="1" hangingPunct="1"/>
            <a:endParaRPr lang="en-US" sz="800" dirty="0"/>
          </a:p>
        </p:txBody>
      </p:sp>
    </p:spTree>
    <p:extLst>
      <p:ext uri="{BB962C8B-B14F-4D97-AF65-F5344CB8AC3E}">
        <p14:creationId xmlns:p14="http://schemas.microsoft.com/office/powerpoint/2010/main" val="404608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xfrm>
            <a:off x="302667" y="4801404"/>
            <a:ext cx="6431657" cy="4800709"/>
          </a:xfrm>
          <a:noFill/>
        </p:spPr>
        <p:txBody>
          <a:bodyPr/>
          <a:lstStyle/>
          <a:p>
            <a:pPr marL="177869" indent="-177869">
              <a:buFont typeface="Arial" pitchFamily="34" charset="0"/>
              <a:buChar char="•"/>
            </a:pPr>
            <a:r>
              <a:rPr lang="en-US" sz="1100" dirty="0">
                <a:solidFill>
                  <a:srgbClr val="000000"/>
                </a:solidFill>
                <a:latin typeface="Arial" pitchFamily="34" charset="0"/>
              </a:rPr>
              <a:t>This is break down of where we ended up from our 2011 EM site assessments for Kearl processing.  It represents the processing capabilities by site for both initial introduction of Kearl in Q4, 2012 and also potential capabilities for the next phase of Kearl in 2015.</a:t>
            </a:r>
          </a:p>
          <a:p>
            <a:pPr marL="177869" indent="-177869">
              <a:buFont typeface="Arial" pitchFamily="34" charset="0"/>
              <a:buChar char="•"/>
            </a:pPr>
            <a:r>
              <a:rPr lang="en-US" sz="1100" dirty="0">
                <a:solidFill>
                  <a:srgbClr val="000000"/>
                </a:solidFill>
                <a:latin typeface="Arial" pitchFamily="34" charset="0"/>
              </a:rPr>
              <a:t>The primary backstop sites are Joliet, Billings, Beaumont, Nanticoke, and Sarnia. USGC logistics limits the initial processing of Kearl to Beaumont refinery using the ~20 kbd of Pegasus pipeline space that is presently controlled by EM and also is used to ship Cold Lake.  We will cover more of the logistics challenges for clearing of crude to the USGC later on in the package.</a:t>
            </a:r>
          </a:p>
          <a:p>
            <a:pPr marL="177869" indent="-177869">
              <a:buFont typeface="Arial" pitchFamily="34" charset="0"/>
              <a:buChar char="•"/>
            </a:pPr>
            <a:r>
              <a:rPr lang="en-US" sz="1100" dirty="0">
                <a:solidFill>
                  <a:srgbClr val="000000"/>
                </a:solidFill>
                <a:latin typeface="Arial" pitchFamily="34" charset="0"/>
              </a:rPr>
              <a:t>In addition to the site capabilities, this slide highlights the current site constraints and also whether or not a site has had the opportunity to process Shell’s PFT crude blend in a test run.  When Shell’s Scotford upgrader experiences reliability problems, Shell places a blended PFT bitumen crude on the market at a price lower than both CLB and WCS crudes.  In 2011, we were able to take advantage of processing a large volume (~900+ kbbls) at ‘4’ of our backstop sites to help set our operating envelopes for what Kearl could potentially look like as a PFT based crude.  Additional information on the various types of Shell PFT crude blends can be found in the backup section of this presentation.</a:t>
            </a:r>
          </a:p>
          <a:p>
            <a:pPr marL="177869" indent="-177869">
              <a:buFont typeface="Arial" pitchFamily="34" charset="0"/>
              <a:buChar char="•"/>
            </a:pPr>
            <a:r>
              <a:rPr lang="en-US" sz="1100" dirty="0">
                <a:solidFill>
                  <a:srgbClr val="000000"/>
                </a:solidFill>
                <a:latin typeface="Arial" pitchFamily="34" charset="0"/>
              </a:rPr>
              <a:t>All of the EM sites are progressing through a Management of Change (MOC) work process, with action plans and projects to address any capability gaps required in their respective readiness for processing of Kearl. Sites in Bold have completed theirs. Operating cost estimates have been developed for each site.  The un-optimized operating costs required will be up to 0.42 $/Kearl bbl.  </a:t>
            </a:r>
          </a:p>
          <a:p>
            <a:pPr marL="177869" indent="-177869">
              <a:buFont typeface="Arial" pitchFamily="34" charset="0"/>
              <a:buChar char="•"/>
            </a:pPr>
            <a:r>
              <a:rPr lang="en-US" sz="1100" dirty="0">
                <a:solidFill>
                  <a:srgbClr val="000000"/>
                </a:solidFill>
                <a:latin typeface="Arial" pitchFamily="34" charset="0"/>
              </a:rPr>
              <a:t>Strathcona refinery was added to the mix, however, after the site review, the logistics challenges were steep and Kearl processing would mostly limited to the asphalt unit and only on certain grades of paving asphalt</a:t>
            </a:r>
          </a:p>
          <a:p>
            <a:pPr marL="177869" indent="-177869">
              <a:buFont typeface="Arial" pitchFamily="34" charset="0"/>
              <a:buChar char="•"/>
            </a:pPr>
            <a:r>
              <a:rPr lang="en-US" sz="1100" dirty="0">
                <a:solidFill>
                  <a:srgbClr val="000000"/>
                </a:solidFill>
                <a:latin typeface="Arial" pitchFamily="34" charset="0"/>
              </a:rPr>
              <a:t>Torrance was re-evaluated, however, with the low carbon fuels standards regulation they carry potential large discount on Western Canadian crudes.  </a:t>
            </a:r>
          </a:p>
          <a:p>
            <a:pPr eaLnBrk="1" hangingPunct="1"/>
            <a:endParaRPr lang="en-US" sz="800" dirty="0"/>
          </a:p>
        </p:txBody>
      </p:sp>
    </p:spTree>
    <p:extLst>
      <p:ext uri="{BB962C8B-B14F-4D97-AF65-F5344CB8AC3E}">
        <p14:creationId xmlns:p14="http://schemas.microsoft.com/office/powerpoint/2010/main" val="4191119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xfrm>
            <a:off x="302667" y="4801404"/>
            <a:ext cx="6431657" cy="4800709"/>
          </a:xfrm>
          <a:noFill/>
        </p:spPr>
        <p:txBody>
          <a:bodyPr/>
          <a:lstStyle/>
          <a:p>
            <a:pPr marL="177869" indent="-177869">
              <a:buFont typeface="Arial" pitchFamily="34" charset="0"/>
              <a:buChar char="•"/>
            </a:pPr>
            <a:r>
              <a:rPr lang="en-US" sz="1100" dirty="0">
                <a:solidFill>
                  <a:srgbClr val="000000"/>
                </a:solidFill>
                <a:latin typeface="Arial" pitchFamily="34" charset="0"/>
              </a:rPr>
              <a:t>This is break down of where we ended up from our 2011 EM site assessments for Kearl processing.  It represents the processing capabilities by site for both initial introduction of Kearl in Q4, 2012 and also potential capabilities for the next phase of Kearl in 2015.</a:t>
            </a:r>
          </a:p>
          <a:p>
            <a:pPr marL="177869" indent="-177869">
              <a:buFont typeface="Arial" pitchFamily="34" charset="0"/>
              <a:buChar char="•"/>
            </a:pPr>
            <a:r>
              <a:rPr lang="en-US" sz="1100" dirty="0">
                <a:solidFill>
                  <a:srgbClr val="000000"/>
                </a:solidFill>
                <a:latin typeface="Arial" pitchFamily="34" charset="0"/>
              </a:rPr>
              <a:t>The primary backstop sites are Joliet, Billings, Beaumont, Nanticoke, and Sarnia. USGC logistics limits the initial processing of Kearl to Beaumont refinery using the ~20 kbd of Pegasus pipeline space that is presently controlled by EM and also is used to ship Cold Lake.  We will cover more of the logistics challenges for clearing of crude to the USGC later on in the package.</a:t>
            </a:r>
          </a:p>
          <a:p>
            <a:pPr marL="177869" indent="-177869">
              <a:buFont typeface="Arial" pitchFamily="34" charset="0"/>
              <a:buChar char="•"/>
            </a:pPr>
            <a:r>
              <a:rPr lang="en-US" sz="1100" dirty="0">
                <a:solidFill>
                  <a:srgbClr val="000000"/>
                </a:solidFill>
                <a:latin typeface="Arial" pitchFamily="34" charset="0"/>
              </a:rPr>
              <a:t>In addition to the site capabilities, this slide highlights the current site constraints and also whether or not a site has had the opportunity to process Shell’s PFT crude blend in a test run.  When Shell’s Scotford upgrader experiences reliability problems, Shell places a blended PFT bitumen crude on the market at a price lower than both CLB and WCS crudes.  In 2011, we were able to take advantage of processing a large volume (~900+ kbbls) at ‘4’ of our backstop sites to help set our operating envelopes for what Kearl could potentially look like as a PFT based crude.  Additional information on the various types of Shell PFT crude blends can be found in the backup section of this presentation.</a:t>
            </a:r>
          </a:p>
          <a:p>
            <a:pPr marL="177869" indent="-177869">
              <a:buFont typeface="Arial" pitchFamily="34" charset="0"/>
              <a:buChar char="•"/>
            </a:pPr>
            <a:r>
              <a:rPr lang="en-US" sz="1100" dirty="0">
                <a:solidFill>
                  <a:srgbClr val="000000"/>
                </a:solidFill>
                <a:latin typeface="Arial" pitchFamily="34" charset="0"/>
              </a:rPr>
              <a:t>All of the EM sites are progressing through a Management of Change (MOC) work process, with action plans and projects to address any capability gaps required in their respective readiness for processing of Kearl. Sites in Bold have completed theirs. Operating cost estimates have been developed for each site.  The un-optimized operating costs required will be up to 0.42 $/Kearl bbl.  </a:t>
            </a:r>
          </a:p>
          <a:p>
            <a:pPr marL="177869" indent="-177869">
              <a:buFont typeface="Arial" pitchFamily="34" charset="0"/>
              <a:buChar char="•"/>
            </a:pPr>
            <a:r>
              <a:rPr lang="en-US" sz="1100" dirty="0">
                <a:solidFill>
                  <a:srgbClr val="000000"/>
                </a:solidFill>
                <a:latin typeface="Arial" pitchFamily="34" charset="0"/>
              </a:rPr>
              <a:t>Strathcona refinery was added to the mix, however, after the site review, the logistics challenges were steep and Kearl processing would mostly limited to the asphalt unit and only on certain grades of paving asphalt</a:t>
            </a:r>
          </a:p>
          <a:p>
            <a:pPr marL="177869" indent="-177869">
              <a:buFont typeface="Arial" pitchFamily="34" charset="0"/>
              <a:buChar char="•"/>
            </a:pPr>
            <a:r>
              <a:rPr lang="en-US" sz="1100" dirty="0">
                <a:solidFill>
                  <a:srgbClr val="000000"/>
                </a:solidFill>
                <a:latin typeface="Arial" pitchFamily="34" charset="0"/>
              </a:rPr>
              <a:t>Torrance was re-evaluated, however, with the low carbon fuels standards regulation they carry potential large discount on Western Canadian crudes.  </a:t>
            </a:r>
          </a:p>
          <a:p>
            <a:pPr eaLnBrk="1" hangingPunct="1"/>
            <a:endParaRPr lang="en-US" sz="800" dirty="0"/>
          </a:p>
        </p:txBody>
      </p:sp>
    </p:spTree>
    <p:extLst>
      <p:ext uri="{BB962C8B-B14F-4D97-AF65-F5344CB8AC3E}">
        <p14:creationId xmlns:p14="http://schemas.microsoft.com/office/powerpoint/2010/main" val="21714313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Graphic Blue">
    <p:spTree>
      <p:nvGrpSpPr>
        <p:cNvPr id="1" name=""/>
        <p:cNvGrpSpPr/>
        <p:nvPr/>
      </p:nvGrpSpPr>
      <p:grpSpPr>
        <a:xfrm>
          <a:off x="0" y="0"/>
          <a:ext cx="0" cy="0"/>
          <a:chOff x="0" y="0"/>
          <a:chExt cx="0" cy="0"/>
        </a:xfrm>
      </p:grpSpPr>
      <p:sp>
        <p:nvSpPr>
          <p:cNvPr id="18" name="Content Placeholder 4"/>
          <p:cNvSpPr>
            <a:spLocks noGrp="1"/>
          </p:cNvSpPr>
          <p:nvPr>
            <p:ph sz="quarter" idx="13" hasCustomPrompt="1"/>
          </p:nvPr>
        </p:nvSpPr>
        <p:spPr bwMode="white">
          <a:xfrm>
            <a:off x="475488" y="4648200"/>
            <a:ext cx="5019528" cy="662599"/>
          </a:xfrm>
          <a:noFill/>
          <a:ln>
            <a:noFill/>
          </a:ln>
        </p:spPr>
        <p:txBody>
          <a:bodyPr vert="horz" wrap="square" lIns="0" tIns="0" rIns="0" bIns="0" numCol="1" anchor="t" anchorCtr="0" compatLnSpc="1">
            <a:prstTxWarp prst="textNoShape">
              <a:avLst/>
            </a:prstTxWarp>
          </a:bodyPr>
          <a:lstStyle>
            <a:lvl1pPr marL="0" indent="0">
              <a:buNone/>
              <a:defRPr lang="en-US" sz="1200" dirty="0">
                <a:solidFill>
                  <a:schemeClr val="tx1">
                    <a:lumMod val="50000"/>
                    <a:lumOff val="50000"/>
                  </a:schemeClr>
                </a:solidFill>
                <a:ea typeface="+mn-ea"/>
                <a:cs typeface="+mn-cs"/>
              </a:defRPr>
            </a:lvl1pPr>
          </a:lstStyle>
          <a:p>
            <a:pPr>
              <a:lnSpc>
                <a:spcPct val="110000"/>
              </a:lnSpc>
            </a:pPr>
            <a:r>
              <a:rPr lang="en-US" sz="1200" dirty="0" smtClean="0">
                <a:solidFill>
                  <a:srgbClr val="7F7F7F"/>
                </a:solidFill>
              </a:rPr>
              <a:t>Presenter name (optional)</a:t>
            </a:r>
          </a:p>
          <a:p>
            <a:r>
              <a:rPr lang="en-US" sz="1200" dirty="0" smtClean="0">
                <a:solidFill>
                  <a:srgbClr val="7F7F7F"/>
                </a:solidFill>
              </a:rPr>
              <a:t>Title (optional)</a:t>
            </a:r>
          </a:p>
          <a:p>
            <a:r>
              <a:rPr lang="en-US" sz="1200" dirty="0" smtClean="0">
                <a:solidFill>
                  <a:srgbClr val="7F7F7F"/>
                </a:solidFill>
              </a:rPr>
              <a:t>Location (optional)</a:t>
            </a:r>
            <a:endParaRPr lang="en-US" sz="1200" dirty="0">
              <a:solidFill>
                <a:srgbClr val="7F7F7F"/>
              </a:solidFill>
            </a:endParaRPr>
          </a:p>
        </p:txBody>
      </p:sp>
      <p:sp>
        <p:nvSpPr>
          <p:cNvPr id="16" name="Content Placeholder 4"/>
          <p:cNvSpPr>
            <a:spLocks noGrp="1"/>
          </p:cNvSpPr>
          <p:nvPr>
            <p:ph sz="quarter" idx="12" hasCustomPrompt="1"/>
          </p:nvPr>
        </p:nvSpPr>
        <p:spPr bwMode="white">
          <a:xfrm>
            <a:off x="475488" y="409536"/>
            <a:ext cx="5019528" cy="314325"/>
          </a:xfrm>
          <a:noFill/>
          <a:ln>
            <a:noFill/>
          </a:ln>
        </p:spPr>
        <p:txBody>
          <a:bodyPr vert="horz" wrap="square" lIns="0" tIns="0" rIns="0" bIns="0" numCol="1" anchor="t" anchorCtr="0" compatLnSpc="1">
            <a:prstTxWarp prst="textNoShape">
              <a:avLst/>
            </a:prstTxWarp>
          </a:bodyPr>
          <a:lstStyle>
            <a:lvl1pPr marL="0" indent="0">
              <a:buNone/>
              <a:defRPr lang="en-US" sz="1200" dirty="0">
                <a:solidFill>
                  <a:schemeClr val="tx1">
                    <a:lumMod val="50000"/>
                    <a:lumOff val="50000"/>
                  </a:schemeClr>
                </a:solidFill>
                <a:ea typeface="+mn-ea"/>
                <a:cs typeface="+mn-cs"/>
              </a:defRPr>
            </a:lvl1pPr>
          </a:lstStyle>
          <a:p>
            <a:r>
              <a:rPr lang="en-US" sz="1200" dirty="0" smtClean="0">
                <a:solidFill>
                  <a:schemeClr val="tx1">
                    <a:lumMod val="50000"/>
                    <a:lumOff val="50000"/>
                  </a:schemeClr>
                </a:solidFill>
              </a:rPr>
              <a:t>Extra copy line separated by two spaces, no comma (optional)</a:t>
            </a:r>
          </a:p>
        </p:txBody>
      </p:sp>
      <p:sp>
        <p:nvSpPr>
          <p:cNvPr id="10" name="Rectangle 9"/>
          <p:cNvSpPr/>
          <p:nvPr userDrawn="1"/>
        </p:nvSpPr>
        <p:spPr>
          <a:xfrm>
            <a:off x="0" y="1325080"/>
            <a:ext cx="9144000" cy="3081528"/>
          </a:xfrm>
          <a:prstGeom prst="rect">
            <a:avLst/>
          </a:prstGeom>
          <a:gradFill flip="none" rotWithShape="1">
            <a:gsLst>
              <a:gs pos="30000">
                <a:schemeClr val="accent1"/>
              </a:gs>
              <a:gs pos="100000">
                <a:schemeClr val="accent2"/>
              </a:gs>
            </a:gsLst>
            <a:lin ang="18900000" scaled="0"/>
            <a:tileRect/>
          </a:gra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pic>
        <p:nvPicPr>
          <p:cNvPr id="9" name="Picture 8" descr="EM_pattern_PowerPoint_White.png"/>
          <p:cNvPicPr>
            <a:picLocks noChangeAspect="1"/>
          </p:cNvPicPr>
          <p:nvPr userDrawn="1"/>
        </p:nvPicPr>
        <p:blipFill>
          <a:blip r:embed="rId2">
            <a:alphaModFix amt="63000"/>
            <a:extLst>
              <a:ext uri="{28A0092B-C50C-407E-A947-70E740481C1C}">
                <a14:useLocalDpi xmlns:a14="http://schemas.microsoft.com/office/drawing/2010/main"/>
              </a:ext>
            </a:extLst>
          </a:blip>
          <a:stretch>
            <a:fillRect/>
          </a:stretch>
        </p:blipFill>
        <p:spPr>
          <a:xfrm>
            <a:off x="0" y="1325080"/>
            <a:ext cx="9144000" cy="3084576"/>
          </a:xfrm>
          <a:prstGeom prst="rect">
            <a:avLst/>
          </a:prstGeom>
        </p:spPr>
      </p:pic>
      <p:sp>
        <p:nvSpPr>
          <p:cNvPr id="12" name="Content Placeholder 4"/>
          <p:cNvSpPr>
            <a:spLocks noGrp="1"/>
          </p:cNvSpPr>
          <p:nvPr>
            <p:ph sz="quarter" idx="11" hasCustomPrompt="1"/>
          </p:nvPr>
        </p:nvSpPr>
        <p:spPr bwMode="white">
          <a:xfrm>
            <a:off x="475488" y="1576845"/>
            <a:ext cx="5029200" cy="314325"/>
          </a:xfrm>
        </p:spPr>
        <p:txBody>
          <a:bodyPr/>
          <a:lstStyle>
            <a:lvl1pPr marL="0" indent="0">
              <a:buNone/>
              <a:defRPr lang="en-US" sz="1600" kern="1200" dirty="0" smtClean="0">
                <a:solidFill>
                  <a:schemeClr val="bg1"/>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r>
              <a:rPr lang="en-US" dirty="0" smtClean="0"/>
              <a:t>Month Date, Year or sub-headline</a:t>
            </a:r>
            <a:endParaRPr lang="en-US" dirty="0"/>
          </a:p>
        </p:txBody>
      </p:sp>
      <p:pic>
        <p:nvPicPr>
          <p:cNvPr id="15" name="Picture 14" descr="exmo_red.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white">
          <a:xfrm>
            <a:off x="6460490" y="432873"/>
            <a:ext cx="2249424" cy="450858"/>
          </a:xfrm>
          <a:prstGeom prst="rect">
            <a:avLst/>
          </a:prstGeom>
        </p:spPr>
      </p:pic>
      <p:sp>
        <p:nvSpPr>
          <p:cNvPr id="8" name="Footer Placeholder 2"/>
          <p:cNvSpPr>
            <a:spLocks noGrp="1"/>
          </p:cNvSpPr>
          <p:nvPr>
            <p:ph type="ftr" sz="quarter" idx="3"/>
          </p:nvPr>
        </p:nvSpPr>
        <p:spPr>
          <a:xfrm>
            <a:off x="7377745" y="6267450"/>
            <a:ext cx="1312230" cy="228600"/>
          </a:xfrm>
          <a:prstGeom prst="rect">
            <a:avLst/>
          </a:prstGeom>
          <a:noFill/>
          <a:ln>
            <a:noFill/>
          </a:ln>
        </p:spPr>
        <p:txBody>
          <a:bodyPr lIns="0" tIns="0" rIns="0" bIns="0" anchor="b"/>
          <a:lstStyle>
            <a:lvl1pPr>
              <a:defRPr lang="en-US" sz="800">
                <a:latin typeface="+mn-lt"/>
                <a:ea typeface="Arial"/>
                <a:cs typeface="Arial" charset="0"/>
              </a:defRPr>
            </a:lvl1pPr>
          </a:lstStyle>
          <a:p>
            <a:pPr algn="r"/>
            <a:r>
              <a:rPr lang="en-US" dirty="0" smtClean="0"/>
              <a:t>Proprietary</a:t>
            </a:r>
            <a:endParaRPr lang="en-US" dirty="0"/>
          </a:p>
        </p:txBody>
      </p:sp>
      <p:pic>
        <p:nvPicPr>
          <p:cNvPr id="13" name="Picture 12" descr="exmo_elh_tm_w.png"/>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435672" y="3875313"/>
            <a:ext cx="1792224" cy="324454"/>
          </a:xfrm>
          <a:prstGeom prst="rect">
            <a:avLst/>
          </a:prstGeom>
        </p:spPr>
      </p:pic>
      <p:sp>
        <p:nvSpPr>
          <p:cNvPr id="11" name="Title 1"/>
          <p:cNvSpPr>
            <a:spLocks noGrp="1"/>
          </p:cNvSpPr>
          <p:nvPr>
            <p:ph type="ctrTitle"/>
          </p:nvPr>
        </p:nvSpPr>
        <p:spPr bwMode="white">
          <a:xfrm>
            <a:off x="475488" y="1900826"/>
            <a:ext cx="8206550" cy="2286000"/>
          </a:xfrm>
        </p:spPr>
        <p:txBody>
          <a:bodyPr>
            <a:noAutofit/>
          </a:bodyPr>
          <a:lstStyle>
            <a:lvl1pPr>
              <a:lnSpc>
                <a:spcPct val="90000"/>
              </a:lnSpc>
              <a:defRPr sz="5400" b="0" i="0" baseline="0">
                <a:solidFill>
                  <a:schemeClr val="bg1"/>
                </a:solidFill>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3462641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actoid White">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59582" y="1719072"/>
            <a:ext cx="8230090" cy="2190494"/>
          </a:xfrm>
        </p:spPr>
        <p:txBody>
          <a:bodyPr>
            <a:noAutofit/>
          </a:bodyPr>
          <a:lstStyle>
            <a:lvl1pPr>
              <a:lnSpc>
                <a:spcPct val="90000"/>
              </a:lnSpc>
              <a:defRPr sz="16000" b="0" i="0" baseline="0">
                <a:solidFill>
                  <a:schemeClr val="accent2"/>
                </a:solidFill>
                <a:latin typeface="Arial"/>
                <a:cs typeface="Arial"/>
              </a:defRPr>
            </a:lvl1pPr>
          </a:lstStyle>
          <a:p>
            <a:r>
              <a:rPr lang="en-US" dirty="0" smtClean="0"/>
              <a:t>Data</a:t>
            </a:r>
            <a:endParaRPr lang="en-US" dirty="0"/>
          </a:p>
        </p:txBody>
      </p:sp>
      <p:sp>
        <p:nvSpPr>
          <p:cNvPr id="12" name="Content Placeholder 4"/>
          <p:cNvSpPr>
            <a:spLocks noGrp="1"/>
          </p:cNvSpPr>
          <p:nvPr>
            <p:ph sz="quarter" idx="11"/>
          </p:nvPr>
        </p:nvSpPr>
        <p:spPr>
          <a:xfrm>
            <a:off x="457199" y="3895344"/>
            <a:ext cx="8224117" cy="1828800"/>
          </a:xfrm>
        </p:spPr>
        <p:txBody>
          <a:bodyPr/>
          <a:lstStyle>
            <a:lvl1pPr marL="0" indent="0">
              <a:lnSpc>
                <a:spcPct val="90000"/>
              </a:lnSpc>
              <a:buNone/>
              <a:defRPr lang="en-US" sz="4000" kern="1200" dirty="0" smtClean="0">
                <a:solidFill>
                  <a:schemeClr val="accent2"/>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sp>
        <p:nvSpPr>
          <p:cNvPr id="3" name="Slide Number Placeholder 2"/>
          <p:cNvSpPr>
            <a:spLocks noGrp="1"/>
          </p:cNvSpPr>
          <p:nvPr>
            <p:ph type="sldNum" sz="quarter" idx="12"/>
          </p:nvPr>
        </p:nvSpPr>
        <p:spPr/>
        <p:txBody>
          <a:bodyPr/>
          <a:lstStyle/>
          <a:p>
            <a:pPr algn="r"/>
            <a:fld id="{6A1832FB-D067-F14F-8F63-A059BBF7F3FB}" type="slidenum">
              <a:rPr lang="en-US" smtClean="0"/>
              <a:pPr algn="r"/>
              <a:t>‹#›</a:t>
            </a:fld>
            <a:endParaRPr lang="en-US" dirty="0"/>
          </a:p>
        </p:txBody>
      </p:sp>
      <p:sp>
        <p:nvSpPr>
          <p:cNvPr id="2" name="Footer Placeholder 1"/>
          <p:cNvSpPr>
            <a:spLocks noGrp="1"/>
          </p:cNvSpPr>
          <p:nvPr>
            <p:ph type="ftr" sz="quarter" idx="13"/>
          </p:nvPr>
        </p:nvSpPr>
        <p:spPr/>
        <p:txBody>
          <a:bodyPr/>
          <a:lstStyle/>
          <a:p>
            <a:pPr algn="r"/>
            <a:r>
              <a:rPr lang="en-US" dirty="0" smtClean="0"/>
              <a:t>Proprietary</a:t>
            </a:r>
            <a:endParaRPr lang="en-US" dirty="0"/>
          </a:p>
        </p:txBody>
      </p:sp>
    </p:spTree>
    <p:extLst>
      <p:ext uri="{BB962C8B-B14F-4D97-AF65-F5344CB8AC3E}">
        <p14:creationId xmlns:p14="http://schemas.microsoft.com/office/powerpoint/2010/main" val="119560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Factoids White">
    <p:spTree>
      <p:nvGrpSpPr>
        <p:cNvPr id="1" name=""/>
        <p:cNvGrpSpPr/>
        <p:nvPr/>
      </p:nvGrpSpPr>
      <p:grpSpPr>
        <a:xfrm>
          <a:off x="0" y="0"/>
          <a:ext cx="0" cy="0"/>
          <a:chOff x="0" y="0"/>
          <a:chExt cx="0" cy="0"/>
        </a:xfrm>
      </p:grpSpPr>
      <p:sp>
        <p:nvSpPr>
          <p:cNvPr id="6" name="Content Placeholder 4"/>
          <p:cNvSpPr>
            <a:spLocks noGrp="1"/>
          </p:cNvSpPr>
          <p:nvPr>
            <p:ph sz="quarter" idx="13" hasCustomPrompt="1"/>
          </p:nvPr>
        </p:nvSpPr>
        <p:spPr>
          <a:xfrm>
            <a:off x="5099050" y="1773936"/>
            <a:ext cx="3653684" cy="1828800"/>
          </a:xfrm>
          <a:noFill/>
          <a:ln>
            <a:noFill/>
          </a:ln>
        </p:spPr>
        <p:txBody>
          <a:bodyPr vert="horz" wrap="square" lIns="0" tIns="0" rIns="0" bIns="0" numCol="1" anchor="t" anchorCtr="0" compatLnSpc="1">
            <a:prstTxWarp prst="textNoShape">
              <a:avLst/>
            </a:prstTxWarp>
            <a:noAutofit/>
          </a:bodyPr>
          <a:lstStyle>
            <a:lvl1pPr marL="0" indent="0">
              <a:lnSpc>
                <a:spcPct val="90000"/>
              </a:lnSpc>
              <a:buNone/>
              <a:defRPr lang="en-US" sz="13200" b="0" i="0" baseline="0" dirty="0" smtClean="0">
                <a:solidFill>
                  <a:schemeClr val="accent2"/>
                </a:solidFill>
                <a:latin typeface="Arial"/>
                <a:cs typeface="Arial"/>
              </a:defRPr>
            </a:lvl1pPr>
          </a:lstStyle>
          <a:p>
            <a:pPr lvl="0">
              <a:lnSpc>
                <a:spcPct val="90000"/>
              </a:lnSpc>
            </a:pPr>
            <a:r>
              <a:rPr lang="en-US" dirty="0" smtClean="0"/>
              <a:t>Data</a:t>
            </a:r>
          </a:p>
        </p:txBody>
      </p:sp>
      <p:sp>
        <p:nvSpPr>
          <p:cNvPr id="7" name="Content Placeholder 4"/>
          <p:cNvSpPr>
            <a:spLocks noGrp="1"/>
          </p:cNvSpPr>
          <p:nvPr>
            <p:ph sz="quarter" idx="14" hasCustomPrompt="1"/>
          </p:nvPr>
        </p:nvSpPr>
        <p:spPr>
          <a:xfrm>
            <a:off x="457200" y="1773936"/>
            <a:ext cx="3653684" cy="1828800"/>
          </a:xfrm>
          <a:noFill/>
          <a:ln>
            <a:noFill/>
          </a:ln>
        </p:spPr>
        <p:txBody>
          <a:bodyPr vert="horz" wrap="square" lIns="0" tIns="0" rIns="0" bIns="0" numCol="1" anchor="t" anchorCtr="0" compatLnSpc="1">
            <a:prstTxWarp prst="textNoShape">
              <a:avLst/>
            </a:prstTxWarp>
          </a:bodyPr>
          <a:lstStyle>
            <a:lvl1pPr marL="0" indent="0">
              <a:lnSpc>
                <a:spcPct val="90000"/>
              </a:lnSpc>
              <a:buNone/>
              <a:defRPr lang="en-US" sz="13200" dirty="0" smtClean="0">
                <a:solidFill>
                  <a:schemeClr val="accent1"/>
                </a:solidFill>
                <a:latin typeface="Arial"/>
                <a:cs typeface="Arial"/>
              </a:defRPr>
            </a:lvl1pPr>
          </a:lstStyle>
          <a:p>
            <a:pPr lvl="0"/>
            <a:r>
              <a:rPr lang="en-US" dirty="0" smtClean="0"/>
              <a:t>Data</a:t>
            </a:r>
          </a:p>
        </p:txBody>
      </p:sp>
      <p:sp>
        <p:nvSpPr>
          <p:cNvPr id="12" name="Content Placeholder 4"/>
          <p:cNvSpPr>
            <a:spLocks noGrp="1"/>
          </p:cNvSpPr>
          <p:nvPr>
            <p:ph sz="quarter" idx="11"/>
          </p:nvPr>
        </p:nvSpPr>
        <p:spPr>
          <a:xfrm>
            <a:off x="457200" y="3576638"/>
            <a:ext cx="3653684" cy="1828800"/>
          </a:xfrm>
        </p:spPr>
        <p:txBody>
          <a:bodyPr/>
          <a:lstStyle>
            <a:lvl1pPr marL="0" indent="0">
              <a:lnSpc>
                <a:spcPct val="90000"/>
              </a:lnSpc>
              <a:buNone/>
              <a:defRPr lang="en-US" sz="3200" kern="1200" dirty="0" smtClean="0">
                <a:solidFill>
                  <a:schemeClr val="accent1"/>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sp>
        <p:nvSpPr>
          <p:cNvPr id="5" name="Content Placeholder 4"/>
          <p:cNvSpPr>
            <a:spLocks noGrp="1"/>
          </p:cNvSpPr>
          <p:nvPr>
            <p:ph sz="quarter" idx="12"/>
          </p:nvPr>
        </p:nvSpPr>
        <p:spPr>
          <a:xfrm>
            <a:off x="5099050" y="3576638"/>
            <a:ext cx="3653684" cy="1828800"/>
          </a:xfrm>
        </p:spPr>
        <p:txBody>
          <a:bodyPr/>
          <a:lstStyle>
            <a:lvl1pPr marL="0" indent="0">
              <a:lnSpc>
                <a:spcPct val="90000"/>
              </a:lnSpc>
              <a:buNone/>
              <a:defRPr lang="en-US" sz="3200" kern="1200" dirty="0" smtClean="0">
                <a:solidFill>
                  <a:schemeClr val="accent2"/>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sp>
        <p:nvSpPr>
          <p:cNvPr id="2" name="Slide Number Placeholder 1"/>
          <p:cNvSpPr>
            <a:spLocks noGrp="1"/>
          </p:cNvSpPr>
          <p:nvPr>
            <p:ph type="sldNum" sz="quarter" idx="15"/>
          </p:nvPr>
        </p:nvSpPr>
        <p:spPr/>
        <p:txBody>
          <a:bodyPr/>
          <a:lstStyle/>
          <a:p>
            <a:pPr algn="r"/>
            <a:fld id="{6A1832FB-D067-F14F-8F63-A059BBF7F3FB}" type="slidenum">
              <a:rPr lang="en-US" smtClean="0"/>
              <a:pPr algn="r"/>
              <a:t>‹#›</a:t>
            </a:fld>
            <a:endParaRPr lang="en-US" dirty="0"/>
          </a:p>
        </p:txBody>
      </p:sp>
      <p:sp>
        <p:nvSpPr>
          <p:cNvPr id="3" name="Footer Placeholder 2"/>
          <p:cNvSpPr>
            <a:spLocks noGrp="1"/>
          </p:cNvSpPr>
          <p:nvPr>
            <p:ph type="ftr" sz="quarter" idx="16"/>
          </p:nvPr>
        </p:nvSpPr>
        <p:spPr/>
        <p:txBody>
          <a:bodyPr/>
          <a:lstStyle/>
          <a:p>
            <a:pPr algn="r"/>
            <a:r>
              <a:rPr lang="en-US" dirty="0" smtClean="0"/>
              <a:t>Proprietary</a:t>
            </a:r>
            <a:endParaRPr lang="en-US" dirty="0"/>
          </a:p>
        </p:txBody>
      </p:sp>
    </p:spTree>
    <p:extLst>
      <p:ext uri="{BB962C8B-B14F-4D97-AF65-F5344CB8AC3E}">
        <p14:creationId xmlns:p14="http://schemas.microsoft.com/office/powerpoint/2010/main" val="118481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Text Black">
    <p:spTree>
      <p:nvGrpSpPr>
        <p:cNvPr id="1" name=""/>
        <p:cNvGrpSpPr/>
        <p:nvPr/>
      </p:nvGrpSpPr>
      <p:grpSpPr>
        <a:xfrm>
          <a:off x="0" y="0"/>
          <a:ext cx="0" cy="0"/>
          <a:chOff x="0" y="0"/>
          <a:chExt cx="0" cy="0"/>
        </a:xfrm>
      </p:grpSpPr>
      <p:sp>
        <p:nvSpPr>
          <p:cNvPr id="4" name="Title 3"/>
          <p:cNvSpPr>
            <a:spLocks noGrp="1"/>
          </p:cNvSpPr>
          <p:nvPr>
            <p:ph type="ctrTitle"/>
          </p:nvPr>
        </p:nvSpPr>
        <p:spPr>
          <a:xfrm>
            <a:off x="455613" y="1143000"/>
            <a:ext cx="8229600" cy="4572000"/>
          </a:xfrm>
          <a:prstGeom prst="rect">
            <a:avLst/>
          </a:prstGeom>
          <a:noFill/>
          <a:ln>
            <a:noFill/>
          </a:ln>
        </p:spPr>
        <p:txBody>
          <a:bodyPr vert="horz" wrap="square" lIns="0" tIns="0" rIns="0" bIns="0" numCol="1" anchor="ctr" anchorCtr="0" compatLnSpc="1">
            <a:prstTxWarp prst="textNoShape">
              <a:avLst/>
            </a:prstTxWarp>
            <a:noAutofit/>
          </a:bodyPr>
          <a:lstStyle>
            <a:lvl1pPr>
              <a:lnSpc>
                <a:spcPct val="90000"/>
              </a:lnSpc>
              <a:defRPr lang="en-US" sz="7200" b="0" baseline="0" dirty="0">
                <a:solidFill>
                  <a:srgbClr val="000000"/>
                </a:solidFill>
              </a:defRPr>
            </a:lvl1pPr>
          </a:lstStyle>
          <a:p>
            <a:pPr lvl="0">
              <a:lnSpc>
                <a:spcPct val="90000"/>
              </a:lnSpc>
            </a:pPr>
            <a:r>
              <a:rPr lang="en-US" smtClean="0"/>
              <a:t>Click to edit Master title style</a:t>
            </a:r>
            <a:endParaRPr lang="en-US" dirty="0"/>
          </a:p>
        </p:txBody>
      </p:sp>
      <p:sp>
        <p:nvSpPr>
          <p:cNvPr id="2" name="Slide Number Placeholder 1"/>
          <p:cNvSpPr>
            <a:spLocks noGrp="1"/>
          </p:cNvSpPr>
          <p:nvPr>
            <p:ph type="sldNum" sz="quarter" idx="10"/>
          </p:nvPr>
        </p:nvSpPr>
        <p:spPr/>
        <p:txBody>
          <a:bodyPr/>
          <a:lstStyle/>
          <a:p>
            <a:pPr algn="r"/>
            <a:fld id="{6A1832FB-D067-F14F-8F63-A059BBF7F3FB}" type="slidenum">
              <a:rPr lang="en-US" smtClean="0"/>
              <a:pPr algn="r"/>
              <a:t>‹#›</a:t>
            </a:fld>
            <a:endParaRPr lang="en-US" dirty="0"/>
          </a:p>
        </p:txBody>
      </p:sp>
      <p:sp>
        <p:nvSpPr>
          <p:cNvPr id="3" name="Footer Placeholder 2"/>
          <p:cNvSpPr>
            <a:spLocks noGrp="1"/>
          </p:cNvSpPr>
          <p:nvPr>
            <p:ph type="ftr" sz="quarter" idx="11"/>
          </p:nvPr>
        </p:nvSpPr>
        <p:spPr/>
        <p:txBody>
          <a:bodyPr/>
          <a:lstStyle/>
          <a:p>
            <a:pPr algn="r"/>
            <a:r>
              <a:rPr lang="en-US" dirty="0" smtClean="0"/>
              <a:t>Proprietary</a:t>
            </a:r>
            <a:endParaRPr lang="en-US" dirty="0"/>
          </a:p>
        </p:txBody>
      </p:sp>
    </p:spTree>
    <p:extLst>
      <p:ext uri="{BB962C8B-B14F-4D97-AF65-F5344CB8AC3E}">
        <p14:creationId xmlns:p14="http://schemas.microsoft.com/office/powerpoint/2010/main" val="2735689128"/>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Text Cyan">
    <p:spTree>
      <p:nvGrpSpPr>
        <p:cNvPr id="1" name=""/>
        <p:cNvGrpSpPr/>
        <p:nvPr/>
      </p:nvGrpSpPr>
      <p:grpSpPr>
        <a:xfrm>
          <a:off x="0" y="0"/>
          <a:ext cx="0" cy="0"/>
          <a:chOff x="0" y="0"/>
          <a:chExt cx="0" cy="0"/>
        </a:xfrm>
      </p:grpSpPr>
      <p:sp>
        <p:nvSpPr>
          <p:cNvPr id="7" name="Title 3"/>
          <p:cNvSpPr>
            <a:spLocks noGrp="1"/>
          </p:cNvSpPr>
          <p:nvPr>
            <p:ph type="ctrTitle"/>
          </p:nvPr>
        </p:nvSpPr>
        <p:spPr>
          <a:xfrm>
            <a:off x="457200" y="1147064"/>
            <a:ext cx="8229600" cy="4563872"/>
          </a:xfrm>
          <a:prstGeom prst="rect">
            <a:avLst/>
          </a:prstGeom>
          <a:noFill/>
          <a:ln>
            <a:noFill/>
          </a:ln>
        </p:spPr>
        <p:txBody>
          <a:bodyPr vert="horz" wrap="square" lIns="0" tIns="0" rIns="0" bIns="0" numCol="1" anchor="ctr" anchorCtr="0" compatLnSpc="1">
            <a:prstTxWarp prst="textNoShape">
              <a:avLst/>
            </a:prstTxWarp>
            <a:noAutofit/>
          </a:bodyPr>
          <a:lstStyle>
            <a:lvl1pPr>
              <a:lnSpc>
                <a:spcPct val="90000"/>
              </a:lnSpc>
              <a:defRPr lang="en-US" sz="7200" b="0" baseline="0" dirty="0">
                <a:solidFill>
                  <a:schemeClr val="accent2"/>
                </a:solidFill>
              </a:defRPr>
            </a:lvl1pPr>
          </a:lstStyle>
          <a:p>
            <a:pPr lvl="0">
              <a:lnSpc>
                <a:spcPct val="90000"/>
              </a:lnSpc>
            </a:pPr>
            <a:r>
              <a:rPr lang="en-US" smtClean="0"/>
              <a:t>Click to edit Master title style</a:t>
            </a:r>
            <a:endParaRPr lang="en-US" dirty="0"/>
          </a:p>
        </p:txBody>
      </p:sp>
      <p:sp>
        <p:nvSpPr>
          <p:cNvPr id="2" name="Slide Number Placeholder 1"/>
          <p:cNvSpPr>
            <a:spLocks noGrp="1"/>
          </p:cNvSpPr>
          <p:nvPr>
            <p:ph type="sldNum" sz="quarter" idx="10"/>
          </p:nvPr>
        </p:nvSpPr>
        <p:spPr/>
        <p:txBody>
          <a:bodyPr/>
          <a:lstStyle/>
          <a:p>
            <a:pPr algn="r"/>
            <a:fld id="{6A1832FB-D067-F14F-8F63-A059BBF7F3FB}" type="slidenum">
              <a:rPr lang="en-US" smtClean="0"/>
              <a:pPr algn="r"/>
              <a:t>‹#›</a:t>
            </a:fld>
            <a:endParaRPr lang="en-US" dirty="0"/>
          </a:p>
        </p:txBody>
      </p:sp>
      <p:sp>
        <p:nvSpPr>
          <p:cNvPr id="3" name="Footer Placeholder 2"/>
          <p:cNvSpPr>
            <a:spLocks noGrp="1"/>
          </p:cNvSpPr>
          <p:nvPr>
            <p:ph type="ftr" sz="quarter" idx="11"/>
          </p:nvPr>
        </p:nvSpPr>
        <p:spPr/>
        <p:txBody>
          <a:bodyPr/>
          <a:lstStyle/>
          <a:p>
            <a:pPr algn="r"/>
            <a:r>
              <a:rPr lang="en-US" dirty="0" smtClean="0"/>
              <a:t>Proprietary</a:t>
            </a:r>
            <a:endParaRPr lang="en-US" dirty="0"/>
          </a:p>
        </p:txBody>
      </p:sp>
    </p:spTree>
    <p:extLst>
      <p:ext uri="{BB962C8B-B14F-4D97-AF65-F5344CB8AC3E}">
        <p14:creationId xmlns:p14="http://schemas.microsoft.com/office/powerpoint/2010/main" val="4148714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Blue">
    <p:bg>
      <p:bgPr>
        <a:gradFill rotWithShape="1">
          <a:gsLst>
            <a:gs pos="0">
              <a:schemeClr val="accent1"/>
            </a:gs>
            <a:gs pos="100000">
              <a:schemeClr val="accent2"/>
            </a:gs>
          </a:gsLst>
          <a:lin ang="18900000"/>
        </a:gradFill>
        <a:effectLst/>
      </p:bgPr>
    </p:bg>
    <p:spTree>
      <p:nvGrpSpPr>
        <p:cNvPr id="1" name=""/>
        <p:cNvGrpSpPr/>
        <p:nvPr/>
      </p:nvGrpSpPr>
      <p:grpSpPr>
        <a:xfrm>
          <a:off x="0" y="0"/>
          <a:ext cx="0" cy="0"/>
          <a:chOff x="0" y="0"/>
          <a:chExt cx="0" cy="0"/>
        </a:xfrm>
      </p:grpSpPr>
      <p:sp>
        <p:nvSpPr>
          <p:cNvPr id="5" name="Title 3"/>
          <p:cNvSpPr>
            <a:spLocks noGrp="1"/>
          </p:cNvSpPr>
          <p:nvPr>
            <p:ph type="ctrTitle"/>
          </p:nvPr>
        </p:nvSpPr>
        <p:spPr>
          <a:xfrm>
            <a:off x="457200" y="1147064"/>
            <a:ext cx="8229600" cy="4563872"/>
          </a:xfrm>
          <a:prstGeom prst="rect">
            <a:avLst/>
          </a:prstGeom>
          <a:noFill/>
          <a:ln>
            <a:noFill/>
          </a:ln>
        </p:spPr>
        <p:txBody>
          <a:bodyPr vert="horz" wrap="square" lIns="0" tIns="0" rIns="0" bIns="0" numCol="1" anchor="ctr" anchorCtr="0" compatLnSpc="1">
            <a:prstTxWarp prst="textNoShape">
              <a:avLst/>
            </a:prstTxWarp>
            <a:noAutofit/>
          </a:bodyPr>
          <a:lstStyle>
            <a:lvl1pPr>
              <a:lnSpc>
                <a:spcPct val="90000"/>
              </a:lnSpc>
              <a:defRPr lang="en-US" sz="7200" b="0" baseline="0" dirty="0">
                <a:solidFill>
                  <a:schemeClr val="bg1"/>
                </a:solidFill>
              </a:defRPr>
            </a:lvl1pPr>
          </a:lstStyle>
          <a:p>
            <a:pPr lvl="0">
              <a:lnSpc>
                <a:spcPct val="90000"/>
              </a:lnSpc>
            </a:pPr>
            <a:r>
              <a:rPr lang="en-US" smtClean="0"/>
              <a:t>Click to edit Master title style</a:t>
            </a:r>
            <a:endParaRPr lang="en-US" dirty="0"/>
          </a:p>
        </p:txBody>
      </p:sp>
    </p:spTree>
    <p:extLst>
      <p:ext uri="{BB962C8B-B14F-4D97-AF65-F5344CB8AC3E}">
        <p14:creationId xmlns:p14="http://schemas.microsoft.com/office/powerpoint/2010/main" val="1190641344"/>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Key Messaging Blue">
    <p:bg>
      <p:bgPr>
        <a:gradFill flip="none" rotWithShape="1">
          <a:gsLst>
            <a:gs pos="0">
              <a:schemeClr val="accent1"/>
            </a:gs>
            <a:gs pos="100000">
              <a:schemeClr val="accent2"/>
            </a:gs>
          </a:gsLst>
          <a:lin ang="18900000" scaled="0"/>
          <a:tileRect/>
        </a:gradFill>
        <a:effectLst/>
      </p:bgPr>
    </p:bg>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457200" y="1143000"/>
            <a:ext cx="8229600" cy="4572000"/>
          </a:xfrm>
        </p:spPr>
        <p:txBody>
          <a:bodyPr anchor="ctr"/>
          <a:lstStyle>
            <a:lvl1pPr marL="0" indent="0">
              <a:buNone/>
              <a:defRPr sz="4400">
                <a:solidFill>
                  <a:schemeClr val="bg1"/>
                </a:solidFill>
              </a:defRPr>
            </a:lvl1pPr>
            <a:lvl2pPr marL="1588" indent="0">
              <a:buNone/>
              <a:defRPr sz="4400">
                <a:solidFill>
                  <a:schemeClr val="bg1"/>
                </a:solidFill>
              </a:defRPr>
            </a:lvl2pPr>
            <a:lvl3pPr>
              <a:defRPr sz="4400"/>
            </a:lvl3pPr>
            <a:lvl4pPr>
              <a:defRPr sz="4400"/>
            </a:lvl4pPr>
            <a:lvl5pPr>
              <a:defRPr sz="4400"/>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604676185"/>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ey Messaging White">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457200" y="1143000"/>
            <a:ext cx="8229600" cy="4572000"/>
          </a:xfrm>
        </p:spPr>
        <p:txBody>
          <a:bodyPr anchor="ctr"/>
          <a:lstStyle>
            <a:lvl1pPr marL="0" indent="0">
              <a:buNone/>
              <a:defRPr sz="4400">
                <a:solidFill>
                  <a:srgbClr val="000000"/>
                </a:solidFill>
              </a:defRPr>
            </a:lvl1pPr>
            <a:lvl2pPr marL="1588" indent="0">
              <a:buNone/>
              <a:defRPr sz="4400">
                <a:solidFill>
                  <a:srgbClr val="000000"/>
                </a:solidFill>
              </a:defRPr>
            </a:lvl2pPr>
            <a:lvl3pPr>
              <a:defRPr sz="4400"/>
            </a:lvl3pPr>
            <a:lvl4pPr>
              <a:defRPr sz="4400"/>
            </a:lvl4pPr>
            <a:lvl5pPr>
              <a:defRPr sz="4400"/>
            </a:lvl5pPr>
          </a:lstStyle>
          <a:p>
            <a:pPr lvl="0"/>
            <a:r>
              <a:rPr lang="en-US" smtClean="0"/>
              <a:t>Click to edit Master text styles</a:t>
            </a:r>
          </a:p>
          <a:p>
            <a:pPr lvl="1"/>
            <a:r>
              <a:rPr lang="en-US" smtClean="0"/>
              <a:t>Second level</a:t>
            </a:r>
          </a:p>
        </p:txBody>
      </p:sp>
      <p:sp>
        <p:nvSpPr>
          <p:cNvPr id="2" name="Slide Number Placeholder 1"/>
          <p:cNvSpPr>
            <a:spLocks noGrp="1"/>
          </p:cNvSpPr>
          <p:nvPr>
            <p:ph type="sldNum" sz="quarter" idx="11"/>
          </p:nvPr>
        </p:nvSpPr>
        <p:spPr/>
        <p:txBody>
          <a:bodyPr/>
          <a:lstStyle/>
          <a:p>
            <a:pPr algn="r"/>
            <a:fld id="{6A1832FB-D067-F14F-8F63-A059BBF7F3FB}" type="slidenum">
              <a:rPr lang="en-US" smtClean="0"/>
              <a:pPr algn="r"/>
              <a:t>‹#›</a:t>
            </a:fld>
            <a:endParaRPr lang="en-US" dirty="0"/>
          </a:p>
        </p:txBody>
      </p:sp>
      <p:sp>
        <p:nvSpPr>
          <p:cNvPr id="3" name="Footer Placeholder 2"/>
          <p:cNvSpPr>
            <a:spLocks noGrp="1"/>
          </p:cNvSpPr>
          <p:nvPr>
            <p:ph type="ftr" sz="quarter" idx="12"/>
          </p:nvPr>
        </p:nvSpPr>
        <p:spPr/>
        <p:txBody>
          <a:bodyPr/>
          <a:lstStyle/>
          <a:p>
            <a:pPr algn="r"/>
            <a:r>
              <a:rPr lang="en-US" dirty="0" smtClean="0"/>
              <a:t>Proprietary</a:t>
            </a:r>
            <a:endParaRPr lang="en-US" dirty="0"/>
          </a:p>
        </p:txBody>
      </p:sp>
    </p:spTree>
    <p:extLst>
      <p:ext uri="{BB962C8B-B14F-4D97-AF65-F5344CB8AC3E}">
        <p14:creationId xmlns:p14="http://schemas.microsoft.com/office/powerpoint/2010/main" val="298882622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454025" y="1309688"/>
            <a:ext cx="8225399" cy="4813300"/>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1"/>
          </p:nvPr>
        </p:nvSpPr>
        <p:spPr/>
        <p:txBody>
          <a:bodyPr/>
          <a:lstStyle/>
          <a:p>
            <a:pPr algn="r"/>
            <a:fld id="{6A1832FB-D067-F14F-8F63-A059BBF7F3FB}" type="slidenum">
              <a:rPr lang="en-US" smtClean="0"/>
              <a:pPr algn="r"/>
              <a:t>‹#›</a:t>
            </a:fld>
            <a:endParaRPr lang="en-US" dirty="0"/>
          </a:p>
        </p:txBody>
      </p:sp>
      <p:sp>
        <p:nvSpPr>
          <p:cNvPr id="4" name="Footer Placeholder 3"/>
          <p:cNvSpPr>
            <a:spLocks noGrp="1"/>
          </p:cNvSpPr>
          <p:nvPr>
            <p:ph type="ftr" sz="quarter" idx="12"/>
          </p:nvPr>
        </p:nvSpPr>
        <p:spPr/>
        <p:txBody>
          <a:bodyPr/>
          <a:lstStyle/>
          <a:p>
            <a:pPr algn="r"/>
            <a:r>
              <a:rPr lang="en-US" dirty="0" smtClean="0"/>
              <a:t>Proprietary</a:t>
            </a:r>
            <a:endParaRPr lang="en-US" dirty="0"/>
          </a:p>
        </p:txBody>
      </p:sp>
    </p:spTree>
    <p:extLst>
      <p:ext uri="{BB962C8B-B14F-4D97-AF65-F5344CB8AC3E}">
        <p14:creationId xmlns:p14="http://schemas.microsoft.com/office/powerpoint/2010/main" val="3214501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Blue">
    <p:bg>
      <p:bgPr>
        <a:gradFill flip="none" rotWithShape="1">
          <a:gsLst>
            <a:gs pos="0">
              <a:schemeClr val="accent1"/>
            </a:gs>
            <a:gs pos="100000">
              <a:schemeClr val="accent2"/>
            </a:gs>
          </a:gsLst>
          <a:lin ang="18900000" scaled="0"/>
          <a:tileRect/>
        </a:gradFill>
        <a:effectLst/>
      </p:bgPr>
    </p:bg>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454025" y="1309688"/>
            <a:ext cx="8225399" cy="4813300"/>
          </a:xfrm>
        </p:spPr>
        <p:txBody>
          <a:bodyPr/>
          <a:lstStyle>
            <a:lvl1pPr>
              <a:defRPr sz="24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383970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Image with Tex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 y="0"/>
            <a:ext cx="9144000" cy="6858000"/>
          </a:xfrm>
          <a:solidFill>
            <a:schemeClr val="bg1">
              <a:lumMod val="85000"/>
            </a:schemeClr>
          </a:solidFill>
        </p:spPr>
        <p:txBody>
          <a:bodyPr rtlCol="0">
            <a:noAutofit/>
          </a:bodyPr>
          <a:lstStyle>
            <a:lvl1pPr marL="0" indent="0">
              <a:buNone/>
              <a:defRPr sz="1200"/>
            </a:lvl1pPr>
          </a:lstStyle>
          <a:p>
            <a:pPr lvl="0"/>
            <a:r>
              <a:rPr lang="en-US" noProof="0" dirty="0" smtClean="0"/>
              <a:t>Click icon to add picture</a:t>
            </a:r>
            <a:endParaRPr lang="en-US" noProof="0" dirty="0"/>
          </a:p>
        </p:txBody>
      </p:sp>
      <p:sp>
        <p:nvSpPr>
          <p:cNvPr id="2" name="Title 1"/>
          <p:cNvSpPr>
            <a:spLocks noGrp="1"/>
          </p:cNvSpPr>
          <p:nvPr>
            <p:ph type="title"/>
          </p:nvPr>
        </p:nvSpPr>
        <p:spPr>
          <a:xfrm>
            <a:off x="457199" y="293461"/>
            <a:ext cx="8229600" cy="762737"/>
          </a:xfrm>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14" y="1309692"/>
            <a:ext cx="8229600" cy="4525963"/>
          </a:xfrm>
        </p:spPr>
        <p:txBody>
          <a:bodyPr/>
          <a:lstStyle>
            <a:lvl1pPr marL="0" indent="0">
              <a:buFontTx/>
              <a:buNone/>
              <a:defRPr sz="2000" b="0">
                <a:solidFill>
                  <a:schemeClr val="bg1"/>
                </a:solidFill>
              </a:defRPr>
            </a:lvl1pPr>
            <a:lvl2pPr marL="227012" indent="0">
              <a:buFontTx/>
              <a:buNone/>
              <a:defRPr sz="1800">
                <a:solidFill>
                  <a:schemeClr val="bg1"/>
                </a:solidFill>
              </a:defRPr>
            </a:lvl2pPr>
            <a:lvl3pPr marL="454025" indent="0">
              <a:buFontTx/>
              <a:buNone/>
              <a:defRPr sz="1800">
                <a:solidFill>
                  <a:schemeClr val="bg1"/>
                </a:solidFill>
              </a:defRPr>
            </a:lvl3pPr>
            <a:lvl4pPr marL="688975" indent="0">
              <a:buFontTx/>
              <a:buNone/>
              <a:defRPr sz="1800">
                <a:solidFill>
                  <a:schemeClr val="bg1"/>
                </a:solidFill>
              </a:defRPr>
            </a:lvl4pPr>
            <a:lvl5pPr marL="915987" indent="0">
              <a:buFontTx/>
              <a:buNone/>
              <a:defRPr sz="180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318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Only">
    <p:spTree>
      <p:nvGrpSpPr>
        <p:cNvPr id="1" name=""/>
        <p:cNvGrpSpPr/>
        <p:nvPr/>
      </p:nvGrpSpPr>
      <p:grpSpPr>
        <a:xfrm>
          <a:off x="0" y="0"/>
          <a:ext cx="0" cy="0"/>
          <a:chOff x="0" y="0"/>
          <a:chExt cx="0" cy="0"/>
        </a:xfrm>
      </p:grpSpPr>
      <p:sp>
        <p:nvSpPr>
          <p:cNvPr id="5" name="Chart Placeholder 4"/>
          <p:cNvSpPr>
            <a:spLocks noGrp="1"/>
          </p:cNvSpPr>
          <p:nvPr>
            <p:ph type="chart" sz="quarter" idx="12"/>
          </p:nvPr>
        </p:nvSpPr>
        <p:spPr>
          <a:xfrm>
            <a:off x="447674" y="1798319"/>
            <a:ext cx="8229981" cy="4321493"/>
          </a:xfrm>
        </p:spPr>
        <p:txBody>
          <a:bodyPr rtlCol="0" anchor="ctr" anchorCtr="1">
            <a:noAutofit/>
          </a:bodyPr>
          <a:lstStyle>
            <a:lvl1pPr marL="0" indent="0">
              <a:buNone/>
              <a:defRPr sz="1200">
                <a:solidFill>
                  <a:srgbClr val="000000"/>
                </a:solidFill>
              </a:defRPr>
            </a:lvl1pPr>
          </a:lstStyle>
          <a:p>
            <a:pPr lvl="0"/>
            <a:r>
              <a:rPr lang="en-US" noProof="0" dirty="0" smtClean="0"/>
              <a:t>Click icon to add chart</a:t>
            </a:r>
            <a:endParaRPr lang="en-US" noProof="0" dirty="0"/>
          </a:p>
        </p:txBody>
      </p:sp>
      <p:sp>
        <p:nvSpPr>
          <p:cNvPr id="8" name="Content Placeholder 7"/>
          <p:cNvSpPr>
            <a:spLocks noGrp="1"/>
          </p:cNvSpPr>
          <p:nvPr>
            <p:ph sz="quarter" idx="10" hasCustomPrompt="1"/>
          </p:nvPr>
        </p:nvSpPr>
        <p:spPr>
          <a:xfrm>
            <a:off x="447675" y="1363403"/>
            <a:ext cx="8228965" cy="424757"/>
          </a:xfrm>
        </p:spPr>
        <p:txBody>
          <a:bodyPr/>
          <a:lstStyle>
            <a:lvl1pPr marL="0" indent="0">
              <a:buNone/>
              <a:defRPr sz="1600">
                <a:solidFill>
                  <a:srgbClr val="000000"/>
                </a:solidFill>
              </a:defRPr>
            </a:lvl1pPr>
            <a:lvl2pPr>
              <a:defRPr sz="1400"/>
            </a:lvl2pPr>
            <a:lvl3pPr>
              <a:defRPr sz="1400"/>
            </a:lvl3pPr>
            <a:lvl4pPr>
              <a:defRPr sz="1400"/>
            </a:lvl4pPr>
            <a:lvl5pPr>
              <a:defRPr sz="1400"/>
            </a:lvl5pPr>
          </a:lstStyle>
          <a:p>
            <a:pPr lvl="0"/>
            <a:r>
              <a:rPr lang="en-US" dirty="0" smtClean="0"/>
              <a:t>Chart title goes here (optional)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
        <p:nvSpPr>
          <p:cNvPr id="2" name="Slide Number Placeholder 1"/>
          <p:cNvSpPr>
            <a:spLocks noGrp="1"/>
          </p:cNvSpPr>
          <p:nvPr>
            <p:ph type="sldNum" sz="quarter" idx="13"/>
          </p:nvPr>
        </p:nvSpPr>
        <p:spPr/>
        <p:txBody>
          <a:bodyPr/>
          <a:lstStyle/>
          <a:p>
            <a:pPr algn="r"/>
            <a:fld id="{6A1832FB-D067-F14F-8F63-A059BBF7F3FB}" type="slidenum">
              <a:rPr lang="en-US" smtClean="0"/>
              <a:pPr algn="r"/>
              <a:t>‹#›</a:t>
            </a:fld>
            <a:endParaRPr lang="en-US" dirty="0"/>
          </a:p>
        </p:txBody>
      </p:sp>
      <p:sp>
        <p:nvSpPr>
          <p:cNvPr id="3" name="Footer Placeholder 2"/>
          <p:cNvSpPr>
            <a:spLocks noGrp="1"/>
          </p:cNvSpPr>
          <p:nvPr>
            <p:ph type="ftr" sz="quarter" idx="14"/>
          </p:nvPr>
        </p:nvSpPr>
        <p:spPr/>
        <p:txBody>
          <a:bodyPr/>
          <a:lstStyle/>
          <a:p>
            <a:pPr algn="r"/>
            <a:r>
              <a:rPr lang="en-US" dirty="0" smtClean="0"/>
              <a:t>Proprietary</a:t>
            </a:r>
            <a:endParaRPr lang="en-US" dirty="0"/>
          </a:p>
        </p:txBody>
      </p:sp>
    </p:spTree>
    <p:extLst>
      <p:ext uri="{BB962C8B-B14F-4D97-AF65-F5344CB8AC3E}">
        <p14:creationId xmlns:p14="http://schemas.microsoft.com/office/powerpoint/2010/main" val="4133717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
        <p:nvSpPr>
          <p:cNvPr id="2" name="Slide Number Placeholder 1"/>
          <p:cNvSpPr>
            <a:spLocks noGrp="1"/>
          </p:cNvSpPr>
          <p:nvPr>
            <p:ph type="sldNum" sz="quarter" idx="10"/>
          </p:nvPr>
        </p:nvSpPr>
        <p:spPr/>
        <p:txBody>
          <a:bodyPr/>
          <a:lstStyle/>
          <a:p>
            <a:pPr algn="r"/>
            <a:fld id="{6A1832FB-D067-F14F-8F63-A059BBF7F3FB}" type="slidenum">
              <a:rPr lang="en-US" smtClean="0"/>
              <a:pPr algn="r"/>
              <a:t>‹#›</a:t>
            </a:fld>
            <a:endParaRPr lang="en-US" dirty="0"/>
          </a:p>
        </p:txBody>
      </p:sp>
      <p:sp>
        <p:nvSpPr>
          <p:cNvPr id="4" name="Footer Placeholder 3"/>
          <p:cNvSpPr>
            <a:spLocks noGrp="1"/>
          </p:cNvSpPr>
          <p:nvPr>
            <p:ph type="ftr" sz="quarter" idx="11"/>
          </p:nvPr>
        </p:nvSpPr>
        <p:spPr/>
        <p:txBody>
          <a:bodyPr/>
          <a:lstStyle/>
          <a:p>
            <a:pPr algn="r"/>
            <a:r>
              <a:rPr lang="en-US" dirty="0" smtClean="0"/>
              <a:t>Proprietary</a:t>
            </a:r>
            <a:endParaRPr lang="en-US" dirty="0"/>
          </a:p>
        </p:txBody>
      </p:sp>
    </p:spTree>
    <p:extLst>
      <p:ext uri="{BB962C8B-B14F-4D97-AF65-F5344CB8AC3E}">
        <p14:creationId xmlns:p14="http://schemas.microsoft.com/office/powerpoint/2010/main" val="1603673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lgn="r"/>
            <a:fld id="{6A1832FB-D067-F14F-8F63-A059BBF7F3FB}" type="slidenum">
              <a:rPr lang="en-US" smtClean="0"/>
              <a:pPr algn="r"/>
              <a:t>‹#›</a:t>
            </a:fld>
            <a:endParaRPr lang="en-US" dirty="0"/>
          </a:p>
        </p:txBody>
      </p:sp>
      <p:sp>
        <p:nvSpPr>
          <p:cNvPr id="3" name="Footer Placeholder 2"/>
          <p:cNvSpPr>
            <a:spLocks noGrp="1"/>
          </p:cNvSpPr>
          <p:nvPr>
            <p:ph type="ftr" sz="quarter" idx="11"/>
          </p:nvPr>
        </p:nvSpPr>
        <p:spPr/>
        <p:txBody>
          <a:bodyPr/>
          <a:lstStyle/>
          <a:p>
            <a:pPr algn="r"/>
            <a:r>
              <a:rPr lang="en-US" dirty="0" smtClean="0"/>
              <a:t>Proprietary</a:t>
            </a:r>
            <a:endParaRPr lang="en-US" dirty="0"/>
          </a:p>
        </p:txBody>
      </p:sp>
    </p:spTree>
    <p:extLst>
      <p:ext uri="{BB962C8B-B14F-4D97-AF65-F5344CB8AC3E}">
        <p14:creationId xmlns:p14="http://schemas.microsoft.com/office/powerpoint/2010/main" val="3922896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ack Page">
    <p:spTree>
      <p:nvGrpSpPr>
        <p:cNvPr id="1" name=""/>
        <p:cNvGrpSpPr/>
        <p:nvPr/>
      </p:nvGrpSpPr>
      <p:grpSpPr>
        <a:xfrm>
          <a:off x="0" y="0"/>
          <a:ext cx="0" cy="0"/>
          <a:chOff x="0" y="0"/>
          <a:chExt cx="0" cy="0"/>
        </a:xfrm>
      </p:grpSpPr>
      <p:pic>
        <p:nvPicPr>
          <p:cNvPr id="2" name="Picture 7"/>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755775" y="2998788"/>
            <a:ext cx="5632450" cy="1063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0733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actoid Blue">
    <p:bg>
      <p:bgPr>
        <a:gradFill flip="none" rotWithShape="1">
          <a:gsLst>
            <a:gs pos="0">
              <a:schemeClr val="accent1"/>
            </a:gs>
            <a:gs pos="100000">
              <a:schemeClr val="accent2"/>
            </a:gs>
          </a:gsLst>
          <a:lin ang="18900000" scaled="0"/>
          <a:tileRect/>
        </a:gra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59582" y="1719072"/>
            <a:ext cx="8230090" cy="2190494"/>
          </a:xfrm>
        </p:spPr>
        <p:txBody>
          <a:bodyPr>
            <a:noAutofit/>
          </a:bodyPr>
          <a:lstStyle>
            <a:lvl1pPr>
              <a:lnSpc>
                <a:spcPct val="90000"/>
              </a:lnSpc>
              <a:defRPr sz="16000" b="0" i="0" baseline="0">
                <a:solidFill>
                  <a:schemeClr val="bg1"/>
                </a:solidFill>
                <a:latin typeface="Arial"/>
                <a:cs typeface="Arial"/>
              </a:defRPr>
            </a:lvl1pPr>
          </a:lstStyle>
          <a:p>
            <a:r>
              <a:rPr lang="en-US" dirty="0" smtClean="0"/>
              <a:t>Data</a:t>
            </a:r>
            <a:endParaRPr lang="en-US" dirty="0"/>
          </a:p>
        </p:txBody>
      </p:sp>
      <p:sp>
        <p:nvSpPr>
          <p:cNvPr id="12" name="Content Placeholder 4"/>
          <p:cNvSpPr>
            <a:spLocks noGrp="1"/>
          </p:cNvSpPr>
          <p:nvPr>
            <p:ph sz="quarter" idx="11"/>
          </p:nvPr>
        </p:nvSpPr>
        <p:spPr>
          <a:xfrm>
            <a:off x="457199" y="3895344"/>
            <a:ext cx="8224117" cy="1828800"/>
          </a:xfrm>
        </p:spPr>
        <p:txBody>
          <a:bodyPr/>
          <a:lstStyle>
            <a:lvl1pPr marL="0" indent="0">
              <a:lnSpc>
                <a:spcPct val="90000"/>
              </a:lnSpc>
              <a:buNone/>
              <a:defRPr lang="en-US" sz="4000" kern="1200" dirty="0" smtClean="0">
                <a:solidFill>
                  <a:schemeClr val="bg1"/>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spTree>
    <p:extLst>
      <p:ext uri="{BB962C8B-B14F-4D97-AF65-F5344CB8AC3E}">
        <p14:creationId xmlns:p14="http://schemas.microsoft.com/office/powerpoint/2010/main" val="3976568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93688"/>
            <a:ext cx="82296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457200" y="1312863"/>
            <a:ext cx="8229600" cy="48053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10" descr="exmo_r.bmp"/>
          <p:cNvPicPr>
            <a:picLocks noChangeAspect="1"/>
          </p:cNvPicPr>
          <p:nvPr/>
        </p:nvPicPr>
        <p:blipFill>
          <a:blip r:embed="rId18" cstate="print">
            <a:extLst>
              <a:ext uri="{28A0092B-C50C-407E-A947-70E740481C1C}">
                <a14:useLocalDpi xmlns:a14="http://schemas.microsoft.com/office/drawing/2010/main"/>
              </a:ext>
            </a:extLst>
          </a:blip>
          <a:srcRect/>
          <a:stretch>
            <a:fillRect/>
          </a:stretch>
        </p:blipFill>
        <p:spPr bwMode="auto">
          <a:xfrm>
            <a:off x="466725" y="6419109"/>
            <a:ext cx="1025525" cy="193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4"/>
          </p:nvPr>
        </p:nvSpPr>
        <p:spPr>
          <a:xfrm>
            <a:off x="8232963" y="6462315"/>
            <a:ext cx="453837" cy="227880"/>
          </a:xfrm>
          <a:prstGeom prst="rect">
            <a:avLst/>
          </a:prstGeom>
          <a:noFill/>
          <a:ln>
            <a:noFill/>
          </a:ln>
        </p:spPr>
        <p:txBody>
          <a:bodyPr lIns="0" tIns="0" rIns="0" bIns="0"/>
          <a:lstStyle>
            <a:lvl1pPr>
              <a:defRPr lang="en-US" sz="800" smtClean="0">
                <a:latin typeface="+mn-lt"/>
                <a:ea typeface="Arial"/>
                <a:cs typeface="Arial" charset="0"/>
              </a:defRPr>
            </a:lvl1pPr>
          </a:lstStyle>
          <a:p>
            <a:pPr algn="r"/>
            <a:fld id="{6A1832FB-D067-F14F-8F63-A059BBF7F3FB}" type="slidenum">
              <a:rPr lang="en-US" smtClean="0"/>
              <a:pPr algn="r"/>
              <a:t>‹#›</a:t>
            </a:fld>
            <a:endParaRPr lang="en-US" dirty="0"/>
          </a:p>
        </p:txBody>
      </p:sp>
      <p:sp>
        <p:nvSpPr>
          <p:cNvPr id="3" name="Footer Placeholder 2"/>
          <p:cNvSpPr>
            <a:spLocks noGrp="1"/>
          </p:cNvSpPr>
          <p:nvPr>
            <p:ph type="ftr" sz="quarter" idx="3"/>
          </p:nvPr>
        </p:nvSpPr>
        <p:spPr>
          <a:xfrm>
            <a:off x="5319653" y="6461595"/>
            <a:ext cx="2895600" cy="228600"/>
          </a:xfrm>
          <a:prstGeom prst="rect">
            <a:avLst/>
          </a:prstGeom>
          <a:noFill/>
          <a:ln>
            <a:noFill/>
          </a:ln>
        </p:spPr>
        <p:txBody>
          <a:bodyPr lIns="0" tIns="0" rIns="0" bIns="0"/>
          <a:lstStyle>
            <a:lvl1pPr>
              <a:defRPr lang="en-US" sz="800">
                <a:latin typeface="+mn-lt"/>
                <a:ea typeface="Arial"/>
                <a:cs typeface="Arial" charset="0"/>
              </a:defRPr>
            </a:lvl1pPr>
          </a:lstStyle>
          <a:p>
            <a:pPr algn="r"/>
            <a:r>
              <a:rPr lang="en-US" dirty="0" smtClean="0"/>
              <a:t>Proprietary</a:t>
            </a:r>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06" r:id="rId2"/>
    <p:sldLayoutId id="2147483935" r:id="rId3"/>
    <p:sldLayoutId id="2147483945" r:id="rId4"/>
    <p:sldLayoutId id="2147483908" r:id="rId5"/>
    <p:sldLayoutId id="2147483910" r:id="rId6"/>
    <p:sldLayoutId id="2147483913" r:id="rId7"/>
    <p:sldLayoutId id="2147483922" r:id="rId8"/>
    <p:sldLayoutId id="2147483947" r:id="rId9"/>
    <p:sldLayoutId id="2147483946" r:id="rId10"/>
    <p:sldLayoutId id="2147483960" r:id="rId11"/>
    <p:sldLayoutId id="2147483936" r:id="rId12"/>
    <p:sldLayoutId id="2147483953" r:id="rId13"/>
    <p:sldLayoutId id="2147483931" r:id="rId14"/>
    <p:sldLayoutId id="2147483959" r:id="rId15"/>
    <p:sldLayoutId id="2147483934" r:id="rId16"/>
  </p:sldLayoutIdLst>
  <p:timing>
    <p:tnLst>
      <p:par>
        <p:cTn id="1" dur="indefinite" restart="never" nodeType="tmRoot"/>
      </p:par>
    </p:tnLst>
  </p:timing>
  <p:hf hdr="0" ftr="0" dt="0"/>
  <p:txStyles>
    <p:titleStyle>
      <a:lvl1pPr algn="l" defTabSz="457200" rtl="0" eaLnBrk="1" fontAlgn="base" hangingPunct="1">
        <a:spcBef>
          <a:spcPct val="0"/>
        </a:spcBef>
        <a:spcAft>
          <a:spcPct val="0"/>
        </a:spcAft>
        <a:defRPr sz="3200" kern="1200">
          <a:solidFill>
            <a:schemeClr val="tx2"/>
          </a:solidFill>
          <a:latin typeface="Arial"/>
          <a:ea typeface="Arial"/>
          <a:cs typeface="Arial"/>
        </a:defRPr>
      </a:lvl1pPr>
      <a:lvl2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2pPr>
      <a:lvl3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3pPr>
      <a:lvl4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4pPr>
      <a:lvl5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5pPr>
      <a:lvl6pPr marL="457200" algn="l" defTabSz="457200" rtl="0" eaLnBrk="1" fontAlgn="base" hangingPunct="1">
        <a:spcBef>
          <a:spcPct val="0"/>
        </a:spcBef>
        <a:spcAft>
          <a:spcPct val="0"/>
        </a:spcAft>
        <a:defRPr sz="2800">
          <a:solidFill>
            <a:schemeClr val="tx1"/>
          </a:solidFill>
          <a:latin typeface="Arial" charset="0"/>
          <a:ea typeface="ヒラギノ角ゴ Pro W3" charset="0"/>
        </a:defRPr>
      </a:lvl6pPr>
      <a:lvl7pPr marL="914400" algn="l" defTabSz="457200" rtl="0" eaLnBrk="1" fontAlgn="base" hangingPunct="1">
        <a:spcBef>
          <a:spcPct val="0"/>
        </a:spcBef>
        <a:spcAft>
          <a:spcPct val="0"/>
        </a:spcAft>
        <a:defRPr sz="2800">
          <a:solidFill>
            <a:schemeClr val="tx1"/>
          </a:solidFill>
          <a:latin typeface="Arial" charset="0"/>
          <a:ea typeface="ヒラギノ角ゴ Pro W3" charset="0"/>
        </a:defRPr>
      </a:lvl7pPr>
      <a:lvl8pPr marL="1371600" algn="l" defTabSz="457200" rtl="0" eaLnBrk="1" fontAlgn="base" hangingPunct="1">
        <a:spcBef>
          <a:spcPct val="0"/>
        </a:spcBef>
        <a:spcAft>
          <a:spcPct val="0"/>
        </a:spcAft>
        <a:defRPr sz="2800">
          <a:solidFill>
            <a:schemeClr val="tx1"/>
          </a:solidFill>
          <a:latin typeface="Arial" charset="0"/>
          <a:ea typeface="ヒラギノ角ゴ Pro W3" charset="0"/>
        </a:defRPr>
      </a:lvl8pPr>
      <a:lvl9pPr marL="1828800" algn="l" defTabSz="457200" rtl="0" eaLnBrk="1" fontAlgn="base" hangingPunct="1">
        <a:spcBef>
          <a:spcPct val="0"/>
        </a:spcBef>
        <a:spcAft>
          <a:spcPct val="0"/>
        </a:spcAft>
        <a:defRPr sz="2800">
          <a:solidFill>
            <a:schemeClr val="tx1"/>
          </a:solidFill>
          <a:latin typeface="Arial" charset="0"/>
          <a:ea typeface="ヒラギノ角ゴ Pro W3" charset="0"/>
        </a:defRPr>
      </a:lvl9pPr>
    </p:titleStyle>
    <p:bodyStyle>
      <a:lvl1pPr marL="227013" indent="-227013" algn="l" defTabSz="457200" rtl="0" eaLnBrk="1" fontAlgn="base" hangingPunct="1">
        <a:spcBef>
          <a:spcPct val="0"/>
        </a:spcBef>
        <a:spcAft>
          <a:spcPct val="0"/>
        </a:spcAft>
        <a:buFont typeface="Arial" charset="0"/>
        <a:buChar char="•"/>
        <a:defRPr sz="2000" kern="1200">
          <a:solidFill>
            <a:srgbClr val="000000"/>
          </a:solidFill>
          <a:latin typeface="+mn-lt"/>
          <a:ea typeface="Arial"/>
          <a:cs typeface="Arial"/>
        </a:defRPr>
      </a:lvl1pPr>
      <a:lvl2pPr marL="454025" indent="-227013" algn="l" defTabSz="457200" rtl="0" eaLnBrk="1" fontAlgn="base" hangingPunct="1">
        <a:spcBef>
          <a:spcPts val="600"/>
        </a:spcBef>
        <a:spcAft>
          <a:spcPct val="0"/>
        </a:spcAft>
        <a:buFont typeface="Arial" charset="0"/>
        <a:buChar char="•"/>
        <a:defRPr sz="1800" kern="1200">
          <a:solidFill>
            <a:srgbClr val="000000"/>
          </a:solidFill>
          <a:latin typeface="+mn-lt"/>
          <a:ea typeface="Arial"/>
          <a:cs typeface="+mn-cs"/>
        </a:defRPr>
      </a:lvl2pPr>
      <a:lvl3pPr marL="688975" indent="-234950" algn="l" defTabSz="457200" rtl="0" eaLnBrk="1" fontAlgn="base" hangingPunct="1">
        <a:spcBef>
          <a:spcPct val="0"/>
        </a:spcBef>
        <a:spcAft>
          <a:spcPct val="0"/>
        </a:spcAft>
        <a:buFont typeface="Arial" charset="0"/>
        <a:buChar char="•"/>
        <a:defRPr sz="1800" kern="1200">
          <a:solidFill>
            <a:srgbClr val="000000"/>
          </a:solidFill>
          <a:latin typeface="+mn-lt"/>
          <a:ea typeface="Arial"/>
          <a:cs typeface="+mn-cs"/>
        </a:defRPr>
      </a:lvl3pPr>
      <a:lvl4pPr marL="915988" indent="-227013" algn="l" defTabSz="569913" rtl="0" eaLnBrk="1" fontAlgn="base" hangingPunct="1">
        <a:spcBef>
          <a:spcPct val="0"/>
        </a:spcBef>
        <a:spcAft>
          <a:spcPct val="0"/>
        </a:spcAft>
        <a:buFont typeface="Arial" charset="0"/>
        <a:buChar char="•"/>
        <a:defRPr sz="1800" kern="1200">
          <a:solidFill>
            <a:srgbClr val="000000"/>
          </a:solidFill>
          <a:latin typeface="+mn-lt"/>
          <a:ea typeface="Arial"/>
          <a:cs typeface="+mn-cs"/>
        </a:defRPr>
      </a:lvl4pPr>
      <a:lvl5pPr marL="1143000" indent="-227013" algn="l" defTabSz="457200" rtl="0" eaLnBrk="1" fontAlgn="base" hangingPunct="1">
        <a:spcBef>
          <a:spcPct val="0"/>
        </a:spcBef>
        <a:spcAft>
          <a:spcPct val="0"/>
        </a:spcAft>
        <a:buFont typeface="Arial" charset="0"/>
        <a:buChar char="•"/>
        <a:defRPr sz="1800" kern="1200">
          <a:solidFill>
            <a:srgbClr val="000000"/>
          </a:solidFill>
          <a:latin typeface="+mn-lt"/>
          <a:ea typeface="Arial"/>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chart" Target="../charts/char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3"/>
          </p:nvPr>
        </p:nvSpPr>
        <p:spPr/>
        <p:txBody>
          <a:bodyPr/>
          <a:lstStyle/>
          <a:p>
            <a:r>
              <a:rPr lang="en-US" sz="1600" dirty="0" smtClean="0"/>
              <a:t>Jack Pearson, Paul Butcher</a:t>
            </a:r>
          </a:p>
        </p:txBody>
      </p:sp>
      <p:sp>
        <p:nvSpPr>
          <p:cNvPr id="41986" name="Content Placeholder 2"/>
          <p:cNvSpPr>
            <a:spLocks noGrp="1"/>
          </p:cNvSpPr>
          <p:nvPr>
            <p:ph sz="quarter" idx="11"/>
          </p:nvPr>
        </p:nvSpPr>
        <p:spPr/>
        <p:txBody>
          <a:bodyPr/>
          <a:lstStyle/>
          <a:p>
            <a:r>
              <a:rPr lang="en-US" dirty="0" smtClean="0"/>
              <a:t>August 2018</a:t>
            </a:r>
            <a:endParaRPr lang="en-US" dirty="0"/>
          </a:p>
        </p:txBody>
      </p:sp>
      <p:sp>
        <p:nvSpPr>
          <p:cNvPr id="3" name="Title 2"/>
          <p:cNvSpPr>
            <a:spLocks noGrp="1"/>
          </p:cNvSpPr>
          <p:nvPr>
            <p:ph type="ctrTitle"/>
          </p:nvPr>
        </p:nvSpPr>
        <p:spPr/>
        <p:txBody>
          <a:bodyPr/>
          <a:lstStyle/>
          <a:p>
            <a:r>
              <a:rPr lang="en-US" sz="4800" dirty="0" smtClean="0"/>
              <a:t>BFOE Market Dynamics / </a:t>
            </a:r>
            <a:r>
              <a:rPr lang="en-US" sz="4800" dirty="0"/>
              <a:t>Brent Book </a:t>
            </a:r>
            <a:r>
              <a:rPr lang="en-US" sz="4800" dirty="0" smtClean="0"/>
              <a:t>Leadership / Trading Opportunities /</a:t>
            </a:r>
            <a:endParaRPr lang="en-US" sz="4800" dirty="0"/>
          </a:p>
        </p:txBody>
      </p:sp>
    </p:spTree>
    <p:extLst>
      <p:ext uri="{BB962C8B-B14F-4D97-AF65-F5344CB8AC3E}">
        <p14:creationId xmlns:p14="http://schemas.microsoft.com/office/powerpoint/2010/main" val="1763575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39664" y="782852"/>
            <a:ext cx="8679424" cy="2469469"/>
          </a:xfrm>
        </p:spPr>
        <p:txBody>
          <a:bodyPr/>
          <a:lstStyle/>
          <a:p>
            <a:pPr marL="0" indent="0">
              <a:buNone/>
            </a:pPr>
            <a:r>
              <a:rPr lang="en-GB" sz="1600" dirty="0" smtClean="0"/>
              <a:t>Individual management of strategies becomes increasingly complex as activity grows:</a:t>
            </a:r>
          </a:p>
          <a:p>
            <a:pPr marL="0" indent="0">
              <a:buNone/>
            </a:pPr>
            <a:endParaRPr lang="en-GB" sz="1600" dirty="0" smtClean="0"/>
          </a:p>
          <a:p>
            <a:pPr lvl="2"/>
            <a:r>
              <a:rPr lang="en-GB" sz="1400" dirty="0" smtClean="0"/>
              <a:t>Risk of taking offsetting positions</a:t>
            </a:r>
          </a:p>
          <a:p>
            <a:pPr lvl="2"/>
            <a:r>
              <a:rPr lang="en-GB" sz="1400" dirty="0" smtClean="0"/>
              <a:t>Increased likelihood of errors</a:t>
            </a:r>
          </a:p>
          <a:p>
            <a:pPr lvl="2"/>
            <a:r>
              <a:rPr lang="en-GB" sz="1400" dirty="0" smtClean="0"/>
              <a:t>Difficult to measure overall exposure, risk and P/L</a:t>
            </a:r>
          </a:p>
          <a:p>
            <a:pPr lvl="2"/>
            <a:r>
              <a:rPr lang="en-GB" sz="1400" dirty="0" smtClean="0"/>
              <a:t>Time intensive</a:t>
            </a:r>
          </a:p>
          <a:p>
            <a:pPr marL="0" indent="0">
              <a:buNone/>
            </a:pPr>
            <a:endParaRPr lang="en-GB" sz="1600" dirty="0" smtClean="0"/>
          </a:p>
          <a:p>
            <a:pPr marL="0" indent="0">
              <a:buNone/>
            </a:pPr>
            <a:r>
              <a:rPr lang="en-GB" sz="1600" dirty="0" smtClean="0"/>
              <a:t>Consolidating all positions in a Brent Book simplifies many of these challenges</a:t>
            </a:r>
          </a:p>
          <a:p>
            <a:pPr marL="0" indent="0">
              <a:buNone/>
            </a:pPr>
            <a:endParaRPr lang="en-GB" sz="1600" dirty="0" smtClean="0"/>
          </a:p>
          <a:p>
            <a:pPr marL="0" indent="0">
              <a:buNone/>
            </a:pPr>
            <a:r>
              <a:rPr lang="en-GB" sz="1600" dirty="0" smtClean="0"/>
              <a:t>Manual process started in LTO that combines hedging activity across all open Europe strategies</a:t>
            </a:r>
          </a:p>
          <a:p>
            <a:pPr marL="0" indent="0">
              <a:buNone/>
            </a:pPr>
            <a:endParaRPr lang="en-GB" sz="1600" dirty="0" smtClean="0"/>
          </a:p>
        </p:txBody>
      </p:sp>
      <p:sp>
        <p:nvSpPr>
          <p:cNvPr id="3" name="Title 2"/>
          <p:cNvSpPr>
            <a:spLocks noGrp="1"/>
          </p:cNvSpPr>
          <p:nvPr>
            <p:ph type="title"/>
          </p:nvPr>
        </p:nvSpPr>
        <p:spPr>
          <a:xfrm>
            <a:off x="239664" y="199958"/>
            <a:ext cx="8229600" cy="580767"/>
          </a:xfrm>
        </p:spPr>
        <p:txBody>
          <a:bodyPr/>
          <a:lstStyle/>
          <a:p>
            <a:r>
              <a:rPr lang="en-GB" dirty="0" smtClean="0"/>
              <a:t>1. Consolidation of Strategies/Derivatives</a:t>
            </a:r>
            <a:endParaRPr lang="en-GB" dirty="0"/>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10</a:t>
            </a:fld>
            <a:endParaRPr lang="en-US" dirty="0"/>
          </a:p>
        </p:txBody>
      </p:sp>
      <p:pic>
        <p:nvPicPr>
          <p:cNvPr id="1026" name="Picture 3" descr="image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24" y="3749642"/>
            <a:ext cx="8998504" cy="25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0" y="3441865"/>
            <a:ext cx="4223694" cy="307777"/>
          </a:xfrm>
          <a:prstGeom prst="rect">
            <a:avLst/>
          </a:prstGeom>
          <a:noFill/>
        </p:spPr>
        <p:txBody>
          <a:bodyPr wrap="square" rtlCol="0">
            <a:spAutoFit/>
          </a:bodyPr>
          <a:lstStyle/>
          <a:p>
            <a:r>
              <a:rPr lang="en-GB" sz="1400" b="1" dirty="0" smtClean="0"/>
              <a:t>Current Process</a:t>
            </a:r>
            <a:endParaRPr lang="en-GB" sz="1400" b="1" dirty="0"/>
          </a:p>
        </p:txBody>
      </p:sp>
    </p:spTree>
    <p:extLst>
      <p:ext uri="{BB962C8B-B14F-4D97-AF65-F5344CB8AC3E}">
        <p14:creationId xmlns:p14="http://schemas.microsoft.com/office/powerpoint/2010/main" val="4127546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7200" y="1059422"/>
            <a:ext cx="8599714" cy="4998244"/>
          </a:xfrm>
        </p:spPr>
        <p:txBody>
          <a:bodyPr/>
          <a:lstStyle/>
          <a:p>
            <a:pPr marL="0" indent="0">
              <a:buNone/>
            </a:pPr>
            <a:r>
              <a:rPr lang="en-GB" dirty="0" smtClean="0"/>
              <a:t>Integration into proposed PI methodology:</a:t>
            </a:r>
          </a:p>
          <a:p>
            <a:pPr marL="0" indent="0">
              <a:buNone/>
            </a:pPr>
            <a:endParaRPr lang="en-GB" dirty="0"/>
          </a:p>
          <a:p>
            <a:r>
              <a:rPr lang="en-GB" sz="1800" dirty="0" smtClean="0"/>
              <a:t>Physical traders would purchase crude on existing pricing basis (e.g. 0/0/5 BL)</a:t>
            </a:r>
          </a:p>
          <a:p>
            <a:endParaRPr lang="en-GB" sz="1800" dirty="0" smtClean="0"/>
          </a:p>
          <a:p>
            <a:r>
              <a:rPr lang="en-GB" sz="1800" dirty="0" smtClean="0"/>
              <a:t>Brent Book would convert pricing to Dated Brent month average (of discharge) for sale into affiliate</a:t>
            </a:r>
          </a:p>
          <a:p>
            <a:pPr lvl="2"/>
            <a:r>
              <a:rPr lang="en-GB" sz="1600" dirty="0" smtClean="0"/>
              <a:t>Market Structure incorporated into deal economics and differential to refinery </a:t>
            </a:r>
          </a:p>
          <a:p>
            <a:pPr lvl="2"/>
            <a:r>
              <a:rPr lang="en-GB" sz="1600" dirty="0" smtClean="0"/>
              <a:t>Structure assessed through brokers,  dated desk assessment or end of day spreads</a:t>
            </a:r>
          </a:p>
          <a:p>
            <a:pPr lvl="2"/>
            <a:endParaRPr lang="en-GB" sz="1600" dirty="0"/>
          </a:p>
          <a:p>
            <a:r>
              <a:rPr lang="en-GB" sz="1800" dirty="0" smtClean="0"/>
              <a:t>Brent Book would have its own PI profile consolidating all exposures</a:t>
            </a:r>
          </a:p>
          <a:p>
            <a:pPr marL="454025" lvl="2" indent="0">
              <a:buNone/>
            </a:pPr>
            <a:endParaRPr lang="en-GB" sz="1600" dirty="0"/>
          </a:p>
          <a:p>
            <a:r>
              <a:rPr lang="en-GB" sz="1800" dirty="0" smtClean="0"/>
              <a:t>Brent Book would take the decision on how to handle exposures – e.g. lock in conversion at deal time, take no immediate action etc. </a:t>
            </a:r>
          </a:p>
          <a:p>
            <a:endParaRPr lang="en-GB" sz="1800" dirty="0" smtClean="0"/>
          </a:p>
          <a:p>
            <a:r>
              <a:rPr lang="en-GB" sz="1800" dirty="0" smtClean="0"/>
              <a:t>Daily hedging of affiliate Priced Inventory and monthly rolls would also be managed by the Brent Book</a:t>
            </a:r>
            <a:endParaRPr lang="en-GB" dirty="0"/>
          </a:p>
          <a:p>
            <a:pPr marL="0" indent="0">
              <a:buNone/>
            </a:pPr>
            <a:endParaRPr lang="en-GB" dirty="0" smtClean="0"/>
          </a:p>
        </p:txBody>
      </p:sp>
      <p:sp>
        <p:nvSpPr>
          <p:cNvPr id="3" name="Title 2"/>
          <p:cNvSpPr>
            <a:spLocks noGrp="1"/>
          </p:cNvSpPr>
          <p:nvPr>
            <p:ph type="title"/>
          </p:nvPr>
        </p:nvSpPr>
        <p:spPr>
          <a:xfrm>
            <a:off x="457200" y="297422"/>
            <a:ext cx="8229600" cy="762000"/>
          </a:xfrm>
        </p:spPr>
        <p:txBody>
          <a:bodyPr/>
          <a:lstStyle/>
          <a:p>
            <a:r>
              <a:rPr lang="en-GB" sz="2800" dirty="0" smtClean="0"/>
              <a:t>1. Crude Purchases and Priced Inventory</a:t>
            </a:r>
            <a:endParaRPr lang="en-GB" sz="2800" dirty="0"/>
          </a:p>
        </p:txBody>
      </p:sp>
    </p:spTree>
    <p:extLst>
      <p:ext uri="{BB962C8B-B14F-4D97-AF65-F5344CB8AC3E}">
        <p14:creationId xmlns:p14="http://schemas.microsoft.com/office/powerpoint/2010/main" val="1344584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7200" y="1055688"/>
            <a:ext cx="8225399" cy="4964144"/>
          </a:xfrm>
        </p:spPr>
        <p:txBody>
          <a:bodyPr/>
          <a:lstStyle/>
          <a:p>
            <a:pPr marL="0" indent="0">
              <a:buNone/>
            </a:pPr>
            <a:r>
              <a:rPr lang="en-GB" sz="1800" dirty="0" smtClean="0"/>
              <a:t>Once combined within the Brent Book, positions can be managed on a daily, weekly and monthly basis through the numerous Brent instruments (e.g.):</a:t>
            </a:r>
          </a:p>
          <a:p>
            <a:pPr lvl="2"/>
            <a:endParaRPr lang="en-GB" sz="1600" dirty="0" smtClean="0"/>
          </a:p>
          <a:p>
            <a:pPr lvl="2"/>
            <a:r>
              <a:rPr lang="en-GB" sz="1600" dirty="0" smtClean="0"/>
              <a:t>Daily ICE Brent Futures</a:t>
            </a:r>
          </a:p>
          <a:p>
            <a:pPr lvl="2"/>
            <a:r>
              <a:rPr lang="en-GB" sz="1600" dirty="0" smtClean="0"/>
              <a:t>Weekly CFD’s </a:t>
            </a:r>
          </a:p>
          <a:p>
            <a:pPr lvl="2"/>
            <a:r>
              <a:rPr lang="en-GB" sz="1600" dirty="0" smtClean="0"/>
              <a:t>Monthly DFL’s</a:t>
            </a:r>
          </a:p>
          <a:p>
            <a:pPr lvl="2"/>
            <a:r>
              <a:rPr lang="en-GB" sz="1600" dirty="0" smtClean="0"/>
              <a:t>Dated Swaps/Rolls</a:t>
            </a:r>
          </a:p>
          <a:p>
            <a:pPr lvl="2"/>
            <a:r>
              <a:rPr lang="en-GB" sz="1600" dirty="0" smtClean="0"/>
              <a:t>Bespoke instruments</a:t>
            </a:r>
          </a:p>
          <a:p>
            <a:pPr lvl="2"/>
            <a:endParaRPr lang="en-GB" sz="1600" dirty="0"/>
          </a:p>
          <a:p>
            <a:pPr marL="0" indent="0">
              <a:buNone/>
            </a:pPr>
            <a:r>
              <a:rPr lang="en-GB" sz="1800" dirty="0" smtClean="0"/>
              <a:t>Data quality remains critical as does interaction with schedulers, traders, etc. </a:t>
            </a:r>
          </a:p>
          <a:p>
            <a:pPr marL="0" indent="0">
              <a:buNone/>
            </a:pPr>
            <a:endParaRPr lang="en-GB" sz="1800" dirty="0" smtClean="0"/>
          </a:p>
          <a:p>
            <a:pPr marL="0" indent="0">
              <a:buNone/>
            </a:pPr>
            <a:endParaRPr lang="en-GB" sz="1800" dirty="0"/>
          </a:p>
          <a:p>
            <a:pPr marL="0" indent="0">
              <a:buNone/>
            </a:pPr>
            <a:r>
              <a:rPr lang="en-GB" sz="1800" dirty="0" smtClean="0"/>
              <a:t>Trade Example:</a:t>
            </a:r>
          </a:p>
          <a:p>
            <a:pPr marL="342900" indent="-342900">
              <a:buFont typeface="+mj-lt"/>
              <a:buAutoNum type="arabicPeriod"/>
            </a:pPr>
            <a:r>
              <a:rPr lang="en-GB" sz="1600" dirty="0" smtClean="0"/>
              <a:t>WAF trader executes a deal with 0/0/5 BL pricing into TradeCo and month average sale pricing to a 3P</a:t>
            </a:r>
          </a:p>
          <a:p>
            <a:pPr marL="342900" indent="-342900">
              <a:buFont typeface="+mj-lt"/>
              <a:buAutoNum type="arabicPeriod"/>
            </a:pPr>
            <a:r>
              <a:rPr lang="en-GB" sz="1600" dirty="0" smtClean="0"/>
              <a:t>Brent Book would provide an assessment of market structure for the deal economics</a:t>
            </a:r>
          </a:p>
          <a:p>
            <a:pPr marL="342900" indent="-342900">
              <a:buFont typeface="+mj-lt"/>
              <a:buAutoNum type="arabicPeriod"/>
            </a:pPr>
            <a:r>
              <a:rPr lang="en-GB" sz="1600" dirty="0" smtClean="0"/>
              <a:t>Brent Book would take the exposure and manage accordingly (rather than WAF trader)</a:t>
            </a:r>
          </a:p>
          <a:p>
            <a:pPr marL="342900" indent="-342900">
              <a:buFont typeface="+mj-lt"/>
              <a:buAutoNum type="arabicPeriod"/>
            </a:pPr>
            <a:r>
              <a:rPr lang="en-GB" sz="1600" dirty="0" smtClean="0"/>
              <a:t>Exposure would be combined with exposure across all other ABT trades</a:t>
            </a:r>
          </a:p>
          <a:p>
            <a:pPr marL="0" indent="0">
              <a:buNone/>
            </a:pPr>
            <a:endParaRPr lang="en-GB" sz="1600" dirty="0" smtClean="0"/>
          </a:p>
          <a:p>
            <a:pPr marL="0" indent="0">
              <a:buNone/>
            </a:pPr>
            <a:r>
              <a:rPr lang="en-GB" sz="1600" dirty="0" smtClean="0"/>
              <a:t>Note: same would apply to US cargoes (ICE/DTD exposure) etc.</a:t>
            </a:r>
          </a:p>
        </p:txBody>
      </p:sp>
      <p:sp>
        <p:nvSpPr>
          <p:cNvPr id="3" name="Title 2"/>
          <p:cNvSpPr>
            <a:spLocks noGrp="1"/>
          </p:cNvSpPr>
          <p:nvPr>
            <p:ph type="title"/>
          </p:nvPr>
        </p:nvSpPr>
        <p:spPr/>
        <p:txBody>
          <a:bodyPr/>
          <a:lstStyle/>
          <a:p>
            <a:r>
              <a:rPr lang="en-GB" dirty="0"/>
              <a:t>2</a:t>
            </a:r>
            <a:r>
              <a:rPr lang="en-GB" dirty="0" smtClean="0"/>
              <a:t>. Management of Exposure</a:t>
            </a:r>
            <a:endParaRPr lang="en-GB" dirty="0"/>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12</a:t>
            </a:fld>
            <a:endParaRPr lang="en-US" dirty="0"/>
          </a:p>
        </p:txBody>
      </p:sp>
    </p:spTree>
    <p:extLst>
      <p:ext uri="{BB962C8B-B14F-4D97-AF65-F5344CB8AC3E}">
        <p14:creationId xmlns:p14="http://schemas.microsoft.com/office/powerpoint/2010/main" val="40048146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64576" y="834442"/>
            <a:ext cx="8225399" cy="4813300"/>
          </a:xfrm>
        </p:spPr>
        <p:txBody>
          <a:bodyPr/>
          <a:lstStyle/>
          <a:p>
            <a:pPr marL="0" indent="0">
              <a:spcBef>
                <a:spcPct val="80000"/>
              </a:spcBef>
              <a:buNone/>
            </a:pPr>
            <a:r>
              <a:rPr lang="en-GB" sz="1600" dirty="0" smtClean="0">
                <a:solidFill>
                  <a:schemeClr val="tx1"/>
                </a:solidFill>
              </a:rPr>
              <a:t>Brent trader being active in the market is able to form a view on spreads, exposure levels, market structure etc. </a:t>
            </a:r>
          </a:p>
          <a:p>
            <a:pPr marL="0" indent="0">
              <a:spcBef>
                <a:spcPct val="80000"/>
              </a:spcBef>
              <a:buNone/>
            </a:pPr>
            <a:r>
              <a:rPr lang="en-GB" sz="1600" dirty="0" smtClean="0">
                <a:solidFill>
                  <a:schemeClr val="tx1"/>
                </a:solidFill>
              </a:rPr>
              <a:t>For example, may choose to avoid a certain pricing week or move EM exposure to a different period due to market activity and dynamics</a:t>
            </a:r>
          </a:p>
          <a:p>
            <a:pPr marL="0" indent="0">
              <a:spcBef>
                <a:spcPct val="80000"/>
              </a:spcBef>
              <a:buNone/>
            </a:pPr>
            <a:r>
              <a:rPr lang="en-GB" sz="1600" dirty="0" smtClean="0">
                <a:solidFill>
                  <a:schemeClr val="tx1"/>
                </a:solidFill>
              </a:rPr>
              <a:t>Can be complimented by trading analytics:</a:t>
            </a:r>
          </a:p>
          <a:p>
            <a:pPr lvl="1">
              <a:spcBef>
                <a:spcPct val="80000"/>
              </a:spcBef>
            </a:pPr>
            <a:r>
              <a:rPr lang="en-GB" sz="1400" dirty="0" smtClean="0">
                <a:solidFill>
                  <a:schemeClr val="tx1"/>
                </a:solidFill>
              </a:rPr>
              <a:t>Market Structure – ICE &amp; CFD </a:t>
            </a:r>
          </a:p>
          <a:p>
            <a:pPr lvl="1">
              <a:spcBef>
                <a:spcPts val="0"/>
              </a:spcBef>
            </a:pPr>
            <a:r>
              <a:rPr lang="en-GB" sz="1400" dirty="0" smtClean="0">
                <a:solidFill>
                  <a:schemeClr val="tx1"/>
                </a:solidFill>
              </a:rPr>
              <a:t>Out of Region movements/ Arbitrage</a:t>
            </a:r>
          </a:p>
          <a:p>
            <a:pPr lvl="1">
              <a:spcBef>
                <a:spcPts val="0"/>
              </a:spcBef>
            </a:pPr>
            <a:r>
              <a:rPr lang="en-GB" sz="1400" dirty="0" smtClean="0">
                <a:solidFill>
                  <a:schemeClr val="tx1"/>
                </a:solidFill>
              </a:rPr>
              <a:t>CFD positions of competitors </a:t>
            </a:r>
          </a:p>
          <a:p>
            <a:pPr lvl="1">
              <a:spcBef>
                <a:spcPts val="0"/>
              </a:spcBef>
            </a:pPr>
            <a:r>
              <a:rPr lang="en-GB" sz="1400" dirty="0" smtClean="0">
                <a:solidFill>
                  <a:schemeClr val="tx1"/>
                </a:solidFill>
              </a:rPr>
              <a:t>Window activity and indicators</a:t>
            </a:r>
          </a:p>
          <a:p>
            <a:pPr lvl="1">
              <a:spcBef>
                <a:spcPts val="0"/>
              </a:spcBef>
            </a:pPr>
            <a:r>
              <a:rPr lang="en-GB" sz="1400" dirty="0" smtClean="0">
                <a:solidFill>
                  <a:schemeClr val="tx1"/>
                </a:solidFill>
              </a:rPr>
              <a:t>Competitor pricing exposures</a:t>
            </a:r>
          </a:p>
          <a:p>
            <a:pPr lvl="1">
              <a:spcBef>
                <a:spcPts val="0"/>
              </a:spcBef>
            </a:pPr>
            <a:r>
              <a:rPr lang="en-GB" sz="1400" dirty="0" smtClean="0">
                <a:solidFill>
                  <a:schemeClr val="tx1"/>
                </a:solidFill>
              </a:rPr>
              <a:t>Floating Storage levels</a:t>
            </a:r>
            <a:endParaRPr lang="en-GB" sz="1400" dirty="0">
              <a:solidFill>
                <a:schemeClr val="tx1"/>
              </a:solidFill>
            </a:endParaRPr>
          </a:p>
          <a:p>
            <a:pPr marL="0" indent="0">
              <a:buNone/>
            </a:pPr>
            <a:endParaRPr lang="en-GB" sz="1800" dirty="0" smtClean="0"/>
          </a:p>
        </p:txBody>
      </p:sp>
      <p:sp>
        <p:nvSpPr>
          <p:cNvPr id="3" name="Title 2"/>
          <p:cNvSpPr>
            <a:spLocks noGrp="1"/>
          </p:cNvSpPr>
          <p:nvPr>
            <p:ph type="title"/>
          </p:nvPr>
        </p:nvSpPr>
        <p:spPr>
          <a:xfrm>
            <a:off x="457200" y="293688"/>
            <a:ext cx="8229600" cy="540754"/>
          </a:xfrm>
        </p:spPr>
        <p:txBody>
          <a:bodyPr/>
          <a:lstStyle/>
          <a:p>
            <a:r>
              <a:rPr lang="en-US" dirty="0" smtClean="0"/>
              <a:t>3. Market Dynamics &amp; Forming Market Views </a:t>
            </a:r>
            <a:endParaRPr lang="en-GB" dirty="0"/>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13</a:t>
            </a:fld>
            <a:endParaRPr lang="en-US" dirty="0"/>
          </a:p>
        </p:txBody>
      </p:sp>
      <p:pic>
        <p:nvPicPr>
          <p:cNvPr id="2050" name="Chart 1" descr="image0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8374" y="4146307"/>
            <a:ext cx="3228314" cy="2500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3"/>
          <a:stretch>
            <a:fillRect/>
          </a:stretch>
        </p:blipFill>
        <p:spPr>
          <a:xfrm>
            <a:off x="643585" y="4102603"/>
            <a:ext cx="4605780" cy="2587592"/>
          </a:xfrm>
          <a:prstGeom prst="rect">
            <a:avLst/>
          </a:prstGeom>
        </p:spPr>
      </p:pic>
    </p:spTree>
    <p:extLst>
      <p:ext uri="{BB962C8B-B14F-4D97-AF65-F5344CB8AC3E}">
        <p14:creationId xmlns:p14="http://schemas.microsoft.com/office/powerpoint/2010/main" val="27568844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7200" y="1055688"/>
            <a:ext cx="8225399" cy="4998244"/>
          </a:xfrm>
        </p:spPr>
        <p:txBody>
          <a:bodyPr/>
          <a:lstStyle/>
          <a:p>
            <a:r>
              <a:rPr lang="en-GB" sz="2400" dirty="0" smtClean="0"/>
              <a:t>Tool to capture/consolidate all Dated exposure </a:t>
            </a:r>
          </a:p>
          <a:p>
            <a:endParaRPr lang="en-GB" sz="2400" dirty="0" smtClean="0"/>
          </a:p>
          <a:p>
            <a:r>
              <a:rPr lang="en-GB" sz="2400" dirty="0" smtClean="0"/>
              <a:t>Book and Desk Structure  - split CFD , flat price </a:t>
            </a:r>
            <a:r>
              <a:rPr lang="en-GB" sz="2400" dirty="0" err="1" smtClean="0"/>
              <a:t>etc</a:t>
            </a:r>
            <a:r>
              <a:rPr lang="en-GB" sz="2400" dirty="0" smtClean="0"/>
              <a:t> </a:t>
            </a:r>
          </a:p>
          <a:p>
            <a:endParaRPr lang="en-GB" sz="2400" dirty="0" smtClean="0"/>
          </a:p>
          <a:p>
            <a:r>
              <a:rPr lang="en-GB" sz="2400" dirty="0" smtClean="0"/>
              <a:t>Staffing Requirements including non-traders </a:t>
            </a:r>
          </a:p>
          <a:p>
            <a:pPr marL="0" indent="0">
              <a:buNone/>
            </a:pPr>
            <a:endParaRPr lang="en-GB" sz="2400" dirty="0"/>
          </a:p>
          <a:p>
            <a:r>
              <a:rPr lang="en-GB" sz="2400" dirty="0" smtClean="0"/>
              <a:t>Risk Limits &amp; VaR</a:t>
            </a:r>
          </a:p>
          <a:p>
            <a:endParaRPr lang="en-GB" sz="2400" dirty="0"/>
          </a:p>
          <a:p>
            <a:r>
              <a:rPr lang="en-GB" sz="2400" dirty="0" smtClean="0"/>
              <a:t>Changes to existing Work Processes</a:t>
            </a:r>
          </a:p>
          <a:p>
            <a:endParaRPr lang="en-GB" sz="2400" dirty="0"/>
          </a:p>
          <a:p>
            <a:r>
              <a:rPr lang="en-GB" sz="2400" dirty="0" smtClean="0"/>
              <a:t>Interaction with trading/optimisation/analysts/schedulers</a:t>
            </a:r>
          </a:p>
          <a:p>
            <a:pPr marL="0" indent="0">
              <a:buNone/>
            </a:pPr>
            <a:endParaRPr lang="en-GB" sz="2400" dirty="0"/>
          </a:p>
          <a:p>
            <a:r>
              <a:rPr lang="en-GB" sz="2400" dirty="0" smtClean="0"/>
              <a:t>Operationalization / Timeline</a:t>
            </a:r>
          </a:p>
          <a:p>
            <a:endParaRPr lang="en-GB" dirty="0" smtClean="0"/>
          </a:p>
        </p:txBody>
      </p:sp>
      <p:sp>
        <p:nvSpPr>
          <p:cNvPr id="3" name="Title 2"/>
          <p:cNvSpPr>
            <a:spLocks noGrp="1"/>
          </p:cNvSpPr>
          <p:nvPr>
            <p:ph type="title"/>
          </p:nvPr>
        </p:nvSpPr>
        <p:spPr/>
        <p:txBody>
          <a:bodyPr/>
          <a:lstStyle/>
          <a:p>
            <a:r>
              <a:rPr lang="en-GB" dirty="0" smtClean="0"/>
              <a:t>Brent Book Considerations / Next Steps</a:t>
            </a:r>
            <a:endParaRPr lang="en-GB" dirty="0"/>
          </a:p>
        </p:txBody>
      </p:sp>
    </p:spTree>
    <p:extLst>
      <p:ext uri="{BB962C8B-B14F-4D97-AF65-F5344CB8AC3E}">
        <p14:creationId xmlns:p14="http://schemas.microsoft.com/office/powerpoint/2010/main" val="4862773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Back-Up</a:t>
            </a:r>
            <a:endParaRPr lang="en-GB" dirty="0"/>
          </a:p>
        </p:txBody>
      </p:sp>
    </p:spTree>
    <p:extLst>
      <p:ext uri="{BB962C8B-B14F-4D97-AF65-F5344CB8AC3E}">
        <p14:creationId xmlns:p14="http://schemas.microsoft.com/office/powerpoint/2010/main" val="13352058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Table 34"/>
          <p:cNvGraphicFramePr>
            <a:graphicFrameLocks noGrp="1"/>
          </p:cNvGraphicFramePr>
          <p:nvPr>
            <p:extLst>
              <p:ext uri="{D42A27DB-BD31-4B8C-83A1-F6EECF244321}">
                <p14:modId xmlns:p14="http://schemas.microsoft.com/office/powerpoint/2010/main" val="2216553583"/>
              </p:ext>
            </p:extLst>
          </p:nvPr>
        </p:nvGraphicFramePr>
        <p:xfrm>
          <a:off x="319741" y="2631260"/>
          <a:ext cx="8488681" cy="596451"/>
        </p:xfrm>
        <a:graphic>
          <a:graphicData uri="http://schemas.openxmlformats.org/drawingml/2006/table">
            <a:tbl>
              <a:tblPr firstRow="1" bandRow="1">
                <a:tableStyleId>{5C22544A-7EE6-4342-B048-85BDC9FD1C3A}</a:tableStyleId>
              </a:tblPr>
              <a:tblGrid>
                <a:gridCol w="1231104"/>
                <a:gridCol w="7257577"/>
              </a:tblGrid>
              <a:tr h="596451">
                <a:tc>
                  <a:txBody>
                    <a:bodyPr/>
                    <a:lstStyle/>
                    <a:p>
                      <a:pPr algn="ctr"/>
                      <a:r>
                        <a:rPr lang="en-US" sz="1400" b="1" dirty="0" smtClean="0">
                          <a:solidFill>
                            <a:schemeClr val="tx1"/>
                          </a:solidFill>
                          <a:latin typeface="Calibri" panose="020F0502020204030204" pitchFamily="34" charset="0"/>
                        </a:rPr>
                        <a:t>FUTURES</a:t>
                      </a:r>
                    </a:p>
                    <a:p>
                      <a:pPr algn="ctr"/>
                      <a:r>
                        <a:rPr lang="en-US" sz="1100" b="1" dirty="0" smtClean="0">
                          <a:solidFill>
                            <a:schemeClr val="tx1"/>
                          </a:solidFill>
                          <a:latin typeface="Calibri" panose="020F0502020204030204" pitchFamily="34" charset="0"/>
                        </a:rPr>
                        <a:t>600-800 MB/Day</a:t>
                      </a:r>
                      <a:endParaRPr lang="en-US" sz="1100" b="0" dirty="0">
                        <a:solidFill>
                          <a:schemeClr val="tx1"/>
                        </a:solidFill>
                        <a:latin typeface="Calibri" panose="020F0502020204030204" pitchFamily="34" charset="0"/>
                      </a:endParaRPr>
                    </a:p>
                  </a:txBody>
                  <a:tcPr anchor="ctr">
                    <a:lnR w="12700" cap="flat" cmpd="sng" algn="ctr">
                      <a:solidFill>
                        <a:schemeClr val="tx1"/>
                      </a:solidFill>
                      <a:prstDash val="solid"/>
                      <a:round/>
                      <a:headEnd type="none" w="med" len="med"/>
                      <a:tailEnd type="none" w="med" len="med"/>
                    </a:lnR>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7427913" algn="r"/>
                        </a:tabLst>
                        <a:defRPr/>
                      </a:pPr>
                      <a:r>
                        <a:rPr lang="en-GB" sz="1400" b="0" kern="1200" baseline="0" dirty="0" smtClean="0">
                          <a:solidFill>
                            <a:schemeClr val="tx1"/>
                          </a:solidFill>
                          <a:latin typeface="Calibri" panose="020F0502020204030204" pitchFamily="34" charset="0"/>
                          <a:ea typeface="+mn-ea"/>
                          <a:cs typeface="+mn-cs"/>
                        </a:rPr>
                        <a:t>Regulated, traded via an exchange, traded in 1,000 barrel lots.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7427913" algn="r"/>
                        </a:tabLst>
                        <a:defRPr/>
                      </a:pPr>
                      <a:r>
                        <a:rPr lang="en-GB" sz="1400" b="0" kern="1200" baseline="0" dirty="0" smtClean="0">
                          <a:solidFill>
                            <a:schemeClr val="tx1"/>
                          </a:solidFill>
                          <a:latin typeface="Calibri" panose="020F0502020204030204" pitchFamily="34" charset="0"/>
                          <a:ea typeface="+mn-ea"/>
                          <a:cs typeface="+mn-cs"/>
                        </a:rPr>
                        <a:t>Cash settled against ICE Brent index price at expiry or exchanged for physical via EFP</a:t>
                      </a:r>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1876492206"/>
              </p:ext>
            </p:extLst>
          </p:nvPr>
        </p:nvGraphicFramePr>
        <p:xfrm>
          <a:off x="321076" y="3255741"/>
          <a:ext cx="8488681" cy="1158240"/>
        </p:xfrm>
        <a:graphic>
          <a:graphicData uri="http://schemas.openxmlformats.org/drawingml/2006/table">
            <a:tbl>
              <a:tblPr firstRow="1" bandRow="1">
                <a:tableStyleId>{5C22544A-7EE6-4342-B048-85BDC9FD1C3A}</a:tableStyleId>
              </a:tblPr>
              <a:tblGrid>
                <a:gridCol w="1231104"/>
                <a:gridCol w="7257577"/>
              </a:tblGrid>
              <a:tr h="738939">
                <a:tc>
                  <a:txBody>
                    <a:bodyPr/>
                    <a:lstStyle/>
                    <a:p>
                      <a:pPr algn="ctr"/>
                      <a:r>
                        <a:rPr lang="en-GB" sz="1400" b="1" dirty="0" smtClean="0">
                          <a:solidFill>
                            <a:schemeClr val="tx1"/>
                          </a:solidFill>
                          <a:latin typeface="Calibri" panose="020F0502020204030204" pitchFamily="34" charset="0"/>
                        </a:rPr>
                        <a:t>FORWARD</a:t>
                      </a:r>
                    </a:p>
                    <a:p>
                      <a:pPr algn="ctr"/>
                      <a:r>
                        <a:rPr lang="en-GB" sz="1100" b="1" dirty="0" smtClean="0">
                          <a:solidFill>
                            <a:schemeClr val="tx1"/>
                          </a:solidFill>
                          <a:latin typeface="Calibri" panose="020F0502020204030204" pitchFamily="34" charset="0"/>
                        </a:rPr>
                        <a:t>2-4 MB/Day</a:t>
                      </a:r>
                      <a:endParaRPr lang="en-US" sz="1100" b="0" dirty="0">
                        <a:solidFill>
                          <a:schemeClr val="tx1"/>
                        </a:solidFill>
                        <a:latin typeface="Calibri" panose="020F0502020204030204" pitchFamily="34" charset="0"/>
                      </a:endParaRPr>
                    </a:p>
                  </a:txBody>
                  <a:tcPr anchor="ctr">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7427913" algn="r"/>
                        </a:tabLst>
                        <a:defRPr/>
                      </a:pPr>
                      <a:r>
                        <a:rPr lang="en-GB" sz="1400" b="0" kern="1200" baseline="0" dirty="0" smtClean="0">
                          <a:solidFill>
                            <a:schemeClr val="tx1"/>
                          </a:solidFill>
                          <a:latin typeface="Calibri" panose="020F0502020204030204" pitchFamily="34" charset="0"/>
                          <a:ea typeface="+mn-ea"/>
                          <a:cs typeface="+mn-cs"/>
                        </a:rPr>
                        <a:t>Contract to make or take delivery of a BFOE physical cargo (600 kb +/- 1%)</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7427913" algn="r"/>
                        </a:tabLst>
                        <a:defRPr/>
                      </a:pPr>
                      <a:r>
                        <a:rPr lang="en-GB" sz="1400" b="1" kern="1200" baseline="0" dirty="0" smtClean="0">
                          <a:solidFill>
                            <a:schemeClr val="tx1"/>
                          </a:solidFill>
                          <a:latin typeface="Calibri" panose="020F0502020204030204" pitchFamily="34" charset="0"/>
                          <a:ea typeface="+mn-ea"/>
                          <a:cs typeface="+mn-cs"/>
                        </a:rPr>
                        <a:t>Transacted at Fixed Price . </a:t>
                      </a:r>
                      <a:r>
                        <a:rPr lang="en-GB" sz="1400" b="0" kern="1200" baseline="0" dirty="0" smtClean="0">
                          <a:solidFill>
                            <a:schemeClr val="tx1"/>
                          </a:solidFill>
                          <a:latin typeface="Calibri" panose="020F0502020204030204" pitchFamily="34" charset="0"/>
                          <a:ea typeface="+mn-ea"/>
                          <a:cs typeface="+mn-cs"/>
                        </a:rPr>
                        <a:t>Closed by nominating cargo 1 month in advance (passing in chains).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7427913" algn="r"/>
                        </a:tabLst>
                        <a:defRPr/>
                      </a:pPr>
                      <a:r>
                        <a:rPr lang="en-GB" sz="1400" b="0" kern="1200" baseline="0" dirty="0" smtClean="0">
                          <a:solidFill>
                            <a:schemeClr val="tx1"/>
                          </a:solidFill>
                          <a:latin typeface="Calibri" panose="020F0502020204030204" pitchFamily="34" charset="0"/>
                          <a:ea typeface="+mn-ea"/>
                          <a:cs typeface="+mn-cs"/>
                        </a:rPr>
                        <a:t>Unregulated; transactions between two parties throughout the day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7427913" algn="r"/>
                        </a:tabLst>
                        <a:defRPr/>
                      </a:pPr>
                      <a:endParaRPr lang="en-GB" sz="1400" b="0" kern="1200" baseline="0" dirty="0" smtClean="0">
                        <a:solidFill>
                          <a:schemeClr val="tx1"/>
                        </a:solidFill>
                        <a:latin typeface="Calibri" panose="020F0502020204030204" pitchFamily="34" charset="0"/>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7427913" algn="r"/>
                        </a:tabLst>
                        <a:defRPr/>
                      </a:pPr>
                      <a:r>
                        <a:rPr lang="en-GB" sz="1400" b="1" kern="1200" baseline="0" dirty="0" smtClean="0">
                          <a:solidFill>
                            <a:schemeClr val="tx1"/>
                          </a:solidFill>
                          <a:latin typeface="Calibri" panose="020F0502020204030204" pitchFamily="34" charset="0"/>
                          <a:ea typeface="+mn-ea"/>
                          <a:cs typeface="+mn-cs"/>
                        </a:rPr>
                        <a:t>Partials: </a:t>
                      </a:r>
                      <a:r>
                        <a:rPr lang="en-GB" sz="1400" b="0" kern="1200" baseline="0" dirty="0" smtClean="0">
                          <a:solidFill>
                            <a:schemeClr val="tx1"/>
                          </a:solidFill>
                          <a:latin typeface="Calibri" panose="020F0502020204030204" pitchFamily="34" charset="0"/>
                          <a:ea typeface="+mn-ea"/>
                          <a:cs typeface="+mn-cs"/>
                        </a:rPr>
                        <a:t>Trade in lots of 100,000 barrels. Transacted in Platts MOC and “set” Forward Price.</a:t>
                      </a:r>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tr>
            </a:tbl>
          </a:graphicData>
        </a:graphic>
      </p:graphicFrame>
      <p:graphicFrame>
        <p:nvGraphicFramePr>
          <p:cNvPr id="40" name="Table 39"/>
          <p:cNvGraphicFramePr>
            <a:graphicFrameLocks noGrp="1"/>
          </p:cNvGraphicFramePr>
          <p:nvPr>
            <p:extLst>
              <p:ext uri="{D42A27DB-BD31-4B8C-83A1-F6EECF244321}">
                <p14:modId xmlns:p14="http://schemas.microsoft.com/office/powerpoint/2010/main" val="1710426656"/>
              </p:ext>
            </p:extLst>
          </p:nvPr>
        </p:nvGraphicFramePr>
        <p:xfrm>
          <a:off x="319741" y="4436977"/>
          <a:ext cx="8488681" cy="538299"/>
        </p:xfrm>
        <a:graphic>
          <a:graphicData uri="http://schemas.openxmlformats.org/drawingml/2006/table">
            <a:tbl>
              <a:tblPr firstRow="1" bandRow="1">
                <a:tableStyleId>{5C22544A-7EE6-4342-B048-85BDC9FD1C3A}</a:tableStyleId>
              </a:tblPr>
              <a:tblGrid>
                <a:gridCol w="1231104"/>
                <a:gridCol w="7257577"/>
              </a:tblGrid>
              <a:tr h="538299">
                <a:tc>
                  <a:txBody>
                    <a:bodyPr/>
                    <a:lstStyle/>
                    <a:p>
                      <a:pPr algn="ctr"/>
                      <a:r>
                        <a:rPr lang="en-US" sz="1400" b="1" dirty="0" smtClean="0">
                          <a:solidFill>
                            <a:schemeClr val="tx1"/>
                          </a:solidFill>
                          <a:latin typeface="Calibri" panose="020F0502020204030204" pitchFamily="34" charset="0"/>
                        </a:rPr>
                        <a:t>EFP</a:t>
                      </a:r>
                      <a:endParaRPr lang="en-US" sz="1400" b="0" dirty="0">
                        <a:solidFill>
                          <a:schemeClr val="tx1"/>
                        </a:solidFill>
                        <a:latin typeface="Calibri" panose="020F0502020204030204"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7427913" algn="r"/>
                        </a:tabLst>
                        <a:defRPr/>
                      </a:pPr>
                      <a:r>
                        <a:rPr lang="en-GB" sz="1400" b="1" kern="1200" baseline="0" dirty="0" smtClean="0">
                          <a:solidFill>
                            <a:schemeClr val="tx1"/>
                          </a:solidFill>
                          <a:latin typeface="Calibri" panose="020F0502020204030204" pitchFamily="34" charset="0"/>
                          <a:ea typeface="+mn-ea"/>
                          <a:cs typeface="+mn-cs"/>
                        </a:rPr>
                        <a:t>EFP = Forward – Future; </a:t>
                      </a:r>
                      <a:r>
                        <a:rPr lang="en-GB" sz="1400" b="0" kern="1200" baseline="0" dirty="0" smtClean="0">
                          <a:solidFill>
                            <a:schemeClr val="tx1"/>
                          </a:solidFill>
                          <a:latin typeface="Calibri" panose="020F0502020204030204" pitchFamily="34" charset="0"/>
                          <a:ea typeface="+mn-ea"/>
                          <a:cs typeface="+mn-cs"/>
                        </a:rPr>
                        <a:t>Links futures and forward contracts; OTC market</a:t>
                      </a:r>
                      <a:endParaRPr lang="en-GB" sz="1400" b="1" kern="1200" baseline="0" dirty="0" smtClean="0">
                        <a:solidFill>
                          <a:schemeClr val="tx1"/>
                        </a:solidFill>
                        <a:latin typeface="Calibri" panose="020F0502020204030204" pitchFamily="34" charset="0"/>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7427913" algn="r"/>
                        </a:tabLst>
                        <a:defRPr/>
                      </a:pPr>
                      <a:r>
                        <a:rPr lang="en-GB" sz="1400" b="0" kern="1200" baseline="0" dirty="0" smtClean="0">
                          <a:solidFill>
                            <a:schemeClr val="tx1"/>
                          </a:solidFill>
                          <a:latin typeface="Calibri" panose="020F0502020204030204" pitchFamily="34" charset="0"/>
                          <a:ea typeface="+mn-ea"/>
                          <a:cs typeface="+mn-cs"/>
                        </a:rPr>
                        <a:t>An exchanged futures contract becomes a </a:t>
                      </a:r>
                      <a:r>
                        <a:rPr lang="en-GB" sz="1400" b="1" kern="1200" baseline="0" dirty="0" smtClean="0">
                          <a:solidFill>
                            <a:schemeClr val="tx1"/>
                          </a:solidFill>
                          <a:latin typeface="Calibri" panose="020F0502020204030204" pitchFamily="34" charset="0"/>
                          <a:ea typeface="+mn-ea"/>
                          <a:cs typeface="+mn-cs"/>
                        </a:rPr>
                        <a:t>Cash BFOE contract</a:t>
                      </a:r>
                      <a:r>
                        <a:rPr lang="en-GB" sz="1400" b="0" kern="1200" baseline="0" dirty="0" smtClean="0">
                          <a:solidFill>
                            <a:schemeClr val="tx1"/>
                          </a:solidFill>
                          <a:latin typeface="Calibri" panose="020F0502020204030204" pitchFamily="34" charset="0"/>
                          <a:ea typeface="+mn-ea"/>
                          <a:cs typeface="+mn-cs"/>
                        </a:rPr>
                        <a:t>.</a:t>
                      </a:r>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2948904277"/>
              </p:ext>
            </p:extLst>
          </p:nvPr>
        </p:nvGraphicFramePr>
        <p:xfrm>
          <a:off x="321076" y="5003306"/>
          <a:ext cx="8488681" cy="538299"/>
        </p:xfrm>
        <a:graphic>
          <a:graphicData uri="http://schemas.openxmlformats.org/drawingml/2006/table">
            <a:tbl>
              <a:tblPr firstRow="1" bandRow="1">
                <a:tableStyleId>{5C22544A-7EE6-4342-B048-85BDC9FD1C3A}</a:tableStyleId>
              </a:tblPr>
              <a:tblGrid>
                <a:gridCol w="1231104"/>
                <a:gridCol w="7257577"/>
              </a:tblGrid>
              <a:tr h="538299">
                <a:tc>
                  <a:txBody>
                    <a:bodyPr/>
                    <a:lstStyle/>
                    <a:p>
                      <a:pPr algn="ctr"/>
                      <a:r>
                        <a:rPr lang="en-US" sz="1400" b="1" dirty="0" smtClean="0">
                          <a:solidFill>
                            <a:schemeClr val="tx1"/>
                          </a:solidFill>
                          <a:latin typeface="Calibri" panose="020F0502020204030204" pitchFamily="34" charset="0"/>
                        </a:rPr>
                        <a:t>CFD</a:t>
                      </a:r>
                    </a:p>
                    <a:p>
                      <a:pPr algn="ctr"/>
                      <a:r>
                        <a:rPr lang="en-US" sz="1100" b="1" dirty="0" smtClean="0">
                          <a:solidFill>
                            <a:schemeClr val="tx1"/>
                          </a:solidFill>
                          <a:latin typeface="Calibri" panose="020F0502020204030204" pitchFamily="34" charset="0"/>
                        </a:rPr>
                        <a:t>2-4 MB/Day</a:t>
                      </a:r>
                      <a:endParaRPr lang="en-US" sz="1100" b="0" dirty="0">
                        <a:solidFill>
                          <a:schemeClr val="tx1"/>
                        </a:solidFill>
                        <a:latin typeface="Calibri" panose="020F050202020403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7427913" algn="r"/>
                        </a:tabLst>
                        <a:defRPr/>
                      </a:pPr>
                      <a:r>
                        <a:rPr lang="en-GB" sz="1400" b="1" kern="1200" baseline="0" dirty="0" smtClean="0">
                          <a:solidFill>
                            <a:schemeClr val="tx1"/>
                          </a:solidFill>
                          <a:latin typeface="Calibri" panose="020F0502020204030204" pitchFamily="34" charset="0"/>
                          <a:ea typeface="+mn-ea"/>
                          <a:cs typeface="+mn-cs"/>
                        </a:rPr>
                        <a:t>CFD = Dated – Forward. </a:t>
                      </a:r>
                      <a:r>
                        <a:rPr lang="en-GB" sz="1400" b="0" kern="1200" baseline="0" dirty="0" smtClean="0">
                          <a:solidFill>
                            <a:schemeClr val="tx1"/>
                          </a:solidFill>
                          <a:latin typeface="Calibri" panose="020F0502020204030204" pitchFamily="34" charset="0"/>
                          <a:ea typeface="+mn-ea"/>
                          <a:cs typeface="+mn-cs"/>
                        </a:rPr>
                        <a:t>Reflect the contango / backwardation in the market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7427913" algn="r"/>
                        </a:tabLst>
                        <a:defRPr/>
                      </a:pPr>
                      <a:r>
                        <a:rPr lang="en-GB" sz="1400" b="0" kern="1200" baseline="0" dirty="0" smtClean="0">
                          <a:solidFill>
                            <a:schemeClr val="tx1"/>
                          </a:solidFill>
                          <a:latin typeface="Calibri" panose="020F0502020204030204" pitchFamily="34" charset="0"/>
                          <a:ea typeface="+mn-ea"/>
                          <a:cs typeface="+mn-cs"/>
                        </a:rPr>
                        <a:t>Typically traded and reported up to 8 weeks out; OTC market</a:t>
                      </a:r>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104876690"/>
              </p:ext>
            </p:extLst>
          </p:nvPr>
        </p:nvGraphicFramePr>
        <p:xfrm>
          <a:off x="321076" y="5701041"/>
          <a:ext cx="8488681" cy="538299"/>
        </p:xfrm>
        <a:graphic>
          <a:graphicData uri="http://schemas.openxmlformats.org/drawingml/2006/table">
            <a:tbl>
              <a:tblPr firstRow="1" bandRow="1">
                <a:tableStyleId>{5C22544A-7EE6-4342-B048-85BDC9FD1C3A}</a:tableStyleId>
              </a:tblPr>
              <a:tblGrid>
                <a:gridCol w="1231104"/>
                <a:gridCol w="7257577"/>
              </a:tblGrid>
              <a:tr h="538299">
                <a:tc>
                  <a:txBody>
                    <a:bodyPr/>
                    <a:lstStyle/>
                    <a:p>
                      <a:pPr algn="ctr"/>
                      <a:r>
                        <a:rPr lang="en-US" sz="1400" b="1" dirty="0" smtClean="0">
                          <a:solidFill>
                            <a:schemeClr val="tx1"/>
                          </a:solidFill>
                          <a:latin typeface="Calibri" panose="020F0502020204030204" pitchFamily="34" charset="0"/>
                        </a:rPr>
                        <a:t>DFL</a:t>
                      </a:r>
                    </a:p>
                  </a:txBody>
                  <a:tcPr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7427913" algn="r"/>
                        </a:tabLst>
                        <a:defRPr/>
                      </a:pPr>
                      <a:r>
                        <a:rPr lang="en-GB" sz="1400" b="1" kern="1200" baseline="0" dirty="0" smtClean="0">
                          <a:solidFill>
                            <a:schemeClr val="tx1"/>
                          </a:solidFill>
                          <a:latin typeface="Calibri" panose="020F0502020204030204" pitchFamily="34" charset="0"/>
                          <a:ea typeface="+mn-ea"/>
                          <a:cs typeface="+mn-cs"/>
                        </a:rPr>
                        <a:t>DFL = Dated – Future, </a:t>
                      </a:r>
                      <a:r>
                        <a:rPr lang="en-GB" sz="1400" b="0" kern="1200" baseline="0" dirty="0" smtClean="0">
                          <a:solidFill>
                            <a:schemeClr val="tx1"/>
                          </a:solidFill>
                          <a:latin typeface="Calibri" panose="020F0502020204030204" pitchFamily="34" charset="0"/>
                          <a:ea typeface="+mn-ea"/>
                          <a:cs typeface="+mn-cs"/>
                        </a:rPr>
                        <a:t>Longer range tool; quoted for (3 mo., 3qtrs., 3yrs)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7427913" algn="r"/>
                        </a:tabLst>
                        <a:defRPr/>
                      </a:pPr>
                      <a:r>
                        <a:rPr lang="en-GB" sz="1400" b="0" kern="1200" baseline="0" dirty="0" smtClean="0">
                          <a:solidFill>
                            <a:schemeClr val="tx1"/>
                          </a:solidFill>
                          <a:latin typeface="Calibri" panose="020F0502020204030204" pitchFamily="34" charset="0"/>
                          <a:ea typeface="+mn-ea"/>
                          <a:cs typeface="+mn-cs"/>
                        </a:rPr>
                        <a:t>Allows comparison of long haul cargos (e.g., Saudi) that price off Futures.</a:t>
                      </a: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tr>
            </a:tbl>
          </a:graphicData>
        </a:graphic>
      </p:graphicFrame>
      <p:sp>
        <p:nvSpPr>
          <p:cNvPr id="2" name="Rectangle 1"/>
          <p:cNvSpPr/>
          <p:nvPr/>
        </p:nvSpPr>
        <p:spPr>
          <a:xfrm>
            <a:off x="270195" y="2551493"/>
            <a:ext cx="8604250" cy="3076158"/>
          </a:xfrm>
          <a:prstGeom prst="rect">
            <a:avLst/>
          </a:prstGeom>
          <a:noFill/>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400" dirty="0"/>
          </a:p>
        </p:txBody>
      </p:sp>
      <p:sp>
        <p:nvSpPr>
          <p:cNvPr id="3" name="TextBox 2"/>
          <p:cNvSpPr txBox="1"/>
          <p:nvPr/>
        </p:nvSpPr>
        <p:spPr>
          <a:xfrm rot="16200000">
            <a:off x="-1186522" y="3962357"/>
            <a:ext cx="2649636" cy="307777"/>
          </a:xfrm>
          <a:prstGeom prst="rect">
            <a:avLst/>
          </a:prstGeom>
          <a:noFill/>
        </p:spPr>
        <p:txBody>
          <a:bodyPr wrap="none" rtlCol="0">
            <a:spAutoFit/>
          </a:bodyPr>
          <a:lstStyle/>
          <a:p>
            <a:r>
              <a:rPr lang="en-GB" sz="1400" dirty="0" smtClean="0">
                <a:latin typeface="Calibri" panose="020F0502020204030204" pitchFamily="34" charset="0"/>
              </a:rPr>
              <a:t>Components of Dated Benchmark</a:t>
            </a:r>
            <a:endParaRPr lang="en-US" sz="1400" dirty="0">
              <a:latin typeface="Calibri" panose="020F0502020204030204" pitchFamily="34" charset="0"/>
            </a:endParaRPr>
          </a:p>
        </p:txBody>
      </p:sp>
      <p:sp>
        <p:nvSpPr>
          <p:cNvPr id="12" name="TextBox 11"/>
          <p:cNvSpPr txBox="1"/>
          <p:nvPr/>
        </p:nvSpPr>
        <p:spPr>
          <a:xfrm>
            <a:off x="19041" y="611518"/>
            <a:ext cx="9154694" cy="1477328"/>
          </a:xfrm>
          <a:prstGeom prst="rect">
            <a:avLst/>
          </a:prstGeom>
          <a:noFill/>
        </p:spPr>
        <p:txBody>
          <a:bodyPr wrap="square" rtlCol="0">
            <a:spAutoFit/>
          </a:bodyPr>
          <a:lstStyle/>
          <a:p>
            <a:pPr algn="ctr"/>
            <a:endParaRPr lang="en-GB" dirty="0"/>
          </a:p>
          <a:p>
            <a:pPr algn="ctr"/>
            <a:r>
              <a:rPr lang="en-GB" sz="2000" dirty="0" smtClean="0"/>
              <a:t>Platts Assessment Formula </a:t>
            </a:r>
          </a:p>
          <a:p>
            <a:pPr algn="ctr"/>
            <a:r>
              <a:rPr lang="en-GB" sz="2000" b="1" dirty="0">
                <a:latin typeface="Calibri" panose="020F0502020204030204" pitchFamily="34" charset="0"/>
              </a:rPr>
              <a:t>Dated </a:t>
            </a:r>
            <a:r>
              <a:rPr lang="en-GB" sz="2000" b="1" dirty="0" smtClean="0">
                <a:latin typeface="Calibri" panose="020F0502020204030204" pitchFamily="34" charset="0"/>
              </a:rPr>
              <a:t>Brent = ICE Brent (future) + EFP + </a:t>
            </a:r>
            <a:r>
              <a:rPr lang="en-GB" sz="2000" b="1" dirty="0">
                <a:latin typeface="Calibri" panose="020F0502020204030204" pitchFamily="34" charset="0"/>
              </a:rPr>
              <a:t>CFD </a:t>
            </a:r>
            <a:r>
              <a:rPr lang="en-GB" sz="1200" b="1" dirty="0">
                <a:latin typeface="Calibri" panose="020F0502020204030204" pitchFamily="34" charset="0"/>
              </a:rPr>
              <a:t>(for 10-30 period) </a:t>
            </a:r>
            <a:r>
              <a:rPr lang="en-GB" sz="2000" b="1" dirty="0">
                <a:latin typeface="Calibri" panose="020F0502020204030204" pitchFamily="34" charset="0"/>
              </a:rPr>
              <a:t>+ Lowest </a:t>
            </a:r>
            <a:r>
              <a:rPr lang="en-GB" sz="2000" b="1" dirty="0" smtClean="0">
                <a:latin typeface="Calibri" panose="020F0502020204030204" pitchFamily="34" charset="0"/>
              </a:rPr>
              <a:t>BFOET Diff</a:t>
            </a:r>
            <a:endParaRPr lang="en-GB" sz="2000" b="1" dirty="0">
              <a:latin typeface="Calibri" panose="020F0502020204030204" pitchFamily="34" charset="0"/>
            </a:endParaRPr>
          </a:p>
          <a:p>
            <a:pPr algn="ctr"/>
            <a:endParaRPr lang="en-GB" sz="1600" dirty="0" smtClean="0"/>
          </a:p>
          <a:p>
            <a:endParaRPr lang="en-GB" sz="1600" dirty="0"/>
          </a:p>
        </p:txBody>
      </p:sp>
      <p:sp>
        <p:nvSpPr>
          <p:cNvPr id="4" name="Right Brace 3"/>
          <p:cNvSpPr/>
          <p:nvPr/>
        </p:nvSpPr>
        <p:spPr>
          <a:xfrm rot="5400000">
            <a:off x="3245158" y="417844"/>
            <a:ext cx="264710" cy="2471351"/>
          </a:xfrm>
          <a:prstGeom prst="rightBrace">
            <a:avLst/>
          </a:prstGeom>
          <a:ln w="127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dirty="0"/>
          </a:p>
        </p:txBody>
      </p:sp>
      <p:sp>
        <p:nvSpPr>
          <p:cNvPr id="14" name="TextBox 13"/>
          <p:cNvSpPr txBox="1"/>
          <p:nvPr/>
        </p:nvSpPr>
        <p:spPr>
          <a:xfrm>
            <a:off x="2306092" y="1452927"/>
            <a:ext cx="2171775" cy="1169551"/>
          </a:xfrm>
          <a:prstGeom prst="rect">
            <a:avLst/>
          </a:prstGeom>
          <a:noFill/>
        </p:spPr>
        <p:txBody>
          <a:bodyPr wrap="square" rtlCol="0">
            <a:spAutoFit/>
          </a:bodyPr>
          <a:lstStyle/>
          <a:p>
            <a:pPr algn="ctr"/>
            <a:endParaRPr lang="en-GB" dirty="0"/>
          </a:p>
          <a:p>
            <a:pPr algn="ctr"/>
            <a:r>
              <a:rPr lang="en-GB" sz="2000" dirty="0" smtClean="0">
                <a:latin typeface="Calibri" panose="020F0502020204030204" pitchFamily="34" charset="0"/>
              </a:rPr>
              <a:t>Forward BFOET</a:t>
            </a:r>
            <a:endParaRPr lang="en-GB" sz="2000" dirty="0">
              <a:latin typeface="Calibri" panose="020F0502020204030204" pitchFamily="34" charset="0"/>
            </a:endParaRPr>
          </a:p>
          <a:p>
            <a:pPr algn="ctr"/>
            <a:endParaRPr lang="en-GB" sz="1600" dirty="0" smtClean="0"/>
          </a:p>
          <a:p>
            <a:endParaRPr lang="en-GB" sz="1600" dirty="0"/>
          </a:p>
        </p:txBody>
      </p:sp>
      <p:sp>
        <p:nvSpPr>
          <p:cNvPr id="15" name="Title 2"/>
          <p:cNvSpPr txBox="1">
            <a:spLocks/>
          </p:cNvSpPr>
          <p:nvPr/>
        </p:nvSpPr>
        <p:spPr>
          <a:xfrm>
            <a:off x="270195" y="125902"/>
            <a:ext cx="8229600" cy="762000"/>
          </a:xfrm>
          <a:prstGeom prst="rect">
            <a:avLst/>
          </a:prstGeom>
        </p:spPr>
        <p:txBody>
          <a:bodyPr/>
          <a:lstStyle>
            <a:lvl1pPr algn="l" defTabSz="457200" rtl="0" eaLnBrk="1" fontAlgn="base" hangingPunct="1">
              <a:spcBef>
                <a:spcPct val="0"/>
              </a:spcBef>
              <a:spcAft>
                <a:spcPct val="0"/>
              </a:spcAft>
              <a:defRPr sz="3200" kern="1200">
                <a:solidFill>
                  <a:schemeClr val="tx2"/>
                </a:solidFill>
                <a:latin typeface="Arial"/>
                <a:ea typeface="Arial"/>
                <a:cs typeface="Arial"/>
              </a:defRPr>
            </a:lvl1pPr>
            <a:lvl2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2pPr>
            <a:lvl3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3pPr>
            <a:lvl4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4pPr>
            <a:lvl5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5pPr>
            <a:lvl6pPr marL="457200" algn="l" defTabSz="457200" rtl="0" eaLnBrk="1" fontAlgn="base" hangingPunct="1">
              <a:spcBef>
                <a:spcPct val="0"/>
              </a:spcBef>
              <a:spcAft>
                <a:spcPct val="0"/>
              </a:spcAft>
              <a:defRPr sz="2800">
                <a:solidFill>
                  <a:schemeClr val="tx1"/>
                </a:solidFill>
                <a:latin typeface="Arial" charset="0"/>
                <a:ea typeface="ヒラギノ角ゴ Pro W3" charset="0"/>
              </a:defRPr>
            </a:lvl6pPr>
            <a:lvl7pPr marL="914400" algn="l" defTabSz="457200" rtl="0" eaLnBrk="1" fontAlgn="base" hangingPunct="1">
              <a:spcBef>
                <a:spcPct val="0"/>
              </a:spcBef>
              <a:spcAft>
                <a:spcPct val="0"/>
              </a:spcAft>
              <a:defRPr sz="2800">
                <a:solidFill>
                  <a:schemeClr val="tx1"/>
                </a:solidFill>
                <a:latin typeface="Arial" charset="0"/>
                <a:ea typeface="ヒラギノ角ゴ Pro W3" charset="0"/>
              </a:defRPr>
            </a:lvl7pPr>
            <a:lvl8pPr marL="1371600" algn="l" defTabSz="457200" rtl="0" eaLnBrk="1" fontAlgn="base" hangingPunct="1">
              <a:spcBef>
                <a:spcPct val="0"/>
              </a:spcBef>
              <a:spcAft>
                <a:spcPct val="0"/>
              </a:spcAft>
              <a:defRPr sz="2800">
                <a:solidFill>
                  <a:schemeClr val="tx1"/>
                </a:solidFill>
                <a:latin typeface="Arial" charset="0"/>
                <a:ea typeface="ヒラギノ角ゴ Pro W3" charset="0"/>
              </a:defRPr>
            </a:lvl8pPr>
            <a:lvl9pPr marL="1828800" algn="l" defTabSz="457200" rtl="0" eaLnBrk="1" fontAlgn="base" hangingPunct="1">
              <a:spcBef>
                <a:spcPct val="0"/>
              </a:spcBef>
              <a:spcAft>
                <a:spcPct val="0"/>
              </a:spcAft>
              <a:defRPr sz="2800">
                <a:solidFill>
                  <a:schemeClr val="tx1"/>
                </a:solidFill>
                <a:latin typeface="Arial" charset="0"/>
                <a:ea typeface="ヒラギノ角ゴ Pro W3" charset="0"/>
              </a:defRPr>
            </a:lvl9pPr>
          </a:lstStyle>
          <a:p>
            <a:r>
              <a:rPr lang="en-GB" dirty="0" smtClean="0"/>
              <a:t>Dated Brent - how is it assessed?</a:t>
            </a:r>
            <a:endParaRPr lang="en-GB" dirty="0"/>
          </a:p>
        </p:txBody>
      </p:sp>
      <p:sp>
        <p:nvSpPr>
          <p:cNvPr id="16" name="Rectangle 15"/>
          <p:cNvSpPr/>
          <p:nvPr/>
        </p:nvSpPr>
        <p:spPr>
          <a:xfrm>
            <a:off x="292184" y="885549"/>
            <a:ext cx="8582261" cy="1295559"/>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p>
        </p:txBody>
      </p:sp>
    </p:spTree>
    <p:extLst>
      <p:ext uri="{BB962C8B-B14F-4D97-AF65-F5344CB8AC3E}">
        <p14:creationId xmlns:p14="http://schemas.microsoft.com/office/powerpoint/2010/main" val="42470906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2"/>
          <p:cNvSpPr txBox="1">
            <a:spLocks/>
          </p:cNvSpPr>
          <p:nvPr/>
        </p:nvSpPr>
        <p:spPr>
          <a:xfrm>
            <a:off x="270195" y="323312"/>
            <a:ext cx="8229600" cy="762000"/>
          </a:xfrm>
          <a:prstGeom prst="rect">
            <a:avLst/>
          </a:prstGeom>
        </p:spPr>
        <p:txBody>
          <a:bodyPr/>
          <a:lstStyle>
            <a:lvl1pPr algn="l" defTabSz="457200" rtl="0" eaLnBrk="1" fontAlgn="base" hangingPunct="1">
              <a:spcBef>
                <a:spcPct val="0"/>
              </a:spcBef>
              <a:spcAft>
                <a:spcPct val="0"/>
              </a:spcAft>
              <a:defRPr sz="3200" kern="1200">
                <a:solidFill>
                  <a:schemeClr val="tx2"/>
                </a:solidFill>
                <a:latin typeface="Arial"/>
                <a:ea typeface="Arial"/>
                <a:cs typeface="Arial"/>
              </a:defRPr>
            </a:lvl1pPr>
            <a:lvl2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2pPr>
            <a:lvl3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3pPr>
            <a:lvl4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4pPr>
            <a:lvl5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5pPr>
            <a:lvl6pPr marL="457200" algn="l" defTabSz="457200" rtl="0" eaLnBrk="1" fontAlgn="base" hangingPunct="1">
              <a:spcBef>
                <a:spcPct val="0"/>
              </a:spcBef>
              <a:spcAft>
                <a:spcPct val="0"/>
              </a:spcAft>
              <a:defRPr sz="2800">
                <a:solidFill>
                  <a:schemeClr val="tx1"/>
                </a:solidFill>
                <a:latin typeface="Arial" charset="0"/>
                <a:ea typeface="ヒラギノ角ゴ Pro W3" charset="0"/>
              </a:defRPr>
            </a:lvl6pPr>
            <a:lvl7pPr marL="914400" algn="l" defTabSz="457200" rtl="0" eaLnBrk="1" fontAlgn="base" hangingPunct="1">
              <a:spcBef>
                <a:spcPct val="0"/>
              </a:spcBef>
              <a:spcAft>
                <a:spcPct val="0"/>
              </a:spcAft>
              <a:defRPr sz="2800">
                <a:solidFill>
                  <a:schemeClr val="tx1"/>
                </a:solidFill>
                <a:latin typeface="Arial" charset="0"/>
                <a:ea typeface="ヒラギノ角ゴ Pro W3" charset="0"/>
              </a:defRPr>
            </a:lvl7pPr>
            <a:lvl8pPr marL="1371600" algn="l" defTabSz="457200" rtl="0" eaLnBrk="1" fontAlgn="base" hangingPunct="1">
              <a:spcBef>
                <a:spcPct val="0"/>
              </a:spcBef>
              <a:spcAft>
                <a:spcPct val="0"/>
              </a:spcAft>
              <a:defRPr sz="2800">
                <a:solidFill>
                  <a:schemeClr val="tx1"/>
                </a:solidFill>
                <a:latin typeface="Arial" charset="0"/>
                <a:ea typeface="ヒラギノ角ゴ Pro W3" charset="0"/>
              </a:defRPr>
            </a:lvl8pPr>
            <a:lvl9pPr marL="1828800" algn="l" defTabSz="457200" rtl="0" eaLnBrk="1" fontAlgn="base" hangingPunct="1">
              <a:spcBef>
                <a:spcPct val="0"/>
              </a:spcBef>
              <a:spcAft>
                <a:spcPct val="0"/>
              </a:spcAft>
              <a:defRPr sz="2800">
                <a:solidFill>
                  <a:schemeClr val="tx1"/>
                </a:solidFill>
                <a:latin typeface="Arial" charset="0"/>
                <a:ea typeface="ヒラギノ角ゴ Pro W3" charset="0"/>
              </a:defRPr>
            </a:lvl9pPr>
          </a:lstStyle>
          <a:p>
            <a:r>
              <a:rPr lang="en-GB" dirty="0" smtClean="0"/>
              <a:t>ICE Brent</a:t>
            </a:r>
            <a:endParaRPr lang="en-GB" dirty="0"/>
          </a:p>
        </p:txBody>
      </p:sp>
      <p:sp>
        <p:nvSpPr>
          <p:cNvPr id="5" name="Rectangle 4"/>
          <p:cNvSpPr/>
          <p:nvPr/>
        </p:nvSpPr>
        <p:spPr>
          <a:xfrm>
            <a:off x="270195" y="887902"/>
            <a:ext cx="8330597" cy="2031325"/>
          </a:xfrm>
          <a:prstGeom prst="rect">
            <a:avLst/>
          </a:prstGeom>
        </p:spPr>
        <p:txBody>
          <a:bodyPr wrap="square">
            <a:spAutoFit/>
          </a:bodyPr>
          <a:lstStyle/>
          <a:p>
            <a:r>
              <a:rPr lang="en-GB" dirty="0" smtClean="0"/>
              <a:t>Two main </a:t>
            </a:r>
            <a:r>
              <a:rPr lang="en-GB" dirty="0"/>
              <a:t>time stamps</a:t>
            </a:r>
          </a:p>
          <a:p>
            <a:pPr marL="742950" lvl="1" indent="-285750">
              <a:buFont typeface="Arial" panose="020B0604020202020204" pitchFamily="34" charset="0"/>
              <a:buChar char="•"/>
            </a:pPr>
            <a:r>
              <a:rPr lang="en-GB" dirty="0"/>
              <a:t>4.30 pm Platts base value for Dated quote </a:t>
            </a:r>
          </a:p>
          <a:p>
            <a:pPr marL="742950" lvl="1" indent="-285750">
              <a:buFont typeface="Arial" panose="020B0604020202020204" pitchFamily="34" charset="0"/>
              <a:buChar char="•"/>
            </a:pPr>
            <a:r>
              <a:rPr lang="en-GB" dirty="0"/>
              <a:t>7.30 pm Settlement price  (Saudi barrels) </a:t>
            </a:r>
          </a:p>
          <a:p>
            <a:pPr marL="742950" lvl="1" indent="-285750">
              <a:buFont typeface="Arial" panose="020B0604020202020204" pitchFamily="34" charset="0"/>
              <a:buChar char="•"/>
            </a:pPr>
            <a:endParaRPr lang="en-GB" dirty="0"/>
          </a:p>
          <a:p>
            <a:r>
              <a:rPr lang="en-GB" dirty="0"/>
              <a:t>CFD’s (Dtd vs Frontline futures) derivative hedge between Dtd and Platts MOPS </a:t>
            </a:r>
            <a:endParaRPr lang="en-GB" dirty="0" smtClean="0"/>
          </a:p>
          <a:p>
            <a:endParaRPr lang="en-GB" dirty="0"/>
          </a:p>
          <a:p>
            <a:r>
              <a:rPr lang="en-GB" dirty="0"/>
              <a:t>Dated to Front Line (DFL) derivative hedge between Dtd and Settlement  </a:t>
            </a:r>
          </a:p>
        </p:txBody>
      </p:sp>
      <p:graphicFrame>
        <p:nvGraphicFramePr>
          <p:cNvPr id="17" name="Chart 16"/>
          <p:cNvGraphicFramePr>
            <a:graphicFrameLocks/>
          </p:cNvGraphicFramePr>
          <p:nvPr>
            <p:extLst>
              <p:ext uri="{D42A27DB-BD31-4B8C-83A1-F6EECF244321}">
                <p14:modId xmlns:p14="http://schemas.microsoft.com/office/powerpoint/2010/main" val="2836149389"/>
              </p:ext>
            </p:extLst>
          </p:nvPr>
        </p:nvGraphicFramePr>
        <p:xfrm>
          <a:off x="1921656" y="3286408"/>
          <a:ext cx="5167207" cy="299835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930161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2"/>
          <p:cNvSpPr txBox="1">
            <a:spLocks/>
          </p:cNvSpPr>
          <p:nvPr/>
        </p:nvSpPr>
        <p:spPr>
          <a:xfrm>
            <a:off x="390459" y="323312"/>
            <a:ext cx="8229600" cy="762000"/>
          </a:xfrm>
          <a:prstGeom prst="rect">
            <a:avLst/>
          </a:prstGeom>
        </p:spPr>
        <p:txBody>
          <a:bodyPr/>
          <a:lstStyle>
            <a:lvl1pPr algn="l" defTabSz="457200" rtl="0" eaLnBrk="1" fontAlgn="base" hangingPunct="1">
              <a:spcBef>
                <a:spcPct val="0"/>
              </a:spcBef>
              <a:spcAft>
                <a:spcPct val="0"/>
              </a:spcAft>
              <a:defRPr sz="3200" kern="1200">
                <a:solidFill>
                  <a:schemeClr val="tx2"/>
                </a:solidFill>
                <a:latin typeface="Arial"/>
                <a:ea typeface="Arial"/>
                <a:cs typeface="Arial"/>
              </a:defRPr>
            </a:lvl1pPr>
            <a:lvl2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2pPr>
            <a:lvl3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3pPr>
            <a:lvl4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4pPr>
            <a:lvl5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5pPr>
            <a:lvl6pPr marL="457200" algn="l" defTabSz="457200" rtl="0" eaLnBrk="1" fontAlgn="base" hangingPunct="1">
              <a:spcBef>
                <a:spcPct val="0"/>
              </a:spcBef>
              <a:spcAft>
                <a:spcPct val="0"/>
              </a:spcAft>
              <a:defRPr sz="2800">
                <a:solidFill>
                  <a:schemeClr val="tx1"/>
                </a:solidFill>
                <a:latin typeface="Arial" charset="0"/>
                <a:ea typeface="ヒラギノ角ゴ Pro W3" charset="0"/>
              </a:defRPr>
            </a:lvl6pPr>
            <a:lvl7pPr marL="914400" algn="l" defTabSz="457200" rtl="0" eaLnBrk="1" fontAlgn="base" hangingPunct="1">
              <a:spcBef>
                <a:spcPct val="0"/>
              </a:spcBef>
              <a:spcAft>
                <a:spcPct val="0"/>
              </a:spcAft>
              <a:defRPr sz="2800">
                <a:solidFill>
                  <a:schemeClr val="tx1"/>
                </a:solidFill>
                <a:latin typeface="Arial" charset="0"/>
                <a:ea typeface="ヒラギノ角ゴ Pro W3" charset="0"/>
              </a:defRPr>
            </a:lvl7pPr>
            <a:lvl8pPr marL="1371600" algn="l" defTabSz="457200" rtl="0" eaLnBrk="1" fontAlgn="base" hangingPunct="1">
              <a:spcBef>
                <a:spcPct val="0"/>
              </a:spcBef>
              <a:spcAft>
                <a:spcPct val="0"/>
              </a:spcAft>
              <a:defRPr sz="2800">
                <a:solidFill>
                  <a:schemeClr val="tx1"/>
                </a:solidFill>
                <a:latin typeface="Arial" charset="0"/>
                <a:ea typeface="ヒラギノ角ゴ Pro W3" charset="0"/>
              </a:defRPr>
            </a:lvl8pPr>
            <a:lvl9pPr marL="1828800" algn="l" defTabSz="457200" rtl="0" eaLnBrk="1" fontAlgn="base" hangingPunct="1">
              <a:spcBef>
                <a:spcPct val="0"/>
              </a:spcBef>
              <a:spcAft>
                <a:spcPct val="0"/>
              </a:spcAft>
              <a:defRPr sz="2800">
                <a:solidFill>
                  <a:schemeClr val="tx1"/>
                </a:solidFill>
                <a:latin typeface="Arial" charset="0"/>
                <a:ea typeface="ヒラギノ角ゴ Pro W3" charset="0"/>
              </a:defRPr>
            </a:lvl9pPr>
          </a:lstStyle>
          <a:p>
            <a:r>
              <a:rPr lang="en-GB" dirty="0" smtClean="0"/>
              <a:t>EFP’s – exchange of futures for physical</a:t>
            </a:r>
            <a:endParaRPr lang="en-GB" dirty="0"/>
          </a:p>
        </p:txBody>
      </p:sp>
      <p:sp>
        <p:nvSpPr>
          <p:cNvPr id="5" name="Rectangle 4"/>
          <p:cNvSpPr/>
          <p:nvPr/>
        </p:nvSpPr>
        <p:spPr>
          <a:xfrm>
            <a:off x="395612" y="1277329"/>
            <a:ext cx="6106107" cy="1631216"/>
          </a:xfrm>
          <a:prstGeom prst="rect">
            <a:avLst/>
          </a:prstGeom>
        </p:spPr>
        <p:txBody>
          <a:bodyPr wrap="square">
            <a:spAutoFit/>
          </a:bodyPr>
          <a:lstStyle/>
          <a:p>
            <a:r>
              <a:rPr lang="en-GB" sz="1600" dirty="0"/>
              <a:t>EFP bridges between the ICE market and Forward market </a:t>
            </a:r>
          </a:p>
          <a:p>
            <a:pPr marL="0" indent="0">
              <a:buNone/>
            </a:pPr>
            <a:r>
              <a:rPr lang="en-GB" sz="1600" dirty="0"/>
              <a:t>    ( CFDs then link between FWD and DTD)</a:t>
            </a:r>
          </a:p>
          <a:p>
            <a:endParaRPr lang="en-GB" sz="1600" dirty="0"/>
          </a:p>
          <a:p>
            <a:r>
              <a:rPr lang="en-GB" sz="1600" dirty="0"/>
              <a:t>EFP average +6 cab in 2018 i.e. </a:t>
            </a:r>
            <a:r>
              <a:rPr lang="en-GB" sz="1600" dirty="0" smtClean="0"/>
              <a:t>forward higher </a:t>
            </a:r>
            <a:r>
              <a:rPr lang="en-GB" sz="1600" dirty="0"/>
              <a:t>than future</a:t>
            </a:r>
          </a:p>
          <a:p>
            <a:endParaRPr lang="en-GB" sz="1600" dirty="0"/>
          </a:p>
          <a:p>
            <a:r>
              <a:rPr lang="en-GB" sz="1600" dirty="0"/>
              <a:t>EFP valued based on Forward and Partials trading </a:t>
            </a:r>
          </a:p>
        </p:txBody>
      </p:sp>
      <p:graphicFrame>
        <p:nvGraphicFramePr>
          <p:cNvPr id="6" name="Chart 5"/>
          <p:cNvGraphicFramePr>
            <a:graphicFrameLocks/>
          </p:cNvGraphicFramePr>
          <p:nvPr>
            <p:extLst>
              <p:ext uri="{D42A27DB-BD31-4B8C-83A1-F6EECF244321}">
                <p14:modId xmlns:p14="http://schemas.microsoft.com/office/powerpoint/2010/main" val="2854226563"/>
              </p:ext>
            </p:extLst>
          </p:nvPr>
        </p:nvGraphicFramePr>
        <p:xfrm>
          <a:off x="6059395" y="1178234"/>
          <a:ext cx="3084605" cy="201525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a:graphicFrameLocks/>
          </p:cNvGraphicFramePr>
          <p:nvPr>
            <p:extLst>
              <p:ext uri="{D42A27DB-BD31-4B8C-83A1-F6EECF244321}">
                <p14:modId xmlns:p14="http://schemas.microsoft.com/office/powerpoint/2010/main" val="831174385"/>
              </p:ext>
            </p:extLst>
          </p:nvPr>
        </p:nvGraphicFramePr>
        <p:xfrm>
          <a:off x="461588" y="3619086"/>
          <a:ext cx="5597807" cy="2609301"/>
        </p:xfrm>
        <a:graphic>
          <a:graphicData uri="http://schemas.openxmlformats.org/drawingml/2006/chart">
            <c:chart xmlns:c="http://schemas.openxmlformats.org/drawingml/2006/chart" xmlns:r="http://schemas.openxmlformats.org/officeDocument/2006/relationships" r:id="rId4"/>
          </a:graphicData>
        </a:graphic>
      </p:graphicFrame>
      <p:sp>
        <p:nvSpPr>
          <p:cNvPr id="8" name="Content Placeholder 19"/>
          <p:cNvSpPr txBox="1">
            <a:spLocks/>
          </p:cNvSpPr>
          <p:nvPr/>
        </p:nvSpPr>
        <p:spPr bwMode="auto">
          <a:xfrm>
            <a:off x="6059395" y="4340304"/>
            <a:ext cx="3103336" cy="11668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227013" indent="-227013" algn="l" defTabSz="457200" rtl="0" eaLnBrk="1" fontAlgn="base" hangingPunct="1">
              <a:spcBef>
                <a:spcPct val="0"/>
              </a:spcBef>
              <a:spcAft>
                <a:spcPct val="0"/>
              </a:spcAft>
              <a:buFont typeface="Arial" charset="0"/>
              <a:buChar char="•"/>
              <a:defRPr sz="2000" kern="1200">
                <a:solidFill>
                  <a:srgbClr val="000000"/>
                </a:solidFill>
                <a:latin typeface="+mn-lt"/>
                <a:ea typeface="Arial"/>
                <a:cs typeface="Arial"/>
              </a:defRPr>
            </a:lvl1pPr>
            <a:lvl2pPr marL="454025" indent="-227013" algn="l" defTabSz="457200" rtl="0" eaLnBrk="1" fontAlgn="base" hangingPunct="1">
              <a:spcBef>
                <a:spcPts val="600"/>
              </a:spcBef>
              <a:spcAft>
                <a:spcPct val="0"/>
              </a:spcAft>
              <a:buFont typeface="Arial" charset="0"/>
              <a:buChar char="•"/>
              <a:defRPr sz="1800" kern="1200">
                <a:solidFill>
                  <a:srgbClr val="000000"/>
                </a:solidFill>
                <a:latin typeface="+mn-lt"/>
                <a:ea typeface="Arial"/>
                <a:cs typeface="+mn-cs"/>
              </a:defRPr>
            </a:lvl2pPr>
            <a:lvl3pPr marL="688975" indent="-234950" algn="l" defTabSz="457200" rtl="0" eaLnBrk="1" fontAlgn="base" hangingPunct="1">
              <a:spcBef>
                <a:spcPct val="0"/>
              </a:spcBef>
              <a:spcAft>
                <a:spcPct val="0"/>
              </a:spcAft>
              <a:buFont typeface="Arial" charset="0"/>
              <a:buChar char="•"/>
              <a:defRPr sz="1800" kern="1200">
                <a:solidFill>
                  <a:srgbClr val="000000"/>
                </a:solidFill>
                <a:latin typeface="+mn-lt"/>
                <a:ea typeface="Arial"/>
                <a:cs typeface="+mn-cs"/>
              </a:defRPr>
            </a:lvl3pPr>
            <a:lvl4pPr marL="915988" indent="-227013" algn="l" defTabSz="569913" rtl="0" eaLnBrk="1" fontAlgn="base" hangingPunct="1">
              <a:spcBef>
                <a:spcPct val="0"/>
              </a:spcBef>
              <a:spcAft>
                <a:spcPct val="0"/>
              </a:spcAft>
              <a:buFont typeface="Arial" charset="0"/>
              <a:buChar char="•"/>
              <a:defRPr sz="1800" kern="1200">
                <a:solidFill>
                  <a:srgbClr val="000000"/>
                </a:solidFill>
                <a:latin typeface="+mn-lt"/>
                <a:ea typeface="Arial"/>
                <a:cs typeface="+mn-cs"/>
              </a:defRPr>
            </a:lvl4pPr>
            <a:lvl5pPr marL="1143000" indent="-227013" algn="l" defTabSz="457200" rtl="0" eaLnBrk="1" fontAlgn="base" hangingPunct="1">
              <a:spcBef>
                <a:spcPct val="0"/>
              </a:spcBef>
              <a:spcAft>
                <a:spcPct val="0"/>
              </a:spcAft>
              <a:buFont typeface="Arial" charset="0"/>
              <a:buChar char="•"/>
              <a:defRPr sz="1800" kern="1200">
                <a:solidFill>
                  <a:srgbClr val="000000"/>
                </a:solidFill>
                <a:latin typeface="+mn-lt"/>
                <a:ea typeface="Arial"/>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400" dirty="0" smtClean="0"/>
              <a:t>Limited no of participants ~10 </a:t>
            </a:r>
          </a:p>
          <a:p>
            <a:pPr marL="0" indent="0">
              <a:buNone/>
            </a:pPr>
            <a:r>
              <a:rPr lang="en-GB" sz="1400" dirty="0" smtClean="0"/>
              <a:t> </a:t>
            </a:r>
          </a:p>
          <a:p>
            <a:pPr marL="0" indent="0">
              <a:buNone/>
            </a:pPr>
            <a:r>
              <a:rPr lang="en-GB" sz="1400" dirty="0" smtClean="0"/>
              <a:t>Trades of 100 KB – part of a forward cargo </a:t>
            </a:r>
          </a:p>
          <a:p>
            <a:endParaRPr lang="en-GB" sz="1400" dirty="0" smtClean="0"/>
          </a:p>
          <a:p>
            <a:endParaRPr lang="en-GB" sz="1400" dirty="0"/>
          </a:p>
        </p:txBody>
      </p:sp>
    </p:spTree>
    <p:extLst>
      <p:ext uri="{BB962C8B-B14F-4D97-AF65-F5344CB8AC3E}">
        <p14:creationId xmlns:p14="http://schemas.microsoft.com/office/powerpoint/2010/main" val="237032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7200" y="1055688"/>
            <a:ext cx="8225399" cy="4813300"/>
          </a:xfrm>
        </p:spPr>
        <p:txBody>
          <a:bodyPr/>
          <a:lstStyle/>
          <a:p>
            <a:pPr>
              <a:spcBef>
                <a:spcPts val="600"/>
              </a:spcBef>
            </a:pPr>
            <a:r>
              <a:rPr lang="en-US" sz="2800" dirty="0" smtClean="0"/>
              <a:t>What is Dated Brent &amp; how is it calculated?</a:t>
            </a:r>
            <a:endParaRPr lang="en-US" sz="2800" dirty="0"/>
          </a:p>
          <a:p>
            <a:pPr>
              <a:spcBef>
                <a:spcPts val="600"/>
              </a:spcBef>
            </a:pPr>
            <a:r>
              <a:rPr lang="en-US" sz="2800" dirty="0" smtClean="0"/>
              <a:t>Dated Brent vs ICE Brent &amp; Hedging Instruments</a:t>
            </a:r>
            <a:endParaRPr lang="en-US" sz="2800" dirty="0"/>
          </a:p>
          <a:p>
            <a:pPr>
              <a:spcBef>
                <a:spcPts val="600"/>
              </a:spcBef>
            </a:pPr>
            <a:r>
              <a:rPr lang="en-US" sz="2800" dirty="0" smtClean="0"/>
              <a:t>Factors influence Dated / ICE Spread </a:t>
            </a:r>
            <a:endParaRPr lang="en-US" sz="2800" dirty="0"/>
          </a:p>
          <a:p>
            <a:pPr>
              <a:spcBef>
                <a:spcPts val="600"/>
              </a:spcBef>
            </a:pPr>
            <a:r>
              <a:rPr lang="en-US" sz="2800" dirty="0" smtClean="0"/>
              <a:t>Brent Book Concept</a:t>
            </a:r>
          </a:p>
          <a:p>
            <a:pPr>
              <a:spcBef>
                <a:spcPts val="600"/>
              </a:spcBef>
            </a:pPr>
            <a:r>
              <a:rPr lang="en-US" sz="2800" dirty="0" smtClean="0"/>
              <a:t>Brent Book Mechanisms</a:t>
            </a:r>
          </a:p>
          <a:p>
            <a:pPr>
              <a:spcBef>
                <a:spcPts val="600"/>
              </a:spcBef>
            </a:pPr>
            <a:endParaRPr lang="en-US" sz="2800" dirty="0"/>
          </a:p>
        </p:txBody>
      </p:sp>
      <p:sp>
        <p:nvSpPr>
          <p:cNvPr id="3" name="Title 2"/>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22762280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5476" y="238115"/>
            <a:ext cx="8229600" cy="762000"/>
          </a:xfrm>
        </p:spPr>
        <p:txBody>
          <a:bodyPr/>
          <a:lstStyle/>
          <a:p>
            <a:r>
              <a:rPr lang="en-GB" dirty="0" smtClean="0"/>
              <a:t>What is Dated Brent / BFOET? </a:t>
            </a:r>
            <a:endParaRPr lang="en-GB" dirty="0"/>
          </a:p>
        </p:txBody>
      </p:sp>
      <p:sp>
        <p:nvSpPr>
          <p:cNvPr id="19" name="TextBox 18"/>
          <p:cNvSpPr txBox="1"/>
          <p:nvPr/>
        </p:nvSpPr>
        <p:spPr>
          <a:xfrm>
            <a:off x="183734" y="1065330"/>
            <a:ext cx="8883121" cy="1231106"/>
          </a:xfrm>
          <a:prstGeom prst="rect">
            <a:avLst/>
          </a:prstGeom>
          <a:noFill/>
        </p:spPr>
        <p:txBody>
          <a:bodyPr wrap="square" rtlCol="0">
            <a:spAutoFit/>
          </a:bodyPr>
          <a:lstStyle/>
          <a:p>
            <a:pPr algn="ctr"/>
            <a:r>
              <a:rPr lang="en-GB" sz="2000" b="1" dirty="0" smtClean="0"/>
              <a:t>Dated Brent ($/bbl.) = </a:t>
            </a:r>
            <a:r>
              <a:rPr lang="en-GB" dirty="0"/>
              <a:t>the weighted average of the cheapest cargoes of Brent, Forties, </a:t>
            </a:r>
            <a:r>
              <a:rPr lang="en-GB" dirty="0" err="1"/>
              <a:t>Oseberg</a:t>
            </a:r>
            <a:r>
              <a:rPr lang="en-GB" dirty="0"/>
              <a:t>, </a:t>
            </a:r>
            <a:r>
              <a:rPr lang="en-GB" dirty="0" err="1" smtClean="0"/>
              <a:t>Ekofisk</a:t>
            </a:r>
            <a:r>
              <a:rPr lang="en-GB" dirty="0"/>
              <a:t>, Troll (adjusted for Q.P’s) loading </a:t>
            </a:r>
            <a:r>
              <a:rPr lang="en-GB" dirty="0" smtClean="0"/>
              <a:t>in the next 10-30 days</a:t>
            </a:r>
          </a:p>
          <a:p>
            <a:pPr algn="ctr"/>
            <a:endParaRPr lang="en-GB" dirty="0" smtClean="0"/>
          </a:p>
          <a:p>
            <a:pPr algn="ctr"/>
            <a:r>
              <a:rPr lang="en-GB" dirty="0" smtClean="0"/>
              <a:t>BFOET </a:t>
            </a:r>
            <a:r>
              <a:rPr lang="en-GB" dirty="0"/>
              <a:t>: Brent, Forties, Oseberg, Ekofisk, Troll </a:t>
            </a:r>
            <a:r>
              <a:rPr lang="en-GB" dirty="0" smtClean="0"/>
              <a:t>(North Sea Light Sweet Crudes)</a:t>
            </a:r>
            <a:endParaRPr lang="en-GB" sz="1400" dirty="0"/>
          </a:p>
        </p:txBody>
      </p:sp>
      <p:sp>
        <p:nvSpPr>
          <p:cNvPr id="4" name="Rectangle 3"/>
          <p:cNvSpPr/>
          <p:nvPr/>
        </p:nvSpPr>
        <p:spPr>
          <a:xfrm>
            <a:off x="861088" y="2646787"/>
            <a:ext cx="8587947" cy="2523768"/>
          </a:xfrm>
          <a:prstGeom prst="rect">
            <a:avLst/>
          </a:prstGeom>
        </p:spPr>
        <p:txBody>
          <a:bodyPr wrap="square">
            <a:spAutoFit/>
          </a:bodyPr>
          <a:lstStyle/>
          <a:p>
            <a:r>
              <a:rPr lang="en-GB" dirty="0" smtClean="0"/>
              <a:t>Benchmark for ~70% of crude grades globally (others on WTI/Dubai):</a:t>
            </a:r>
          </a:p>
          <a:p>
            <a:endParaRPr lang="en-GB" dirty="0"/>
          </a:p>
          <a:p>
            <a:pPr lvl="1"/>
            <a:r>
              <a:rPr lang="en-GB" dirty="0"/>
              <a:t>Price = Dated Brent + Quality Differential + Freight + Other Costs</a:t>
            </a:r>
          </a:p>
          <a:p>
            <a:pPr algn="ctr"/>
            <a:endParaRPr lang="en-GB" dirty="0" smtClean="0"/>
          </a:p>
          <a:p>
            <a:r>
              <a:rPr lang="en-GB" dirty="0" smtClean="0"/>
              <a:t>Platts is typically the industry used publication</a:t>
            </a:r>
          </a:p>
          <a:p>
            <a:endParaRPr lang="en-GB" dirty="0"/>
          </a:p>
          <a:p>
            <a:endParaRPr lang="en-GB" dirty="0" smtClean="0"/>
          </a:p>
          <a:p>
            <a:endParaRPr lang="en-GB" dirty="0"/>
          </a:p>
          <a:p>
            <a:pPr marL="742950" lvl="1" indent="-285750">
              <a:buFont typeface="Arial" panose="020B0604020202020204" pitchFamily="34" charset="0"/>
              <a:buChar char="•"/>
            </a:pPr>
            <a:endParaRPr lang="en-GB" sz="1400" dirty="0"/>
          </a:p>
        </p:txBody>
      </p:sp>
      <p:sp>
        <p:nvSpPr>
          <p:cNvPr id="5" name="Rectangle 4"/>
          <p:cNvSpPr/>
          <p:nvPr/>
        </p:nvSpPr>
        <p:spPr>
          <a:xfrm>
            <a:off x="271572" y="1040085"/>
            <a:ext cx="8707446" cy="1441622"/>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p>
        </p:txBody>
      </p:sp>
      <p:pic>
        <p:nvPicPr>
          <p:cNvPr id="2" name="Picture 1"/>
          <p:cNvPicPr>
            <a:picLocks noChangeAspect="1"/>
          </p:cNvPicPr>
          <p:nvPr/>
        </p:nvPicPr>
        <p:blipFill>
          <a:blip r:embed="rId2"/>
          <a:stretch>
            <a:fillRect/>
          </a:stretch>
        </p:blipFill>
        <p:spPr>
          <a:xfrm>
            <a:off x="861088" y="4197533"/>
            <a:ext cx="7723988" cy="2530764"/>
          </a:xfrm>
          <a:prstGeom prst="rect">
            <a:avLst/>
          </a:prstGeom>
        </p:spPr>
      </p:pic>
    </p:spTree>
    <p:extLst>
      <p:ext uri="{BB962C8B-B14F-4D97-AF65-F5344CB8AC3E}">
        <p14:creationId xmlns:p14="http://schemas.microsoft.com/office/powerpoint/2010/main" val="2584397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4988" y="1948011"/>
            <a:ext cx="8383903" cy="1488946"/>
          </a:xfrm>
          <a:prstGeom prst="rect">
            <a:avLst/>
          </a:prstGeom>
        </p:spPr>
      </p:pic>
      <p:sp>
        <p:nvSpPr>
          <p:cNvPr id="3" name="Title 2"/>
          <p:cNvSpPr>
            <a:spLocks noGrp="1"/>
          </p:cNvSpPr>
          <p:nvPr>
            <p:ph type="title"/>
          </p:nvPr>
        </p:nvSpPr>
        <p:spPr>
          <a:xfrm>
            <a:off x="355476" y="205707"/>
            <a:ext cx="8229600" cy="762000"/>
          </a:xfrm>
        </p:spPr>
        <p:txBody>
          <a:bodyPr/>
          <a:lstStyle/>
          <a:p>
            <a:r>
              <a:rPr lang="en-GB" dirty="0" smtClean="0"/>
              <a:t>How is Dated Brent assessed?</a:t>
            </a:r>
            <a:endParaRPr lang="en-GB" dirty="0"/>
          </a:p>
        </p:txBody>
      </p:sp>
      <p:sp>
        <p:nvSpPr>
          <p:cNvPr id="19" name="TextBox 18"/>
          <p:cNvSpPr txBox="1"/>
          <p:nvPr/>
        </p:nvSpPr>
        <p:spPr>
          <a:xfrm>
            <a:off x="-30408" y="874530"/>
            <a:ext cx="9154694" cy="1200329"/>
          </a:xfrm>
          <a:prstGeom prst="rect">
            <a:avLst/>
          </a:prstGeom>
          <a:noFill/>
        </p:spPr>
        <p:txBody>
          <a:bodyPr wrap="square" rtlCol="0">
            <a:spAutoFit/>
          </a:bodyPr>
          <a:lstStyle/>
          <a:p>
            <a:pPr algn="ctr"/>
            <a:r>
              <a:rPr lang="en-GB" sz="2000" b="1" dirty="0" smtClean="0"/>
              <a:t>Platts Assessment Formula 1</a:t>
            </a:r>
            <a:r>
              <a:rPr lang="en-GB" sz="2000" b="1" baseline="30000" dirty="0" smtClean="0"/>
              <a:t>st</a:t>
            </a:r>
            <a:r>
              <a:rPr lang="en-GB" sz="2000" b="1" dirty="0" smtClean="0"/>
              <a:t> June</a:t>
            </a:r>
          </a:p>
          <a:p>
            <a:pPr algn="ctr"/>
            <a:r>
              <a:rPr lang="en-GB" sz="2000" dirty="0">
                <a:latin typeface="Calibri" panose="020F0502020204030204" pitchFamily="34" charset="0"/>
              </a:rPr>
              <a:t>Dated </a:t>
            </a:r>
            <a:r>
              <a:rPr lang="en-GB" sz="2000" dirty="0" smtClean="0">
                <a:latin typeface="Calibri" panose="020F0502020204030204" pitchFamily="34" charset="0"/>
              </a:rPr>
              <a:t>Brent </a:t>
            </a:r>
            <a:r>
              <a:rPr lang="en-GB" sz="1200" dirty="0">
                <a:latin typeface="Calibri" panose="020F0502020204030204" pitchFamily="34" charset="0"/>
              </a:rPr>
              <a:t>1s</a:t>
            </a:r>
            <a:r>
              <a:rPr lang="en-GB" sz="1200" dirty="0" smtClean="0">
                <a:latin typeface="Calibri" panose="020F0502020204030204" pitchFamily="34" charset="0"/>
              </a:rPr>
              <a:t>t June</a:t>
            </a:r>
            <a:r>
              <a:rPr lang="en-GB" sz="2000" dirty="0" smtClean="0">
                <a:latin typeface="Calibri" panose="020F0502020204030204" pitchFamily="34" charset="0"/>
              </a:rPr>
              <a:t> = ICE Brent </a:t>
            </a:r>
            <a:r>
              <a:rPr lang="en-GB" sz="1200" dirty="0">
                <a:solidFill>
                  <a:schemeClr val="accent3"/>
                </a:solidFill>
                <a:latin typeface="Calibri" panose="020F0502020204030204" pitchFamily="34" charset="0"/>
              </a:rPr>
              <a:t>August</a:t>
            </a:r>
            <a:r>
              <a:rPr lang="en-GB" sz="2000" dirty="0" smtClean="0">
                <a:solidFill>
                  <a:schemeClr val="accent3"/>
                </a:solidFill>
                <a:latin typeface="Calibri" panose="020F0502020204030204" pitchFamily="34" charset="0"/>
              </a:rPr>
              <a:t> </a:t>
            </a:r>
            <a:r>
              <a:rPr lang="en-GB" sz="2000" dirty="0" smtClean="0">
                <a:latin typeface="Calibri" panose="020F0502020204030204" pitchFamily="34" charset="0"/>
              </a:rPr>
              <a:t>+ EFP </a:t>
            </a:r>
            <a:r>
              <a:rPr lang="en-GB" sz="1200" dirty="0" smtClean="0">
                <a:solidFill>
                  <a:schemeClr val="accent3"/>
                </a:solidFill>
                <a:latin typeface="Calibri" panose="020F0502020204030204" pitchFamily="34" charset="0"/>
              </a:rPr>
              <a:t>August</a:t>
            </a:r>
            <a:r>
              <a:rPr lang="en-GB" sz="2000" dirty="0" smtClean="0">
                <a:latin typeface="Calibri" panose="020F0502020204030204" pitchFamily="34" charset="0"/>
              </a:rPr>
              <a:t> + CFD </a:t>
            </a:r>
            <a:r>
              <a:rPr lang="en-GB" sz="1200" dirty="0" smtClean="0">
                <a:solidFill>
                  <a:srgbClr val="FF0000"/>
                </a:solidFill>
                <a:latin typeface="Calibri" panose="020F0502020204030204" pitchFamily="34" charset="0"/>
              </a:rPr>
              <a:t>10-30 June </a:t>
            </a:r>
            <a:r>
              <a:rPr lang="en-GB" sz="2000" dirty="0" smtClean="0">
                <a:latin typeface="Calibri" panose="020F0502020204030204" pitchFamily="34" charset="0"/>
              </a:rPr>
              <a:t>+</a:t>
            </a:r>
            <a:r>
              <a:rPr lang="en-GB" sz="2000" dirty="0">
                <a:latin typeface="Calibri" panose="020F0502020204030204" pitchFamily="34" charset="0"/>
              </a:rPr>
              <a:t> </a:t>
            </a:r>
            <a:r>
              <a:rPr lang="en-GB" sz="2000" dirty="0" smtClean="0">
                <a:latin typeface="Calibri" panose="020F0502020204030204" pitchFamily="34" charset="0"/>
              </a:rPr>
              <a:t>Lowest BFOET Diff</a:t>
            </a:r>
            <a:r>
              <a:rPr lang="en-GB" sz="2000" dirty="0">
                <a:latin typeface="Calibri" panose="020F0502020204030204" pitchFamily="34" charset="0"/>
              </a:rPr>
              <a:t> </a:t>
            </a:r>
            <a:r>
              <a:rPr lang="en-GB" sz="1200" dirty="0" smtClean="0">
                <a:solidFill>
                  <a:srgbClr val="FF0000"/>
                </a:solidFill>
                <a:latin typeface="Calibri" panose="020F0502020204030204" pitchFamily="34" charset="0"/>
              </a:rPr>
              <a:t>10-30 </a:t>
            </a:r>
            <a:r>
              <a:rPr lang="en-GB" sz="1200" dirty="0">
                <a:solidFill>
                  <a:srgbClr val="FF0000"/>
                </a:solidFill>
                <a:latin typeface="Calibri" panose="020F0502020204030204" pitchFamily="34" charset="0"/>
              </a:rPr>
              <a:t>June </a:t>
            </a:r>
          </a:p>
          <a:p>
            <a:pPr algn="ctr"/>
            <a:endParaRPr lang="en-GB" sz="1600" dirty="0" smtClean="0"/>
          </a:p>
          <a:p>
            <a:endParaRPr lang="en-GB" sz="1600" dirty="0"/>
          </a:p>
        </p:txBody>
      </p:sp>
      <p:cxnSp>
        <p:nvCxnSpPr>
          <p:cNvPr id="7" name="Straight Arrow Connector 6"/>
          <p:cNvCxnSpPr/>
          <p:nvPr/>
        </p:nvCxnSpPr>
        <p:spPr>
          <a:xfrm>
            <a:off x="527222" y="3436957"/>
            <a:ext cx="7422292" cy="0"/>
          </a:xfrm>
          <a:prstGeom prst="straightConnector1">
            <a:avLst/>
          </a:prstGeom>
          <a:ln w="12700">
            <a:prstDash val="lgDash"/>
            <a:headEnd type="triangl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833691" y="3125825"/>
            <a:ext cx="3273170" cy="338554"/>
          </a:xfrm>
          <a:prstGeom prst="rect">
            <a:avLst/>
          </a:prstGeom>
          <a:noFill/>
        </p:spPr>
        <p:txBody>
          <a:bodyPr wrap="square" rtlCol="0">
            <a:spAutoFit/>
          </a:bodyPr>
          <a:lstStyle/>
          <a:p>
            <a:r>
              <a:rPr lang="en-GB" sz="1600" dirty="0" smtClean="0"/>
              <a:t>ICE Brent Front Month = August</a:t>
            </a:r>
            <a:endParaRPr lang="en-GB" sz="1600" dirty="0"/>
          </a:p>
        </p:txBody>
      </p:sp>
      <p:graphicFrame>
        <p:nvGraphicFramePr>
          <p:cNvPr id="13" name="Chart 12"/>
          <p:cNvGraphicFramePr>
            <a:graphicFrameLocks/>
          </p:cNvGraphicFramePr>
          <p:nvPr>
            <p:extLst>
              <p:ext uri="{D42A27DB-BD31-4B8C-83A1-F6EECF244321}">
                <p14:modId xmlns:p14="http://schemas.microsoft.com/office/powerpoint/2010/main" val="2394293054"/>
              </p:ext>
            </p:extLst>
          </p:nvPr>
        </p:nvGraphicFramePr>
        <p:xfrm>
          <a:off x="256539" y="3859481"/>
          <a:ext cx="4088054" cy="266402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p:cNvGraphicFramePr>
            <a:graphicFrameLocks/>
          </p:cNvGraphicFramePr>
          <p:nvPr>
            <p:extLst>
              <p:ext uri="{D42A27DB-BD31-4B8C-83A1-F6EECF244321}">
                <p14:modId xmlns:p14="http://schemas.microsoft.com/office/powerpoint/2010/main" val="1229033761"/>
              </p:ext>
            </p:extLst>
          </p:nvPr>
        </p:nvGraphicFramePr>
        <p:xfrm>
          <a:off x="4582343" y="3785800"/>
          <a:ext cx="4561657" cy="2811388"/>
        </p:xfrm>
        <a:graphic>
          <a:graphicData uri="http://schemas.openxmlformats.org/drawingml/2006/chart">
            <c:chart xmlns:c="http://schemas.openxmlformats.org/drawingml/2006/chart" xmlns:r="http://schemas.openxmlformats.org/officeDocument/2006/relationships" r:id="rId4"/>
          </a:graphicData>
        </a:graphic>
      </p:graphicFrame>
      <p:sp>
        <p:nvSpPr>
          <p:cNvPr id="21" name="Right Arrow 20"/>
          <p:cNvSpPr/>
          <p:nvPr/>
        </p:nvSpPr>
        <p:spPr>
          <a:xfrm rot="1427625">
            <a:off x="4181642" y="4425813"/>
            <a:ext cx="730597" cy="337735"/>
          </a:xfrm>
          <a:prstGeom prst="rightArrow">
            <a:avLst>
              <a:gd name="adj1" fmla="val 30281"/>
              <a:gd name="adj2" fmla="val 50000"/>
            </a:avLst>
          </a:prstGeom>
          <a:solidFill>
            <a:schemeClr val="bg1">
              <a:lumMod val="50000"/>
              <a:alpha val="51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dirty="0"/>
          </a:p>
        </p:txBody>
      </p:sp>
      <p:sp>
        <p:nvSpPr>
          <p:cNvPr id="12" name="Rectangle 11"/>
          <p:cNvSpPr/>
          <p:nvPr/>
        </p:nvSpPr>
        <p:spPr>
          <a:xfrm>
            <a:off x="102627" y="790605"/>
            <a:ext cx="8888626" cy="1220818"/>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p>
        </p:txBody>
      </p:sp>
      <p:sp>
        <p:nvSpPr>
          <p:cNvPr id="11" name="Right Brace 10"/>
          <p:cNvSpPr/>
          <p:nvPr/>
        </p:nvSpPr>
        <p:spPr>
          <a:xfrm rot="5400000">
            <a:off x="3372654" y="360979"/>
            <a:ext cx="264710" cy="2586066"/>
          </a:xfrm>
          <a:prstGeom prst="rightBrace">
            <a:avLst/>
          </a:prstGeom>
          <a:ln w="127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dirty="0"/>
          </a:p>
        </p:txBody>
      </p:sp>
      <p:sp>
        <p:nvSpPr>
          <p:cNvPr id="14" name="TextBox 13"/>
          <p:cNvSpPr txBox="1"/>
          <p:nvPr/>
        </p:nvSpPr>
        <p:spPr>
          <a:xfrm>
            <a:off x="2300566" y="1417920"/>
            <a:ext cx="2171775" cy="1169551"/>
          </a:xfrm>
          <a:prstGeom prst="rect">
            <a:avLst/>
          </a:prstGeom>
          <a:noFill/>
        </p:spPr>
        <p:txBody>
          <a:bodyPr wrap="square" rtlCol="0">
            <a:spAutoFit/>
          </a:bodyPr>
          <a:lstStyle/>
          <a:p>
            <a:pPr algn="ctr"/>
            <a:endParaRPr lang="en-GB" dirty="0"/>
          </a:p>
          <a:p>
            <a:pPr algn="ctr"/>
            <a:r>
              <a:rPr lang="en-GB" sz="2000" dirty="0" smtClean="0">
                <a:latin typeface="Calibri" panose="020F0502020204030204" pitchFamily="34" charset="0"/>
              </a:rPr>
              <a:t>Forward BFOET</a:t>
            </a:r>
            <a:endParaRPr lang="en-GB" sz="2000" dirty="0">
              <a:latin typeface="Calibri" panose="020F0502020204030204" pitchFamily="34" charset="0"/>
            </a:endParaRPr>
          </a:p>
          <a:p>
            <a:pPr algn="ctr"/>
            <a:endParaRPr lang="en-GB" sz="1600" dirty="0" smtClean="0"/>
          </a:p>
          <a:p>
            <a:endParaRPr lang="en-GB" sz="1600" dirty="0"/>
          </a:p>
        </p:txBody>
      </p:sp>
    </p:spTree>
    <p:extLst>
      <p:ext uri="{BB962C8B-B14F-4D97-AF65-F5344CB8AC3E}">
        <p14:creationId xmlns:p14="http://schemas.microsoft.com/office/powerpoint/2010/main" val="1909355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7990" y="255804"/>
            <a:ext cx="8229600" cy="762000"/>
          </a:xfrm>
        </p:spPr>
        <p:txBody>
          <a:bodyPr/>
          <a:lstStyle/>
          <a:p>
            <a:r>
              <a:rPr lang="en-US" dirty="0" smtClean="0"/>
              <a:t>CFD’s (Contract for Difference)</a:t>
            </a:r>
            <a:endParaRPr lang="en-GB" dirty="0"/>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5</a:t>
            </a:fld>
            <a:endParaRPr lang="en-US" dirty="0"/>
          </a:p>
        </p:txBody>
      </p:sp>
      <p:sp>
        <p:nvSpPr>
          <p:cNvPr id="14" name="TextBox 13"/>
          <p:cNvSpPr txBox="1"/>
          <p:nvPr/>
        </p:nvSpPr>
        <p:spPr>
          <a:xfrm>
            <a:off x="355604" y="781666"/>
            <a:ext cx="8887985" cy="1815882"/>
          </a:xfrm>
          <a:prstGeom prst="rect">
            <a:avLst/>
          </a:prstGeom>
          <a:noFill/>
        </p:spPr>
        <p:txBody>
          <a:bodyPr wrap="square" rtlCol="0">
            <a:spAutoFit/>
          </a:bodyPr>
          <a:lstStyle/>
          <a:p>
            <a:r>
              <a:rPr lang="en-GB" sz="1400" dirty="0" smtClean="0"/>
              <a:t>CFD = Dated – Forward (swap contract)</a:t>
            </a:r>
          </a:p>
          <a:p>
            <a:endParaRPr lang="en-GB" sz="1400" dirty="0"/>
          </a:p>
          <a:p>
            <a:r>
              <a:rPr lang="en-GB" sz="1400" dirty="0" smtClean="0"/>
              <a:t>CFD’s typically quoted weekly and curve from 10-30 days out impacts Dated Brent</a:t>
            </a:r>
          </a:p>
          <a:p>
            <a:endParaRPr lang="en-GB" sz="1400" dirty="0"/>
          </a:p>
          <a:p>
            <a:r>
              <a:rPr lang="en-GB" sz="1400" dirty="0" smtClean="0"/>
              <a:t>CFD’s are used as hedging mechanisms but also as speculative tools (cash settlement)</a:t>
            </a:r>
          </a:p>
          <a:p>
            <a:pPr marL="285750" indent="-285750">
              <a:buFont typeface="Arial" panose="020B0604020202020204" pitchFamily="34" charset="0"/>
              <a:buChar char="•"/>
            </a:pPr>
            <a:endParaRPr lang="en-GB" sz="1400" dirty="0"/>
          </a:p>
          <a:p>
            <a:r>
              <a:rPr lang="en-GB" sz="1400" dirty="0" smtClean="0"/>
              <a:t>Sometimes see a disconnect between the CFD and ICE </a:t>
            </a:r>
            <a:r>
              <a:rPr lang="en-GB" sz="1400" dirty="0"/>
              <a:t>c</a:t>
            </a:r>
            <a:r>
              <a:rPr lang="en-GB" sz="1400" dirty="0" smtClean="0"/>
              <a:t>urves (e.g. CFD in contango but ICE in backwardation)</a:t>
            </a:r>
            <a:endParaRPr lang="en-GB" sz="1400" dirty="0"/>
          </a:p>
        </p:txBody>
      </p:sp>
      <p:sp>
        <p:nvSpPr>
          <p:cNvPr id="16" name="TextBox 15"/>
          <p:cNvSpPr txBox="1"/>
          <p:nvPr/>
        </p:nvSpPr>
        <p:spPr>
          <a:xfrm>
            <a:off x="355604" y="4995036"/>
            <a:ext cx="8334372" cy="1200329"/>
          </a:xfrm>
          <a:prstGeom prst="rect">
            <a:avLst/>
          </a:prstGeom>
          <a:noFill/>
        </p:spPr>
        <p:txBody>
          <a:bodyPr wrap="square" rtlCol="0">
            <a:spAutoFit/>
          </a:bodyPr>
          <a:lstStyle/>
          <a:p>
            <a:r>
              <a:rPr lang="en-GB" sz="1600" b="1" dirty="0" smtClean="0"/>
              <a:t>Participants</a:t>
            </a:r>
            <a:endParaRPr lang="en-GB" sz="1400" b="1" dirty="0" smtClean="0"/>
          </a:p>
          <a:p>
            <a:pPr marL="285750" indent="-285750">
              <a:buFont typeface="Arial" panose="020B0604020202020204" pitchFamily="34" charset="0"/>
              <a:buChar char="•"/>
            </a:pPr>
            <a:r>
              <a:rPr lang="en-GB" sz="1400" dirty="0" smtClean="0"/>
              <a:t>CFD’s mainly trade within the Platts MOC process with ~30 participants </a:t>
            </a:r>
          </a:p>
          <a:p>
            <a:pPr marL="285750" indent="-285750">
              <a:buFont typeface="Arial" panose="020B0604020202020204" pitchFamily="34" charset="0"/>
              <a:buChar char="•"/>
            </a:pPr>
            <a:r>
              <a:rPr lang="en-GB" sz="1400" dirty="0" smtClean="0"/>
              <a:t>Main players: Gunvor, BP, Onyx, Mercuria, Glencore, Vitol</a:t>
            </a:r>
          </a:p>
          <a:p>
            <a:pPr marL="285750" indent="-285750">
              <a:buFont typeface="Arial" panose="020B0604020202020204" pitchFamily="34" charset="0"/>
              <a:buChar char="•"/>
            </a:pPr>
            <a:r>
              <a:rPr lang="en-GB" sz="1400" dirty="0" smtClean="0"/>
              <a:t>Participants include those with no physical position (e.g. Onyx, </a:t>
            </a:r>
            <a:r>
              <a:rPr lang="en-GB" sz="1400" dirty="0"/>
              <a:t>Mandara) - exploit arb between DFL, CFD intra day spreads </a:t>
            </a:r>
            <a:endParaRPr lang="en-GB" sz="1400" dirty="0" smtClean="0"/>
          </a:p>
        </p:txBody>
      </p:sp>
      <p:graphicFrame>
        <p:nvGraphicFramePr>
          <p:cNvPr id="7" name="Chart 6"/>
          <p:cNvGraphicFramePr>
            <a:graphicFrameLocks/>
          </p:cNvGraphicFramePr>
          <p:nvPr>
            <p:extLst>
              <p:ext uri="{D42A27DB-BD31-4B8C-83A1-F6EECF244321}">
                <p14:modId xmlns:p14="http://schemas.microsoft.com/office/powerpoint/2010/main" val="177487044"/>
              </p:ext>
            </p:extLst>
          </p:nvPr>
        </p:nvGraphicFramePr>
        <p:xfrm>
          <a:off x="2084389" y="2673103"/>
          <a:ext cx="4685214" cy="22337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581493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4294967295"/>
          </p:nvPr>
        </p:nvSpPr>
        <p:spPr>
          <a:xfrm>
            <a:off x="462845" y="3672031"/>
            <a:ext cx="8379734" cy="1968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0">
              <a:spcBef>
                <a:spcPct val="80000"/>
              </a:spcBef>
              <a:buNone/>
            </a:pPr>
            <a:r>
              <a:rPr lang="en-GB" sz="1200" b="1" dirty="0">
                <a:solidFill>
                  <a:schemeClr val="tx1"/>
                </a:solidFill>
              </a:rPr>
              <a:t>Platts Market On Close (MOC) Process</a:t>
            </a:r>
          </a:p>
          <a:p>
            <a:pPr>
              <a:spcBef>
                <a:spcPct val="80000"/>
              </a:spcBef>
            </a:pPr>
            <a:r>
              <a:rPr lang="en-GB" sz="1200" dirty="0" smtClean="0">
                <a:solidFill>
                  <a:schemeClr val="tx1"/>
                </a:solidFill>
              </a:rPr>
              <a:t>Platts assess the average lowest BFOET differential through trades/bids/offers in the Platts Window (daily 4.00-4.30PM)</a:t>
            </a:r>
          </a:p>
          <a:p>
            <a:pPr>
              <a:spcBef>
                <a:spcPct val="80000"/>
              </a:spcBef>
            </a:pPr>
            <a:r>
              <a:rPr lang="en-GB" sz="1200" dirty="0" smtClean="0">
                <a:solidFill>
                  <a:schemeClr val="tx1"/>
                </a:solidFill>
              </a:rPr>
              <a:t>Only activity in the Platts MOC window forms the basis for assessment (often </a:t>
            </a:r>
            <a:r>
              <a:rPr lang="en-GB" sz="1200" dirty="0">
                <a:solidFill>
                  <a:schemeClr val="tx1"/>
                </a:solidFill>
              </a:rPr>
              <a:t>see different prices in vs outside the window)</a:t>
            </a:r>
          </a:p>
          <a:p>
            <a:pPr>
              <a:spcBef>
                <a:spcPct val="80000"/>
              </a:spcBef>
            </a:pPr>
            <a:r>
              <a:rPr lang="en-GB" sz="1200" dirty="0" smtClean="0">
                <a:solidFill>
                  <a:schemeClr val="tx1"/>
                </a:solidFill>
              </a:rPr>
              <a:t>Historically </a:t>
            </a:r>
            <a:r>
              <a:rPr lang="en-GB" sz="1200" dirty="0">
                <a:solidFill>
                  <a:schemeClr val="tx1"/>
                </a:solidFill>
              </a:rPr>
              <a:t>Forties </a:t>
            </a:r>
            <a:r>
              <a:rPr lang="en-GB" sz="1200" dirty="0" smtClean="0">
                <a:solidFill>
                  <a:schemeClr val="tx1"/>
                </a:solidFill>
              </a:rPr>
              <a:t>set </a:t>
            </a:r>
            <a:r>
              <a:rPr lang="en-GB" sz="1200" dirty="0">
                <a:solidFill>
                  <a:schemeClr val="tx1"/>
                </a:solidFill>
              </a:rPr>
              <a:t>the quote but has </a:t>
            </a:r>
            <a:r>
              <a:rPr lang="en-GB" sz="1200" dirty="0" smtClean="0">
                <a:solidFill>
                  <a:schemeClr val="tx1"/>
                </a:solidFill>
              </a:rPr>
              <a:t>now </a:t>
            </a:r>
            <a:r>
              <a:rPr lang="en-GB" sz="1200" dirty="0">
                <a:solidFill>
                  <a:schemeClr val="tx1"/>
                </a:solidFill>
              </a:rPr>
              <a:t>become a mix </a:t>
            </a:r>
            <a:r>
              <a:rPr lang="en-GB" sz="1200" dirty="0" smtClean="0">
                <a:solidFill>
                  <a:schemeClr val="tx1"/>
                </a:solidFill>
              </a:rPr>
              <a:t>(weighted </a:t>
            </a:r>
            <a:r>
              <a:rPr lang="en-GB" sz="1200" dirty="0">
                <a:solidFill>
                  <a:schemeClr val="tx1"/>
                </a:solidFill>
              </a:rPr>
              <a:t>average)</a:t>
            </a:r>
          </a:p>
          <a:p>
            <a:pPr marL="0" indent="0">
              <a:spcBef>
                <a:spcPct val="80000"/>
              </a:spcBef>
              <a:buNone/>
            </a:pPr>
            <a:r>
              <a:rPr lang="en-GB" sz="1200" b="1" dirty="0" smtClean="0">
                <a:solidFill>
                  <a:schemeClr val="tx1"/>
                </a:solidFill>
              </a:rPr>
              <a:t>Production / Liquidity</a:t>
            </a:r>
          </a:p>
          <a:p>
            <a:pPr>
              <a:spcBef>
                <a:spcPct val="80000"/>
              </a:spcBef>
            </a:pPr>
            <a:r>
              <a:rPr lang="en-GB" sz="1200" dirty="0" smtClean="0">
                <a:solidFill>
                  <a:schemeClr val="tx1"/>
                </a:solidFill>
              </a:rPr>
              <a:t>BFOET production is on the decline. Addition of Troll has offset slightly but liquidity still reducing </a:t>
            </a:r>
          </a:p>
          <a:p>
            <a:pPr>
              <a:spcBef>
                <a:spcPct val="80000"/>
              </a:spcBef>
            </a:pPr>
            <a:r>
              <a:rPr lang="en-GB" sz="1200" dirty="0" smtClean="0">
                <a:solidFill>
                  <a:schemeClr val="tx1"/>
                </a:solidFill>
              </a:rPr>
              <a:t>Number of trades in the window is ~15-20 per month</a:t>
            </a:r>
          </a:p>
          <a:p>
            <a:pPr>
              <a:spcBef>
                <a:spcPct val="80000"/>
              </a:spcBef>
            </a:pPr>
            <a:r>
              <a:rPr lang="en-GB" sz="1200" dirty="0" smtClean="0">
                <a:solidFill>
                  <a:schemeClr val="tx1"/>
                </a:solidFill>
              </a:rPr>
              <a:t>Considerations ongoing to add further grades to the “basket” (e.g. Johan Sverdrup) or produce a delivered quote </a:t>
            </a:r>
          </a:p>
          <a:p>
            <a:pPr marL="0" indent="0">
              <a:spcBef>
                <a:spcPct val="80000"/>
              </a:spcBef>
              <a:buNone/>
            </a:pPr>
            <a:endParaRPr lang="en-GB" sz="1200" dirty="0">
              <a:solidFill>
                <a:schemeClr val="bg2"/>
              </a:solidFill>
              <a:ea typeface="ヒラギノ角ゴ Pro W3" charset="0"/>
              <a:cs typeface="ヒラギノ角ゴ Pro W3" charset="0"/>
            </a:endParaRPr>
          </a:p>
          <a:p>
            <a:pPr marL="287338" lvl="1" indent="-287338">
              <a:spcBef>
                <a:spcPct val="80000"/>
              </a:spcBef>
            </a:pPr>
            <a:endParaRPr lang="en-GB" sz="1200" dirty="0">
              <a:solidFill>
                <a:schemeClr val="accent1"/>
              </a:solidFill>
              <a:ea typeface="ヒラギノ角ゴ Pro W3" charset="0"/>
              <a:cs typeface="ヒラギノ角ゴ Pro W3" charset="0"/>
            </a:endParaRPr>
          </a:p>
          <a:p>
            <a:pPr marL="287338" indent="-287338">
              <a:spcBef>
                <a:spcPct val="80000"/>
              </a:spcBef>
            </a:pPr>
            <a:endParaRPr lang="en-GB" sz="1200" dirty="0" smtClean="0">
              <a:solidFill>
                <a:schemeClr val="tx2"/>
              </a:solidFill>
              <a:ea typeface="+mn-ea"/>
              <a:cs typeface="+mn-cs"/>
            </a:endParaRPr>
          </a:p>
          <a:p>
            <a:pPr marL="452438" lvl="1" indent="0">
              <a:spcBef>
                <a:spcPct val="30000"/>
              </a:spcBef>
              <a:buClr>
                <a:schemeClr val="bg2"/>
              </a:buClr>
              <a:buFontTx/>
              <a:buNone/>
            </a:pPr>
            <a:endParaRPr lang="en-GB" sz="700" dirty="0">
              <a:solidFill>
                <a:srgbClr val="777777"/>
              </a:solidFill>
              <a:ea typeface="ヒラギノ角ゴ Pro W3" charset="0"/>
              <a:cs typeface="ヒラギノ角ゴ Pro W3" charset="0"/>
            </a:endParaRPr>
          </a:p>
          <a:p>
            <a:pPr marL="287338" indent="-287338">
              <a:spcBef>
                <a:spcPct val="80000"/>
              </a:spcBef>
            </a:pPr>
            <a:endParaRPr lang="en-US" sz="1200" dirty="0">
              <a:solidFill>
                <a:schemeClr val="tx2"/>
              </a:solidFill>
              <a:ea typeface="+mn-ea"/>
              <a:cs typeface="+mn-cs"/>
            </a:endParaRPr>
          </a:p>
        </p:txBody>
      </p:sp>
      <p:sp>
        <p:nvSpPr>
          <p:cNvPr id="2" name="Title 1"/>
          <p:cNvSpPr>
            <a:spLocks noGrp="1"/>
          </p:cNvSpPr>
          <p:nvPr>
            <p:ph type="title"/>
          </p:nvPr>
        </p:nvSpPr>
        <p:spPr>
          <a:xfrm>
            <a:off x="387744" y="277413"/>
            <a:ext cx="8921719" cy="762000"/>
          </a:xfrm>
        </p:spPr>
        <p:txBody>
          <a:bodyPr/>
          <a:lstStyle/>
          <a:p>
            <a:r>
              <a:rPr lang="en-GB" dirty="0" smtClean="0"/>
              <a:t>Dated Differential – Process &amp; Volume</a:t>
            </a:r>
            <a:endParaRPr lang="en-GB" dirty="0"/>
          </a:p>
        </p:txBody>
      </p:sp>
      <p:pic>
        <p:nvPicPr>
          <p:cNvPr id="9" name="Picture 8"/>
          <p:cNvPicPr>
            <a:picLocks noChangeAspect="1"/>
          </p:cNvPicPr>
          <p:nvPr/>
        </p:nvPicPr>
        <p:blipFill>
          <a:blip r:embed="rId3"/>
          <a:stretch>
            <a:fillRect/>
          </a:stretch>
        </p:blipFill>
        <p:spPr>
          <a:xfrm>
            <a:off x="254886" y="808755"/>
            <a:ext cx="4217144" cy="2644467"/>
          </a:xfrm>
          <a:prstGeom prst="rect">
            <a:avLst/>
          </a:prstGeom>
        </p:spPr>
      </p:pic>
      <p:pic>
        <p:nvPicPr>
          <p:cNvPr id="7" name="Picture 6"/>
          <p:cNvPicPr>
            <a:picLocks noChangeAspect="1"/>
          </p:cNvPicPr>
          <p:nvPr/>
        </p:nvPicPr>
        <p:blipFill>
          <a:blip r:embed="rId4"/>
          <a:stretch>
            <a:fillRect/>
          </a:stretch>
        </p:blipFill>
        <p:spPr>
          <a:xfrm>
            <a:off x="4774227" y="740090"/>
            <a:ext cx="3915748" cy="2781795"/>
          </a:xfrm>
          <a:prstGeom prst="rect">
            <a:avLst/>
          </a:prstGeom>
        </p:spPr>
      </p:pic>
    </p:spTree>
    <p:extLst>
      <p:ext uri="{BB962C8B-B14F-4D97-AF65-F5344CB8AC3E}">
        <p14:creationId xmlns:p14="http://schemas.microsoft.com/office/powerpoint/2010/main" val="34431165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0375" y="113005"/>
            <a:ext cx="8229600" cy="762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r>
              <a:rPr lang="en-US" dirty="0" smtClean="0"/>
              <a:t>Dated Diff Buyers, Sellers &amp; Destinations</a:t>
            </a:r>
            <a:endParaRPr lang="en-US" dirty="0"/>
          </a:p>
        </p:txBody>
      </p:sp>
      <p:sp>
        <p:nvSpPr>
          <p:cNvPr id="21" name="TextBox 20"/>
          <p:cNvSpPr txBox="1"/>
          <p:nvPr/>
        </p:nvSpPr>
        <p:spPr>
          <a:xfrm>
            <a:off x="5943600" y="1580560"/>
            <a:ext cx="716566" cy="276999"/>
          </a:xfrm>
          <a:prstGeom prst="rect">
            <a:avLst/>
          </a:prstGeom>
          <a:noFill/>
        </p:spPr>
        <p:txBody>
          <a:bodyPr wrap="square" rtlCol="0">
            <a:spAutoFit/>
          </a:bodyPr>
          <a:lstStyle/>
          <a:p>
            <a:r>
              <a:rPr lang="en-GB" sz="1200" b="1" dirty="0" smtClean="0">
                <a:solidFill>
                  <a:schemeClr val="bg1"/>
                </a:solidFill>
              </a:rPr>
              <a:t>Forties</a:t>
            </a:r>
            <a:endParaRPr lang="en-GB" sz="1200" b="1" dirty="0">
              <a:solidFill>
                <a:schemeClr val="bg1"/>
              </a:solidFill>
            </a:endParaRPr>
          </a:p>
        </p:txBody>
      </p:sp>
      <p:sp>
        <p:nvSpPr>
          <p:cNvPr id="24" name="TextBox 23"/>
          <p:cNvSpPr txBox="1"/>
          <p:nvPr/>
        </p:nvSpPr>
        <p:spPr>
          <a:xfrm>
            <a:off x="7772400" y="3473837"/>
            <a:ext cx="809576" cy="276999"/>
          </a:xfrm>
          <a:prstGeom prst="rect">
            <a:avLst/>
          </a:prstGeom>
          <a:noFill/>
        </p:spPr>
        <p:txBody>
          <a:bodyPr wrap="square" rtlCol="0">
            <a:spAutoFit/>
          </a:bodyPr>
          <a:lstStyle/>
          <a:p>
            <a:r>
              <a:rPr lang="en-GB" sz="1200" b="1" dirty="0" smtClean="0">
                <a:solidFill>
                  <a:schemeClr val="bg1"/>
                </a:solidFill>
              </a:rPr>
              <a:t>Troll</a:t>
            </a:r>
            <a:endParaRPr lang="en-GB" sz="1200" b="1" dirty="0">
              <a:solidFill>
                <a:schemeClr val="bg1"/>
              </a:solidFill>
            </a:endParaRPr>
          </a:p>
        </p:txBody>
      </p:sp>
      <p:sp>
        <p:nvSpPr>
          <p:cNvPr id="8" name="Rectangle 7"/>
          <p:cNvSpPr/>
          <p:nvPr/>
        </p:nvSpPr>
        <p:spPr>
          <a:xfrm>
            <a:off x="363581" y="618421"/>
            <a:ext cx="8689883" cy="3616375"/>
          </a:xfrm>
          <a:prstGeom prst="rect">
            <a:avLst/>
          </a:prstGeom>
        </p:spPr>
        <p:txBody>
          <a:bodyPr wrap="square">
            <a:spAutoFit/>
          </a:bodyPr>
          <a:lstStyle/>
          <a:p>
            <a:r>
              <a:rPr lang="en-GB" sz="1200" b="1" dirty="0" smtClean="0"/>
              <a:t>Sellers</a:t>
            </a:r>
          </a:p>
          <a:p>
            <a:pPr marL="171450" indent="-171450">
              <a:buFont typeface="Arial" panose="020B0604020202020204" pitchFamily="34" charset="0"/>
              <a:buChar char="•"/>
            </a:pPr>
            <a:r>
              <a:rPr lang="en-GB" sz="1200" dirty="0" smtClean="0"/>
              <a:t>50% of equity across 3 players – Statoil, Shell, Total </a:t>
            </a:r>
          </a:p>
          <a:p>
            <a:pPr marL="171450" indent="-171450">
              <a:buFont typeface="Arial" panose="020B0604020202020204" pitchFamily="34" charset="0"/>
              <a:buChar char="•"/>
            </a:pPr>
            <a:r>
              <a:rPr lang="en-GB" sz="1200" dirty="0" smtClean="0"/>
              <a:t>Non equity volume acquired through forward chains or spot deals</a:t>
            </a:r>
          </a:p>
          <a:p>
            <a:pPr marL="171450" indent="-171450">
              <a:buFont typeface="Arial" panose="020B0604020202020204" pitchFamily="34" charset="0"/>
              <a:buChar char="•"/>
            </a:pPr>
            <a:r>
              <a:rPr lang="en-GB" sz="1200" dirty="0" smtClean="0"/>
              <a:t>Limited number of sellers within the Platts MOC process </a:t>
            </a:r>
            <a:r>
              <a:rPr lang="en-GB" sz="1200" dirty="0"/>
              <a:t>(e.g. 5 sellers in May 2018</a:t>
            </a:r>
            <a:r>
              <a:rPr lang="en-GB" sz="1200" dirty="0" smtClean="0"/>
              <a:t>) &amp; usually non equity</a:t>
            </a:r>
          </a:p>
          <a:p>
            <a:pPr marL="171450" indent="-171450">
              <a:buFont typeface="Arial" panose="020B0604020202020204" pitchFamily="34" charset="0"/>
              <a:buChar char="•"/>
            </a:pPr>
            <a:r>
              <a:rPr lang="en-GB" sz="1200" dirty="0" smtClean="0"/>
              <a:t>ExxonMobil have typically sold our </a:t>
            </a:r>
            <a:r>
              <a:rPr lang="en-GB" sz="1200" dirty="0"/>
              <a:t>equity volume at forward value</a:t>
            </a:r>
          </a:p>
          <a:p>
            <a:endParaRPr lang="en-GB" sz="1200" dirty="0" smtClean="0"/>
          </a:p>
          <a:p>
            <a:r>
              <a:rPr lang="en-GB" sz="1200" b="1" dirty="0" smtClean="0"/>
              <a:t>Buyers</a:t>
            </a:r>
          </a:p>
          <a:p>
            <a:pPr marL="171450" indent="-171450">
              <a:buFont typeface="Arial" panose="020B0604020202020204" pitchFamily="34" charset="0"/>
              <a:buChar char="•"/>
            </a:pPr>
            <a:r>
              <a:rPr lang="en-GB" sz="1200" dirty="0" smtClean="0"/>
              <a:t>Main buyers are in NW Europe but volume to Asia now a regular movement (e.g. Forties to South Korea)</a:t>
            </a:r>
          </a:p>
          <a:p>
            <a:pPr marL="171450" indent="-171450">
              <a:buFont typeface="Arial" panose="020B0604020202020204" pitchFamily="34" charset="0"/>
              <a:buChar char="•"/>
            </a:pPr>
            <a:r>
              <a:rPr lang="en-GB" sz="1200" dirty="0" smtClean="0"/>
              <a:t>Volume often bought for storage (capturing market structure) and resold later, often cheaper and outside the window</a:t>
            </a:r>
          </a:p>
          <a:p>
            <a:pPr marL="171450" indent="-171450">
              <a:buFont typeface="Arial" panose="020B0604020202020204" pitchFamily="34" charset="0"/>
              <a:buChar char="•"/>
            </a:pPr>
            <a:r>
              <a:rPr lang="en-GB" sz="1200" dirty="0" smtClean="0"/>
              <a:t>Limited number of buyers within the Platts MOC process (e.g. 5 sellers in May 2018)</a:t>
            </a:r>
          </a:p>
          <a:p>
            <a:pPr marL="171450" indent="-171450">
              <a:buFont typeface="Arial" panose="020B0604020202020204" pitchFamily="34" charset="0"/>
              <a:buChar char="•"/>
            </a:pPr>
            <a:r>
              <a:rPr lang="en-GB" sz="1200" dirty="0" smtClean="0"/>
              <a:t>ExxonMobil limited buyer - Troll main intake and not through MOC process </a:t>
            </a:r>
            <a:endParaRPr lang="en-GB" sz="1200" dirty="0"/>
          </a:p>
          <a:p>
            <a:endParaRPr lang="en-GB" sz="1200" dirty="0" smtClean="0"/>
          </a:p>
          <a:p>
            <a:r>
              <a:rPr lang="en-GB" sz="1200" b="1" dirty="0" smtClean="0"/>
              <a:t>Dated Brent Assessment</a:t>
            </a:r>
          </a:p>
          <a:p>
            <a:pPr marL="171450" indent="-171450">
              <a:buFont typeface="Arial" panose="020B0604020202020204" pitchFamily="34" charset="0"/>
              <a:buChar char="•"/>
            </a:pPr>
            <a:r>
              <a:rPr lang="en-GB" sz="1200" dirty="0" smtClean="0"/>
              <a:t>Majority of physical trades occur outside the Platts MOC process. End users typically not in the window</a:t>
            </a:r>
          </a:p>
          <a:p>
            <a:pPr marL="171450" indent="-171450">
              <a:buFont typeface="Arial" panose="020B0604020202020204" pitchFamily="34" charset="0"/>
              <a:buChar char="•"/>
            </a:pPr>
            <a:r>
              <a:rPr lang="en-GB" sz="1200" dirty="0" smtClean="0"/>
              <a:t>Limited number of participants in the window increases their influence </a:t>
            </a:r>
            <a:endParaRPr lang="en-GB" sz="1200" dirty="0"/>
          </a:p>
          <a:p>
            <a:pPr marL="171450" indent="-171450">
              <a:buFont typeface="Arial" panose="020B0604020202020204" pitchFamily="34" charset="0"/>
              <a:buChar char="•"/>
            </a:pPr>
            <a:r>
              <a:rPr lang="en-GB" sz="1200" dirty="0" smtClean="0"/>
              <a:t>Volume sold out of region (e.g. Asia) or taken to own systems not included in the quote, thus reducing liquidity</a:t>
            </a:r>
          </a:p>
          <a:p>
            <a:endParaRPr lang="en-GB" sz="1200" dirty="0" smtClean="0"/>
          </a:p>
          <a:p>
            <a:pPr algn="ctr"/>
            <a:r>
              <a:rPr lang="en-GB" sz="1400" b="1" dirty="0" smtClean="0"/>
              <a:t>Overall effect is that you see price dynamics in the prompt which can create exposure &amp; opportunity!</a:t>
            </a:r>
          </a:p>
          <a:p>
            <a:pPr lvl="1"/>
            <a:endParaRPr lang="en-GB" sz="1100" dirty="0" smtClean="0"/>
          </a:p>
        </p:txBody>
      </p:sp>
      <p:graphicFrame>
        <p:nvGraphicFramePr>
          <p:cNvPr id="9" name="Chart 8"/>
          <p:cNvGraphicFramePr>
            <a:graphicFrameLocks/>
          </p:cNvGraphicFramePr>
          <p:nvPr>
            <p:extLst>
              <p:ext uri="{D42A27DB-BD31-4B8C-83A1-F6EECF244321}">
                <p14:modId xmlns:p14="http://schemas.microsoft.com/office/powerpoint/2010/main" val="430280838"/>
              </p:ext>
            </p:extLst>
          </p:nvPr>
        </p:nvGraphicFramePr>
        <p:xfrm>
          <a:off x="2256188" y="3978211"/>
          <a:ext cx="4904667" cy="287978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96133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6583" y="285450"/>
            <a:ext cx="8672914" cy="762000"/>
          </a:xfrm>
        </p:spPr>
        <p:txBody>
          <a:bodyPr/>
          <a:lstStyle/>
          <a:p>
            <a:r>
              <a:rPr lang="en-GB" dirty="0" smtClean="0"/>
              <a:t>Basis Risk – Dated </a:t>
            </a:r>
            <a:r>
              <a:rPr lang="en-GB" dirty="0"/>
              <a:t>/</a:t>
            </a:r>
            <a:r>
              <a:rPr lang="en-GB" dirty="0" smtClean="0"/>
              <a:t> Front Month ICE Spread</a:t>
            </a:r>
            <a:endParaRPr lang="en-GB"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834123616"/>
              </p:ext>
            </p:extLst>
          </p:nvPr>
        </p:nvGraphicFramePr>
        <p:xfrm>
          <a:off x="1343745" y="1038741"/>
          <a:ext cx="6424301" cy="254919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366583" y="3705626"/>
            <a:ext cx="8632561" cy="2893100"/>
          </a:xfrm>
          <a:prstGeom prst="rect">
            <a:avLst/>
          </a:prstGeom>
          <a:noFill/>
        </p:spPr>
        <p:txBody>
          <a:bodyPr wrap="square" rtlCol="0">
            <a:spAutoFit/>
          </a:bodyPr>
          <a:lstStyle/>
          <a:p>
            <a:r>
              <a:rPr lang="en-GB" sz="1400" dirty="0" smtClean="0"/>
              <a:t>Managing/hedging Dated </a:t>
            </a:r>
            <a:r>
              <a:rPr lang="en-GB" sz="1400" dirty="0"/>
              <a:t>exposure with </a:t>
            </a:r>
            <a:r>
              <a:rPr lang="en-GB" sz="1400" dirty="0" smtClean="0"/>
              <a:t>ICE </a:t>
            </a:r>
            <a:r>
              <a:rPr lang="en-GB" sz="1400" dirty="0"/>
              <a:t>Brent leaves an underlying </a:t>
            </a:r>
            <a:r>
              <a:rPr lang="en-GB" sz="1400" b="1" dirty="0"/>
              <a:t>basis risk</a:t>
            </a:r>
            <a:r>
              <a:rPr lang="en-GB" sz="1400" dirty="0"/>
              <a:t>. </a:t>
            </a:r>
            <a:endParaRPr lang="en-GB" sz="1400" dirty="0" smtClean="0"/>
          </a:p>
          <a:p>
            <a:endParaRPr lang="en-GB" sz="1400" dirty="0"/>
          </a:p>
          <a:p>
            <a:r>
              <a:rPr lang="en-GB" sz="1400" dirty="0"/>
              <a:t>      E.g. </a:t>
            </a:r>
            <a:r>
              <a:rPr lang="en-GB" sz="1400" dirty="0" smtClean="0"/>
              <a:t>When European PI was 34MB vs </a:t>
            </a:r>
            <a:r>
              <a:rPr lang="en-GB" sz="1400" dirty="0"/>
              <a:t>target 27 MB = 7 MB </a:t>
            </a:r>
            <a:r>
              <a:rPr lang="en-GB" sz="1400" dirty="0" smtClean="0"/>
              <a:t>exposure </a:t>
            </a:r>
            <a:r>
              <a:rPr lang="en-GB" sz="1400" dirty="0"/>
              <a:t>(if hedging using ICE)</a:t>
            </a:r>
          </a:p>
          <a:p>
            <a:r>
              <a:rPr lang="en-GB" sz="1400" dirty="0"/>
              <a:t>      E.g. U.S. Arbitrage cargoes to Europe converted </a:t>
            </a:r>
            <a:r>
              <a:rPr lang="en-GB" sz="1400" dirty="0" smtClean="0"/>
              <a:t>from WTI to </a:t>
            </a:r>
            <a:r>
              <a:rPr lang="en-GB" sz="1400" dirty="0"/>
              <a:t>ICE Brent (left to float)</a:t>
            </a:r>
          </a:p>
          <a:p>
            <a:endParaRPr lang="en-GB" sz="1400" dirty="0" smtClean="0"/>
          </a:p>
          <a:p>
            <a:r>
              <a:rPr lang="en-GB" sz="1400" dirty="0" smtClean="0"/>
              <a:t>Dated Brent reflects a different time period and is influenced by different factors to ICE Brent</a:t>
            </a:r>
          </a:p>
          <a:p>
            <a:pPr marL="742950" lvl="1" indent="-285750">
              <a:buFont typeface="Wingdings" panose="05000000000000000000" pitchFamily="2" charset="2"/>
              <a:buChar char="Ø"/>
            </a:pPr>
            <a:r>
              <a:rPr lang="en-GB" sz="1400" dirty="0"/>
              <a:t>ICE Brent traded by huge number of players including banks, hedge funds, governments </a:t>
            </a:r>
            <a:r>
              <a:rPr lang="en-GB" sz="1400" dirty="0" smtClean="0"/>
              <a:t>etc. Macro scale, ~ 1000 MB/day traded </a:t>
            </a:r>
            <a:endParaRPr lang="en-GB" sz="1400" dirty="0"/>
          </a:p>
          <a:p>
            <a:pPr marL="742950" lvl="1" indent="-285750">
              <a:buFont typeface="Wingdings" panose="05000000000000000000" pitchFamily="2" charset="2"/>
              <a:buChar char="Ø"/>
            </a:pPr>
            <a:r>
              <a:rPr lang="en-GB" sz="1400" dirty="0" smtClean="0"/>
              <a:t>Transition from ICE Brent to Dated using bespoke markets, EFPs, CFD’s, BFOE differentials </a:t>
            </a:r>
          </a:p>
          <a:p>
            <a:pPr marL="742950" lvl="1" indent="-285750">
              <a:buFont typeface="Wingdings" panose="05000000000000000000" pitchFamily="2" charset="2"/>
              <a:buChar char="Ø"/>
            </a:pPr>
            <a:r>
              <a:rPr lang="en-GB" sz="1400" dirty="0"/>
              <a:t>V</a:t>
            </a:r>
            <a:r>
              <a:rPr lang="en-GB" sz="1400" dirty="0" smtClean="0"/>
              <a:t>olatility in DTD/ICE spread due to timing, prompt and micro factors impacting CFD’s/BFOE? </a:t>
            </a:r>
          </a:p>
          <a:p>
            <a:pPr marL="285750" indent="-285750">
              <a:buFont typeface="Arial" panose="020B0604020202020204" pitchFamily="34" charset="0"/>
              <a:buChar char="•"/>
            </a:pPr>
            <a:endParaRPr lang="en-GB" sz="1400" dirty="0"/>
          </a:p>
          <a:p>
            <a:r>
              <a:rPr lang="en-GB" sz="1400" dirty="0" smtClean="0"/>
              <a:t>Hedging tools for exposure  :  Flat price exposure  = ICE futures </a:t>
            </a:r>
          </a:p>
          <a:p>
            <a:r>
              <a:rPr lang="en-GB" sz="1400" dirty="0"/>
              <a:t>	</a:t>
            </a:r>
            <a:r>
              <a:rPr lang="en-GB" sz="1400" dirty="0" smtClean="0"/>
              <a:t>				 Basis risk  = CFD’s and DFL’s can help to manage Dated/ICE exposure</a:t>
            </a:r>
          </a:p>
        </p:txBody>
      </p:sp>
    </p:spTree>
    <p:extLst>
      <p:ext uri="{BB962C8B-B14F-4D97-AF65-F5344CB8AC3E}">
        <p14:creationId xmlns:p14="http://schemas.microsoft.com/office/powerpoint/2010/main" val="31283350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254" y="647747"/>
            <a:ext cx="8892746" cy="5201424"/>
          </a:xfrm>
          <a:prstGeom prst="rect">
            <a:avLst/>
          </a:prstGeom>
          <a:noFill/>
        </p:spPr>
        <p:txBody>
          <a:bodyPr wrap="square" rtlCol="0">
            <a:spAutoFit/>
          </a:bodyPr>
          <a:lstStyle/>
          <a:p>
            <a:endParaRPr lang="en-GB" dirty="0" smtClean="0"/>
          </a:p>
          <a:p>
            <a:r>
              <a:rPr lang="en-GB" sz="2400" dirty="0" smtClean="0"/>
              <a:t>Brent exposure can be combined and managed in a single book – </a:t>
            </a:r>
            <a:r>
              <a:rPr lang="en-GB" sz="2400" b="1" dirty="0" smtClean="0"/>
              <a:t>Brent Book</a:t>
            </a:r>
          </a:p>
          <a:p>
            <a:endParaRPr lang="en-GB" b="1" dirty="0"/>
          </a:p>
          <a:p>
            <a:r>
              <a:rPr lang="en-GB" dirty="0" smtClean="0"/>
              <a:t>1. All exposures would be consolidated within the Brent Book which would be responsible for handling </a:t>
            </a:r>
            <a:r>
              <a:rPr lang="en-GB" b="1" u="sng" dirty="0" smtClean="0"/>
              <a:t>all</a:t>
            </a:r>
            <a:r>
              <a:rPr lang="en-GB" dirty="0" smtClean="0"/>
              <a:t> Brent derivatives and positions (no longer within affiliate)</a:t>
            </a:r>
          </a:p>
          <a:p>
            <a:endParaRPr lang="en-GB" dirty="0"/>
          </a:p>
          <a:p>
            <a:r>
              <a:rPr lang="en-GB" dirty="0" smtClean="0"/>
              <a:t>2. Responsible trader(s) would be solely active in and have expertise in the Brent market, taking responsibility from physical traders</a:t>
            </a:r>
          </a:p>
          <a:p>
            <a:endParaRPr lang="en-GB" dirty="0"/>
          </a:p>
          <a:p>
            <a:r>
              <a:rPr lang="en-GB" dirty="0" smtClean="0"/>
              <a:t>3. Consolidated view allows capture of commercial margin through market view on                           basis risk/structure </a:t>
            </a:r>
            <a:endParaRPr lang="en-GB" dirty="0"/>
          </a:p>
          <a:p>
            <a:endParaRPr lang="en-GB" dirty="0" smtClean="0"/>
          </a:p>
          <a:p>
            <a:endParaRPr lang="en-GB" dirty="0"/>
          </a:p>
          <a:p>
            <a:endParaRPr lang="en-GB" dirty="0" smtClean="0"/>
          </a:p>
          <a:p>
            <a:endParaRPr lang="en-GB" dirty="0" smtClean="0"/>
          </a:p>
          <a:p>
            <a:endParaRPr lang="en-GB" sz="1600" dirty="0" smtClean="0"/>
          </a:p>
          <a:p>
            <a:pPr marL="285750" indent="-285750">
              <a:buFont typeface="Arial" panose="020B0604020202020204" pitchFamily="34" charset="0"/>
              <a:buChar char="•"/>
            </a:pPr>
            <a:endParaRPr lang="en-GB" sz="1600" dirty="0"/>
          </a:p>
        </p:txBody>
      </p:sp>
      <p:graphicFrame>
        <p:nvGraphicFramePr>
          <p:cNvPr id="52" name="Diagram 51"/>
          <p:cNvGraphicFramePr/>
          <p:nvPr>
            <p:extLst>
              <p:ext uri="{D42A27DB-BD31-4B8C-83A1-F6EECF244321}">
                <p14:modId xmlns:p14="http://schemas.microsoft.com/office/powerpoint/2010/main" val="3303561973"/>
              </p:ext>
            </p:extLst>
          </p:nvPr>
        </p:nvGraphicFramePr>
        <p:xfrm>
          <a:off x="2316018" y="3794769"/>
          <a:ext cx="4763218" cy="30632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a:xfrm>
            <a:off x="308919" y="153645"/>
            <a:ext cx="8229600" cy="762000"/>
          </a:xfrm>
        </p:spPr>
        <p:txBody>
          <a:bodyPr/>
          <a:lstStyle/>
          <a:p>
            <a:r>
              <a:rPr lang="en-GB" dirty="0" smtClean="0"/>
              <a:t>Brent Book</a:t>
            </a:r>
            <a:endParaRPr lang="en-GB" dirty="0"/>
          </a:p>
        </p:txBody>
      </p:sp>
    </p:spTree>
    <p:extLst>
      <p:ext uri="{BB962C8B-B14F-4D97-AF65-F5344CB8AC3E}">
        <p14:creationId xmlns:p14="http://schemas.microsoft.com/office/powerpoint/2010/main" val="1516496233"/>
      </p:ext>
    </p:extLst>
  </p:cSld>
  <p:clrMapOvr>
    <a:masterClrMapping/>
  </p:clrMapOvr>
  <p:timing>
    <p:tnLst>
      <p:par>
        <p:cTn id="1" dur="indefinite" restart="never" nodeType="tmRoot"/>
      </p:par>
    </p:tnLst>
  </p:timing>
</p:sld>
</file>

<file path=ppt/theme/theme1.xml><?xml version="1.0" encoding="utf-8"?>
<a:theme xmlns:a="http://schemas.openxmlformats.org/drawingml/2006/main" name="ExxonMobil_Template_Arial">
  <a:themeElements>
    <a:clrScheme name="ExxonMobil">
      <a:dk1>
        <a:srgbClr val="000000"/>
      </a:dk1>
      <a:lt1>
        <a:srgbClr val="FFFFFF"/>
      </a:lt1>
      <a:dk2>
        <a:srgbClr val="ED1C2E"/>
      </a:dk2>
      <a:lt2>
        <a:srgbClr val="5A5A5A"/>
      </a:lt2>
      <a:accent1>
        <a:srgbClr val="0C479D"/>
      </a:accent1>
      <a:accent2>
        <a:srgbClr val="00A3E0"/>
      </a:accent2>
      <a:accent3>
        <a:srgbClr val="13943C"/>
      </a:accent3>
      <a:accent4>
        <a:srgbClr val="B4D405"/>
      </a:accent4>
      <a:accent5>
        <a:srgbClr val="FFD700"/>
      </a:accent5>
      <a:accent6>
        <a:srgbClr val="ED8B00"/>
      </a:accent6>
      <a:hlink>
        <a:srgbClr val="0C479D"/>
      </a:hlink>
      <a:folHlink>
        <a:srgbClr val="00A3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w="12700"/>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ExxonMobil_Template_Arial [Read-Only]" id="{A7B5FF6A-CB96-46B7-96B7-532759DEEEF4}" vid="{59F49114-BDC0-4683-A76A-2DAF491F68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Platts 2016">
    <a:dk1>
      <a:sysClr val="windowText" lastClr="000000"/>
    </a:dk1>
    <a:lt1>
      <a:sysClr val="window" lastClr="FFFFFF"/>
    </a:lt1>
    <a:dk2>
      <a:srgbClr val="B5B5B5"/>
    </a:dk2>
    <a:lt2>
      <a:srgbClr val="FFFFFF"/>
    </a:lt2>
    <a:accent1>
      <a:srgbClr val="D6002A"/>
    </a:accent1>
    <a:accent2>
      <a:srgbClr val="A4C032"/>
    </a:accent2>
    <a:accent3>
      <a:srgbClr val="C40067"/>
    </a:accent3>
    <a:accent4>
      <a:srgbClr val="F36C35"/>
    </a:accent4>
    <a:accent5>
      <a:srgbClr val="007EAE"/>
    </a:accent5>
    <a:accent6>
      <a:srgbClr val="6A6AB1"/>
    </a:accent6>
    <a:hlink>
      <a:srgbClr val="393937"/>
    </a:hlink>
    <a:folHlink>
      <a:srgbClr val="494947"/>
    </a:folHlink>
  </a:clrScheme>
  <a:fontScheme name="Platts Oscine">
    <a:majorFont>
      <a:latin typeface="Platts Oscine"/>
      <a:ea typeface=""/>
      <a:cs typeface=""/>
    </a:majorFont>
    <a:minorFont>
      <a:latin typeface="Platts Oscin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blank</Template>
  <TotalTime>1455</TotalTime>
  <Words>2887</Words>
  <Application>Microsoft Office PowerPoint</Application>
  <PresentationFormat>On-screen Show (4:3)</PresentationFormat>
  <Paragraphs>257</Paragraphs>
  <Slides>18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Wingdings</vt:lpstr>
      <vt:lpstr>ヒラギノ角ゴ Pro W3</vt:lpstr>
      <vt:lpstr>ExxonMobil_Template_Arial</vt:lpstr>
      <vt:lpstr>BFOE Market Dynamics / Brent Book Leadership / Trading Opportunities /</vt:lpstr>
      <vt:lpstr>Agenda</vt:lpstr>
      <vt:lpstr>What is Dated Brent / BFOET? </vt:lpstr>
      <vt:lpstr>How is Dated Brent assessed?</vt:lpstr>
      <vt:lpstr>CFD’s (Contract for Difference)</vt:lpstr>
      <vt:lpstr>Dated Differential – Process &amp; Volume</vt:lpstr>
      <vt:lpstr>Dated Diff Buyers, Sellers &amp; Destinations</vt:lpstr>
      <vt:lpstr>Basis Risk – Dated / Front Month ICE Spread</vt:lpstr>
      <vt:lpstr>Brent Book</vt:lpstr>
      <vt:lpstr>1. Consolidation of Strategies/Derivatives</vt:lpstr>
      <vt:lpstr>1. Crude Purchases and Priced Inventory</vt:lpstr>
      <vt:lpstr>2. Management of Exposure</vt:lpstr>
      <vt:lpstr>3. Market Dynamics &amp; Forming Market Views </vt:lpstr>
      <vt:lpstr>Brent Book Considerations / Next Steps</vt:lpstr>
      <vt:lpstr>Back-Up</vt:lpstr>
      <vt:lpstr>PowerPoint Presentation</vt:lpstr>
      <vt:lpstr>PowerPoint Presentation</vt:lpstr>
      <vt:lpstr>PowerPoint Presentation</vt:lpstr>
    </vt:vector>
  </TitlesOfParts>
  <Company>ExxonMobil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BFOE Market Dynamics / Trading Opportunities / Brent Book Leadership</dc:title>
  <dc:creator>Pearson, Jack</dc:creator>
  <cp:lastModifiedBy>Lonergan, Ben M</cp:lastModifiedBy>
  <cp:revision>101</cp:revision>
  <cp:lastPrinted>2018-07-31T08:58:10Z</cp:lastPrinted>
  <dcterms:created xsi:type="dcterms:W3CDTF">2018-07-27T11:10:37Z</dcterms:created>
  <dcterms:modified xsi:type="dcterms:W3CDTF">2022-05-24T07:23:37Z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-1752311657</vt:i4>
  </property>
  <property fmtid="{D5CDD505-2E9C-101B-9397-08002B2CF9AE}" pid="3" name="_NewReviewCycle">
    <vt:lpwstr/>
  </property>
  <property fmtid="{D5CDD505-2E9C-101B-9397-08002B2CF9AE}" pid="4" name="_EmailSubject">
    <vt:lpwstr>Presentations </vt:lpwstr>
  </property>
  <property fmtid="{D5CDD505-2E9C-101B-9397-08002B2CF9AE}" pid="5" name="_AuthorEmail">
    <vt:lpwstr>dimitar.tonev@exxonmobil.com</vt:lpwstr>
  </property>
  <property fmtid="{D5CDD505-2E9C-101B-9397-08002B2CF9AE}" pid="6" name="_AuthorEmailDisplayName">
    <vt:lpwstr>Tonev, Dimitar</vt:lpwstr>
  </property>
  <property fmtid="{D5CDD505-2E9C-101B-9397-08002B2CF9AE}" pid="7" name="_PreviousAdHocReviewCycleID">
    <vt:i4>-436167150</vt:i4>
  </property>
</Properties>
</file>