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5" r:id="rId5"/>
    <p:sldMasterId id="2147483692" r:id="rId6"/>
  </p:sldMasterIdLst>
  <p:notesMasterIdLst>
    <p:notesMasterId r:id="rId70"/>
  </p:notesMasterIdLst>
  <p:sldIdLst>
    <p:sldId id="277" r:id="rId7"/>
    <p:sldId id="354" r:id="rId8"/>
    <p:sldId id="353" r:id="rId9"/>
    <p:sldId id="355" r:id="rId10"/>
    <p:sldId id="328" r:id="rId11"/>
    <p:sldId id="343" r:id="rId12"/>
    <p:sldId id="279" r:id="rId13"/>
    <p:sldId id="309" r:id="rId14"/>
    <p:sldId id="289" r:id="rId15"/>
    <p:sldId id="310" r:id="rId16"/>
    <p:sldId id="311" r:id="rId17"/>
    <p:sldId id="280" r:id="rId18"/>
    <p:sldId id="312" r:id="rId19"/>
    <p:sldId id="314" r:id="rId20"/>
    <p:sldId id="359" r:id="rId21"/>
    <p:sldId id="329" r:id="rId22"/>
    <p:sldId id="330" r:id="rId23"/>
    <p:sldId id="331" r:id="rId24"/>
    <p:sldId id="332" r:id="rId25"/>
    <p:sldId id="333" r:id="rId26"/>
    <p:sldId id="334" r:id="rId27"/>
    <p:sldId id="335" r:id="rId28"/>
    <p:sldId id="336" r:id="rId29"/>
    <p:sldId id="360" r:id="rId30"/>
    <p:sldId id="337" r:id="rId31"/>
    <p:sldId id="338" r:id="rId32"/>
    <p:sldId id="339" r:id="rId33"/>
    <p:sldId id="340" r:id="rId34"/>
    <p:sldId id="341" r:id="rId35"/>
    <p:sldId id="361" r:id="rId36"/>
    <p:sldId id="342" r:id="rId37"/>
    <p:sldId id="362" r:id="rId38"/>
    <p:sldId id="344" r:id="rId39"/>
    <p:sldId id="345" r:id="rId40"/>
    <p:sldId id="346" r:id="rId41"/>
    <p:sldId id="347" r:id="rId42"/>
    <p:sldId id="348" r:id="rId43"/>
    <p:sldId id="349" r:id="rId44"/>
    <p:sldId id="350" r:id="rId45"/>
    <p:sldId id="351" r:id="rId46"/>
    <p:sldId id="352" r:id="rId47"/>
    <p:sldId id="363" r:id="rId48"/>
    <p:sldId id="356" r:id="rId49"/>
    <p:sldId id="357" r:id="rId50"/>
    <p:sldId id="369" r:id="rId51"/>
    <p:sldId id="368" r:id="rId52"/>
    <p:sldId id="382"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67" r:id="rId66"/>
    <p:sldId id="365" r:id="rId67"/>
    <p:sldId id="364" r:id="rId68"/>
    <p:sldId id="366" r:id="rId69"/>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DDFFFF"/>
    <a:srgbClr val="FD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60"/>
  </p:normalViewPr>
  <p:slideViewPr>
    <p:cSldViewPr>
      <p:cViewPr varScale="1">
        <p:scale>
          <a:sx n="104" d="100"/>
          <a:sy n="104" d="100"/>
        </p:scale>
        <p:origin x="1761"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file:///\\EA.XOM.COM\DFS\LHD\MS&amp;S\CRUDE\Analyst\JackPearson\US%20Hedges%20Actual%20v%20Assum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file:///\\EA.XOM.COM\DFS\LHD\MS&amp;S\CRUDE\Analyst\ABT\2018\Basrah%20hedge%20MArch%20Exampl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2.xml"/><Relationship Id="rId4" Type="http://schemas.openxmlformats.org/officeDocument/2006/relationships/oleObject" Target="file:///\\EA.XOM.COM\DFS\LHD\MS&amp;S\CRUDE\Analyst\ABT\2018\Basrah%20hedge%20MArch%20Examp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3.xml"/><Relationship Id="rId4" Type="http://schemas.openxmlformats.org/officeDocument/2006/relationships/oleObject" Target="file:///\\EA.XOM.COM\DFS\LHD\MS&amp;S\CRUDE\Analyst\ABT\2018\Basrah%20hedge%20MArch%20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GB"/>
              <a:t>Freight Differences Actual v Assumed - US Cargoes</a:t>
            </a:r>
          </a:p>
        </c:rich>
      </c:tx>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Sheet2!$D$1</c:f>
              <c:strCache>
                <c:ptCount val="1"/>
                <c:pt idx="0">
                  <c:v>Assumed freight ($/bbl.)</c:v>
                </c:pt>
              </c:strCache>
            </c:strRef>
          </c:tx>
          <c:spPr>
            <a:ln w="28575" cap="rnd">
              <a:solidFill>
                <a:schemeClr val="accent1"/>
              </a:solidFill>
              <a:round/>
            </a:ln>
            <a:effectLst/>
          </c:spPr>
          <c:marker>
            <c:symbol val="none"/>
          </c:marker>
          <c:cat>
            <c:numRef>
              <c:f>Sheet2!$C$2:$C$17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Sheet2!$D$2:$D$17</c:f>
              <c:numCache>
                <c:formatCode>General</c:formatCode>
                <c:ptCount val="16"/>
                <c:pt idx="0">
                  <c:v>2.14</c:v>
                </c:pt>
                <c:pt idx="1">
                  <c:v>2.15</c:v>
                </c:pt>
                <c:pt idx="2">
                  <c:v>2.35</c:v>
                </c:pt>
                <c:pt idx="3">
                  <c:v>2.3199999999999998</c:v>
                </c:pt>
                <c:pt idx="4">
                  <c:v>1.85</c:v>
                </c:pt>
                <c:pt idx="5">
                  <c:v>1.35</c:v>
                </c:pt>
                <c:pt idx="6">
                  <c:v>1.35</c:v>
                </c:pt>
                <c:pt idx="7">
                  <c:v>1.25</c:v>
                </c:pt>
                <c:pt idx="8">
                  <c:v>1.3</c:v>
                </c:pt>
                <c:pt idx="9">
                  <c:v>1.35</c:v>
                </c:pt>
                <c:pt idx="10">
                  <c:v>1.55</c:v>
                </c:pt>
                <c:pt idx="11">
                  <c:v>2.5499999999999998</c:v>
                </c:pt>
                <c:pt idx="12">
                  <c:v>2.44</c:v>
                </c:pt>
                <c:pt idx="13">
                  <c:v>2.39</c:v>
                </c:pt>
                <c:pt idx="14">
                  <c:v>2.2999999999999998</c:v>
                </c:pt>
                <c:pt idx="15">
                  <c:v>2.4</c:v>
                </c:pt>
              </c:numCache>
            </c:numRef>
          </c:val>
          <c:smooth val="0"/>
        </c:ser>
        <c:ser>
          <c:idx val="1"/>
          <c:order val="1"/>
          <c:tx>
            <c:strRef>
              <c:f>Sheet2!$E$1</c:f>
              <c:strCache>
                <c:ptCount val="1"/>
                <c:pt idx="0">
                  <c:v>Actual freight ($/bbl.)</c:v>
                </c:pt>
              </c:strCache>
            </c:strRef>
          </c:tx>
          <c:spPr>
            <a:ln w="28575" cap="rnd">
              <a:solidFill>
                <a:schemeClr val="accent2"/>
              </a:solidFill>
              <a:round/>
            </a:ln>
            <a:effectLst/>
          </c:spPr>
          <c:marker>
            <c:symbol val="none"/>
          </c:marker>
          <c:cat>
            <c:numRef>
              <c:f>Sheet2!$C$2:$C$17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Sheet2!$E$2:$E$17</c:f>
              <c:numCache>
                <c:formatCode>General</c:formatCode>
                <c:ptCount val="16"/>
                <c:pt idx="0">
                  <c:v>1.35</c:v>
                </c:pt>
                <c:pt idx="1">
                  <c:v>1.78</c:v>
                </c:pt>
                <c:pt idx="2">
                  <c:v>1.96</c:v>
                </c:pt>
                <c:pt idx="3">
                  <c:v>1.79</c:v>
                </c:pt>
                <c:pt idx="4">
                  <c:v>1.41</c:v>
                </c:pt>
                <c:pt idx="5">
                  <c:v>0.97</c:v>
                </c:pt>
                <c:pt idx="6">
                  <c:v>1.3368</c:v>
                </c:pt>
                <c:pt idx="7">
                  <c:v>1.03</c:v>
                </c:pt>
                <c:pt idx="8">
                  <c:v>1.1599999999999999</c:v>
                </c:pt>
                <c:pt idx="9">
                  <c:v>1.1000000000000001</c:v>
                </c:pt>
                <c:pt idx="10">
                  <c:v>1.52</c:v>
                </c:pt>
                <c:pt idx="11">
                  <c:v>1.06</c:v>
                </c:pt>
                <c:pt idx="12">
                  <c:v>2.42</c:v>
                </c:pt>
                <c:pt idx="13">
                  <c:v>1.49</c:v>
                </c:pt>
                <c:pt idx="14">
                  <c:v>2.0499999999999998</c:v>
                </c:pt>
                <c:pt idx="15">
                  <c:v>2.0499999999999998</c:v>
                </c:pt>
              </c:numCache>
            </c:numRef>
          </c:val>
          <c:smooth val="0"/>
        </c:ser>
        <c:ser>
          <c:idx val="2"/>
          <c:order val="2"/>
          <c:tx>
            <c:strRef>
              <c:f>Sheet2!$F$1</c:f>
              <c:strCache>
                <c:ptCount val="1"/>
                <c:pt idx="0">
                  <c:v>Delta</c:v>
                </c:pt>
              </c:strCache>
            </c:strRef>
          </c:tx>
          <c:spPr>
            <a:ln w="28575" cap="rnd">
              <a:solidFill>
                <a:schemeClr val="accent3"/>
              </a:solidFill>
              <a:round/>
            </a:ln>
            <a:effectLst/>
          </c:spPr>
          <c:marker>
            <c:symbol val="none"/>
          </c:marker>
          <c:cat>
            <c:numRef>
              <c:f>Sheet2!$C$2:$C$17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Sheet2!$F$2:$F$17</c:f>
              <c:numCache>
                <c:formatCode>General</c:formatCode>
                <c:ptCount val="16"/>
                <c:pt idx="0">
                  <c:v>-0.79</c:v>
                </c:pt>
                <c:pt idx="1">
                  <c:v>-0.36999999999999988</c:v>
                </c:pt>
                <c:pt idx="2">
                  <c:v>-0.39000000000000012</c:v>
                </c:pt>
                <c:pt idx="3">
                  <c:v>-0.5299999999999998</c:v>
                </c:pt>
                <c:pt idx="4">
                  <c:v>-0.44000000000000017</c:v>
                </c:pt>
                <c:pt idx="5">
                  <c:v>-0.38000000000000012</c:v>
                </c:pt>
                <c:pt idx="6">
                  <c:v>-1.3200000000000101E-2</c:v>
                </c:pt>
                <c:pt idx="7">
                  <c:v>-0.21999999999999997</c:v>
                </c:pt>
                <c:pt idx="8">
                  <c:v>-0.14000000000000012</c:v>
                </c:pt>
                <c:pt idx="9">
                  <c:v>-0.25</c:v>
                </c:pt>
                <c:pt idx="10">
                  <c:v>-3.0000000000000027E-2</c:v>
                </c:pt>
                <c:pt idx="11">
                  <c:v>-1.4899999999999998</c:v>
                </c:pt>
                <c:pt idx="12">
                  <c:v>-2.0000000000000018E-2</c:v>
                </c:pt>
                <c:pt idx="13">
                  <c:v>-0.90000000000000013</c:v>
                </c:pt>
                <c:pt idx="14">
                  <c:v>-0.25</c:v>
                </c:pt>
                <c:pt idx="15">
                  <c:v>-0.35000000000000009</c:v>
                </c:pt>
              </c:numCache>
            </c:numRef>
          </c:val>
          <c:smooth val="0"/>
        </c:ser>
        <c:dLbls>
          <c:showLegendKey val="0"/>
          <c:showVal val="0"/>
          <c:showCatName val="0"/>
          <c:showSerName val="0"/>
          <c:showPercent val="0"/>
          <c:showBubbleSize val="0"/>
        </c:dLbls>
        <c:smooth val="0"/>
        <c:axId val="329038968"/>
        <c:axId val="329046416"/>
      </c:lineChart>
      <c:catAx>
        <c:axId val="329038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9046416"/>
        <c:crosses val="autoZero"/>
        <c:auto val="1"/>
        <c:lblAlgn val="ctr"/>
        <c:lblOffset val="100"/>
        <c:noMultiLvlLbl val="0"/>
      </c:catAx>
      <c:valAx>
        <c:axId val="32904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9038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Basrah</a:t>
            </a:r>
            <a:r>
              <a:rPr lang="en-GB" b="1" baseline="0"/>
              <a:t> Hedging </a:t>
            </a:r>
            <a:endParaRPr lang="en-GB" b="1"/>
          </a:p>
        </c:rich>
      </c:tx>
      <c:layout>
        <c:manualLayout>
          <c:xMode val="edge"/>
          <c:yMode val="edge"/>
          <c:x val="0.31773413292106584"/>
          <c:y val="3.24741760221148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311983544158624E-2"/>
          <c:y val="0.23185210544334128"/>
          <c:w val="0.90286351706036749"/>
          <c:h val="0.57633687093461139"/>
        </c:manualLayout>
      </c:layout>
      <c:lineChart>
        <c:grouping val="standard"/>
        <c:varyColors val="0"/>
        <c:ser>
          <c:idx val="1"/>
          <c:order val="0"/>
          <c:tx>
            <c:strRef>
              <c:f>SheetA!$B$1</c:f>
              <c:strCache>
                <c:ptCount val="1"/>
                <c:pt idx="0">
                  <c:v>WTI daily price </c:v>
                </c:pt>
              </c:strCache>
            </c:strRef>
          </c:tx>
          <c:spPr>
            <a:ln w="28575" cap="rnd">
              <a:solidFill>
                <a:schemeClr val="accent2"/>
              </a:solidFill>
              <a:round/>
            </a:ln>
            <a:effectLst/>
          </c:spPr>
          <c:marker>
            <c:symbol val="none"/>
          </c:marker>
          <c:cat>
            <c:numRef>
              <c:f>SheetA!$A$2:$A$21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SheetA!$B$2:$B$6</c:f>
              <c:numCache>
                <c:formatCode>General</c:formatCode>
                <c:ptCount val="5"/>
                <c:pt idx="0">
                  <c:v>60.99</c:v>
                </c:pt>
                <c:pt idx="1">
                  <c:v>61.25</c:v>
                </c:pt>
                <c:pt idx="2">
                  <c:v>62.57</c:v>
                </c:pt>
                <c:pt idx="3">
                  <c:v>62.6</c:v>
                </c:pt>
              </c:numCache>
            </c:numRef>
          </c:val>
          <c:smooth val="0"/>
        </c:ser>
        <c:ser>
          <c:idx val="0"/>
          <c:order val="1"/>
          <c:tx>
            <c:strRef>
              <c:f>SheetA!$C$1</c:f>
              <c:strCache>
                <c:ptCount val="1"/>
                <c:pt idx="0">
                  <c:v>Rolling month average </c:v>
                </c:pt>
              </c:strCache>
            </c:strRef>
          </c:tx>
          <c:spPr>
            <a:ln w="28575" cap="rnd">
              <a:solidFill>
                <a:schemeClr val="accent1"/>
              </a:solidFill>
              <a:round/>
            </a:ln>
            <a:effectLst/>
          </c:spPr>
          <c:marker>
            <c:symbol val="none"/>
          </c:marker>
          <c:cat>
            <c:numRef>
              <c:f>SheetA!$A$2:$A$21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SheetA!$C$2:$C$21</c:f>
              <c:numCache>
                <c:formatCode>#,##0.00</c:formatCode>
                <c:ptCount val="20"/>
                <c:pt idx="0">
                  <c:v>60.99</c:v>
                </c:pt>
                <c:pt idx="1">
                  <c:v>61.120000000000005</c:v>
                </c:pt>
                <c:pt idx="2">
                  <c:v>61.603333333333332</c:v>
                </c:pt>
                <c:pt idx="3">
                  <c:v>61.852499999999999</c:v>
                </c:pt>
              </c:numCache>
            </c:numRef>
          </c:val>
          <c:smooth val="0"/>
        </c:ser>
        <c:dLbls>
          <c:showLegendKey val="0"/>
          <c:showVal val="0"/>
          <c:showCatName val="0"/>
          <c:showSerName val="0"/>
          <c:showPercent val="0"/>
          <c:showBubbleSize val="0"/>
        </c:dLbls>
        <c:smooth val="0"/>
        <c:axId val="329047984"/>
        <c:axId val="329037008"/>
      </c:lineChart>
      <c:catAx>
        <c:axId val="32904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037008"/>
        <c:crosses val="autoZero"/>
        <c:auto val="1"/>
        <c:lblAlgn val="ctr"/>
        <c:lblOffset val="100"/>
        <c:noMultiLvlLbl val="0"/>
      </c:catAx>
      <c:valAx>
        <c:axId val="329037008"/>
        <c:scaling>
          <c:orientation val="minMax"/>
          <c:max val="64"/>
          <c:min val="5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04798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Basrah</a:t>
            </a:r>
            <a:r>
              <a:rPr lang="en-GB" b="1" baseline="0"/>
              <a:t> Hedging </a:t>
            </a:r>
            <a:endParaRPr lang="en-GB" b="1"/>
          </a:p>
        </c:rich>
      </c:tx>
      <c:layout>
        <c:manualLayout>
          <c:xMode val="edge"/>
          <c:yMode val="edge"/>
          <c:x val="0.35267879744861763"/>
          <c:y val="5.114831234331002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311983544158624E-2"/>
          <c:y val="0.23185210544334128"/>
          <c:w val="0.90286351706036749"/>
          <c:h val="0.57633687093461139"/>
        </c:manualLayout>
      </c:layout>
      <c:lineChart>
        <c:grouping val="standard"/>
        <c:varyColors val="0"/>
        <c:ser>
          <c:idx val="1"/>
          <c:order val="0"/>
          <c:tx>
            <c:strRef>
              <c:f>'Sheet b'!$B$1</c:f>
              <c:strCache>
                <c:ptCount val="1"/>
                <c:pt idx="0">
                  <c:v>WTI daily price </c:v>
                </c:pt>
              </c:strCache>
            </c:strRef>
          </c:tx>
          <c:spPr>
            <a:ln w="28575" cap="rnd">
              <a:solidFill>
                <a:schemeClr val="accent2"/>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b'!$B$2:$B$6</c:f>
              <c:numCache>
                <c:formatCode>General</c:formatCode>
                <c:ptCount val="5"/>
                <c:pt idx="0">
                  <c:v>60.99</c:v>
                </c:pt>
                <c:pt idx="1">
                  <c:v>61.25</c:v>
                </c:pt>
                <c:pt idx="2">
                  <c:v>62.57</c:v>
                </c:pt>
                <c:pt idx="3">
                  <c:v>62.6</c:v>
                </c:pt>
                <c:pt idx="4">
                  <c:v>61.15</c:v>
                </c:pt>
              </c:numCache>
            </c:numRef>
          </c:val>
          <c:smooth val="0"/>
        </c:ser>
        <c:ser>
          <c:idx val="0"/>
          <c:order val="1"/>
          <c:tx>
            <c:strRef>
              <c:f>'Sheet b'!$C$1</c:f>
              <c:strCache>
                <c:ptCount val="1"/>
                <c:pt idx="0">
                  <c:v>Rolling month average </c:v>
                </c:pt>
              </c:strCache>
            </c:strRef>
          </c:tx>
          <c:spPr>
            <a:ln w="28575" cap="rnd">
              <a:solidFill>
                <a:schemeClr val="accent1"/>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b'!$C$2:$C$21</c:f>
              <c:numCache>
                <c:formatCode>#,##0.00</c:formatCode>
                <c:ptCount val="20"/>
                <c:pt idx="0">
                  <c:v>60.99</c:v>
                </c:pt>
                <c:pt idx="1">
                  <c:v>61.120000000000005</c:v>
                </c:pt>
                <c:pt idx="2">
                  <c:v>61.603333333333332</c:v>
                </c:pt>
                <c:pt idx="3">
                  <c:v>61.852499999999999</c:v>
                </c:pt>
              </c:numCache>
            </c:numRef>
          </c:val>
          <c:smooth val="0"/>
        </c:ser>
        <c:dLbls>
          <c:showLegendKey val="0"/>
          <c:showVal val="0"/>
          <c:showCatName val="0"/>
          <c:showSerName val="0"/>
          <c:showPercent val="0"/>
          <c:showBubbleSize val="0"/>
        </c:dLbls>
        <c:smooth val="0"/>
        <c:axId val="329049552"/>
        <c:axId val="329048376"/>
        <c:extLst>
          <c:ext xmlns:c15="http://schemas.microsoft.com/office/drawing/2012/chart" uri="{02D57815-91ED-43cb-92C2-25804820EDAC}">
            <c15:filteredLineSeries>
              <c15:ser>
                <c:idx val="2"/>
                <c:order val="2"/>
                <c:spPr>
                  <a:ln w="28575" cap="rnd">
                    <a:solidFill>
                      <a:schemeClr val="bg1">
                        <a:lumMod val="85000"/>
                      </a:schemeClr>
                    </a:solidFill>
                    <a:round/>
                  </a:ln>
                  <a:effectLst/>
                </c:spPr>
                <c:marker>
                  <c:symbol val="none"/>
                </c:marker>
                <c:cat>
                  <c:numRef>
                    <c:extLst>
                      <c:ext uri="{02D57815-91ED-43cb-92C2-25804820EDAC}">
                        <c15:formulaRef>
                          <c15:sqref>'Sheet b'!$A$2:$A$21</c15:sqref>
                        </c15:formulaRef>
                      </c:ext>
                    </c:extLst>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extLst>
                      <c:ext uri="{02D57815-91ED-43cb-92C2-25804820EDAC}">
                        <c15:formulaRef>
                          <c15:sqref>'Sheet b'!$E$2:$E$21</c15:sqref>
                        </c15:formulaRef>
                      </c:ext>
                    </c:extLst>
                    <c:numCache>
                      <c:formatCode>General</c:formatCode>
                      <c:ptCount val="20"/>
                      <c:pt idx="0">
                        <c:v>45</c:v>
                      </c:pt>
                      <c:pt idx="1">
                        <c:v>45</c:v>
                      </c:pt>
                      <c:pt idx="2">
                        <c:v>45</c:v>
                      </c:pt>
                      <c:pt idx="3">
                        <c:v>45</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 b'!$F$1</c15:sqref>
                        </c15:formulaRef>
                      </c:ext>
                    </c:extLst>
                    <c:strCache>
                      <c:ptCount val="1"/>
                    </c:strCache>
                  </c:strRef>
                </c:tx>
                <c:spPr>
                  <a:ln w="28575" cap="rnd">
                    <a:solidFill>
                      <a:schemeClr val="accent4"/>
                    </a:solidFill>
                    <a:prstDash val="sysDash"/>
                    <a:round/>
                  </a:ln>
                  <a:effectLst/>
                </c:spPr>
                <c:marker>
                  <c:symbol val="none"/>
                </c:marker>
                <c:val>
                  <c:numRef>
                    <c:extLst xmlns:c15="http://schemas.microsoft.com/office/drawing/2012/chart">
                      <c:ext xmlns:c15="http://schemas.microsoft.com/office/drawing/2012/chart" uri="{02D57815-91ED-43cb-92C2-25804820EDAC}">
                        <c15:formulaRef>
                          <c15:sqref>'Sheet b'!$F$2:$F$21</c15:sqref>
                        </c15:formulaRef>
                      </c:ext>
                    </c:extLst>
                    <c:numCache>
                      <c:formatCode>General</c:formatCode>
                      <c:ptCount val="20"/>
                    </c:numCache>
                  </c:numRef>
                </c:val>
                <c:smooth val="0"/>
              </c15:ser>
            </c15:filteredLineSeries>
          </c:ext>
        </c:extLst>
      </c:lineChart>
      <c:catAx>
        <c:axId val="32904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048376"/>
        <c:crosses val="autoZero"/>
        <c:auto val="1"/>
        <c:lblAlgn val="ctr"/>
        <c:lblOffset val="100"/>
        <c:noMultiLvlLbl val="0"/>
      </c:catAx>
      <c:valAx>
        <c:axId val="329048376"/>
        <c:scaling>
          <c:orientation val="minMax"/>
          <c:max val="64"/>
          <c:min val="5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049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Basrah</a:t>
            </a:r>
            <a:r>
              <a:rPr lang="en-GB" b="1" baseline="0"/>
              <a:t> Hedging </a:t>
            </a:r>
            <a:endParaRPr lang="en-GB" b="1"/>
          </a:p>
        </c:rich>
      </c:tx>
      <c:layout>
        <c:manualLayout>
          <c:xMode val="edge"/>
          <c:yMode val="edge"/>
          <c:x val="0.35267879744861763"/>
          <c:y val="5.114831234331002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84596437666065E-2"/>
          <c:y val="0.2418907783058484"/>
          <c:w val="0.90286351706036749"/>
          <c:h val="0.57633687093461139"/>
        </c:manualLayout>
      </c:layout>
      <c:lineChart>
        <c:grouping val="standard"/>
        <c:varyColors val="0"/>
        <c:ser>
          <c:idx val="1"/>
          <c:order val="0"/>
          <c:tx>
            <c:strRef>
              <c:f>'Sheet b'!$B$1</c:f>
              <c:strCache>
                <c:ptCount val="1"/>
                <c:pt idx="0">
                  <c:v>WTI daily price </c:v>
                </c:pt>
              </c:strCache>
            </c:strRef>
          </c:tx>
          <c:spPr>
            <a:ln w="28575" cap="rnd">
              <a:solidFill>
                <a:schemeClr val="accent2"/>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b'!$B$2:$B$6</c:f>
              <c:numCache>
                <c:formatCode>General</c:formatCode>
                <c:ptCount val="5"/>
                <c:pt idx="0">
                  <c:v>60.99</c:v>
                </c:pt>
                <c:pt idx="1">
                  <c:v>61.25</c:v>
                </c:pt>
                <c:pt idx="2">
                  <c:v>62.57</c:v>
                </c:pt>
                <c:pt idx="3">
                  <c:v>62.6</c:v>
                </c:pt>
                <c:pt idx="4">
                  <c:v>61.15</c:v>
                </c:pt>
              </c:numCache>
            </c:numRef>
          </c:val>
          <c:smooth val="0"/>
        </c:ser>
        <c:ser>
          <c:idx val="0"/>
          <c:order val="1"/>
          <c:tx>
            <c:strRef>
              <c:f>'Sheet b'!$C$1</c:f>
              <c:strCache>
                <c:ptCount val="1"/>
                <c:pt idx="0">
                  <c:v>Rolling month average </c:v>
                </c:pt>
              </c:strCache>
            </c:strRef>
          </c:tx>
          <c:spPr>
            <a:ln w="28575" cap="rnd">
              <a:solidFill>
                <a:schemeClr val="accent1"/>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b'!$C$2:$C$21</c:f>
              <c:numCache>
                <c:formatCode>#,##0.00</c:formatCode>
                <c:ptCount val="20"/>
                <c:pt idx="0">
                  <c:v>60.99</c:v>
                </c:pt>
                <c:pt idx="1">
                  <c:v>61.120000000000005</c:v>
                </c:pt>
                <c:pt idx="2">
                  <c:v>61.603333333333332</c:v>
                </c:pt>
                <c:pt idx="3">
                  <c:v>61.852499999999999</c:v>
                </c:pt>
              </c:numCache>
            </c:numRef>
          </c:val>
          <c:smooth val="0"/>
        </c:ser>
        <c:dLbls>
          <c:showLegendKey val="0"/>
          <c:showVal val="0"/>
          <c:showCatName val="0"/>
          <c:showSerName val="0"/>
          <c:showPercent val="0"/>
          <c:showBubbleSize val="0"/>
        </c:dLbls>
        <c:smooth val="0"/>
        <c:axId val="329050728"/>
        <c:axId val="758128496"/>
        <c:extLst>
          <c:ext xmlns:c15="http://schemas.microsoft.com/office/drawing/2012/chart" uri="{02D57815-91ED-43cb-92C2-25804820EDAC}">
            <c15:filteredLineSeries>
              <c15:ser>
                <c:idx val="2"/>
                <c:order val="2"/>
                <c:spPr>
                  <a:ln w="28575" cap="rnd">
                    <a:solidFill>
                      <a:schemeClr val="bg1">
                        <a:lumMod val="85000"/>
                      </a:schemeClr>
                    </a:solidFill>
                    <a:round/>
                  </a:ln>
                  <a:effectLst/>
                </c:spPr>
                <c:marker>
                  <c:symbol val="none"/>
                </c:marker>
                <c:cat>
                  <c:numRef>
                    <c:extLst>
                      <c:ext uri="{02D57815-91ED-43cb-92C2-25804820EDAC}">
                        <c15:formulaRef>
                          <c15:sqref>'Sheet b'!$A$2:$A$21</c15:sqref>
                        </c15:formulaRef>
                      </c:ext>
                    </c:extLst>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extLst>
                      <c:ext uri="{02D57815-91ED-43cb-92C2-25804820EDAC}">
                        <c15:formulaRef>
                          <c15:sqref>'Sheet b'!$E$2:$E$21</c15:sqref>
                        </c15:formulaRef>
                      </c:ext>
                    </c:extLst>
                    <c:numCache>
                      <c:formatCode>General</c:formatCode>
                      <c:ptCount val="20"/>
                      <c:pt idx="0">
                        <c:v>45</c:v>
                      </c:pt>
                      <c:pt idx="1">
                        <c:v>45</c:v>
                      </c:pt>
                      <c:pt idx="2">
                        <c:v>45</c:v>
                      </c:pt>
                      <c:pt idx="3">
                        <c:v>45</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 b'!$F$1</c15:sqref>
                        </c15:formulaRef>
                      </c:ext>
                    </c:extLst>
                    <c:strCache>
                      <c:ptCount val="1"/>
                    </c:strCache>
                  </c:strRef>
                </c:tx>
                <c:spPr>
                  <a:ln w="28575" cap="rnd">
                    <a:solidFill>
                      <a:schemeClr val="accent4"/>
                    </a:solidFill>
                    <a:prstDash val="sysDash"/>
                    <a:round/>
                  </a:ln>
                  <a:effectLst/>
                </c:spPr>
                <c:marker>
                  <c:symbol val="none"/>
                </c:marker>
                <c:val>
                  <c:numRef>
                    <c:extLst xmlns:c15="http://schemas.microsoft.com/office/drawing/2012/chart">
                      <c:ext xmlns:c15="http://schemas.microsoft.com/office/drawing/2012/chart" uri="{02D57815-91ED-43cb-92C2-25804820EDAC}">
                        <c15:formulaRef>
                          <c15:sqref>'Sheet b'!$F$2:$F$21</c15:sqref>
                        </c15:formulaRef>
                      </c:ext>
                    </c:extLst>
                    <c:numCache>
                      <c:formatCode>General</c:formatCode>
                      <c:ptCount val="20"/>
                    </c:numCache>
                  </c:numRef>
                </c:val>
                <c:smooth val="0"/>
              </c15:ser>
            </c15:filteredLineSeries>
          </c:ext>
        </c:extLst>
      </c:lineChart>
      <c:catAx>
        <c:axId val="329050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28496"/>
        <c:crosses val="autoZero"/>
        <c:auto val="1"/>
        <c:lblAlgn val="ctr"/>
        <c:lblOffset val="100"/>
        <c:noMultiLvlLbl val="0"/>
      </c:catAx>
      <c:valAx>
        <c:axId val="758128496"/>
        <c:scaling>
          <c:orientation val="minMax"/>
          <c:max val="64"/>
          <c:min val="5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050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0.04131</cdr:x>
      <cdr:y>0.08401</cdr:y>
    </cdr:from>
    <cdr:to>
      <cdr:x>0.29373</cdr:x>
      <cdr:y>0.17996</cdr:y>
    </cdr:to>
    <cdr:sp macro="" textlink="">
      <cdr:nvSpPr>
        <cdr:cNvPr id="4" name="TextBox 4"/>
        <cdr:cNvSpPr txBox="1"/>
      </cdr:nvSpPr>
      <cdr:spPr>
        <a:xfrm xmlns:a="http://schemas.openxmlformats.org/drawingml/2006/main">
          <a:off x="230660" y="285686"/>
          <a:ext cx="1409581" cy="326271"/>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Cargo to US -  hedge by selling  paper </a:t>
          </a:r>
        </a:p>
      </cdr:txBody>
    </cdr:sp>
  </cdr:relSizeAnchor>
  <cdr:relSizeAnchor xmlns:cdr="http://schemas.openxmlformats.org/drawingml/2006/chartDrawing">
    <cdr:from>
      <cdr:x>0.07746</cdr:x>
      <cdr:y>0.17554</cdr:y>
    </cdr:from>
    <cdr:to>
      <cdr:x>0.0784</cdr:x>
      <cdr:y>0.5</cdr:y>
    </cdr:to>
    <cdr:cxnSp macro="">
      <cdr:nvCxnSpPr>
        <cdr:cNvPr id="9" name="Straight Arrow Connector 8"/>
        <cdr:cNvCxnSpPr/>
      </cdr:nvCxnSpPr>
      <cdr:spPr>
        <a:xfrm xmlns:a="http://schemas.openxmlformats.org/drawingml/2006/main">
          <a:off x="422271" y="596911"/>
          <a:ext cx="5110" cy="1103301"/>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0.21984</cdr:x>
      <cdr:y>0.18227</cdr:y>
    </cdr:from>
    <cdr:to>
      <cdr:x>0.21984</cdr:x>
      <cdr:y>0.33633</cdr:y>
    </cdr:to>
    <cdr:cxnSp macro="">
      <cdr:nvCxnSpPr>
        <cdr:cNvPr id="11" name="Straight Arrow Connector 10"/>
        <cdr:cNvCxnSpPr/>
      </cdr:nvCxnSpPr>
      <cdr:spPr>
        <a:xfrm xmlns:a="http://schemas.openxmlformats.org/drawingml/2006/main" flipH="1">
          <a:off x="1198448" y="619804"/>
          <a:ext cx="0" cy="523869"/>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0.00671</cdr:x>
      <cdr:y>0.07771</cdr:y>
    </cdr:from>
    <cdr:to>
      <cdr:x>0.25913</cdr:x>
      <cdr:y>0.17366</cdr:y>
    </cdr:to>
    <cdr:sp macro="" textlink="">
      <cdr:nvSpPr>
        <cdr:cNvPr id="4" name="TextBox 4"/>
        <cdr:cNvSpPr txBox="1"/>
      </cdr:nvSpPr>
      <cdr:spPr>
        <a:xfrm xmlns:a="http://schemas.openxmlformats.org/drawingml/2006/main">
          <a:off x="36555" y="264254"/>
          <a:ext cx="1376062" cy="326270"/>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Cargo to US -  hedge by selling  paper </a:t>
          </a:r>
        </a:p>
      </cdr:txBody>
    </cdr:sp>
  </cdr:relSizeAnchor>
  <cdr:relSizeAnchor xmlns:cdr="http://schemas.openxmlformats.org/drawingml/2006/chartDrawing">
    <cdr:from>
      <cdr:x>0.08061</cdr:x>
      <cdr:y>0.21876</cdr:y>
    </cdr:from>
    <cdr:to>
      <cdr:x>0.08206</cdr:x>
      <cdr:y>0.49423</cdr:y>
    </cdr:to>
    <cdr:cxnSp macro="">
      <cdr:nvCxnSpPr>
        <cdr:cNvPr id="9" name="Straight Arrow Connector 8"/>
        <cdr:cNvCxnSpPr/>
      </cdr:nvCxnSpPr>
      <cdr:spPr>
        <a:xfrm xmlns:a="http://schemas.openxmlformats.org/drawingml/2006/main">
          <a:off x="284205" y="576714"/>
          <a:ext cx="5122" cy="726193"/>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0.22547</cdr:x>
      <cdr:y>0.21251</cdr:y>
    </cdr:from>
    <cdr:to>
      <cdr:x>0.22594</cdr:x>
      <cdr:y>0.3358</cdr:y>
    </cdr:to>
    <cdr:cxnSp macro="">
      <cdr:nvCxnSpPr>
        <cdr:cNvPr id="11" name="Straight Arrow Connector 10"/>
        <cdr:cNvCxnSpPr/>
      </cdr:nvCxnSpPr>
      <cdr:spPr>
        <a:xfrm xmlns:a="http://schemas.openxmlformats.org/drawingml/2006/main">
          <a:off x="794951" y="560238"/>
          <a:ext cx="1652" cy="324997"/>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0.10787</cdr:x>
      <cdr:y>0.60362</cdr:y>
    </cdr:from>
    <cdr:to>
      <cdr:x>0.41584</cdr:x>
      <cdr:y>0.83967</cdr:y>
    </cdr:to>
    <cdr:sp macro="" textlink="">
      <cdr:nvSpPr>
        <cdr:cNvPr id="5" name="TextBox 2"/>
        <cdr:cNvSpPr txBox="1"/>
      </cdr:nvSpPr>
      <cdr:spPr>
        <a:xfrm xmlns:a="http://schemas.openxmlformats.org/drawingml/2006/main">
          <a:off x="380314" y="1591275"/>
          <a:ext cx="1085850" cy="622300"/>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WD5 Change</a:t>
          </a:r>
          <a:r>
            <a:rPr lang="en-GB" sz="800" baseline="0" dirty="0"/>
            <a:t> c</a:t>
          </a:r>
          <a:r>
            <a:rPr lang="en-GB" sz="800" dirty="0"/>
            <a:t>argo to Europe -</a:t>
          </a:r>
          <a:r>
            <a:rPr lang="en-GB" sz="800" baseline="0" dirty="0"/>
            <a:t> cash in hedge </a:t>
          </a:r>
          <a:endParaRPr lang="en-GB" sz="800" dirty="0"/>
        </a:p>
      </cdr:txBody>
    </cdr:sp>
  </cdr:relSizeAnchor>
  <cdr:relSizeAnchor xmlns:cdr="http://schemas.openxmlformats.org/drawingml/2006/chartDrawing">
    <cdr:from>
      <cdr:x>0.27142</cdr:x>
      <cdr:y>0.52812</cdr:y>
    </cdr:from>
    <cdr:to>
      <cdr:x>0.2722</cdr:x>
      <cdr:y>0.6097</cdr:y>
    </cdr:to>
    <cdr:cxnSp macro="">
      <cdr:nvCxnSpPr>
        <cdr:cNvPr id="6" name="Straight Arrow Connector 5"/>
        <cdr:cNvCxnSpPr/>
      </cdr:nvCxnSpPr>
      <cdr:spPr>
        <a:xfrm xmlns:a="http://schemas.openxmlformats.org/drawingml/2006/main" flipV="1">
          <a:off x="956962" y="1392259"/>
          <a:ext cx="2746" cy="21506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0.00671</cdr:x>
      <cdr:y>0.07771</cdr:y>
    </cdr:from>
    <cdr:to>
      <cdr:x>0.25913</cdr:x>
      <cdr:y>0.17366</cdr:y>
    </cdr:to>
    <cdr:sp macro="" textlink="">
      <cdr:nvSpPr>
        <cdr:cNvPr id="4" name="TextBox 4"/>
        <cdr:cNvSpPr txBox="1"/>
      </cdr:nvSpPr>
      <cdr:spPr>
        <a:xfrm xmlns:a="http://schemas.openxmlformats.org/drawingml/2006/main">
          <a:off x="36555" y="264254"/>
          <a:ext cx="1376062" cy="326270"/>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a:t>Cargo to US -  hedge by selling  paper </a:t>
          </a:r>
        </a:p>
      </cdr:txBody>
    </cdr:sp>
  </cdr:relSizeAnchor>
  <cdr:relSizeAnchor xmlns:cdr="http://schemas.openxmlformats.org/drawingml/2006/chartDrawing">
    <cdr:from>
      <cdr:x>0.08206</cdr:x>
      <cdr:y>0.18114</cdr:y>
    </cdr:from>
    <cdr:to>
      <cdr:x>0.0827</cdr:x>
      <cdr:y>0.49423</cdr:y>
    </cdr:to>
    <cdr:cxnSp macro="">
      <cdr:nvCxnSpPr>
        <cdr:cNvPr id="9" name="Straight Arrow Connector 8"/>
        <cdr:cNvCxnSpPr/>
      </cdr:nvCxnSpPr>
      <cdr:spPr>
        <a:xfrm xmlns:a="http://schemas.openxmlformats.org/drawingml/2006/main" flipH="1">
          <a:off x="447372" y="615950"/>
          <a:ext cx="3479" cy="1064655"/>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0.23425</cdr:x>
      <cdr:y>0.23913</cdr:y>
    </cdr:from>
    <cdr:to>
      <cdr:x>0.23425</cdr:x>
      <cdr:y>0.33892</cdr:y>
    </cdr:to>
    <cdr:cxnSp macro="">
      <cdr:nvCxnSpPr>
        <cdr:cNvPr id="11" name="Straight Arrow Connector 10"/>
        <cdr:cNvCxnSpPr/>
      </cdr:nvCxnSpPr>
      <cdr:spPr>
        <a:xfrm xmlns:a="http://schemas.openxmlformats.org/drawingml/2006/main">
          <a:off x="949411" y="605041"/>
          <a:ext cx="0" cy="252486"/>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0.11655</cdr:x>
      <cdr:y>0.61318</cdr:y>
    </cdr:from>
    <cdr:to>
      <cdr:x>0.38446</cdr:x>
      <cdr:y>0.85913</cdr:y>
    </cdr:to>
    <cdr:sp macro="" textlink="">
      <cdr:nvSpPr>
        <cdr:cNvPr id="5" name="TextBox 2"/>
        <cdr:cNvSpPr txBox="1"/>
      </cdr:nvSpPr>
      <cdr:spPr>
        <a:xfrm xmlns:a="http://schemas.openxmlformats.org/drawingml/2006/main">
          <a:off x="472392" y="1551451"/>
          <a:ext cx="1085844" cy="622296"/>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WD5 Change</a:t>
          </a:r>
          <a:r>
            <a:rPr lang="en-GB" sz="800" baseline="0" dirty="0"/>
            <a:t> c</a:t>
          </a:r>
          <a:r>
            <a:rPr lang="en-GB" sz="800" dirty="0"/>
            <a:t>argo to Europe -</a:t>
          </a:r>
          <a:r>
            <a:rPr lang="en-GB" sz="800" baseline="0" dirty="0"/>
            <a:t> cash in hedge </a:t>
          </a:r>
          <a:r>
            <a:rPr lang="en-GB" sz="800" baseline="0" dirty="0" smtClean="0"/>
            <a:t>and capture $0.70 </a:t>
          </a:r>
          <a:endParaRPr lang="en-GB" sz="800" dirty="0"/>
        </a:p>
      </cdr:txBody>
    </cdr:sp>
  </cdr:relSizeAnchor>
  <cdr:relSizeAnchor xmlns:cdr="http://schemas.openxmlformats.org/drawingml/2006/chartDrawing">
    <cdr:from>
      <cdr:x>0.28447</cdr:x>
      <cdr:y>0.53311</cdr:y>
    </cdr:from>
    <cdr:to>
      <cdr:x>0.28515</cdr:x>
      <cdr:y>0.61811</cdr:y>
    </cdr:to>
    <cdr:cxnSp macro="">
      <cdr:nvCxnSpPr>
        <cdr:cNvPr id="6" name="Straight Arrow Connector 5"/>
        <cdr:cNvCxnSpPr/>
      </cdr:nvCxnSpPr>
      <cdr:spPr>
        <a:xfrm xmlns:a="http://schemas.openxmlformats.org/drawingml/2006/main" flipV="1">
          <a:off x="1152952" y="1348850"/>
          <a:ext cx="2756" cy="215065"/>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05E7C522-44C0-445F-A345-69B9F54599B6}" type="datetimeFigureOut">
              <a:rPr lang="en-GB" smtClean="0"/>
              <a:t>24/05/2022</a:t>
            </a:fld>
            <a:endParaRPr lang="en-GB"/>
          </a:p>
        </p:txBody>
      </p:sp>
      <p:sp>
        <p:nvSpPr>
          <p:cNvPr id="4" name="Slide Image Placeholder 3"/>
          <p:cNvSpPr>
            <a:spLocks noGrp="1" noRot="1" noChangeAspect="1"/>
          </p:cNvSpPr>
          <p:nvPr>
            <p:ph type="sldImg" idx="2"/>
          </p:nvPr>
        </p:nvSpPr>
        <p:spPr>
          <a:xfrm>
            <a:off x="1166813" y="1243013"/>
            <a:ext cx="447198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18294097-E511-4CDD-B244-B18B3BBB5A24}" type="slidenum">
              <a:rPr lang="en-GB" smtClean="0"/>
              <a:t>‹#›</a:t>
            </a:fld>
            <a:endParaRPr lang="en-GB"/>
          </a:p>
        </p:txBody>
      </p:sp>
    </p:spTree>
    <p:extLst>
      <p:ext uri="{BB962C8B-B14F-4D97-AF65-F5344CB8AC3E}">
        <p14:creationId xmlns:p14="http://schemas.microsoft.com/office/powerpoint/2010/main" val="21947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Solution</a:t>
            </a:r>
            <a:r>
              <a:rPr lang="en-GB" baseline="0" dirty="0" smtClean="0"/>
              <a:t> 1 – roll may change or become backwardated etc.</a:t>
            </a:r>
          </a:p>
          <a:p>
            <a:r>
              <a:rPr lang="en-GB" baseline="0" dirty="0" smtClean="0"/>
              <a:t>Solution 2 – as above – don’t know what structure will be at the time</a:t>
            </a:r>
          </a:p>
          <a:p>
            <a:r>
              <a:rPr lang="en-GB" baseline="0" dirty="0" smtClean="0"/>
              <a:t>Solution 3 – takes current structure, done deal on these economics</a:t>
            </a:r>
            <a:endParaRPr lang="en-GB" dirty="0"/>
          </a:p>
        </p:txBody>
      </p:sp>
      <p:sp>
        <p:nvSpPr>
          <p:cNvPr id="4" name="Slide Number Placeholder 3"/>
          <p:cNvSpPr>
            <a:spLocks noGrp="1"/>
          </p:cNvSpPr>
          <p:nvPr>
            <p:ph type="sldNum" sz="quarter" idx="10"/>
          </p:nvPr>
        </p:nvSpPr>
        <p:spPr/>
        <p:txBody>
          <a:bodyPr/>
          <a:lstStyle/>
          <a:p>
            <a:fld id="{18294097-E511-4CDD-B244-B18B3BBB5A24}" type="slidenum">
              <a:rPr lang="en-GB" smtClean="0"/>
              <a:t>10</a:t>
            </a:fld>
            <a:endParaRPr lang="en-GB"/>
          </a:p>
        </p:txBody>
      </p:sp>
    </p:spTree>
    <p:extLst>
      <p:ext uri="{BB962C8B-B14F-4D97-AF65-F5344CB8AC3E}">
        <p14:creationId xmlns:p14="http://schemas.microsoft.com/office/powerpoint/2010/main" val="221493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8464">
              <a:defRPr sz="800">
                <a:solidFill>
                  <a:schemeClr val="tx1"/>
                </a:solidFill>
                <a:latin typeface="Arial" panose="020B0604020202020204" pitchFamily="34" charset="0"/>
              </a:defRPr>
            </a:lvl1pPr>
            <a:lvl2pPr marL="752341" indent="-289362" defTabSz="948464">
              <a:defRPr sz="800">
                <a:solidFill>
                  <a:schemeClr val="tx1"/>
                </a:solidFill>
                <a:latin typeface="Arial" panose="020B0604020202020204" pitchFamily="34" charset="0"/>
              </a:defRPr>
            </a:lvl2pPr>
            <a:lvl3pPr marL="1157448" indent="-231490" defTabSz="948464">
              <a:defRPr sz="800">
                <a:solidFill>
                  <a:schemeClr val="tx1"/>
                </a:solidFill>
                <a:latin typeface="Arial" panose="020B0604020202020204" pitchFamily="34" charset="0"/>
              </a:defRPr>
            </a:lvl3pPr>
            <a:lvl4pPr marL="1620428" indent="-231490" defTabSz="948464">
              <a:defRPr sz="800">
                <a:solidFill>
                  <a:schemeClr val="tx1"/>
                </a:solidFill>
                <a:latin typeface="Arial" panose="020B0604020202020204" pitchFamily="34" charset="0"/>
              </a:defRPr>
            </a:lvl4pPr>
            <a:lvl5pPr marL="2083409" indent="-231490" defTabSz="948464">
              <a:defRPr sz="800">
                <a:solidFill>
                  <a:schemeClr val="tx1"/>
                </a:solidFill>
                <a:latin typeface="Arial" panose="020B0604020202020204" pitchFamily="34" charset="0"/>
              </a:defRPr>
            </a:lvl5pPr>
            <a:lvl6pPr marL="2546387" indent="-231490" defTabSz="948464" eaLnBrk="0" fontAlgn="base" hangingPunct="0">
              <a:spcBef>
                <a:spcPct val="0"/>
              </a:spcBef>
              <a:spcAft>
                <a:spcPct val="0"/>
              </a:spcAft>
              <a:defRPr sz="800">
                <a:solidFill>
                  <a:schemeClr val="tx1"/>
                </a:solidFill>
                <a:latin typeface="Arial" panose="020B0604020202020204" pitchFamily="34" charset="0"/>
              </a:defRPr>
            </a:lvl6pPr>
            <a:lvl7pPr marL="3009367" indent="-231490" defTabSz="948464" eaLnBrk="0" fontAlgn="base" hangingPunct="0">
              <a:spcBef>
                <a:spcPct val="0"/>
              </a:spcBef>
              <a:spcAft>
                <a:spcPct val="0"/>
              </a:spcAft>
              <a:defRPr sz="800">
                <a:solidFill>
                  <a:schemeClr val="tx1"/>
                </a:solidFill>
                <a:latin typeface="Arial" panose="020B0604020202020204" pitchFamily="34" charset="0"/>
              </a:defRPr>
            </a:lvl7pPr>
            <a:lvl8pPr marL="3472347" indent="-231490" defTabSz="948464" eaLnBrk="0" fontAlgn="base" hangingPunct="0">
              <a:spcBef>
                <a:spcPct val="0"/>
              </a:spcBef>
              <a:spcAft>
                <a:spcPct val="0"/>
              </a:spcAft>
              <a:defRPr sz="800">
                <a:solidFill>
                  <a:schemeClr val="tx1"/>
                </a:solidFill>
                <a:latin typeface="Arial" panose="020B0604020202020204" pitchFamily="34" charset="0"/>
              </a:defRPr>
            </a:lvl8pPr>
            <a:lvl9pPr marL="3935327" indent="-231490" defTabSz="948464" eaLnBrk="0" fontAlgn="base" hangingPunct="0">
              <a:spcBef>
                <a:spcPct val="0"/>
              </a:spcBef>
              <a:spcAft>
                <a:spcPct val="0"/>
              </a:spcAft>
              <a:defRPr sz="800">
                <a:solidFill>
                  <a:schemeClr val="tx1"/>
                </a:solidFill>
                <a:latin typeface="Arial" panose="020B0604020202020204" pitchFamily="34" charset="0"/>
              </a:defRPr>
            </a:lvl9pPr>
          </a:lstStyle>
          <a:p>
            <a:fld id="{11C30CD0-EAE7-4EB0-AD05-FC14831C4B40}" type="slidenum">
              <a:rPr lang="en-US" altLang="en-US" sz="1200"/>
              <a:pPr/>
              <a:t>59</a:t>
            </a:fld>
            <a:endParaRPr lang="en-US" altLang="en-US" sz="12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305293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897383">
              <a:defRPr sz="800">
                <a:solidFill>
                  <a:schemeClr val="tx1"/>
                </a:solidFill>
                <a:latin typeface="Arial" panose="020B0604020202020204" pitchFamily="34" charset="0"/>
              </a:defRPr>
            </a:lvl1pPr>
            <a:lvl2pPr marL="711822" indent="-273778" defTabSz="897383">
              <a:defRPr sz="800">
                <a:solidFill>
                  <a:schemeClr val="tx1"/>
                </a:solidFill>
                <a:latin typeface="Arial" panose="020B0604020202020204" pitchFamily="34" charset="0"/>
              </a:defRPr>
            </a:lvl2pPr>
            <a:lvl3pPr marL="1095111" indent="-219022" defTabSz="897383">
              <a:defRPr sz="800">
                <a:solidFill>
                  <a:schemeClr val="tx1"/>
                </a:solidFill>
                <a:latin typeface="Arial" panose="020B0604020202020204" pitchFamily="34" charset="0"/>
              </a:defRPr>
            </a:lvl3pPr>
            <a:lvl4pPr marL="1533155" indent="-219022" defTabSz="897383">
              <a:defRPr sz="800">
                <a:solidFill>
                  <a:schemeClr val="tx1"/>
                </a:solidFill>
                <a:latin typeface="Arial" panose="020B0604020202020204" pitchFamily="34" charset="0"/>
              </a:defRPr>
            </a:lvl4pPr>
            <a:lvl5pPr marL="1971200" indent="-219022" defTabSz="897383">
              <a:defRPr sz="800">
                <a:solidFill>
                  <a:schemeClr val="tx1"/>
                </a:solidFill>
                <a:latin typeface="Arial" panose="020B0604020202020204" pitchFamily="34" charset="0"/>
              </a:defRPr>
            </a:lvl5pPr>
            <a:lvl6pPr marL="2409243" indent="-219022" defTabSz="897383" eaLnBrk="0" fontAlgn="base" hangingPunct="0">
              <a:spcBef>
                <a:spcPct val="0"/>
              </a:spcBef>
              <a:spcAft>
                <a:spcPct val="0"/>
              </a:spcAft>
              <a:defRPr sz="800">
                <a:solidFill>
                  <a:schemeClr val="tx1"/>
                </a:solidFill>
                <a:latin typeface="Arial" panose="020B0604020202020204" pitchFamily="34" charset="0"/>
              </a:defRPr>
            </a:lvl6pPr>
            <a:lvl7pPr marL="2847288" indent="-219022" defTabSz="897383" eaLnBrk="0" fontAlgn="base" hangingPunct="0">
              <a:spcBef>
                <a:spcPct val="0"/>
              </a:spcBef>
              <a:spcAft>
                <a:spcPct val="0"/>
              </a:spcAft>
              <a:defRPr sz="800">
                <a:solidFill>
                  <a:schemeClr val="tx1"/>
                </a:solidFill>
                <a:latin typeface="Arial" panose="020B0604020202020204" pitchFamily="34" charset="0"/>
              </a:defRPr>
            </a:lvl7pPr>
            <a:lvl8pPr marL="3285332" indent="-219022" defTabSz="897383" eaLnBrk="0" fontAlgn="base" hangingPunct="0">
              <a:spcBef>
                <a:spcPct val="0"/>
              </a:spcBef>
              <a:spcAft>
                <a:spcPct val="0"/>
              </a:spcAft>
              <a:defRPr sz="800">
                <a:solidFill>
                  <a:schemeClr val="tx1"/>
                </a:solidFill>
                <a:latin typeface="Arial" panose="020B0604020202020204" pitchFamily="34" charset="0"/>
              </a:defRPr>
            </a:lvl8pPr>
            <a:lvl9pPr marL="3723377" indent="-219022" defTabSz="897383" eaLnBrk="0" fontAlgn="base" hangingPunct="0">
              <a:spcBef>
                <a:spcPct val="0"/>
              </a:spcBef>
              <a:spcAft>
                <a:spcPct val="0"/>
              </a:spcAft>
              <a:defRPr sz="800">
                <a:solidFill>
                  <a:schemeClr val="tx1"/>
                </a:solidFill>
                <a:latin typeface="Arial" panose="020B0604020202020204" pitchFamily="34" charset="0"/>
              </a:defRPr>
            </a:lvl9pPr>
          </a:lstStyle>
          <a:p>
            <a:fld id="{C1571C44-063A-452B-BCD7-F7D2445928FF}" type="slidenum">
              <a:rPr lang="en-US" altLang="en-US" sz="1100">
                <a:solidFill>
                  <a:prstClr val="black"/>
                </a:solidFill>
              </a:rPr>
              <a:pPr/>
              <a:t>33</a:t>
            </a:fld>
            <a:endParaRPr lang="en-US" altLang="en-US" sz="1100">
              <a:solidFill>
                <a:prstClr val="black"/>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7224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36470">
              <a:defRPr sz="800">
                <a:solidFill>
                  <a:schemeClr val="tx1"/>
                </a:solidFill>
                <a:latin typeface="Arial" panose="020B0604020202020204" pitchFamily="34" charset="0"/>
              </a:defRPr>
            </a:lvl1pPr>
            <a:lvl2pPr marL="742826" indent="-285703" defTabSz="936470">
              <a:defRPr sz="800">
                <a:solidFill>
                  <a:schemeClr val="tx1"/>
                </a:solidFill>
                <a:latin typeface="Arial" panose="020B0604020202020204" pitchFamily="34" charset="0"/>
              </a:defRPr>
            </a:lvl2pPr>
            <a:lvl3pPr marL="1142809" indent="-228562" defTabSz="936470">
              <a:defRPr sz="800">
                <a:solidFill>
                  <a:schemeClr val="tx1"/>
                </a:solidFill>
                <a:latin typeface="Arial" panose="020B0604020202020204" pitchFamily="34" charset="0"/>
              </a:defRPr>
            </a:lvl3pPr>
            <a:lvl4pPr marL="1599933" indent="-228562" defTabSz="936470">
              <a:defRPr sz="800">
                <a:solidFill>
                  <a:schemeClr val="tx1"/>
                </a:solidFill>
                <a:latin typeface="Arial" panose="020B0604020202020204" pitchFamily="34" charset="0"/>
              </a:defRPr>
            </a:lvl4pPr>
            <a:lvl5pPr marL="2057058" indent="-228562" defTabSz="936470">
              <a:defRPr sz="800">
                <a:solidFill>
                  <a:schemeClr val="tx1"/>
                </a:solidFill>
                <a:latin typeface="Arial" panose="020B0604020202020204" pitchFamily="34" charset="0"/>
              </a:defRPr>
            </a:lvl5pPr>
            <a:lvl6pPr marL="2514182" indent="-228562" defTabSz="936470" eaLnBrk="0" fontAlgn="base" hangingPunct="0">
              <a:spcBef>
                <a:spcPct val="0"/>
              </a:spcBef>
              <a:spcAft>
                <a:spcPct val="0"/>
              </a:spcAft>
              <a:defRPr sz="800">
                <a:solidFill>
                  <a:schemeClr val="tx1"/>
                </a:solidFill>
                <a:latin typeface="Arial" panose="020B0604020202020204" pitchFamily="34" charset="0"/>
              </a:defRPr>
            </a:lvl6pPr>
            <a:lvl7pPr marL="2971306" indent="-228562" defTabSz="936470" eaLnBrk="0" fontAlgn="base" hangingPunct="0">
              <a:spcBef>
                <a:spcPct val="0"/>
              </a:spcBef>
              <a:spcAft>
                <a:spcPct val="0"/>
              </a:spcAft>
              <a:defRPr sz="800">
                <a:solidFill>
                  <a:schemeClr val="tx1"/>
                </a:solidFill>
                <a:latin typeface="Arial" panose="020B0604020202020204" pitchFamily="34" charset="0"/>
              </a:defRPr>
            </a:lvl7pPr>
            <a:lvl8pPr marL="3428429" indent="-228562" defTabSz="936470" eaLnBrk="0" fontAlgn="base" hangingPunct="0">
              <a:spcBef>
                <a:spcPct val="0"/>
              </a:spcBef>
              <a:spcAft>
                <a:spcPct val="0"/>
              </a:spcAft>
              <a:defRPr sz="800">
                <a:solidFill>
                  <a:schemeClr val="tx1"/>
                </a:solidFill>
                <a:latin typeface="Arial" panose="020B0604020202020204" pitchFamily="34" charset="0"/>
              </a:defRPr>
            </a:lvl8pPr>
            <a:lvl9pPr marL="3885553" indent="-228562" defTabSz="936470" eaLnBrk="0" fontAlgn="base" hangingPunct="0">
              <a:spcBef>
                <a:spcPct val="0"/>
              </a:spcBef>
              <a:spcAft>
                <a:spcPct val="0"/>
              </a:spcAft>
              <a:defRPr sz="800">
                <a:solidFill>
                  <a:schemeClr val="tx1"/>
                </a:solidFill>
                <a:latin typeface="Arial" panose="020B0604020202020204" pitchFamily="34" charset="0"/>
              </a:defRPr>
            </a:lvl9pPr>
          </a:lstStyle>
          <a:p>
            <a:fld id="{D5478B0F-F732-4452-BAAA-E42B1F5C26C8}" type="slidenum">
              <a:rPr lang="en-US" altLang="en-US" sz="1200"/>
              <a:pPr/>
              <a:t>51</a:t>
            </a:fld>
            <a:endParaRPr lang="en-US" altLang="en-US" sz="1200"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53901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897234">
              <a:defRPr sz="800">
                <a:solidFill>
                  <a:schemeClr val="tx1"/>
                </a:solidFill>
                <a:latin typeface="Arial" panose="020B0604020202020204" pitchFamily="34" charset="0"/>
              </a:defRPr>
            </a:lvl1pPr>
            <a:lvl2pPr marL="711703" indent="-273732" defTabSz="897234">
              <a:defRPr sz="800">
                <a:solidFill>
                  <a:schemeClr val="tx1"/>
                </a:solidFill>
                <a:latin typeface="Arial" panose="020B0604020202020204" pitchFamily="34" charset="0"/>
              </a:defRPr>
            </a:lvl2pPr>
            <a:lvl3pPr marL="1094929" indent="-218986" defTabSz="897234">
              <a:defRPr sz="800">
                <a:solidFill>
                  <a:schemeClr val="tx1"/>
                </a:solidFill>
                <a:latin typeface="Arial" panose="020B0604020202020204" pitchFamily="34" charset="0"/>
              </a:defRPr>
            </a:lvl3pPr>
            <a:lvl4pPr marL="1532900" indent="-218986" defTabSz="897234">
              <a:defRPr sz="800">
                <a:solidFill>
                  <a:schemeClr val="tx1"/>
                </a:solidFill>
                <a:latin typeface="Arial" panose="020B0604020202020204" pitchFamily="34" charset="0"/>
              </a:defRPr>
            </a:lvl4pPr>
            <a:lvl5pPr marL="1970872" indent="-218986" defTabSz="897234">
              <a:defRPr sz="800">
                <a:solidFill>
                  <a:schemeClr val="tx1"/>
                </a:solidFill>
                <a:latin typeface="Arial" panose="020B0604020202020204" pitchFamily="34" charset="0"/>
              </a:defRPr>
            </a:lvl5pPr>
            <a:lvl6pPr marL="2408842" indent="-218986" defTabSz="897234" eaLnBrk="0" fontAlgn="base" hangingPunct="0">
              <a:spcBef>
                <a:spcPct val="0"/>
              </a:spcBef>
              <a:spcAft>
                <a:spcPct val="0"/>
              </a:spcAft>
              <a:defRPr sz="800">
                <a:solidFill>
                  <a:schemeClr val="tx1"/>
                </a:solidFill>
                <a:latin typeface="Arial" panose="020B0604020202020204" pitchFamily="34" charset="0"/>
              </a:defRPr>
            </a:lvl6pPr>
            <a:lvl7pPr marL="2846814" indent="-218986" defTabSz="897234" eaLnBrk="0" fontAlgn="base" hangingPunct="0">
              <a:spcBef>
                <a:spcPct val="0"/>
              </a:spcBef>
              <a:spcAft>
                <a:spcPct val="0"/>
              </a:spcAft>
              <a:defRPr sz="800">
                <a:solidFill>
                  <a:schemeClr val="tx1"/>
                </a:solidFill>
                <a:latin typeface="Arial" panose="020B0604020202020204" pitchFamily="34" charset="0"/>
              </a:defRPr>
            </a:lvl7pPr>
            <a:lvl8pPr marL="3284785" indent="-218986" defTabSz="897234" eaLnBrk="0" fontAlgn="base" hangingPunct="0">
              <a:spcBef>
                <a:spcPct val="0"/>
              </a:spcBef>
              <a:spcAft>
                <a:spcPct val="0"/>
              </a:spcAft>
              <a:defRPr sz="800">
                <a:solidFill>
                  <a:schemeClr val="tx1"/>
                </a:solidFill>
                <a:latin typeface="Arial" panose="020B0604020202020204" pitchFamily="34" charset="0"/>
              </a:defRPr>
            </a:lvl8pPr>
            <a:lvl9pPr marL="3722757" indent="-218986" defTabSz="897234" eaLnBrk="0" fontAlgn="base" hangingPunct="0">
              <a:spcBef>
                <a:spcPct val="0"/>
              </a:spcBef>
              <a:spcAft>
                <a:spcPct val="0"/>
              </a:spcAft>
              <a:defRPr sz="800">
                <a:solidFill>
                  <a:schemeClr val="tx1"/>
                </a:solidFill>
                <a:latin typeface="Arial" panose="020B0604020202020204" pitchFamily="34" charset="0"/>
              </a:defRPr>
            </a:lvl9pPr>
          </a:lstStyle>
          <a:p>
            <a:fld id="{C1571C44-063A-452B-BCD7-F7D2445928FF}" type="slidenum">
              <a:rPr lang="en-US" altLang="en-US" sz="1100"/>
              <a:pPr/>
              <a:t>52</a:t>
            </a:fld>
            <a:endParaRPr lang="en-US" altLang="en-US" sz="1100"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92787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8464">
              <a:defRPr sz="800">
                <a:solidFill>
                  <a:schemeClr val="tx1"/>
                </a:solidFill>
                <a:latin typeface="Arial" panose="020B0604020202020204" pitchFamily="34" charset="0"/>
              </a:defRPr>
            </a:lvl1pPr>
            <a:lvl2pPr marL="752341" indent="-289362" defTabSz="948464">
              <a:defRPr sz="800">
                <a:solidFill>
                  <a:schemeClr val="tx1"/>
                </a:solidFill>
                <a:latin typeface="Arial" panose="020B0604020202020204" pitchFamily="34" charset="0"/>
              </a:defRPr>
            </a:lvl2pPr>
            <a:lvl3pPr marL="1157448" indent="-231490" defTabSz="948464">
              <a:defRPr sz="800">
                <a:solidFill>
                  <a:schemeClr val="tx1"/>
                </a:solidFill>
                <a:latin typeface="Arial" panose="020B0604020202020204" pitchFamily="34" charset="0"/>
              </a:defRPr>
            </a:lvl3pPr>
            <a:lvl4pPr marL="1620428" indent="-231490" defTabSz="948464">
              <a:defRPr sz="800">
                <a:solidFill>
                  <a:schemeClr val="tx1"/>
                </a:solidFill>
                <a:latin typeface="Arial" panose="020B0604020202020204" pitchFamily="34" charset="0"/>
              </a:defRPr>
            </a:lvl4pPr>
            <a:lvl5pPr marL="2083409" indent="-231490" defTabSz="948464">
              <a:defRPr sz="800">
                <a:solidFill>
                  <a:schemeClr val="tx1"/>
                </a:solidFill>
                <a:latin typeface="Arial" panose="020B0604020202020204" pitchFamily="34" charset="0"/>
              </a:defRPr>
            </a:lvl5pPr>
            <a:lvl6pPr marL="2546387" indent="-231490" defTabSz="948464" eaLnBrk="0" fontAlgn="base" hangingPunct="0">
              <a:spcBef>
                <a:spcPct val="0"/>
              </a:spcBef>
              <a:spcAft>
                <a:spcPct val="0"/>
              </a:spcAft>
              <a:defRPr sz="800">
                <a:solidFill>
                  <a:schemeClr val="tx1"/>
                </a:solidFill>
                <a:latin typeface="Arial" panose="020B0604020202020204" pitchFamily="34" charset="0"/>
              </a:defRPr>
            </a:lvl6pPr>
            <a:lvl7pPr marL="3009367" indent="-231490" defTabSz="948464" eaLnBrk="0" fontAlgn="base" hangingPunct="0">
              <a:spcBef>
                <a:spcPct val="0"/>
              </a:spcBef>
              <a:spcAft>
                <a:spcPct val="0"/>
              </a:spcAft>
              <a:defRPr sz="800">
                <a:solidFill>
                  <a:schemeClr val="tx1"/>
                </a:solidFill>
                <a:latin typeface="Arial" panose="020B0604020202020204" pitchFamily="34" charset="0"/>
              </a:defRPr>
            </a:lvl7pPr>
            <a:lvl8pPr marL="3472347" indent="-231490" defTabSz="948464" eaLnBrk="0" fontAlgn="base" hangingPunct="0">
              <a:spcBef>
                <a:spcPct val="0"/>
              </a:spcBef>
              <a:spcAft>
                <a:spcPct val="0"/>
              </a:spcAft>
              <a:defRPr sz="800">
                <a:solidFill>
                  <a:schemeClr val="tx1"/>
                </a:solidFill>
                <a:latin typeface="Arial" panose="020B0604020202020204" pitchFamily="34" charset="0"/>
              </a:defRPr>
            </a:lvl8pPr>
            <a:lvl9pPr marL="3935327" indent="-231490" defTabSz="948464" eaLnBrk="0" fontAlgn="base" hangingPunct="0">
              <a:spcBef>
                <a:spcPct val="0"/>
              </a:spcBef>
              <a:spcAft>
                <a:spcPct val="0"/>
              </a:spcAft>
              <a:defRPr sz="800">
                <a:solidFill>
                  <a:schemeClr val="tx1"/>
                </a:solidFill>
                <a:latin typeface="Arial" panose="020B0604020202020204" pitchFamily="34" charset="0"/>
              </a:defRPr>
            </a:lvl9pPr>
          </a:lstStyle>
          <a:p>
            <a:fld id="{11C30CD0-EAE7-4EB0-AD05-FC14831C4B40}" type="slidenum">
              <a:rPr lang="en-US" altLang="en-US" sz="1200"/>
              <a:pPr/>
              <a:t>54</a:t>
            </a:fld>
            <a:endParaRPr lang="en-US" altLang="en-US" sz="12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06372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8464">
              <a:defRPr sz="800">
                <a:solidFill>
                  <a:schemeClr val="tx1"/>
                </a:solidFill>
                <a:latin typeface="Arial" panose="020B0604020202020204" pitchFamily="34" charset="0"/>
              </a:defRPr>
            </a:lvl1pPr>
            <a:lvl2pPr marL="752341" indent="-289362" defTabSz="948464">
              <a:defRPr sz="800">
                <a:solidFill>
                  <a:schemeClr val="tx1"/>
                </a:solidFill>
                <a:latin typeface="Arial" panose="020B0604020202020204" pitchFamily="34" charset="0"/>
              </a:defRPr>
            </a:lvl2pPr>
            <a:lvl3pPr marL="1157448" indent="-231490" defTabSz="948464">
              <a:defRPr sz="800">
                <a:solidFill>
                  <a:schemeClr val="tx1"/>
                </a:solidFill>
                <a:latin typeface="Arial" panose="020B0604020202020204" pitchFamily="34" charset="0"/>
              </a:defRPr>
            </a:lvl3pPr>
            <a:lvl4pPr marL="1620428" indent="-231490" defTabSz="948464">
              <a:defRPr sz="800">
                <a:solidFill>
                  <a:schemeClr val="tx1"/>
                </a:solidFill>
                <a:latin typeface="Arial" panose="020B0604020202020204" pitchFamily="34" charset="0"/>
              </a:defRPr>
            </a:lvl4pPr>
            <a:lvl5pPr marL="2083409" indent="-231490" defTabSz="948464">
              <a:defRPr sz="800">
                <a:solidFill>
                  <a:schemeClr val="tx1"/>
                </a:solidFill>
                <a:latin typeface="Arial" panose="020B0604020202020204" pitchFamily="34" charset="0"/>
              </a:defRPr>
            </a:lvl5pPr>
            <a:lvl6pPr marL="2546387" indent="-231490" defTabSz="948464" eaLnBrk="0" fontAlgn="base" hangingPunct="0">
              <a:spcBef>
                <a:spcPct val="0"/>
              </a:spcBef>
              <a:spcAft>
                <a:spcPct val="0"/>
              </a:spcAft>
              <a:defRPr sz="800">
                <a:solidFill>
                  <a:schemeClr val="tx1"/>
                </a:solidFill>
                <a:latin typeface="Arial" panose="020B0604020202020204" pitchFamily="34" charset="0"/>
              </a:defRPr>
            </a:lvl6pPr>
            <a:lvl7pPr marL="3009367" indent="-231490" defTabSz="948464" eaLnBrk="0" fontAlgn="base" hangingPunct="0">
              <a:spcBef>
                <a:spcPct val="0"/>
              </a:spcBef>
              <a:spcAft>
                <a:spcPct val="0"/>
              </a:spcAft>
              <a:defRPr sz="800">
                <a:solidFill>
                  <a:schemeClr val="tx1"/>
                </a:solidFill>
                <a:latin typeface="Arial" panose="020B0604020202020204" pitchFamily="34" charset="0"/>
              </a:defRPr>
            </a:lvl7pPr>
            <a:lvl8pPr marL="3472347" indent="-231490" defTabSz="948464" eaLnBrk="0" fontAlgn="base" hangingPunct="0">
              <a:spcBef>
                <a:spcPct val="0"/>
              </a:spcBef>
              <a:spcAft>
                <a:spcPct val="0"/>
              </a:spcAft>
              <a:defRPr sz="800">
                <a:solidFill>
                  <a:schemeClr val="tx1"/>
                </a:solidFill>
                <a:latin typeface="Arial" panose="020B0604020202020204" pitchFamily="34" charset="0"/>
              </a:defRPr>
            </a:lvl8pPr>
            <a:lvl9pPr marL="3935327" indent="-231490" defTabSz="948464" eaLnBrk="0" fontAlgn="base" hangingPunct="0">
              <a:spcBef>
                <a:spcPct val="0"/>
              </a:spcBef>
              <a:spcAft>
                <a:spcPct val="0"/>
              </a:spcAft>
              <a:defRPr sz="800">
                <a:solidFill>
                  <a:schemeClr val="tx1"/>
                </a:solidFill>
                <a:latin typeface="Arial" panose="020B0604020202020204" pitchFamily="34" charset="0"/>
              </a:defRPr>
            </a:lvl9pPr>
          </a:lstStyle>
          <a:p>
            <a:fld id="{11C30CD0-EAE7-4EB0-AD05-FC14831C4B40}" type="slidenum">
              <a:rPr lang="en-US" altLang="en-US" sz="1200"/>
              <a:pPr/>
              <a:t>55</a:t>
            </a:fld>
            <a:endParaRPr lang="en-US" altLang="en-US" sz="12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02452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8464">
              <a:defRPr sz="800">
                <a:solidFill>
                  <a:schemeClr val="tx1"/>
                </a:solidFill>
                <a:latin typeface="Arial" panose="020B0604020202020204" pitchFamily="34" charset="0"/>
              </a:defRPr>
            </a:lvl1pPr>
            <a:lvl2pPr marL="752341" indent="-289362" defTabSz="948464">
              <a:defRPr sz="800">
                <a:solidFill>
                  <a:schemeClr val="tx1"/>
                </a:solidFill>
                <a:latin typeface="Arial" panose="020B0604020202020204" pitchFamily="34" charset="0"/>
              </a:defRPr>
            </a:lvl2pPr>
            <a:lvl3pPr marL="1157448" indent="-231490" defTabSz="948464">
              <a:defRPr sz="800">
                <a:solidFill>
                  <a:schemeClr val="tx1"/>
                </a:solidFill>
                <a:latin typeface="Arial" panose="020B0604020202020204" pitchFamily="34" charset="0"/>
              </a:defRPr>
            </a:lvl3pPr>
            <a:lvl4pPr marL="1620428" indent="-231490" defTabSz="948464">
              <a:defRPr sz="800">
                <a:solidFill>
                  <a:schemeClr val="tx1"/>
                </a:solidFill>
                <a:latin typeface="Arial" panose="020B0604020202020204" pitchFamily="34" charset="0"/>
              </a:defRPr>
            </a:lvl4pPr>
            <a:lvl5pPr marL="2083409" indent="-231490" defTabSz="948464">
              <a:defRPr sz="800">
                <a:solidFill>
                  <a:schemeClr val="tx1"/>
                </a:solidFill>
                <a:latin typeface="Arial" panose="020B0604020202020204" pitchFamily="34" charset="0"/>
              </a:defRPr>
            </a:lvl5pPr>
            <a:lvl6pPr marL="2546387" indent="-231490" defTabSz="948464" eaLnBrk="0" fontAlgn="base" hangingPunct="0">
              <a:spcBef>
                <a:spcPct val="0"/>
              </a:spcBef>
              <a:spcAft>
                <a:spcPct val="0"/>
              </a:spcAft>
              <a:defRPr sz="800">
                <a:solidFill>
                  <a:schemeClr val="tx1"/>
                </a:solidFill>
                <a:latin typeface="Arial" panose="020B0604020202020204" pitchFamily="34" charset="0"/>
              </a:defRPr>
            </a:lvl6pPr>
            <a:lvl7pPr marL="3009367" indent="-231490" defTabSz="948464" eaLnBrk="0" fontAlgn="base" hangingPunct="0">
              <a:spcBef>
                <a:spcPct val="0"/>
              </a:spcBef>
              <a:spcAft>
                <a:spcPct val="0"/>
              </a:spcAft>
              <a:defRPr sz="800">
                <a:solidFill>
                  <a:schemeClr val="tx1"/>
                </a:solidFill>
                <a:latin typeface="Arial" panose="020B0604020202020204" pitchFamily="34" charset="0"/>
              </a:defRPr>
            </a:lvl7pPr>
            <a:lvl8pPr marL="3472347" indent="-231490" defTabSz="948464" eaLnBrk="0" fontAlgn="base" hangingPunct="0">
              <a:spcBef>
                <a:spcPct val="0"/>
              </a:spcBef>
              <a:spcAft>
                <a:spcPct val="0"/>
              </a:spcAft>
              <a:defRPr sz="800">
                <a:solidFill>
                  <a:schemeClr val="tx1"/>
                </a:solidFill>
                <a:latin typeface="Arial" panose="020B0604020202020204" pitchFamily="34" charset="0"/>
              </a:defRPr>
            </a:lvl8pPr>
            <a:lvl9pPr marL="3935327" indent="-231490" defTabSz="948464" eaLnBrk="0" fontAlgn="base" hangingPunct="0">
              <a:spcBef>
                <a:spcPct val="0"/>
              </a:spcBef>
              <a:spcAft>
                <a:spcPct val="0"/>
              </a:spcAft>
              <a:defRPr sz="800">
                <a:solidFill>
                  <a:schemeClr val="tx1"/>
                </a:solidFill>
                <a:latin typeface="Arial" panose="020B0604020202020204" pitchFamily="34" charset="0"/>
              </a:defRPr>
            </a:lvl9pPr>
          </a:lstStyle>
          <a:p>
            <a:fld id="{11C30CD0-EAE7-4EB0-AD05-FC14831C4B40}" type="slidenum">
              <a:rPr lang="en-US" altLang="en-US" sz="1200"/>
              <a:pPr/>
              <a:t>56</a:t>
            </a:fld>
            <a:endParaRPr lang="en-US" altLang="en-US" sz="12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40678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8464">
              <a:defRPr sz="800">
                <a:solidFill>
                  <a:schemeClr val="tx1"/>
                </a:solidFill>
                <a:latin typeface="Arial" panose="020B0604020202020204" pitchFamily="34" charset="0"/>
              </a:defRPr>
            </a:lvl1pPr>
            <a:lvl2pPr marL="752341" indent="-289362" defTabSz="948464">
              <a:defRPr sz="800">
                <a:solidFill>
                  <a:schemeClr val="tx1"/>
                </a:solidFill>
                <a:latin typeface="Arial" panose="020B0604020202020204" pitchFamily="34" charset="0"/>
              </a:defRPr>
            </a:lvl2pPr>
            <a:lvl3pPr marL="1157448" indent="-231490" defTabSz="948464">
              <a:defRPr sz="800">
                <a:solidFill>
                  <a:schemeClr val="tx1"/>
                </a:solidFill>
                <a:latin typeface="Arial" panose="020B0604020202020204" pitchFamily="34" charset="0"/>
              </a:defRPr>
            </a:lvl3pPr>
            <a:lvl4pPr marL="1620428" indent="-231490" defTabSz="948464">
              <a:defRPr sz="800">
                <a:solidFill>
                  <a:schemeClr val="tx1"/>
                </a:solidFill>
                <a:latin typeface="Arial" panose="020B0604020202020204" pitchFamily="34" charset="0"/>
              </a:defRPr>
            </a:lvl4pPr>
            <a:lvl5pPr marL="2083409" indent="-231490" defTabSz="948464">
              <a:defRPr sz="800">
                <a:solidFill>
                  <a:schemeClr val="tx1"/>
                </a:solidFill>
                <a:latin typeface="Arial" panose="020B0604020202020204" pitchFamily="34" charset="0"/>
              </a:defRPr>
            </a:lvl5pPr>
            <a:lvl6pPr marL="2546387" indent="-231490" defTabSz="948464" eaLnBrk="0" fontAlgn="base" hangingPunct="0">
              <a:spcBef>
                <a:spcPct val="0"/>
              </a:spcBef>
              <a:spcAft>
                <a:spcPct val="0"/>
              </a:spcAft>
              <a:defRPr sz="800">
                <a:solidFill>
                  <a:schemeClr val="tx1"/>
                </a:solidFill>
                <a:latin typeface="Arial" panose="020B0604020202020204" pitchFamily="34" charset="0"/>
              </a:defRPr>
            </a:lvl6pPr>
            <a:lvl7pPr marL="3009367" indent="-231490" defTabSz="948464" eaLnBrk="0" fontAlgn="base" hangingPunct="0">
              <a:spcBef>
                <a:spcPct val="0"/>
              </a:spcBef>
              <a:spcAft>
                <a:spcPct val="0"/>
              </a:spcAft>
              <a:defRPr sz="800">
                <a:solidFill>
                  <a:schemeClr val="tx1"/>
                </a:solidFill>
                <a:latin typeface="Arial" panose="020B0604020202020204" pitchFamily="34" charset="0"/>
              </a:defRPr>
            </a:lvl7pPr>
            <a:lvl8pPr marL="3472347" indent="-231490" defTabSz="948464" eaLnBrk="0" fontAlgn="base" hangingPunct="0">
              <a:spcBef>
                <a:spcPct val="0"/>
              </a:spcBef>
              <a:spcAft>
                <a:spcPct val="0"/>
              </a:spcAft>
              <a:defRPr sz="800">
                <a:solidFill>
                  <a:schemeClr val="tx1"/>
                </a:solidFill>
                <a:latin typeface="Arial" panose="020B0604020202020204" pitchFamily="34" charset="0"/>
              </a:defRPr>
            </a:lvl8pPr>
            <a:lvl9pPr marL="3935327" indent="-231490" defTabSz="948464" eaLnBrk="0" fontAlgn="base" hangingPunct="0">
              <a:spcBef>
                <a:spcPct val="0"/>
              </a:spcBef>
              <a:spcAft>
                <a:spcPct val="0"/>
              </a:spcAft>
              <a:defRPr sz="800">
                <a:solidFill>
                  <a:schemeClr val="tx1"/>
                </a:solidFill>
                <a:latin typeface="Arial" panose="020B0604020202020204" pitchFamily="34" charset="0"/>
              </a:defRPr>
            </a:lvl9pPr>
          </a:lstStyle>
          <a:p>
            <a:fld id="{11C30CD0-EAE7-4EB0-AD05-FC14831C4B40}" type="slidenum">
              <a:rPr lang="en-US" altLang="en-US" sz="1200"/>
              <a:pPr/>
              <a:t>57</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019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8464">
              <a:defRPr sz="800">
                <a:solidFill>
                  <a:schemeClr val="tx1"/>
                </a:solidFill>
                <a:latin typeface="Arial" panose="020B0604020202020204" pitchFamily="34" charset="0"/>
              </a:defRPr>
            </a:lvl1pPr>
            <a:lvl2pPr marL="752341" indent="-289362" defTabSz="948464">
              <a:defRPr sz="800">
                <a:solidFill>
                  <a:schemeClr val="tx1"/>
                </a:solidFill>
                <a:latin typeface="Arial" panose="020B0604020202020204" pitchFamily="34" charset="0"/>
              </a:defRPr>
            </a:lvl2pPr>
            <a:lvl3pPr marL="1157448" indent="-231490" defTabSz="948464">
              <a:defRPr sz="800">
                <a:solidFill>
                  <a:schemeClr val="tx1"/>
                </a:solidFill>
                <a:latin typeface="Arial" panose="020B0604020202020204" pitchFamily="34" charset="0"/>
              </a:defRPr>
            </a:lvl3pPr>
            <a:lvl4pPr marL="1620428" indent="-231490" defTabSz="948464">
              <a:defRPr sz="800">
                <a:solidFill>
                  <a:schemeClr val="tx1"/>
                </a:solidFill>
                <a:latin typeface="Arial" panose="020B0604020202020204" pitchFamily="34" charset="0"/>
              </a:defRPr>
            </a:lvl4pPr>
            <a:lvl5pPr marL="2083409" indent="-231490" defTabSz="948464">
              <a:defRPr sz="800">
                <a:solidFill>
                  <a:schemeClr val="tx1"/>
                </a:solidFill>
                <a:latin typeface="Arial" panose="020B0604020202020204" pitchFamily="34" charset="0"/>
              </a:defRPr>
            </a:lvl5pPr>
            <a:lvl6pPr marL="2546387" indent="-231490" defTabSz="948464" eaLnBrk="0" fontAlgn="base" hangingPunct="0">
              <a:spcBef>
                <a:spcPct val="0"/>
              </a:spcBef>
              <a:spcAft>
                <a:spcPct val="0"/>
              </a:spcAft>
              <a:defRPr sz="800">
                <a:solidFill>
                  <a:schemeClr val="tx1"/>
                </a:solidFill>
                <a:latin typeface="Arial" panose="020B0604020202020204" pitchFamily="34" charset="0"/>
              </a:defRPr>
            </a:lvl6pPr>
            <a:lvl7pPr marL="3009367" indent="-231490" defTabSz="948464" eaLnBrk="0" fontAlgn="base" hangingPunct="0">
              <a:spcBef>
                <a:spcPct val="0"/>
              </a:spcBef>
              <a:spcAft>
                <a:spcPct val="0"/>
              </a:spcAft>
              <a:defRPr sz="800">
                <a:solidFill>
                  <a:schemeClr val="tx1"/>
                </a:solidFill>
                <a:latin typeface="Arial" panose="020B0604020202020204" pitchFamily="34" charset="0"/>
              </a:defRPr>
            </a:lvl7pPr>
            <a:lvl8pPr marL="3472347" indent="-231490" defTabSz="948464" eaLnBrk="0" fontAlgn="base" hangingPunct="0">
              <a:spcBef>
                <a:spcPct val="0"/>
              </a:spcBef>
              <a:spcAft>
                <a:spcPct val="0"/>
              </a:spcAft>
              <a:defRPr sz="800">
                <a:solidFill>
                  <a:schemeClr val="tx1"/>
                </a:solidFill>
                <a:latin typeface="Arial" panose="020B0604020202020204" pitchFamily="34" charset="0"/>
              </a:defRPr>
            </a:lvl8pPr>
            <a:lvl9pPr marL="3935327" indent="-231490" defTabSz="948464" eaLnBrk="0" fontAlgn="base" hangingPunct="0">
              <a:spcBef>
                <a:spcPct val="0"/>
              </a:spcBef>
              <a:spcAft>
                <a:spcPct val="0"/>
              </a:spcAft>
              <a:defRPr sz="800">
                <a:solidFill>
                  <a:schemeClr val="tx1"/>
                </a:solidFill>
                <a:latin typeface="Arial" panose="020B0604020202020204" pitchFamily="34" charset="0"/>
              </a:defRPr>
            </a:lvl9pPr>
          </a:lstStyle>
          <a:p>
            <a:fld id="{11C30CD0-EAE7-4EB0-AD05-FC14831C4B40}" type="slidenum">
              <a:rPr lang="en-US" altLang="en-US" sz="1200"/>
              <a:pPr/>
              <a:t>58</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88076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Graphic Blue">
    <p:spTree>
      <p:nvGrpSpPr>
        <p:cNvPr id="1" name=""/>
        <p:cNvGrpSpPr/>
        <p:nvPr/>
      </p:nvGrpSpPr>
      <p:grpSpPr>
        <a:xfrm>
          <a:off x="0" y="0"/>
          <a:ext cx="0" cy="0"/>
          <a:chOff x="0" y="0"/>
          <a:chExt cx="0" cy="0"/>
        </a:xfrm>
      </p:grpSpPr>
      <p:sp>
        <p:nvSpPr>
          <p:cNvPr id="18" name="Content Placeholder 4"/>
          <p:cNvSpPr>
            <a:spLocks noGrp="1"/>
          </p:cNvSpPr>
          <p:nvPr>
            <p:ph sz="quarter" idx="13" hasCustomPrompt="1"/>
          </p:nvPr>
        </p:nvSpPr>
        <p:spPr bwMode="white">
          <a:xfrm>
            <a:off x="475488" y="4648200"/>
            <a:ext cx="5019528" cy="662599"/>
          </a:xfrm>
          <a:noFill/>
          <a:ln>
            <a:noFill/>
          </a:ln>
        </p:spPr>
        <p:txBody>
          <a:bodyPr vert="horz" wrap="square" lIns="0" tIns="0" rIns="0" bIns="0" numCol="1" anchor="t" anchorCtr="0" compatLnSpc="1">
            <a:prstTxWarp prst="textNoShape">
              <a:avLst/>
            </a:prstTxWarp>
          </a:bodyPr>
          <a:lstStyle>
            <a:lvl1pPr marL="0" indent="0">
              <a:buNone/>
              <a:defRPr lang="en-US" sz="1200" dirty="0">
                <a:solidFill>
                  <a:schemeClr val="tx1">
                    <a:lumMod val="50000"/>
                    <a:lumOff val="50000"/>
                  </a:schemeClr>
                </a:solidFill>
                <a:ea typeface="+mn-ea"/>
                <a:cs typeface="+mn-cs"/>
              </a:defRPr>
            </a:lvl1pPr>
          </a:lstStyle>
          <a:p>
            <a:pPr>
              <a:lnSpc>
                <a:spcPct val="110000"/>
              </a:lnSpc>
            </a:pPr>
            <a:r>
              <a:rPr lang="en-US" sz="1200" dirty="0" smtClean="0">
                <a:solidFill>
                  <a:srgbClr val="7F7F7F"/>
                </a:solidFill>
              </a:rPr>
              <a:t>Presenter name (optional)</a:t>
            </a:r>
          </a:p>
          <a:p>
            <a:r>
              <a:rPr lang="en-US" sz="1200" dirty="0" smtClean="0">
                <a:solidFill>
                  <a:srgbClr val="7F7F7F"/>
                </a:solidFill>
              </a:rPr>
              <a:t>Title (optional)</a:t>
            </a:r>
          </a:p>
          <a:p>
            <a:r>
              <a:rPr lang="en-US" sz="1200" dirty="0" smtClean="0">
                <a:solidFill>
                  <a:srgbClr val="7F7F7F"/>
                </a:solidFill>
              </a:rPr>
              <a:t>Location (optional)</a:t>
            </a:r>
            <a:endParaRPr lang="en-US" sz="1200" dirty="0">
              <a:solidFill>
                <a:srgbClr val="7F7F7F"/>
              </a:solidFill>
            </a:endParaRPr>
          </a:p>
        </p:txBody>
      </p:sp>
      <p:sp>
        <p:nvSpPr>
          <p:cNvPr id="16" name="Content Placeholder 4"/>
          <p:cNvSpPr>
            <a:spLocks noGrp="1"/>
          </p:cNvSpPr>
          <p:nvPr>
            <p:ph sz="quarter" idx="12" hasCustomPrompt="1"/>
          </p:nvPr>
        </p:nvSpPr>
        <p:spPr bwMode="white">
          <a:xfrm>
            <a:off x="475488" y="409536"/>
            <a:ext cx="5019528" cy="314325"/>
          </a:xfrm>
          <a:noFill/>
          <a:ln>
            <a:noFill/>
          </a:ln>
        </p:spPr>
        <p:txBody>
          <a:bodyPr vert="horz" wrap="square" lIns="0" tIns="0" rIns="0" bIns="0" numCol="1" anchor="t" anchorCtr="0" compatLnSpc="1">
            <a:prstTxWarp prst="textNoShape">
              <a:avLst/>
            </a:prstTxWarp>
          </a:bodyPr>
          <a:lstStyle>
            <a:lvl1pPr marL="0" indent="0">
              <a:buNone/>
              <a:defRPr lang="en-US" sz="1200" dirty="0">
                <a:solidFill>
                  <a:schemeClr val="tx1">
                    <a:lumMod val="50000"/>
                    <a:lumOff val="50000"/>
                  </a:schemeClr>
                </a:solidFill>
                <a:ea typeface="+mn-ea"/>
                <a:cs typeface="+mn-cs"/>
              </a:defRPr>
            </a:lvl1pPr>
          </a:lstStyle>
          <a:p>
            <a:r>
              <a:rPr lang="en-US" sz="1200" dirty="0" smtClean="0">
                <a:solidFill>
                  <a:schemeClr val="tx1">
                    <a:lumMod val="50000"/>
                    <a:lumOff val="50000"/>
                  </a:schemeClr>
                </a:solidFill>
              </a:rPr>
              <a:t>Extra copy line separated by two spaces, no comma (optional)</a:t>
            </a:r>
          </a:p>
        </p:txBody>
      </p:sp>
      <p:sp>
        <p:nvSpPr>
          <p:cNvPr id="10" name="Rectangle 9"/>
          <p:cNvSpPr/>
          <p:nvPr/>
        </p:nvSpPr>
        <p:spPr>
          <a:xfrm>
            <a:off x="0" y="1325080"/>
            <a:ext cx="9144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 name="Picture 8" descr="EM_pattern_PowerPoint_White.png"/>
          <p:cNvPicPr>
            <a:picLocks noChangeAspect="1"/>
          </p:cNvPicPr>
          <p:nvPr/>
        </p:nvPicPr>
        <p:blipFill>
          <a:blip r:embed="rId2">
            <a:alphaModFix amt="63000"/>
            <a:extLst>
              <a:ext uri="{28A0092B-C50C-407E-A947-70E740481C1C}">
                <a14:useLocalDpi xmlns:a14="http://schemas.microsoft.com/office/drawing/2010/main"/>
              </a:ext>
            </a:extLst>
          </a:blip>
          <a:stretch>
            <a:fillRect/>
          </a:stretch>
        </p:blipFill>
        <p:spPr>
          <a:xfrm>
            <a:off x="0" y="1325080"/>
            <a:ext cx="9144000" cy="3084576"/>
          </a:xfrm>
          <a:prstGeom prst="rect">
            <a:avLst/>
          </a:prstGeom>
        </p:spPr>
      </p:pic>
      <p:sp>
        <p:nvSpPr>
          <p:cNvPr id="12" name="Content Placeholder 4"/>
          <p:cNvSpPr>
            <a:spLocks noGrp="1"/>
          </p:cNvSpPr>
          <p:nvPr>
            <p:ph sz="quarter" idx="11" hasCustomPrompt="1"/>
          </p:nvPr>
        </p:nvSpPr>
        <p:spPr bwMode="white">
          <a:xfrm>
            <a:off x="475488" y="1576845"/>
            <a:ext cx="50292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r>
              <a:rPr lang="en-US" dirty="0" smtClean="0"/>
              <a:t>Month Date, Year or sub-headline</a:t>
            </a:r>
            <a:endParaRPr lang="en-US" dirty="0"/>
          </a:p>
        </p:txBody>
      </p:sp>
      <p:pic>
        <p:nvPicPr>
          <p:cNvPr id="15" name="Picture 14" descr="exmo_red.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
        <p:nvSpPr>
          <p:cNvPr id="8" name="Footer Placeholder 2"/>
          <p:cNvSpPr>
            <a:spLocks noGrp="1"/>
          </p:cNvSpPr>
          <p:nvPr>
            <p:ph type="ftr" sz="quarter" idx="3"/>
          </p:nvPr>
        </p:nvSpPr>
        <p:spPr>
          <a:xfrm>
            <a:off x="7377745" y="6267450"/>
            <a:ext cx="1312230" cy="228600"/>
          </a:xfrm>
          <a:prstGeom prst="rect">
            <a:avLst/>
          </a:prstGeom>
          <a:noFill/>
          <a:ln>
            <a:noFill/>
          </a:ln>
        </p:spPr>
        <p:txBody>
          <a:bodyPr lIns="0" tIns="0" rIns="0" bIns="0" anchor="b"/>
          <a:lstStyle>
            <a:lvl1pPr>
              <a:defRPr lang="en-US" sz="800">
                <a:latin typeface="+mn-lt"/>
                <a:ea typeface="Arial"/>
                <a:cs typeface="Arial" charset="0"/>
              </a:defRPr>
            </a:lvl1pPr>
          </a:lstStyle>
          <a:p>
            <a:pPr algn="r"/>
            <a:r>
              <a:rPr lang="en-US" smtClean="0"/>
              <a:t>Proprietary</a:t>
            </a:r>
            <a:endParaRPr lang="en-US" dirty="0"/>
          </a:p>
        </p:txBody>
      </p:sp>
      <p:pic>
        <p:nvPicPr>
          <p:cNvPr id="13" name="Picture 12" descr="exmo_elh_tm_w.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sp>
        <p:nvSpPr>
          <p:cNvPr id="11" name="Title 1"/>
          <p:cNvSpPr>
            <a:spLocks noGrp="1"/>
          </p:cNvSpPr>
          <p:nvPr>
            <p:ph type="ctrTitle"/>
          </p:nvPr>
        </p:nvSpPr>
        <p:spPr bwMode="white">
          <a:xfrm>
            <a:off x="475488" y="1900826"/>
            <a:ext cx="8206550" cy="22860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09242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32AA660-FDC8-4113-AB3E-C08331773F52}" type="slidenum">
              <a:rPr lang="en-US" smtClean="0"/>
              <a:t>‹#›</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3837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755775" y="2998788"/>
            <a:ext cx="5632450" cy="106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75026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59582" y="1719072"/>
            <a:ext cx="8230090"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57199" y="3895344"/>
            <a:ext cx="8224117"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260540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59582" y="1719072"/>
            <a:ext cx="8230090"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57199" y="3895344"/>
            <a:ext cx="8224117"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3" name="Slide Number Placeholder 2"/>
          <p:cNvSpPr>
            <a:spLocks noGrp="1"/>
          </p:cNvSpPr>
          <p:nvPr>
            <p:ph type="sldNum" sz="quarter" idx="12"/>
          </p:nvPr>
        </p:nvSpPr>
        <p:spPr/>
        <p:txBody>
          <a:bodyPr/>
          <a:lstStyle/>
          <a:p>
            <a:fld id="{C32AA660-FDC8-4113-AB3E-C08331773F52}" type="slidenum">
              <a:rPr lang="en-US" smtClean="0"/>
              <a:pPr/>
              <a:t>‹#›</a:t>
            </a:fld>
            <a:endParaRPr lang="en-US"/>
          </a:p>
        </p:txBody>
      </p:sp>
      <p:sp>
        <p:nvSpPr>
          <p:cNvPr id="2" name="Footer Placeholder 1"/>
          <p:cNvSpPr>
            <a:spLocks noGrp="1"/>
          </p:cNvSpPr>
          <p:nvPr>
            <p:ph type="ftr" sz="quarter" idx="13"/>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4181710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5099050" y="1773936"/>
            <a:ext cx="3653684"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457200" y="1773936"/>
            <a:ext cx="3653684"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457200" y="3576638"/>
            <a:ext cx="3653684"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5099050" y="3576638"/>
            <a:ext cx="3653684"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fld id="{C32AA660-FDC8-4113-AB3E-C08331773F52}" type="slidenum">
              <a:rPr lang="en-US" smtClean="0"/>
              <a:pPr/>
              <a:t>‹#›</a:t>
            </a:fld>
            <a:endParaRPr lang="en-US"/>
          </a:p>
        </p:txBody>
      </p:sp>
      <p:sp>
        <p:nvSpPr>
          <p:cNvPr id="3" name="Footer Placeholder 2"/>
          <p:cNvSpPr>
            <a:spLocks noGrp="1"/>
          </p:cNvSpPr>
          <p:nvPr>
            <p:ph type="ftr" sz="quarter" idx="16"/>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789226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455613" y="1143000"/>
            <a:ext cx="82296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C32AA660-FDC8-4113-AB3E-C08331773F52}" type="slidenum">
              <a:rPr lang="en-US" smtClean="0"/>
              <a:pPr/>
              <a:t>‹#›</a:t>
            </a:fld>
            <a:endParaRPr lang="en-US"/>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135833908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C32AA660-FDC8-4113-AB3E-C08331773F52}" type="slidenum">
              <a:rPr lang="en-US" smtClean="0"/>
              <a:pPr/>
              <a:t>‹#›</a:t>
            </a:fld>
            <a:endParaRPr lang="en-US"/>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280924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40447987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1143000"/>
            <a:ext cx="82296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6060811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1143000"/>
            <a:ext cx="82296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fld id="{C32AA660-FDC8-4113-AB3E-C08331773F52}" type="slidenum">
              <a:rPr lang="en-US" smtClean="0"/>
              <a:pPr/>
              <a:t>‹#›</a:t>
            </a:fld>
            <a:endParaRPr lang="en-US"/>
          </a:p>
        </p:txBody>
      </p:sp>
      <p:sp>
        <p:nvSpPr>
          <p:cNvPr id="3" name="Footer Placeholder 2"/>
          <p:cNvSpPr>
            <a:spLocks noGrp="1"/>
          </p:cNvSpPr>
          <p:nvPr>
            <p:ph type="ftr" sz="quarter" idx="12"/>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35618709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5" y="1309688"/>
            <a:ext cx="82253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p>
            <a:fld id="{C32AA660-FDC8-4113-AB3E-C08331773F52}" type="slidenum">
              <a:rPr lang="en-US" smtClean="0"/>
              <a:t>‹#›</a:t>
            </a:fld>
            <a:endParaRPr lang="en-US"/>
          </a:p>
        </p:txBody>
      </p:sp>
      <p:sp>
        <p:nvSpPr>
          <p:cNvPr id="4" name="Footer Placeholder 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34267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Content with Image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4"/>
            <a:ext cx="9144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a:p>
        </p:txBody>
      </p:sp>
      <p:sp>
        <p:nvSpPr>
          <p:cNvPr id="8" name="Content Placeholder 7"/>
          <p:cNvSpPr>
            <a:spLocks noGrp="1"/>
          </p:cNvSpPr>
          <p:nvPr>
            <p:ph sz="quarter" idx="10"/>
          </p:nvPr>
        </p:nvSpPr>
        <p:spPr>
          <a:xfrm>
            <a:off x="454025" y="1309688"/>
            <a:ext cx="8225399"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5719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Content with 2 Images">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4"/>
            <a:ext cx="4572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sp>
        <p:nvSpPr>
          <p:cNvPr id="8" name="Content Placeholder 7"/>
          <p:cNvSpPr>
            <a:spLocks noGrp="1"/>
          </p:cNvSpPr>
          <p:nvPr>
            <p:ph sz="quarter" idx="10"/>
          </p:nvPr>
        </p:nvSpPr>
        <p:spPr>
          <a:xfrm>
            <a:off x="454025" y="1309688"/>
            <a:ext cx="8225399"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2"/>
          </p:nvPr>
        </p:nvSpPr>
        <p:spPr>
          <a:xfrm>
            <a:off x="4572000" y="3558234"/>
            <a:ext cx="4572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8111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gal cop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32AA660-FDC8-4113-AB3E-C08331773F52}" type="slidenum">
              <a:rPr lang="en-US" smtClean="0"/>
              <a:pPr/>
              <a:t>‹#›</a:t>
            </a:fld>
            <a:endParaRPr lang="en-US"/>
          </a:p>
        </p:txBody>
      </p:sp>
      <p:sp>
        <p:nvSpPr>
          <p:cNvPr id="4" name="Footer Placeholder 3"/>
          <p:cNvSpPr>
            <a:spLocks noGrp="1"/>
          </p:cNvSpPr>
          <p:nvPr>
            <p:ph type="ftr" sz="quarter" idx="11"/>
          </p:nvPr>
        </p:nvSpPr>
        <p:spPr/>
        <p:txBody>
          <a:bodyPr/>
          <a:lstStyle/>
          <a:p>
            <a:pPr algn="r"/>
            <a:r>
              <a:rPr lang="en-US" smtClean="0"/>
              <a:t>Proprietary</a:t>
            </a:r>
            <a:endParaRPr lang="en-US" dirty="0"/>
          </a:p>
        </p:txBody>
      </p:sp>
      <p:sp>
        <p:nvSpPr>
          <p:cNvPr id="6" name="Content Placeholder 5"/>
          <p:cNvSpPr>
            <a:spLocks noGrp="1"/>
          </p:cNvSpPr>
          <p:nvPr>
            <p:ph sz="quarter" idx="12"/>
          </p:nvPr>
        </p:nvSpPr>
        <p:spPr>
          <a:xfrm>
            <a:off x="1883664" y="2816352"/>
            <a:ext cx="5387037" cy="1140629"/>
          </a:xfrm>
        </p:spPr>
        <p:txBody>
          <a:bodyPr lIns="91440" tIns="45720" rIns="91440" bIns="45720" anchor="ctr"/>
          <a:lstStyle>
            <a:lvl1pPr marL="0" indent="0">
              <a:buNone/>
              <a:defRPr sz="1000">
                <a:solidFill>
                  <a:schemeClr val="tx1">
                    <a:lumMod val="50000"/>
                    <a:lumOff val="50000"/>
                  </a:schemeClr>
                </a:solidFill>
              </a:defRPr>
            </a:lvl1pPr>
            <a:lvl2pPr>
              <a:defRPr sz="1000">
                <a:solidFill>
                  <a:schemeClr val="bg1">
                    <a:lumMod val="50000"/>
                  </a:schemeClr>
                </a:solidFill>
              </a:defRPr>
            </a:lvl2pPr>
            <a:lvl3pPr>
              <a:defRPr sz="1000">
                <a:solidFill>
                  <a:schemeClr val="bg1">
                    <a:lumMod val="50000"/>
                  </a:schemeClr>
                </a:solidFill>
              </a:defRPr>
            </a:lvl3pPr>
            <a:lvl4pPr>
              <a:defRPr sz="1000">
                <a:solidFill>
                  <a:schemeClr val="bg1">
                    <a:lumMod val="50000"/>
                  </a:schemeClr>
                </a:solidFill>
              </a:defRPr>
            </a:lvl4pPr>
            <a:lvl5pPr>
              <a:defRPr sz="1000">
                <a:solidFill>
                  <a:schemeClr val="bg1">
                    <a:lumMod val="50000"/>
                  </a:schemeClr>
                </a:solidFill>
              </a:defRPr>
            </a:lvl5pPr>
          </a:lstStyle>
          <a:p>
            <a:pPr lvl="0"/>
            <a:r>
              <a:rPr lang="en-US" smtClean="0"/>
              <a:t>Click to edit Master text styles</a:t>
            </a:r>
          </a:p>
        </p:txBody>
      </p:sp>
    </p:spTree>
    <p:extLst>
      <p:ext uri="{BB962C8B-B14F-4D97-AF65-F5344CB8AC3E}">
        <p14:creationId xmlns:p14="http://schemas.microsoft.com/office/powerpoint/2010/main" val="3294625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C32AA660-FDC8-4113-AB3E-C08331773F52}" type="slidenum">
              <a:rPr lang="en-US" smtClean="0"/>
              <a:t>‹#›</a:t>
            </a:fld>
            <a:endParaRPr lang="en-US"/>
          </a:p>
        </p:txBody>
      </p:sp>
    </p:spTree>
    <p:extLst>
      <p:ext uri="{BB962C8B-B14F-4D97-AF65-F5344CB8AC3E}">
        <p14:creationId xmlns:p14="http://schemas.microsoft.com/office/powerpoint/2010/main" val="1116028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2363"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914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pic>
        <p:nvPicPr>
          <p:cNvPr id="3" name="Picture 7" descr="XOM_FACT_QUIZ_Print_102513_Hi_Page_13_r.psd"/>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userDrawn="1"/>
        </p:nvSpPr>
        <p:spPr bwMode="white">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FFFFFF"/>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FFFFFF"/>
                </a:solidFill>
                <a:ea typeface="Arial"/>
                <a:cs typeface="Arial"/>
              </a:rPr>
              <a:t>’</a:t>
            </a:r>
            <a:r>
              <a:rPr lang="en-US" sz="600" dirty="0">
                <a:solidFill>
                  <a:srgbClr val="FFFFFF"/>
                </a:solidFill>
                <a:ea typeface="Arial"/>
                <a:cs typeface="Arial"/>
              </a:rPr>
              <a:t>s latest report on Form 10-K or information set forth under "factors affecting future results" on the "investors" page of our website at </a:t>
            </a:r>
            <a:r>
              <a:rPr lang="en-US" sz="600" dirty="0" err="1">
                <a:solidFill>
                  <a:srgbClr val="FFFFFF"/>
                </a:solidFill>
                <a:ea typeface="Arial"/>
                <a:cs typeface="Arial"/>
              </a:rPr>
              <a:t>www.exxonmobil.com</a:t>
            </a:r>
            <a:r>
              <a:rPr lang="en-US" sz="600" dirty="0">
                <a:solidFill>
                  <a:srgbClr val="FFFFFF"/>
                </a:solidFill>
                <a:ea typeface="Arial"/>
                <a:cs typeface="Arial"/>
              </a:rPr>
              <a:t>). This material is not to be reproduced without the permission of Exxon Mobil Corporation.</a:t>
            </a:r>
          </a:p>
        </p:txBody>
      </p:sp>
      <p:sp>
        <p:nvSpPr>
          <p:cNvPr id="5" name="Title 1"/>
          <p:cNvSpPr>
            <a:spLocks noGrp="1"/>
          </p:cNvSpPr>
          <p:nvPr>
            <p:ph type="ctrTitle"/>
          </p:nvPr>
        </p:nvSpPr>
        <p:spPr bwMode="white">
          <a:xfrm>
            <a:off x="475489" y="1901956"/>
            <a:ext cx="8206550" cy="2738459"/>
          </a:xfrm>
        </p:spPr>
        <p:txBody>
          <a:bodyPr>
            <a:noAutofit/>
          </a:bodyPr>
          <a:lstStyle>
            <a:lvl1pPr>
              <a:lnSpc>
                <a:spcPct val="90000"/>
              </a:lnSpc>
              <a:defRPr sz="6600" b="0" i="0">
                <a:solidFill>
                  <a:schemeClr val="bg1"/>
                </a:solidFill>
                <a:latin typeface="+mn-lt"/>
                <a:cs typeface="Arial"/>
              </a:defRPr>
            </a:lvl1pPr>
          </a:lstStyle>
          <a:p>
            <a:r>
              <a:rPr lang="en-US" smtClean="0"/>
              <a:t>Click to edit Master title style</a:t>
            </a:r>
            <a:endParaRPr lang="en-US" dirty="0"/>
          </a:p>
        </p:txBody>
      </p:sp>
      <p:sp>
        <p:nvSpPr>
          <p:cNvPr id="6" name="Content Placeholder 4"/>
          <p:cNvSpPr>
            <a:spLocks noGrp="1"/>
          </p:cNvSpPr>
          <p:nvPr>
            <p:ph sz="quarter" idx="11"/>
          </p:nvPr>
        </p:nvSpPr>
        <p:spPr bwMode="white">
          <a:xfrm>
            <a:off x="475488" y="1572772"/>
            <a:ext cx="36576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9" name="Picture 8" descr="exmo_tag_tm_rev_rgb.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48398" y="442689"/>
            <a:ext cx="2514600" cy="650631"/>
          </a:xfrm>
          <a:prstGeom prst="rect">
            <a:avLst/>
          </a:prstGeom>
        </p:spPr>
      </p:pic>
    </p:spTree>
    <p:extLst>
      <p:ext uri="{BB962C8B-B14F-4D97-AF65-F5344CB8AC3E}">
        <p14:creationId xmlns:p14="http://schemas.microsoft.com/office/powerpoint/2010/main" val="250795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nd">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81000" y="3611165"/>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sp>
        <p:nvSpPr>
          <p:cNvPr id="4" name="Picture Placeholder 5"/>
          <p:cNvSpPr>
            <a:spLocks noGrp="1"/>
          </p:cNvSpPr>
          <p:nvPr>
            <p:ph type="pic" sz="quarter" idx="12"/>
          </p:nvPr>
        </p:nvSpPr>
        <p:spPr>
          <a:xfrm>
            <a:off x="1" y="4114800"/>
            <a:ext cx="9144000" cy="2743200"/>
          </a:xfrm>
          <a:solidFill>
            <a:schemeClr val="bg1">
              <a:lumMod val="85000"/>
            </a:schemeClr>
          </a:solidFill>
        </p:spPr>
        <p:txBody>
          <a:bodyPr rtlCol="0">
            <a:noAutofit/>
          </a:bodyPr>
          <a:lstStyle>
            <a:lvl1pPr marL="0" indent="0" algn="l" defTabSz="457189" rtl="0" eaLnBrk="1" latinLnBrk="0" hangingPunct="1">
              <a:buFont typeface="Arial"/>
              <a:buNone/>
              <a:defRPr lang="en-US" sz="1200" kern="1200" dirty="0" smtClean="0">
                <a:solidFill>
                  <a:srgbClr val="000000"/>
                </a:solidFill>
                <a:latin typeface="+mn-lt"/>
                <a:ea typeface="+mn-ea"/>
                <a:cs typeface="+mn-cs"/>
              </a:defRPr>
            </a:lvl1pPr>
          </a:lstStyle>
          <a:p>
            <a:pPr lvl="0"/>
            <a:r>
              <a:rPr lang="en-US" noProof="0" smtClean="0"/>
              <a:t>Click icon to add picture</a:t>
            </a:r>
            <a:endParaRPr lang="en-US" noProof="0" dirty="0" smtClean="0"/>
          </a:p>
        </p:txBody>
      </p:sp>
      <p:sp>
        <p:nvSpPr>
          <p:cNvPr id="5" name="Title 1"/>
          <p:cNvSpPr>
            <a:spLocks noGrp="1"/>
          </p:cNvSpPr>
          <p:nvPr>
            <p:ph type="ctrTitle"/>
          </p:nvPr>
        </p:nvSpPr>
        <p:spPr>
          <a:xfrm>
            <a:off x="475489" y="1901952"/>
            <a:ext cx="8206550" cy="1697982"/>
          </a:xfrm>
        </p:spPr>
        <p:txBody>
          <a:bodyPr>
            <a:noAutofit/>
          </a:bodyPr>
          <a:lstStyle>
            <a:lvl1pPr>
              <a:lnSpc>
                <a:spcPct val="90000"/>
              </a:lnSpc>
              <a:defRPr sz="5400" b="0" i="0">
                <a:solidFill>
                  <a:srgbClr val="000000"/>
                </a:solidFill>
                <a:latin typeface="+mn-lt"/>
                <a:cs typeface="Arial"/>
              </a:defRPr>
            </a:lvl1pPr>
          </a:lstStyle>
          <a:p>
            <a:r>
              <a:rPr lang="en-US" smtClean="0"/>
              <a:t>Click to edit Master title style</a:t>
            </a:r>
            <a:endParaRPr lang="en-US" dirty="0"/>
          </a:p>
        </p:txBody>
      </p:sp>
      <p:sp>
        <p:nvSpPr>
          <p:cNvPr id="6" name="Content Placeholder 4"/>
          <p:cNvSpPr>
            <a:spLocks noGrp="1"/>
          </p:cNvSpPr>
          <p:nvPr>
            <p:ph sz="quarter" idx="11"/>
          </p:nvPr>
        </p:nvSpPr>
        <p:spPr>
          <a:xfrm>
            <a:off x="475488" y="1572772"/>
            <a:ext cx="3657600" cy="314325"/>
          </a:xfrm>
        </p:spPr>
        <p:txBody>
          <a:bodyPr/>
          <a:lstStyle>
            <a:lvl1pPr marL="0" indent="0">
              <a:buNone/>
              <a:defRPr lang="en-US" sz="1600" kern="1200" dirty="0" smtClean="0">
                <a:solidFill>
                  <a:srgbClr val="000000"/>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7" name="Picture 6" descr="exmo_tag_tm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48398" y="442689"/>
            <a:ext cx="2514600" cy="650631"/>
          </a:xfrm>
          <a:prstGeom prst="rect">
            <a:avLst/>
          </a:prstGeom>
        </p:spPr>
      </p:pic>
    </p:spTree>
    <p:extLst>
      <p:ext uri="{BB962C8B-B14F-4D97-AF65-F5344CB8AC3E}">
        <p14:creationId xmlns:p14="http://schemas.microsoft.com/office/powerpoint/2010/main" val="4234426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p:spTree>
      <p:nvGrpSpPr>
        <p:cNvPr id="1" name=""/>
        <p:cNvGrpSpPr/>
        <p:nvPr/>
      </p:nvGrpSpPr>
      <p:grpSpPr>
        <a:xfrm>
          <a:off x="0" y="0"/>
          <a:ext cx="0" cy="0"/>
          <a:chOff x="0" y="0"/>
          <a:chExt cx="0" cy="0"/>
        </a:xfrm>
      </p:grpSpPr>
      <p:pic>
        <p:nvPicPr>
          <p:cNvPr id="9" name="Picture 8" descr="EM_pattern_PowerPoint_Blue_rgb_soli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321946"/>
            <a:ext cx="9144000" cy="3084576"/>
          </a:xfrm>
          <a:prstGeom prst="rect">
            <a:avLst/>
          </a:prstGeom>
        </p:spPr>
      </p:pic>
      <p:pic>
        <p:nvPicPr>
          <p:cNvPr id="3" name="Picture 2" descr="exmo_elh_tm_k.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sp>
        <p:nvSpPr>
          <p:cNvPr id="6" name="Rectangle 5"/>
          <p:cNvSpPr>
            <a:spLocks noChangeArrowheads="1"/>
          </p:cNvSpPr>
          <p:nvPr userDrawn="1"/>
        </p:nvSpPr>
        <p:spPr bwMode="auto">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sp>
        <p:nvSpPr>
          <p:cNvPr id="11" name="Title 1"/>
          <p:cNvSpPr>
            <a:spLocks noGrp="1"/>
          </p:cNvSpPr>
          <p:nvPr>
            <p:ph type="ctrTitle"/>
          </p:nvPr>
        </p:nvSpPr>
        <p:spPr>
          <a:xfrm>
            <a:off x="475489" y="1901952"/>
            <a:ext cx="8206550" cy="1825498"/>
          </a:xfrm>
        </p:spPr>
        <p:txBody>
          <a:bodyPr>
            <a:noAutofit/>
          </a:bodyPr>
          <a:lstStyle>
            <a:lvl1pPr>
              <a:lnSpc>
                <a:spcPct val="90000"/>
              </a:lnSpc>
              <a:defRPr sz="5400" b="0" i="0" baseline="0">
                <a:solidFill>
                  <a:srgbClr val="000000"/>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a:xfrm>
            <a:off x="475488" y="1572772"/>
            <a:ext cx="3657600" cy="314325"/>
          </a:xfrm>
        </p:spPr>
        <p:txBody>
          <a:bodyPr/>
          <a:lstStyle>
            <a:lvl1pPr marL="0" indent="0">
              <a:buNone/>
              <a:defRPr lang="en-US" sz="1600" kern="1200" dirty="0" smtClean="0">
                <a:solidFill>
                  <a:srgbClr val="000000"/>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8" name="Picture 7"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Tree>
    <p:extLst>
      <p:ext uri="{BB962C8B-B14F-4D97-AF65-F5344CB8AC3E}">
        <p14:creationId xmlns:p14="http://schemas.microsoft.com/office/powerpoint/2010/main" val="3551716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9144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srgbClr val="000000"/>
              </a:solidFill>
            </a:endParaRPr>
          </a:p>
        </p:txBody>
      </p:sp>
      <p:sp>
        <p:nvSpPr>
          <p:cNvPr id="6" name="Rectangle 5"/>
          <p:cNvSpPr>
            <a:spLocks noChangeArrowheads="1"/>
          </p:cNvSpPr>
          <p:nvPr userDrawn="1"/>
        </p:nvSpPr>
        <p:spPr bwMode="auto">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9144000" cy="3084576"/>
          </a:xfrm>
          <a:prstGeom prst="rect">
            <a:avLst/>
          </a:prstGeom>
        </p:spPr>
      </p:pic>
      <p:sp>
        <p:nvSpPr>
          <p:cNvPr id="11" name="Title 1"/>
          <p:cNvSpPr>
            <a:spLocks noGrp="1"/>
          </p:cNvSpPr>
          <p:nvPr>
            <p:ph type="ctrTitle"/>
          </p:nvPr>
        </p:nvSpPr>
        <p:spPr bwMode="white">
          <a:xfrm>
            <a:off x="475489" y="1900826"/>
            <a:ext cx="8206550" cy="1828800"/>
          </a:xfrm>
        </p:spPr>
        <p:txBody>
          <a:bodyPr>
            <a:noAutofit/>
          </a:bodyPr>
          <a:lstStyle>
            <a:lvl1pPr>
              <a:lnSpc>
                <a:spcPct val="90000"/>
              </a:lnSpc>
              <a:defRPr sz="5400" b="0" i="0" baseline="0">
                <a:solidFill>
                  <a:schemeClr val="bg1"/>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475488" y="1576846"/>
            <a:ext cx="36576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Tree>
    <p:extLst>
      <p:ext uri="{BB962C8B-B14F-4D97-AF65-F5344CB8AC3E}">
        <p14:creationId xmlns:p14="http://schemas.microsoft.com/office/powerpoint/2010/main" val="2249309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7" y="1309688"/>
            <a:ext cx="82253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432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5" y="1309688"/>
            <a:ext cx="82253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148359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8296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pic>
        <p:nvPicPr>
          <p:cNvPr id="3" name="Picture 7" descr="XOM_FACT_QUIZ_Print_102513_Hi_Page_13_r.psd"/>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userDrawn="1"/>
        </p:nvSpPr>
        <p:spPr bwMode="white">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FFFFFF"/>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FFFFFF"/>
                </a:solidFill>
                <a:ea typeface="Arial"/>
                <a:cs typeface="Arial"/>
              </a:rPr>
              <a:t>’</a:t>
            </a:r>
            <a:r>
              <a:rPr lang="en-US" sz="600" dirty="0">
                <a:solidFill>
                  <a:srgbClr val="FFFFFF"/>
                </a:solidFill>
                <a:ea typeface="Arial"/>
                <a:cs typeface="Arial"/>
              </a:rPr>
              <a:t>s latest report on Form 10-K or information set forth under "factors affecting future results" on the "investors" page of our website at </a:t>
            </a:r>
            <a:r>
              <a:rPr lang="en-US" sz="600" dirty="0" err="1">
                <a:solidFill>
                  <a:srgbClr val="FFFFFF"/>
                </a:solidFill>
                <a:ea typeface="Arial"/>
                <a:cs typeface="Arial"/>
              </a:rPr>
              <a:t>www.exxonmobil.com</a:t>
            </a:r>
            <a:r>
              <a:rPr lang="en-US" sz="600" dirty="0">
                <a:solidFill>
                  <a:srgbClr val="FFFFFF"/>
                </a:solidFill>
                <a:ea typeface="Arial"/>
                <a:cs typeface="Arial"/>
              </a:rPr>
              <a:t>). This material is not to be reproduced without the permission of Exxon Mobil Corporation.</a:t>
            </a:r>
          </a:p>
        </p:txBody>
      </p:sp>
      <p:sp>
        <p:nvSpPr>
          <p:cNvPr id="5" name="Title 1"/>
          <p:cNvSpPr>
            <a:spLocks noGrp="1"/>
          </p:cNvSpPr>
          <p:nvPr>
            <p:ph type="ctrTitle"/>
          </p:nvPr>
        </p:nvSpPr>
        <p:spPr bwMode="white">
          <a:xfrm>
            <a:off x="475489" y="1901956"/>
            <a:ext cx="8206550" cy="2738459"/>
          </a:xfrm>
        </p:spPr>
        <p:txBody>
          <a:bodyPr>
            <a:noAutofit/>
          </a:bodyPr>
          <a:lstStyle>
            <a:lvl1pPr>
              <a:lnSpc>
                <a:spcPct val="90000"/>
              </a:lnSpc>
              <a:defRPr sz="6600" b="0" i="0">
                <a:solidFill>
                  <a:schemeClr val="bg1"/>
                </a:solidFill>
                <a:latin typeface="+mn-lt"/>
                <a:cs typeface="Arial"/>
              </a:defRPr>
            </a:lvl1pPr>
          </a:lstStyle>
          <a:p>
            <a:r>
              <a:rPr lang="en-US" smtClean="0"/>
              <a:t>Click to edit Master title style</a:t>
            </a:r>
            <a:endParaRPr lang="en-US" dirty="0"/>
          </a:p>
        </p:txBody>
      </p:sp>
      <p:sp>
        <p:nvSpPr>
          <p:cNvPr id="6" name="Content Placeholder 4"/>
          <p:cNvSpPr>
            <a:spLocks noGrp="1"/>
          </p:cNvSpPr>
          <p:nvPr>
            <p:ph sz="quarter" idx="11"/>
          </p:nvPr>
        </p:nvSpPr>
        <p:spPr bwMode="white">
          <a:xfrm>
            <a:off x="475488" y="1572772"/>
            <a:ext cx="36576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9" name="Picture 8" descr="exmo_tag_tm_rev_rgb.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48398" y="442689"/>
            <a:ext cx="2514600" cy="650631"/>
          </a:xfrm>
          <a:prstGeom prst="rect">
            <a:avLst/>
          </a:prstGeom>
        </p:spPr>
      </p:pic>
    </p:spTree>
    <p:extLst>
      <p:ext uri="{BB962C8B-B14F-4D97-AF65-F5344CB8AC3E}">
        <p14:creationId xmlns:p14="http://schemas.microsoft.com/office/powerpoint/2010/main" val="2809777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nd">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81000" y="3611165"/>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sp>
        <p:nvSpPr>
          <p:cNvPr id="4" name="Picture Placeholder 5"/>
          <p:cNvSpPr>
            <a:spLocks noGrp="1"/>
          </p:cNvSpPr>
          <p:nvPr>
            <p:ph type="pic" sz="quarter" idx="12"/>
          </p:nvPr>
        </p:nvSpPr>
        <p:spPr>
          <a:xfrm>
            <a:off x="1" y="4114800"/>
            <a:ext cx="9144000" cy="2743200"/>
          </a:xfrm>
          <a:solidFill>
            <a:schemeClr val="bg1">
              <a:lumMod val="85000"/>
            </a:schemeClr>
          </a:solidFill>
        </p:spPr>
        <p:txBody>
          <a:bodyPr rtlCol="0">
            <a:noAutofit/>
          </a:bodyPr>
          <a:lstStyle>
            <a:lvl1pPr marL="0" indent="0" algn="l" defTabSz="457189" rtl="0" eaLnBrk="1" latinLnBrk="0" hangingPunct="1">
              <a:buFont typeface="Arial"/>
              <a:buNone/>
              <a:defRPr lang="en-US" sz="1200" kern="1200" dirty="0" smtClean="0">
                <a:solidFill>
                  <a:srgbClr val="000000"/>
                </a:solidFill>
                <a:latin typeface="+mn-lt"/>
                <a:ea typeface="+mn-ea"/>
                <a:cs typeface="+mn-cs"/>
              </a:defRPr>
            </a:lvl1pPr>
          </a:lstStyle>
          <a:p>
            <a:pPr lvl="0"/>
            <a:r>
              <a:rPr lang="en-US" noProof="0" smtClean="0"/>
              <a:t>Click icon to add picture</a:t>
            </a:r>
            <a:endParaRPr lang="en-US" noProof="0" dirty="0" smtClean="0"/>
          </a:p>
        </p:txBody>
      </p:sp>
      <p:sp>
        <p:nvSpPr>
          <p:cNvPr id="5" name="Title 1"/>
          <p:cNvSpPr>
            <a:spLocks noGrp="1"/>
          </p:cNvSpPr>
          <p:nvPr>
            <p:ph type="ctrTitle"/>
          </p:nvPr>
        </p:nvSpPr>
        <p:spPr>
          <a:xfrm>
            <a:off x="475489" y="1901952"/>
            <a:ext cx="8206550" cy="1697982"/>
          </a:xfrm>
        </p:spPr>
        <p:txBody>
          <a:bodyPr>
            <a:noAutofit/>
          </a:bodyPr>
          <a:lstStyle>
            <a:lvl1pPr>
              <a:lnSpc>
                <a:spcPct val="90000"/>
              </a:lnSpc>
              <a:defRPr sz="5400" b="0" i="0">
                <a:solidFill>
                  <a:srgbClr val="000000"/>
                </a:solidFill>
                <a:latin typeface="+mn-lt"/>
                <a:cs typeface="Arial"/>
              </a:defRPr>
            </a:lvl1pPr>
          </a:lstStyle>
          <a:p>
            <a:r>
              <a:rPr lang="en-US" smtClean="0"/>
              <a:t>Click to edit Master title style</a:t>
            </a:r>
            <a:endParaRPr lang="en-US" dirty="0"/>
          </a:p>
        </p:txBody>
      </p:sp>
      <p:sp>
        <p:nvSpPr>
          <p:cNvPr id="6" name="Content Placeholder 4"/>
          <p:cNvSpPr>
            <a:spLocks noGrp="1"/>
          </p:cNvSpPr>
          <p:nvPr>
            <p:ph sz="quarter" idx="11"/>
          </p:nvPr>
        </p:nvSpPr>
        <p:spPr>
          <a:xfrm>
            <a:off x="475488" y="1572772"/>
            <a:ext cx="3657600" cy="314325"/>
          </a:xfrm>
        </p:spPr>
        <p:txBody>
          <a:bodyPr/>
          <a:lstStyle>
            <a:lvl1pPr marL="0" indent="0">
              <a:buNone/>
              <a:defRPr lang="en-US" sz="1600" kern="1200" dirty="0" smtClean="0">
                <a:solidFill>
                  <a:srgbClr val="000000"/>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7" name="Picture 6" descr="exmo_tag_tm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48398" y="442689"/>
            <a:ext cx="2514600" cy="650631"/>
          </a:xfrm>
          <a:prstGeom prst="rect">
            <a:avLst/>
          </a:prstGeom>
        </p:spPr>
      </p:pic>
    </p:spTree>
    <p:extLst>
      <p:ext uri="{BB962C8B-B14F-4D97-AF65-F5344CB8AC3E}">
        <p14:creationId xmlns:p14="http://schemas.microsoft.com/office/powerpoint/2010/main" val="30483716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p:spTree>
      <p:nvGrpSpPr>
        <p:cNvPr id="1" name=""/>
        <p:cNvGrpSpPr/>
        <p:nvPr/>
      </p:nvGrpSpPr>
      <p:grpSpPr>
        <a:xfrm>
          <a:off x="0" y="0"/>
          <a:ext cx="0" cy="0"/>
          <a:chOff x="0" y="0"/>
          <a:chExt cx="0" cy="0"/>
        </a:xfrm>
      </p:grpSpPr>
      <p:pic>
        <p:nvPicPr>
          <p:cNvPr id="9" name="Picture 8" descr="EM_pattern_PowerPoint_Blue_rgb_soli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321946"/>
            <a:ext cx="9144000" cy="3084576"/>
          </a:xfrm>
          <a:prstGeom prst="rect">
            <a:avLst/>
          </a:prstGeom>
        </p:spPr>
      </p:pic>
      <p:pic>
        <p:nvPicPr>
          <p:cNvPr id="3" name="Picture 2" descr="exmo_elh_tm_k.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sp>
        <p:nvSpPr>
          <p:cNvPr id="6" name="Rectangle 5"/>
          <p:cNvSpPr>
            <a:spLocks noChangeArrowheads="1"/>
          </p:cNvSpPr>
          <p:nvPr userDrawn="1"/>
        </p:nvSpPr>
        <p:spPr bwMode="auto">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sp>
        <p:nvSpPr>
          <p:cNvPr id="11" name="Title 1"/>
          <p:cNvSpPr>
            <a:spLocks noGrp="1"/>
          </p:cNvSpPr>
          <p:nvPr>
            <p:ph type="ctrTitle"/>
          </p:nvPr>
        </p:nvSpPr>
        <p:spPr>
          <a:xfrm>
            <a:off x="475489" y="1901952"/>
            <a:ext cx="8206550" cy="1825498"/>
          </a:xfrm>
        </p:spPr>
        <p:txBody>
          <a:bodyPr>
            <a:noAutofit/>
          </a:bodyPr>
          <a:lstStyle>
            <a:lvl1pPr>
              <a:lnSpc>
                <a:spcPct val="90000"/>
              </a:lnSpc>
              <a:defRPr sz="5400" b="0" i="0" baseline="0">
                <a:solidFill>
                  <a:srgbClr val="000000"/>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a:xfrm>
            <a:off x="475488" y="1572772"/>
            <a:ext cx="3657600" cy="314325"/>
          </a:xfrm>
        </p:spPr>
        <p:txBody>
          <a:bodyPr/>
          <a:lstStyle>
            <a:lvl1pPr marL="0" indent="0">
              <a:buNone/>
              <a:defRPr lang="en-US" sz="1600" kern="1200" dirty="0" smtClean="0">
                <a:solidFill>
                  <a:srgbClr val="000000"/>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8" name="Picture 7"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Tree>
    <p:extLst>
      <p:ext uri="{BB962C8B-B14F-4D97-AF65-F5344CB8AC3E}">
        <p14:creationId xmlns:p14="http://schemas.microsoft.com/office/powerpoint/2010/main" val="33383741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9144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a:solidFill>
                <a:srgbClr val="000000"/>
              </a:solidFill>
            </a:endParaRPr>
          </a:p>
        </p:txBody>
      </p:sp>
      <p:sp>
        <p:nvSpPr>
          <p:cNvPr id="6" name="Rectangle 5"/>
          <p:cNvSpPr>
            <a:spLocks noChangeArrowheads="1"/>
          </p:cNvSpPr>
          <p:nvPr userDrawn="1"/>
        </p:nvSpPr>
        <p:spPr bwMode="auto">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9144000" cy="3084576"/>
          </a:xfrm>
          <a:prstGeom prst="rect">
            <a:avLst/>
          </a:prstGeom>
        </p:spPr>
      </p:pic>
      <p:sp>
        <p:nvSpPr>
          <p:cNvPr id="11" name="Title 1"/>
          <p:cNvSpPr>
            <a:spLocks noGrp="1"/>
          </p:cNvSpPr>
          <p:nvPr>
            <p:ph type="ctrTitle"/>
          </p:nvPr>
        </p:nvSpPr>
        <p:spPr bwMode="white">
          <a:xfrm>
            <a:off x="475489" y="1900826"/>
            <a:ext cx="8206550" cy="1828800"/>
          </a:xfrm>
        </p:spPr>
        <p:txBody>
          <a:bodyPr>
            <a:noAutofit/>
          </a:bodyPr>
          <a:lstStyle>
            <a:lvl1pPr>
              <a:lnSpc>
                <a:spcPct val="90000"/>
              </a:lnSpc>
              <a:defRPr sz="5400" b="0" i="0" baseline="0">
                <a:solidFill>
                  <a:schemeClr val="bg1"/>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475488" y="1576846"/>
            <a:ext cx="36576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Tree>
    <p:extLst>
      <p:ext uri="{BB962C8B-B14F-4D97-AF65-F5344CB8AC3E}">
        <p14:creationId xmlns:p14="http://schemas.microsoft.com/office/powerpoint/2010/main" val="1087386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7" y="1309688"/>
            <a:ext cx="82253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5781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829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20661049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ext with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293461"/>
            <a:ext cx="3898335" cy="762737"/>
          </a:xfrm>
        </p:spPr>
        <p:txBody>
          <a:bodyPr/>
          <a:lstStyle>
            <a:lvl1pPr>
              <a:defRPr>
                <a:solidFill>
                  <a:srgbClr val="ED1C2E"/>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14" y="1309692"/>
            <a:ext cx="3883124" cy="4525963"/>
          </a:xfrm>
        </p:spPr>
        <p:txBody>
          <a:bodyPr/>
          <a:lstStyle>
            <a:lvl1pPr>
              <a:spcBef>
                <a:spcPts val="600"/>
              </a:spcBef>
              <a:defRPr sz="2000" b="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0"/>
          </p:nvPr>
        </p:nvSpPr>
        <p:spPr>
          <a:xfrm>
            <a:off x="5028583" y="0"/>
            <a:ext cx="4115417" cy="6858000"/>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pic>
        <p:nvPicPr>
          <p:cNvPr id="7" name="Picture 10" descr="exmo_r.bmp"/>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6725" y="6419109"/>
            <a:ext cx="1025525" cy="19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9239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9144000" cy="6858000"/>
          </a:xfrm>
          <a:solidFill>
            <a:schemeClr val="bg1">
              <a:lumMod val="85000"/>
            </a:schemeClr>
          </a:solidFill>
        </p:spPr>
        <p:txBody>
          <a:bodyPr rtlCol="0">
            <a:noAutofit/>
          </a:bodyPr>
          <a:lstStyle>
            <a:lvl1pPr marL="0" indent="0">
              <a:buNone/>
              <a:defRPr sz="1200"/>
            </a:lvl1pPr>
          </a:lstStyle>
          <a:p>
            <a:pPr lvl="0"/>
            <a:r>
              <a:rPr lang="en-US" noProof="0" smtClean="0"/>
              <a:t>Click icon to add picture</a:t>
            </a:r>
            <a:endParaRPr lang="en-US" noProof="0" dirty="0"/>
          </a:p>
        </p:txBody>
      </p:sp>
      <p:sp>
        <p:nvSpPr>
          <p:cNvPr id="2" name="Title 1"/>
          <p:cNvSpPr>
            <a:spLocks noGrp="1"/>
          </p:cNvSpPr>
          <p:nvPr>
            <p:ph type="title"/>
          </p:nvPr>
        </p:nvSpPr>
        <p:spPr>
          <a:xfrm>
            <a:off x="457199" y="293461"/>
            <a:ext cx="82296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14" y="1309692"/>
            <a:ext cx="82296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086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447674" y="1798319"/>
            <a:ext cx="8229981" cy="4321493"/>
          </a:xfrm>
        </p:spPr>
        <p:txBody>
          <a:bodyPr rtlCol="0" anchor="ctr" anchorCtr="1">
            <a:noAutofit/>
          </a:bodyPr>
          <a:lstStyle>
            <a:lvl1pPr marL="0" indent="0">
              <a:buNone/>
              <a:defRPr sz="1200">
                <a:solidFill>
                  <a:srgbClr val="000000"/>
                </a:solidFill>
              </a:defRPr>
            </a:lvl1pPr>
          </a:lstStyle>
          <a:p>
            <a:pPr lvl="0"/>
            <a:r>
              <a:rPr lang="en-US" noProof="0" smtClean="0"/>
              <a:t>Click icon to add chart</a:t>
            </a:r>
            <a:endParaRPr lang="en-US" noProof="0" dirty="0"/>
          </a:p>
        </p:txBody>
      </p:sp>
      <p:sp>
        <p:nvSpPr>
          <p:cNvPr id="8" name="Content Placeholder 7"/>
          <p:cNvSpPr>
            <a:spLocks noGrp="1"/>
          </p:cNvSpPr>
          <p:nvPr>
            <p:ph sz="quarter" idx="10" hasCustomPrompt="1"/>
          </p:nvPr>
        </p:nvSpPr>
        <p:spPr>
          <a:xfrm>
            <a:off x="447675" y="1363403"/>
            <a:ext cx="8228965"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3"/>
          </p:nvPr>
        </p:nvSpPr>
        <p:spPr/>
        <p:txBody>
          <a:bodyPr/>
          <a:lstStyle/>
          <a:p>
            <a:fld id="{C32AA660-FDC8-4113-AB3E-C08331773F52}" type="slidenum">
              <a:rPr lang="en-US" smtClean="0"/>
              <a:pPr/>
              <a:t>‹#›</a:t>
            </a:fld>
            <a:endParaRPr lang="en-US"/>
          </a:p>
        </p:txBody>
      </p:sp>
      <p:sp>
        <p:nvSpPr>
          <p:cNvPr id="3" name="Footer Placeholder 2"/>
          <p:cNvSpPr>
            <a:spLocks noGrp="1"/>
          </p:cNvSpPr>
          <p:nvPr>
            <p:ph type="ftr" sz="quarter" idx="14"/>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60954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rt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126162" y="1363403"/>
            <a:ext cx="2559485" cy="4756410"/>
          </a:xfrm>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hart Placeholder 4"/>
          <p:cNvSpPr>
            <a:spLocks noGrp="1"/>
          </p:cNvSpPr>
          <p:nvPr>
            <p:ph type="chart" sz="quarter" idx="12"/>
          </p:nvPr>
        </p:nvSpPr>
        <p:spPr>
          <a:xfrm>
            <a:off x="447675" y="1801563"/>
            <a:ext cx="5657850" cy="4318250"/>
          </a:xfrm>
        </p:spPr>
        <p:txBody>
          <a:bodyPr rtlCol="0" anchor="ctr" anchorCtr="1">
            <a:noAutofit/>
          </a:bodyPr>
          <a:lstStyle>
            <a:lvl1pPr marL="0" indent="0">
              <a:buNone/>
              <a:defRPr sz="1200"/>
            </a:lvl1pPr>
          </a:lstStyle>
          <a:p>
            <a:pPr lvl="0"/>
            <a:r>
              <a:rPr lang="en-US" noProof="0" smtClean="0"/>
              <a:t>Click icon to add chart</a:t>
            </a:r>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7"/>
          <p:cNvSpPr>
            <a:spLocks noGrp="1"/>
          </p:cNvSpPr>
          <p:nvPr>
            <p:ph sz="quarter" idx="13" hasCustomPrompt="1"/>
          </p:nvPr>
        </p:nvSpPr>
        <p:spPr>
          <a:xfrm>
            <a:off x="447676" y="1363403"/>
            <a:ext cx="5656530"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3" name="Slide Number Placeholder 2"/>
          <p:cNvSpPr>
            <a:spLocks noGrp="1"/>
          </p:cNvSpPr>
          <p:nvPr>
            <p:ph type="sldNum" sz="quarter" idx="14"/>
          </p:nvPr>
        </p:nvSpPr>
        <p:spPr/>
        <p:txBody>
          <a:bodyPr/>
          <a:lstStyle/>
          <a:p>
            <a:fld id="{C32AA660-FDC8-4113-AB3E-C08331773F52}" type="slidenum">
              <a:rPr lang="en-US" smtClean="0"/>
              <a:pPr/>
              <a:t>‹#›</a:t>
            </a:fld>
            <a:endParaRPr lang="en-US"/>
          </a:p>
        </p:txBody>
      </p:sp>
      <p:sp>
        <p:nvSpPr>
          <p:cNvPr id="4" name="Footer Placeholder 3"/>
          <p:cNvSpPr>
            <a:spLocks noGrp="1"/>
          </p:cNvSpPr>
          <p:nvPr>
            <p:ph type="ftr" sz="quarter" idx="15"/>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94705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rts and Conten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36776"/>
            <a:ext cx="2509520"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57200" y="4114800"/>
            <a:ext cx="8229600" cy="2013585"/>
          </a:xfrm>
        </p:spPr>
        <p:txBody>
          <a:bodyPr/>
          <a:lstStyle>
            <a:lvl1pPr>
              <a:spcBef>
                <a:spcPts val="600"/>
              </a:spcBef>
              <a:defRPr sz="1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2"/>
          </p:nvPr>
        </p:nvSpPr>
        <p:spPr>
          <a:xfrm>
            <a:off x="3317240" y="1636776"/>
            <a:ext cx="2509520"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7" name="Content Placeholder 2"/>
          <p:cNvSpPr>
            <a:spLocks noGrp="1"/>
          </p:cNvSpPr>
          <p:nvPr>
            <p:ph sz="half" idx="13"/>
          </p:nvPr>
        </p:nvSpPr>
        <p:spPr>
          <a:xfrm>
            <a:off x="6177280" y="1636776"/>
            <a:ext cx="2509520"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4"/>
          </p:nvPr>
        </p:nvSpPr>
        <p:spPr/>
        <p:txBody>
          <a:bodyPr/>
          <a:lstStyle/>
          <a:p>
            <a:fld id="{C32AA660-FDC8-4113-AB3E-C08331773F52}" type="slidenum">
              <a:rPr lang="en-US" smtClean="0"/>
              <a:pPr/>
              <a:t>‹#›</a:t>
            </a:fld>
            <a:endParaRPr lang="en-US"/>
          </a:p>
        </p:txBody>
      </p:sp>
      <p:sp>
        <p:nvSpPr>
          <p:cNvPr id="8" name="Footer Placeholder 7"/>
          <p:cNvSpPr>
            <a:spLocks noGrp="1"/>
          </p:cNvSpPr>
          <p:nvPr>
            <p:ph type="ftr" sz="quarter" idx="15"/>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166117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fld id="{C32AA660-FDC8-4113-AB3E-C08331773F52}"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1063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93688"/>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312863"/>
            <a:ext cx="8229600" cy="480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10" descr="exmo_r.bmp"/>
          <p:cNvPicPr>
            <a:picLocks noChangeAspect="1"/>
          </p:cNvPicPr>
          <p:nvPr/>
        </p:nvPicPr>
        <p:blipFill>
          <a:blip r:embed="rId26" cstate="print">
            <a:extLst>
              <a:ext uri="{28A0092B-C50C-407E-A947-70E740481C1C}">
                <a14:useLocalDpi xmlns:a14="http://schemas.microsoft.com/office/drawing/2010/main"/>
              </a:ext>
            </a:extLst>
          </a:blip>
          <a:srcRect/>
          <a:stretch>
            <a:fillRect/>
          </a:stretch>
        </p:blipFill>
        <p:spPr bwMode="auto">
          <a:xfrm>
            <a:off x="466725" y="6419109"/>
            <a:ext cx="1025525" cy="19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4"/>
          </p:nvPr>
        </p:nvSpPr>
        <p:spPr>
          <a:xfrm>
            <a:off x="8232963" y="6462315"/>
            <a:ext cx="453837" cy="227880"/>
          </a:xfrm>
          <a:prstGeom prst="rect">
            <a:avLst/>
          </a:prstGeom>
          <a:noFill/>
          <a:ln>
            <a:noFill/>
          </a:ln>
        </p:spPr>
        <p:txBody>
          <a:bodyPr lIns="0" tIns="0" rIns="0" bIns="0"/>
          <a:lstStyle>
            <a:lvl1pPr>
              <a:defRPr lang="en-US" sz="800" smtClean="0">
                <a:latin typeface="+mn-lt"/>
                <a:ea typeface="Arial"/>
                <a:cs typeface="Arial" charset="0"/>
              </a:defRPr>
            </a:lvl1pPr>
          </a:lstStyle>
          <a:p>
            <a:fld id="{C32AA660-FDC8-4113-AB3E-C08331773F52}" type="slidenum">
              <a:rPr lang="en-US" smtClean="0"/>
              <a:pPr/>
              <a:t>‹#›</a:t>
            </a:fld>
            <a:endParaRPr lang="en-US"/>
          </a:p>
        </p:txBody>
      </p:sp>
      <p:sp>
        <p:nvSpPr>
          <p:cNvPr id="3" name="Footer Placeholder 2"/>
          <p:cNvSpPr>
            <a:spLocks noGrp="1"/>
          </p:cNvSpPr>
          <p:nvPr>
            <p:ph type="ftr" sz="quarter" idx="3"/>
          </p:nvPr>
        </p:nvSpPr>
        <p:spPr>
          <a:xfrm>
            <a:off x="5319653" y="6461595"/>
            <a:ext cx="2895600" cy="228600"/>
          </a:xfrm>
          <a:prstGeom prst="rect">
            <a:avLst/>
          </a:prstGeom>
          <a:noFill/>
          <a:ln>
            <a:noFill/>
          </a:ln>
        </p:spPr>
        <p:txBody>
          <a:bodyPr lIns="0" tIns="0" rIns="0" bIns="0"/>
          <a:lstStyle>
            <a:lvl1pPr>
              <a:defRPr lang="en-US" sz="800">
                <a:latin typeface="+mn-lt"/>
                <a:ea typeface="Arial"/>
                <a:cs typeface="Arial" charset="0"/>
              </a:defRPr>
            </a:lvl1pPr>
          </a:lstStyle>
          <a:p>
            <a:pPr algn="r"/>
            <a:r>
              <a:rPr lang="en-US" smtClean="0"/>
              <a:t>Proprietary</a:t>
            </a:r>
            <a:endParaRPr lang="en-US" dirty="0"/>
          </a:p>
        </p:txBody>
      </p:sp>
      <p:cxnSp>
        <p:nvCxnSpPr>
          <p:cNvPr id="8" name="Straight Connector 7"/>
          <p:cNvCxnSpPr/>
          <p:nvPr userDrawn="1"/>
        </p:nvCxnSpPr>
        <p:spPr>
          <a:xfrm>
            <a:off x="467544" y="908720"/>
            <a:ext cx="820891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061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iming>
    <p:tnLst>
      <p:par>
        <p:cTn id="1" dur="indefinite" restart="never" nodeType="tmRoot"/>
      </p:par>
    </p:tnLst>
  </p:timing>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9368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312863"/>
            <a:ext cx="82296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8394700" y="6450013"/>
            <a:ext cx="292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pPr>
            <a:fld id="{61EB682E-F9F7-A84A-866D-693BB3909AC4}" type="slidenum">
              <a:rPr lang="en-US" sz="800">
                <a:solidFill>
                  <a:srgbClr val="000000"/>
                </a:solidFill>
                <a:ea typeface="Arial"/>
                <a:cs typeface="Arial" charset="0"/>
              </a:rPr>
              <a:pPr algn="r" defTabSz="457200" fontAlgn="base">
                <a:spcBef>
                  <a:spcPct val="0"/>
                </a:spcBef>
                <a:spcAft>
                  <a:spcPct val="0"/>
                </a:spcAft>
              </a:pPr>
              <a:t>‹#›</a:t>
            </a:fld>
            <a:endParaRPr lang="en-US" sz="800" dirty="0">
              <a:solidFill>
                <a:srgbClr val="000000"/>
              </a:solidFill>
              <a:ea typeface="Arial"/>
              <a:cs typeface="Arial" charset="0"/>
            </a:endParaRPr>
          </a:p>
        </p:txBody>
      </p:sp>
      <p:pic>
        <p:nvPicPr>
          <p:cNvPr id="7" name="Picture 10" descr="exmo_r.bmp"/>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66727" y="6419113"/>
            <a:ext cx="10255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70759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iming>
    <p:tnLst>
      <p:par>
        <p:cTn id="1" dur="indefinite" restart="never" nodeType="tmRoot"/>
      </p:par>
    </p:tnLst>
  </p:timing>
  <p:txStyles>
    <p:titleStyle>
      <a:lvl1pPr algn="l" defTabSz="457189" rtl="0" eaLnBrk="1" fontAlgn="base" hangingPunct="1">
        <a:spcBef>
          <a:spcPct val="0"/>
        </a:spcBef>
        <a:spcAft>
          <a:spcPct val="0"/>
        </a:spcAft>
        <a:defRPr sz="3200" kern="1200">
          <a:solidFill>
            <a:schemeClr val="tx2"/>
          </a:solidFill>
          <a:latin typeface="Arial"/>
          <a:ea typeface="Arial"/>
          <a:cs typeface="Arial"/>
        </a:defRPr>
      </a:lvl1pPr>
      <a:lvl2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189" algn="l" defTabSz="457189" rtl="0" eaLnBrk="1" fontAlgn="base" hangingPunct="1">
        <a:spcBef>
          <a:spcPct val="0"/>
        </a:spcBef>
        <a:spcAft>
          <a:spcPct val="0"/>
        </a:spcAft>
        <a:defRPr sz="2800">
          <a:solidFill>
            <a:schemeClr val="tx1"/>
          </a:solidFill>
          <a:latin typeface="Arial" charset="0"/>
          <a:ea typeface="ヒラギノ角ゴ Pro W3" charset="0"/>
        </a:defRPr>
      </a:lvl6pPr>
      <a:lvl7pPr marL="914377" algn="l" defTabSz="457189" rtl="0" eaLnBrk="1" fontAlgn="base" hangingPunct="1">
        <a:spcBef>
          <a:spcPct val="0"/>
        </a:spcBef>
        <a:spcAft>
          <a:spcPct val="0"/>
        </a:spcAft>
        <a:defRPr sz="2800">
          <a:solidFill>
            <a:schemeClr val="tx1"/>
          </a:solidFill>
          <a:latin typeface="Arial" charset="0"/>
          <a:ea typeface="ヒラギノ角ゴ Pro W3" charset="0"/>
        </a:defRPr>
      </a:lvl7pPr>
      <a:lvl8pPr marL="1371566" algn="l" defTabSz="457189" rtl="0" eaLnBrk="1" fontAlgn="base" hangingPunct="1">
        <a:spcBef>
          <a:spcPct val="0"/>
        </a:spcBef>
        <a:spcAft>
          <a:spcPct val="0"/>
        </a:spcAft>
        <a:defRPr sz="2800">
          <a:solidFill>
            <a:schemeClr val="tx1"/>
          </a:solidFill>
          <a:latin typeface="Arial" charset="0"/>
          <a:ea typeface="ヒラギノ角ゴ Pro W3" charset="0"/>
        </a:defRPr>
      </a:lvl8pPr>
      <a:lvl9pPr marL="1828754" algn="l" defTabSz="457189"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9368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312863"/>
            <a:ext cx="82296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8394700" y="6450013"/>
            <a:ext cx="292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pPr>
            <a:fld id="{61EB682E-F9F7-A84A-866D-693BB3909AC4}" type="slidenum">
              <a:rPr lang="en-US" sz="800">
                <a:solidFill>
                  <a:srgbClr val="000000"/>
                </a:solidFill>
                <a:ea typeface="Arial"/>
                <a:cs typeface="Arial" charset="0"/>
              </a:rPr>
              <a:pPr algn="r" defTabSz="457200" fontAlgn="base">
                <a:spcBef>
                  <a:spcPct val="0"/>
                </a:spcBef>
                <a:spcAft>
                  <a:spcPct val="0"/>
                </a:spcAft>
              </a:pPr>
              <a:t>‹#›</a:t>
            </a:fld>
            <a:endParaRPr lang="en-US" sz="800" dirty="0">
              <a:solidFill>
                <a:srgbClr val="000000"/>
              </a:solidFill>
              <a:ea typeface="Arial"/>
              <a:cs typeface="Arial" charset="0"/>
            </a:endParaRPr>
          </a:p>
        </p:txBody>
      </p:sp>
      <p:pic>
        <p:nvPicPr>
          <p:cNvPr id="7" name="Picture 10" descr="exmo_r.bmp"/>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66727" y="6419113"/>
            <a:ext cx="10255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65140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iming>
    <p:tnLst>
      <p:par>
        <p:cTn id="1" dur="indefinite" restart="never" nodeType="tmRoot"/>
      </p:par>
    </p:tnLst>
  </p:timing>
  <p:txStyles>
    <p:titleStyle>
      <a:lvl1pPr algn="l" defTabSz="457189" rtl="0" eaLnBrk="1" fontAlgn="base" hangingPunct="1">
        <a:spcBef>
          <a:spcPct val="0"/>
        </a:spcBef>
        <a:spcAft>
          <a:spcPct val="0"/>
        </a:spcAft>
        <a:defRPr sz="3200" kern="1200">
          <a:solidFill>
            <a:schemeClr val="tx2"/>
          </a:solidFill>
          <a:latin typeface="Arial"/>
          <a:ea typeface="Arial"/>
          <a:cs typeface="Arial"/>
        </a:defRPr>
      </a:lvl1pPr>
      <a:lvl2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189" algn="l" defTabSz="457189" rtl="0" eaLnBrk="1" fontAlgn="base" hangingPunct="1">
        <a:spcBef>
          <a:spcPct val="0"/>
        </a:spcBef>
        <a:spcAft>
          <a:spcPct val="0"/>
        </a:spcAft>
        <a:defRPr sz="2800">
          <a:solidFill>
            <a:schemeClr val="tx1"/>
          </a:solidFill>
          <a:latin typeface="Arial" charset="0"/>
          <a:ea typeface="ヒラギノ角ゴ Pro W3" charset="0"/>
        </a:defRPr>
      </a:lvl6pPr>
      <a:lvl7pPr marL="914377" algn="l" defTabSz="457189" rtl="0" eaLnBrk="1" fontAlgn="base" hangingPunct="1">
        <a:spcBef>
          <a:spcPct val="0"/>
        </a:spcBef>
        <a:spcAft>
          <a:spcPct val="0"/>
        </a:spcAft>
        <a:defRPr sz="2800">
          <a:solidFill>
            <a:schemeClr val="tx1"/>
          </a:solidFill>
          <a:latin typeface="Arial" charset="0"/>
          <a:ea typeface="ヒラギノ角ゴ Pro W3" charset="0"/>
        </a:defRPr>
      </a:lvl7pPr>
      <a:lvl8pPr marL="1371566" algn="l" defTabSz="457189" rtl="0" eaLnBrk="1" fontAlgn="base" hangingPunct="1">
        <a:spcBef>
          <a:spcPct val="0"/>
        </a:spcBef>
        <a:spcAft>
          <a:spcPct val="0"/>
        </a:spcAft>
        <a:defRPr sz="2800">
          <a:solidFill>
            <a:schemeClr val="tx1"/>
          </a:solidFill>
          <a:latin typeface="Arial" charset="0"/>
          <a:ea typeface="ヒラギノ角ゴ Pro W3" charset="0"/>
        </a:defRPr>
      </a:lvl8pPr>
      <a:lvl9pPr marL="1828754" algn="l" defTabSz="457189"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cid:image001.png@01D3AB19.A9232060"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31.emf"/><Relationship Id="rId4" Type="http://schemas.openxmlformats.org/officeDocument/2006/relationships/image" Target="../media/image30.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media/image33.png"/><Relationship Id="rId4" Type="http://schemas.openxmlformats.org/officeDocument/2006/relationships/image" Target="../media/image32.emf"/></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5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emf"/></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42.emf"/></Relationships>
</file>

<file path=ppt/slides/_rels/slide58.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35.xml"/><Relationship Id="rId6" Type="http://schemas.openxmlformats.org/officeDocument/2006/relationships/image" Target="../media/image46.png"/><Relationship Id="rId5" Type="http://schemas.openxmlformats.org/officeDocument/2006/relationships/image" Target="../media/image45.emf"/><Relationship Id="rId4" Type="http://schemas.openxmlformats.org/officeDocument/2006/relationships/image" Target="../media/image44.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sz="4400" dirty="0" smtClean="0"/>
              <a:t>Hedging &amp; Derivatives</a:t>
            </a:r>
            <a:br>
              <a:rPr lang="en-GB" sz="4400" dirty="0" smtClean="0"/>
            </a:br>
            <a:r>
              <a:rPr lang="en-GB" sz="4400" dirty="0" smtClean="0"/>
              <a:t> </a:t>
            </a:r>
            <a:r>
              <a:rPr lang="en-GB" sz="2800" dirty="0" smtClean="0"/>
              <a:t>Lunch &amp; Learns </a:t>
            </a:r>
            <a:br>
              <a:rPr lang="en-GB" sz="2800" dirty="0" smtClean="0"/>
            </a:br>
            <a:r>
              <a:rPr lang="en-GB" sz="3600" dirty="0" smtClean="0"/>
              <a:t>(London Trading Office)</a:t>
            </a:r>
            <a:br>
              <a:rPr lang="en-GB" sz="3600" dirty="0" smtClean="0"/>
            </a:br>
            <a:endParaRPr lang="en-US" sz="3600" dirty="0"/>
          </a:p>
        </p:txBody>
      </p:sp>
      <p:sp>
        <p:nvSpPr>
          <p:cNvPr id="3" name="TextBox 2"/>
          <p:cNvSpPr txBox="1"/>
          <p:nvPr/>
        </p:nvSpPr>
        <p:spPr>
          <a:xfrm>
            <a:off x="0" y="5661248"/>
            <a:ext cx="9144000" cy="646331"/>
          </a:xfrm>
          <a:prstGeom prst="rect">
            <a:avLst/>
          </a:prstGeom>
          <a:noFill/>
        </p:spPr>
        <p:txBody>
          <a:bodyPr wrap="square" rtlCol="0">
            <a:spAutoFit/>
          </a:bodyPr>
          <a:lstStyle/>
          <a:p>
            <a:pPr algn="ctr"/>
            <a:r>
              <a:rPr lang="en-US" dirty="0" smtClean="0"/>
              <a:t>VERSION 1</a:t>
            </a:r>
          </a:p>
          <a:p>
            <a:pPr algn="ctr"/>
            <a:r>
              <a:rPr lang="en-US" dirty="0" smtClean="0"/>
              <a:t>June 2018</a:t>
            </a:r>
            <a:endParaRPr lang="en-GB" dirty="0"/>
          </a:p>
        </p:txBody>
      </p:sp>
    </p:spTree>
    <p:extLst>
      <p:ext uri="{BB962C8B-B14F-4D97-AF65-F5344CB8AC3E}">
        <p14:creationId xmlns:p14="http://schemas.microsoft.com/office/powerpoint/2010/main" val="1918914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5870984"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2" name="TextBox 51"/>
          <p:cNvSpPr txBox="1"/>
          <p:nvPr/>
        </p:nvSpPr>
        <p:spPr>
          <a:xfrm>
            <a:off x="4701975" y="179224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7" name="TextBox 26"/>
          <p:cNvSpPr txBox="1"/>
          <p:nvPr/>
        </p:nvSpPr>
        <p:spPr>
          <a:xfrm>
            <a:off x="2076848" y="179268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 name="Title 1"/>
          <p:cNvSpPr>
            <a:spLocks noGrp="1"/>
          </p:cNvSpPr>
          <p:nvPr>
            <p:ph type="title"/>
          </p:nvPr>
        </p:nvSpPr>
        <p:spPr/>
        <p:txBody>
          <a:bodyPr>
            <a:normAutofit fontScale="90000"/>
          </a:bodyPr>
          <a:lstStyle/>
          <a:p>
            <a:r>
              <a:rPr lang="en-GB" dirty="0"/>
              <a:t>Example 1: Grane pricing basis </a:t>
            </a:r>
            <a:r>
              <a:rPr lang="en-GB" dirty="0" smtClean="0"/>
              <a:t>exposure - futures</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528" y="2276872"/>
            <a:ext cx="1224136" cy="523220"/>
          </a:xfrm>
          <a:prstGeom prst="rect">
            <a:avLst/>
          </a:prstGeom>
          <a:noFill/>
        </p:spPr>
        <p:txBody>
          <a:bodyPr wrap="square" rtlCol="0">
            <a:spAutoFit/>
          </a:bodyPr>
          <a:lstStyle/>
          <a:p>
            <a:pPr algn="ctr"/>
            <a:r>
              <a:rPr lang="en-GB" sz="1400" dirty="0" smtClean="0"/>
              <a:t>Deal Date</a:t>
            </a:r>
          </a:p>
          <a:p>
            <a:pPr algn="ctr"/>
            <a:r>
              <a:rPr lang="en-GB" sz="1400" dirty="0" smtClean="0"/>
              <a:t>15 Nov</a:t>
            </a:r>
            <a:endParaRPr lang="en-GB" sz="1400" dirty="0"/>
          </a:p>
        </p:txBody>
      </p:sp>
      <p:sp>
        <p:nvSpPr>
          <p:cNvPr id="7" name="Rectangle 6"/>
          <p:cNvSpPr/>
          <p:nvPr/>
        </p:nvSpPr>
        <p:spPr>
          <a:xfrm>
            <a:off x="2267744" y="1700808"/>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555776"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42969"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1741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1987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90180" y="2276873"/>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45348" y="2244605"/>
            <a:ext cx="1224136" cy="261610"/>
          </a:xfrm>
          <a:prstGeom prst="rect">
            <a:avLst/>
          </a:prstGeom>
          <a:noFill/>
        </p:spPr>
        <p:txBody>
          <a:bodyPr wrap="square" rtlCol="0">
            <a:spAutoFit/>
          </a:bodyPr>
          <a:lstStyle/>
          <a:p>
            <a:pPr algn="ctr"/>
            <a:r>
              <a:rPr lang="en-GB" sz="1100" dirty="0" smtClean="0"/>
              <a:t>17-Nov</a:t>
            </a:r>
            <a:endParaRPr lang="en-GB" sz="1100" dirty="0"/>
          </a:p>
        </p:txBody>
      </p:sp>
      <p:sp>
        <p:nvSpPr>
          <p:cNvPr id="21" name="TextBox 20"/>
          <p:cNvSpPr txBox="1"/>
          <p:nvPr/>
        </p:nvSpPr>
        <p:spPr>
          <a:xfrm>
            <a:off x="3095836" y="2245132"/>
            <a:ext cx="1224136" cy="261610"/>
          </a:xfrm>
          <a:prstGeom prst="rect">
            <a:avLst/>
          </a:prstGeom>
          <a:noFill/>
        </p:spPr>
        <p:txBody>
          <a:bodyPr wrap="square" rtlCol="0">
            <a:spAutoFit/>
          </a:bodyPr>
          <a:lstStyle/>
          <a:p>
            <a:pPr algn="ctr"/>
            <a:r>
              <a:rPr lang="en-GB" sz="1100" dirty="0" smtClean="0"/>
              <a:t>23-Nov</a:t>
            </a:r>
            <a:endParaRPr lang="en-GB" sz="1100" dirty="0"/>
          </a:p>
        </p:txBody>
      </p:sp>
      <p:sp>
        <p:nvSpPr>
          <p:cNvPr id="22" name="TextBox 21"/>
          <p:cNvSpPr txBox="1"/>
          <p:nvPr/>
        </p:nvSpPr>
        <p:spPr>
          <a:xfrm>
            <a:off x="4326789" y="2013864"/>
            <a:ext cx="1224136" cy="261610"/>
          </a:xfrm>
          <a:prstGeom prst="rect">
            <a:avLst/>
          </a:prstGeom>
          <a:noFill/>
        </p:spPr>
        <p:txBody>
          <a:bodyPr wrap="square" rtlCol="0">
            <a:spAutoFit/>
          </a:bodyPr>
          <a:lstStyle/>
          <a:p>
            <a:pPr algn="ctr"/>
            <a:r>
              <a:rPr lang="en-GB" sz="1100" dirty="0" smtClean="0"/>
              <a:t>18-Dec</a:t>
            </a:r>
            <a:endParaRPr lang="en-GB" sz="1100" dirty="0"/>
          </a:p>
        </p:txBody>
      </p:sp>
      <p:sp>
        <p:nvSpPr>
          <p:cNvPr id="23" name="TextBox 22"/>
          <p:cNvSpPr txBox="1"/>
          <p:nvPr/>
        </p:nvSpPr>
        <p:spPr>
          <a:xfrm>
            <a:off x="6326765" y="1999129"/>
            <a:ext cx="1224136" cy="261610"/>
          </a:xfrm>
          <a:prstGeom prst="rect">
            <a:avLst/>
          </a:prstGeom>
          <a:noFill/>
        </p:spPr>
        <p:txBody>
          <a:bodyPr wrap="square" rtlCol="0">
            <a:spAutoFit/>
          </a:bodyPr>
          <a:lstStyle/>
          <a:p>
            <a:pPr algn="ctr"/>
            <a:r>
              <a:rPr lang="en-GB" sz="1100" dirty="0" smtClean="0"/>
              <a:t>22-Dec</a:t>
            </a:r>
            <a:endParaRPr lang="en-GB" sz="1100" dirty="0"/>
          </a:p>
        </p:txBody>
      </p:sp>
      <p:sp>
        <p:nvSpPr>
          <p:cNvPr id="24" name="TextBox 23"/>
          <p:cNvSpPr txBox="1"/>
          <p:nvPr/>
        </p:nvSpPr>
        <p:spPr>
          <a:xfrm>
            <a:off x="1633933" y="1054476"/>
            <a:ext cx="2707782" cy="584775"/>
          </a:xfrm>
          <a:prstGeom prst="rect">
            <a:avLst/>
          </a:prstGeom>
          <a:noFill/>
        </p:spPr>
        <p:txBody>
          <a:bodyPr wrap="square" rtlCol="0">
            <a:spAutoFit/>
          </a:bodyPr>
          <a:lstStyle/>
          <a:p>
            <a:pPr algn="ctr"/>
            <a:r>
              <a:rPr lang="en-GB" sz="1600" dirty="0" smtClean="0"/>
              <a:t>EMS&amp;S buy physical from ENAS - DTD</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ENED - DTD</a:t>
            </a:r>
            <a:endParaRPr lang="en-GB" sz="1600" dirty="0"/>
          </a:p>
        </p:txBody>
      </p:sp>
      <p:sp>
        <p:nvSpPr>
          <p:cNvPr id="26" name="TextBox 25"/>
          <p:cNvSpPr txBox="1"/>
          <p:nvPr/>
        </p:nvSpPr>
        <p:spPr>
          <a:xfrm>
            <a:off x="1788817" y="179583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8" name="TextBox 27"/>
          <p:cNvSpPr txBox="1"/>
          <p:nvPr/>
        </p:nvSpPr>
        <p:spPr>
          <a:xfrm>
            <a:off x="2364880" y="17928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9" name="TextBox 28"/>
          <p:cNvSpPr txBox="1"/>
          <p:nvPr/>
        </p:nvSpPr>
        <p:spPr>
          <a:xfrm>
            <a:off x="2656168" y="1785392"/>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0" name="TextBox 29"/>
          <p:cNvSpPr txBox="1"/>
          <p:nvPr/>
        </p:nvSpPr>
        <p:spPr>
          <a:xfrm>
            <a:off x="2951820" y="177794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2" name="TextBox 31"/>
          <p:cNvSpPr txBox="1"/>
          <p:nvPr/>
        </p:nvSpPr>
        <p:spPr>
          <a:xfrm>
            <a:off x="4997918" y="2377151"/>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3" name="TextBox 32"/>
          <p:cNvSpPr txBox="1"/>
          <p:nvPr/>
        </p:nvSpPr>
        <p:spPr>
          <a:xfrm>
            <a:off x="5293570" y="2369707"/>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4" name="TextBox 33"/>
          <p:cNvSpPr txBox="1"/>
          <p:nvPr/>
        </p:nvSpPr>
        <p:spPr>
          <a:xfrm>
            <a:off x="5572492" y="2368309"/>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5" name="TextBox 34"/>
          <p:cNvSpPr txBox="1"/>
          <p:nvPr/>
        </p:nvSpPr>
        <p:spPr>
          <a:xfrm>
            <a:off x="5868144" y="236086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8" name="TextBox 7"/>
          <p:cNvSpPr txBox="1"/>
          <p:nvPr/>
        </p:nvSpPr>
        <p:spPr>
          <a:xfrm>
            <a:off x="47210" y="3628891"/>
            <a:ext cx="8833556" cy="3539430"/>
          </a:xfrm>
          <a:prstGeom prst="rect">
            <a:avLst/>
          </a:prstGeom>
          <a:noFill/>
        </p:spPr>
        <p:txBody>
          <a:bodyPr wrap="square" rtlCol="0">
            <a:spAutoFit/>
          </a:bodyPr>
          <a:lstStyle/>
          <a:p>
            <a:pPr lvl="1"/>
            <a:r>
              <a:rPr lang="en-GB" sz="1600" b="1" dirty="0" smtClean="0"/>
              <a:t>Method 1: Execute futures during the physical pricing periods to offset physical</a:t>
            </a:r>
          </a:p>
          <a:p>
            <a:pPr lvl="1"/>
            <a:endParaRPr lang="en-GB" sz="1600" dirty="0"/>
          </a:p>
          <a:p>
            <a:pPr lvl="1"/>
            <a:r>
              <a:rPr lang="en-GB" sz="1600" dirty="0" smtClean="0"/>
              <a:t>17 - 23 Nov : Sell 126KBD of ICE Brent Futures for January</a:t>
            </a:r>
          </a:p>
          <a:p>
            <a:pPr lvl="1"/>
            <a:r>
              <a:rPr lang="en-GB" sz="1600" dirty="0" smtClean="0"/>
              <a:t>18 - 22 Dec : Buy 126KBD of ICE Brent Futures for February</a:t>
            </a:r>
          </a:p>
          <a:p>
            <a:pPr lvl="1"/>
            <a:endParaRPr lang="en-GB" sz="1600" dirty="0"/>
          </a:p>
          <a:p>
            <a:pPr lvl="1"/>
            <a:r>
              <a:rPr lang="en-GB" sz="1600" dirty="0" smtClean="0"/>
              <a:t>Problem : January ICE Brent expires on 30</a:t>
            </a:r>
            <a:r>
              <a:rPr lang="en-GB" sz="1600" baseline="30000" dirty="0" smtClean="0"/>
              <a:t>th</a:t>
            </a:r>
            <a:r>
              <a:rPr lang="en-GB" sz="1600" dirty="0" smtClean="0"/>
              <a:t> November</a:t>
            </a:r>
          </a:p>
          <a:p>
            <a:pPr lvl="1"/>
            <a:endParaRPr lang="en-GB" sz="1600" dirty="0" smtClean="0"/>
          </a:p>
          <a:p>
            <a:pPr lvl="1"/>
            <a:r>
              <a:rPr lang="en-GB" sz="1600" dirty="0" smtClean="0"/>
              <a:t>Solution 1: Roll the hedge from January to February before expiry</a:t>
            </a:r>
          </a:p>
          <a:p>
            <a:pPr lvl="1"/>
            <a:r>
              <a:rPr lang="en-GB" sz="1600" dirty="0" smtClean="0"/>
              <a:t>Solution 2: Sell February futures rather than January</a:t>
            </a:r>
          </a:p>
          <a:p>
            <a:pPr lvl="1"/>
            <a:r>
              <a:rPr lang="en-GB" sz="1600" dirty="0" smtClean="0"/>
              <a:t>Solution 3: Execute futures on deal date to “lock-in” the spread and unwind during the physical pricing period</a:t>
            </a:r>
          </a:p>
          <a:p>
            <a:pPr marL="342900" indent="-342900">
              <a:buAutoNum type="arabicPeriod"/>
            </a:pPr>
            <a:endParaRPr lang="en-GB" sz="1600" dirty="0"/>
          </a:p>
          <a:p>
            <a:pPr marL="342900" indent="-342900">
              <a:buAutoNum type="arabicPeriod"/>
            </a:pPr>
            <a:endParaRPr lang="en-GB" sz="1600" dirty="0" smtClean="0"/>
          </a:p>
          <a:p>
            <a:pPr marL="342900" indent="-342900">
              <a:buAutoNum type="arabicPeriod"/>
            </a:pPr>
            <a:endParaRPr lang="en-GB" sz="1600" dirty="0" smtClean="0"/>
          </a:p>
        </p:txBody>
      </p:sp>
      <p:sp>
        <p:nvSpPr>
          <p:cNvPr id="36" name="Rectangle 35"/>
          <p:cNvSpPr/>
          <p:nvPr/>
        </p:nvSpPr>
        <p:spPr>
          <a:xfrm>
            <a:off x="2264679" y="2280483"/>
            <a:ext cx="1440160"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p:nvPr/>
        </p:nvCxnSpPr>
        <p:spPr>
          <a:xfrm>
            <a:off x="2552711" y="2280483"/>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39904" y="2280483"/>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14353" y="2280483"/>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16807" y="2280483"/>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1815" y="2372510"/>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2" name="TextBox 41"/>
          <p:cNvSpPr txBox="1"/>
          <p:nvPr/>
        </p:nvSpPr>
        <p:spPr>
          <a:xfrm>
            <a:off x="2653103" y="2365067"/>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3" name="TextBox 42"/>
          <p:cNvSpPr txBox="1"/>
          <p:nvPr/>
        </p:nvSpPr>
        <p:spPr>
          <a:xfrm>
            <a:off x="2948755" y="2357623"/>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1" name="TextBox 50"/>
          <p:cNvSpPr txBox="1"/>
          <p:nvPr/>
        </p:nvSpPr>
        <p:spPr>
          <a:xfrm>
            <a:off x="5002238" y="1786116"/>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4" name="TextBox 43"/>
          <p:cNvSpPr txBox="1"/>
          <p:nvPr/>
        </p:nvSpPr>
        <p:spPr>
          <a:xfrm>
            <a:off x="1785449" y="238067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5" name="TextBox 44"/>
          <p:cNvSpPr txBox="1"/>
          <p:nvPr/>
        </p:nvSpPr>
        <p:spPr>
          <a:xfrm>
            <a:off x="2076737" y="23732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6" name="Rectangle 45"/>
          <p:cNvSpPr/>
          <p:nvPr/>
        </p:nvSpPr>
        <p:spPr>
          <a:xfrm>
            <a:off x="5190180" y="1693364"/>
            <a:ext cx="1440160"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p:cNvCxnSpPr/>
          <p:nvPr/>
        </p:nvCxnSpPr>
        <p:spPr>
          <a:xfrm>
            <a:off x="5478212" y="1693364"/>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65405" y="1693364"/>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039854" y="1693364"/>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42308" y="1693364"/>
            <a:ext cx="0" cy="57606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90571" y="177998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4" name="TextBox 53"/>
          <p:cNvSpPr txBox="1"/>
          <p:nvPr/>
        </p:nvSpPr>
        <p:spPr>
          <a:xfrm>
            <a:off x="5580112"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6" name="TextBox 55"/>
          <p:cNvSpPr txBox="1"/>
          <p:nvPr/>
        </p:nvSpPr>
        <p:spPr>
          <a:xfrm>
            <a:off x="1649638" y="2868007"/>
            <a:ext cx="2484276" cy="338554"/>
          </a:xfrm>
          <a:prstGeom prst="rect">
            <a:avLst/>
          </a:prstGeom>
          <a:noFill/>
        </p:spPr>
        <p:txBody>
          <a:bodyPr wrap="square" rtlCol="0">
            <a:spAutoFit/>
          </a:bodyPr>
          <a:lstStyle/>
          <a:p>
            <a:pPr algn="ctr"/>
            <a:r>
              <a:rPr lang="en-GB" sz="1600" dirty="0" smtClean="0"/>
              <a:t>EMS&amp;S sell paper - ICE</a:t>
            </a:r>
            <a:endParaRPr lang="en-GB" sz="1600" dirty="0"/>
          </a:p>
        </p:txBody>
      </p:sp>
      <p:sp>
        <p:nvSpPr>
          <p:cNvPr id="57" name="TextBox 56"/>
          <p:cNvSpPr txBox="1"/>
          <p:nvPr/>
        </p:nvSpPr>
        <p:spPr>
          <a:xfrm>
            <a:off x="4724964" y="1251710"/>
            <a:ext cx="2484276" cy="338554"/>
          </a:xfrm>
          <a:prstGeom prst="rect">
            <a:avLst/>
          </a:prstGeom>
          <a:noFill/>
        </p:spPr>
        <p:txBody>
          <a:bodyPr wrap="square" rtlCol="0">
            <a:spAutoFit/>
          </a:bodyPr>
          <a:lstStyle/>
          <a:p>
            <a:pPr algn="ctr"/>
            <a:r>
              <a:rPr lang="en-GB" sz="1600" dirty="0" smtClean="0"/>
              <a:t>EMS&amp;S buy paper - ICE</a:t>
            </a:r>
            <a:endParaRPr lang="en-GB" sz="1600" dirty="0"/>
          </a:p>
        </p:txBody>
      </p:sp>
    </p:spTree>
    <p:extLst>
      <p:ext uri="{BB962C8B-B14F-4D97-AF65-F5344CB8AC3E}">
        <p14:creationId xmlns:p14="http://schemas.microsoft.com/office/powerpoint/2010/main" val="37641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2" grpId="0"/>
      <p:bldP spid="20" grpId="0"/>
      <p:bldP spid="23" grpId="0"/>
      <p:bldP spid="36" grpId="0" animBg="1"/>
      <p:bldP spid="41" grpId="0"/>
      <p:bldP spid="42" grpId="0"/>
      <p:bldP spid="43" grpId="0"/>
      <p:bldP spid="51" grpId="0"/>
      <p:bldP spid="44" grpId="0"/>
      <p:bldP spid="45" grpId="0"/>
      <p:bldP spid="46" grpId="0" animBg="1"/>
      <p:bldP spid="53" grpId="0"/>
      <p:bldP spid="54" grpId="0"/>
      <p:bldP spid="56"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76848" y="179268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 name="Title 1"/>
          <p:cNvSpPr>
            <a:spLocks noGrp="1"/>
          </p:cNvSpPr>
          <p:nvPr>
            <p:ph type="title"/>
          </p:nvPr>
        </p:nvSpPr>
        <p:spPr/>
        <p:txBody>
          <a:bodyPr>
            <a:normAutofit fontScale="90000"/>
          </a:bodyPr>
          <a:lstStyle/>
          <a:p>
            <a:r>
              <a:rPr lang="en-GB" dirty="0"/>
              <a:t>Example 1: Grane pricing basis </a:t>
            </a:r>
            <a:r>
              <a:rPr lang="en-GB" dirty="0" smtClean="0"/>
              <a:t>exposure - futures</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6878" y="2223131"/>
            <a:ext cx="1277247" cy="461665"/>
          </a:xfrm>
          <a:prstGeom prst="rect">
            <a:avLst/>
          </a:prstGeom>
          <a:noFill/>
        </p:spPr>
        <p:txBody>
          <a:bodyPr wrap="square" rtlCol="0">
            <a:spAutoFit/>
          </a:bodyPr>
          <a:lstStyle/>
          <a:p>
            <a:pPr algn="ctr"/>
            <a:r>
              <a:rPr lang="en-GB" sz="1200" dirty="0" smtClean="0"/>
              <a:t>Deal Date</a:t>
            </a:r>
          </a:p>
          <a:p>
            <a:pPr algn="ctr"/>
            <a:r>
              <a:rPr lang="en-GB" sz="1200" dirty="0" smtClean="0"/>
              <a:t>15 Nov</a:t>
            </a:r>
            <a:endParaRPr lang="en-GB" sz="1200" dirty="0"/>
          </a:p>
        </p:txBody>
      </p:sp>
      <p:sp>
        <p:nvSpPr>
          <p:cNvPr id="7" name="Rectangle 6"/>
          <p:cNvSpPr/>
          <p:nvPr/>
        </p:nvSpPr>
        <p:spPr>
          <a:xfrm>
            <a:off x="2267744" y="1700808"/>
            <a:ext cx="1440160" cy="5760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555776"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42969"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1741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1987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90180" y="2276873"/>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45348" y="2244605"/>
            <a:ext cx="1224136" cy="307777"/>
          </a:xfrm>
          <a:prstGeom prst="rect">
            <a:avLst/>
          </a:prstGeom>
          <a:noFill/>
        </p:spPr>
        <p:txBody>
          <a:bodyPr wrap="square" rtlCol="0">
            <a:spAutoFit/>
          </a:bodyPr>
          <a:lstStyle/>
          <a:p>
            <a:pPr algn="ctr"/>
            <a:r>
              <a:rPr lang="en-GB" sz="1400" dirty="0" smtClean="0"/>
              <a:t>17-Nov</a:t>
            </a:r>
            <a:endParaRPr lang="en-GB" sz="1400" dirty="0"/>
          </a:p>
        </p:txBody>
      </p:sp>
      <p:sp>
        <p:nvSpPr>
          <p:cNvPr id="21" name="TextBox 20"/>
          <p:cNvSpPr txBox="1"/>
          <p:nvPr/>
        </p:nvSpPr>
        <p:spPr>
          <a:xfrm>
            <a:off x="3095836" y="2245132"/>
            <a:ext cx="1224136" cy="307777"/>
          </a:xfrm>
          <a:prstGeom prst="rect">
            <a:avLst/>
          </a:prstGeom>
          <a:noFill/>
        </p:spPr>
        <p:txBody>
          <a:bodyPr wrap="square" rtlCol="0">
            <a:spAutoFit/>
          </a:bodyPr>
          <a:lstStyle/>
          <a:p>
            <a:pPr algn="ctr"/>
            <a:r>
              <a:rPr lang="en-GB" sz="1400" dirty="0" smtClean="0"/>
              <a:t>23-Nov</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18-Dec</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22-Dec</a:t>
            </a:r>
            <a:endParaRPr lang="en-GB" sz="1400" dirty="0"/>
          </a:p>
        </p:txBody>
      </p:sp>
      <p:sp>
        <p:nvSpPr>
          <p:cNvPr id="24" name="TextBox 23"/>
          <p:cNvSpPr txBox="1"/>
          <p:nvPr/>
        </p:nvSpPr>
        <p:spPr>
          <a:xfrm>
            <a:off x="1633933" y="1054476"/>
            <a:ext cx="2707782" cy="584775"/>
          </a:xfrm>
          <a:prstGeom prst="rect">
            <a:avLst/>
          </a:prstGeom>
          <a:noFill/>
        </p:spPr>
        <p:txBody>
          <a:bodyPr wrap="square" rtlCol="0">
            <a:spAutoFit/>
          </a:bodyPr>
          <a:lstStyle/>
          <a:p>
            <a:pPr algn="ctr"/>
            <a:r>
              <a:rPr lang="en-GB" sz="1600" dirty="0" smtClean="0"/>
              <a:t>EMS&amp;S buy physical from ENAS - DTD</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ENED - DTD</a:t>
            </a:r>
            <a:endParaRPr lang="en-GB" sz="1600" dirty="0"/>
          </a:p>
        </p:txBody>
      </p:sp>
      <p:sp>
        <p:nvSpPr>
          <p:cNvPr id="26" name="TextBox 25"/>
          <p:cNvSpPr txBox="1"/>
          <p:nvPr/>
        </p:nvSpPr>
        <p:spPr>
          <a:xfrm>
            <a:off x="1788817" y="179583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8" name="TextBox 27"/>
          <p:cNvSpPr txBox="1"/>
          <p:nvPr/>
        </p:nvSpPr>
        <p:spPr>
          <a:xfrm>
            <a:off x="2364880" y="17928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9" name="TextBox 28"/>
          <p:cNvSpPr txBox="1"/>
          <p:nvPr/>
        </p:nvSpPr>
        <p:spPr>
          <a:xfrm>
            <a:off x="2656168" y="1785392"/>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0" name="TextBox 29"/>
          <p:cNvSpPr txBox="1"/>
          <p:nvPr/>
        </p:nvSpPr>
        <p:spPr>
          <a:xfrm>
            <a:off x="2951820" y="177794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2" name="TextBox 31"/>
          <p:cNvSpPr txBox="1"/>
          <p:nvPr/>
        </p:nvSpPr>
        <p:spPr>
          <a:xfrm>
            <a:off x="4997918" y="2377151"/>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3" name="TextBox 32"/>
          <p:cNvSpPr txBox="1"/>
          <p:nvPr/>
        </p:nvSpPr>
        <p:spPr>
          <a:xfrm>
            <a:off x="5293570" y="2369707"/>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4" name="TextBox 33"/>
          <p:cNvSpPr txBox="1"/>
          <p:nvPr/>
        </p:nvSpPr>
        <p:spPr>
          <a:xfrm>
            <a:off x="5572492" y="2368309"/>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5" name="TextBox 34"/>
          <p:cNvSpPr txBox="1"/>
          <p:nvPr/>
        </p:nvSpPr>
        <p:spPr>
          <a:xfrm>
            <a:off x="5868144" y="236086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8" name="TextBox 7"/>
          <p:cNvSpPr txBox="1"/>
          <p:nvPr/>
        </p:nvSpPr>
        <p:spPr>
          <a:xfrm>
            <a:off x="0" y="3815873"/>
            <a:ext cx="8833556" cy="2616101"/>
          </a:xfrm>
          <a:prstGeom prst="rect">
            <a:avLst/>
          </a:prstGeom>
          <a:noFill/>
        </p:spPr>
        <p:txBody>
          <a:bodyPr wrap="square" rtlCol="0">
            <a:spAutoFit/>
          </a:bodyPr>
          <a:lstStyle/>
          <a:p>
            <a:pPr lvl="1"/>
            <a:r>
              <a:rPr lang="en-GB" sz="1600" b="1" dirty="0" smtClean="0"/>
              <a:t>Method 2: Execute futures positions on deal date and unwind the hedge over physical pricing period to “lock in” the spread</a:t>
            </a:r>
          </a:p>
          <a:p>
            <a:pPr lvl="1"/>
            <a:endParaRPr lang="en-GB" sz="1600" dirty="0" smtClean="0"/>
          </a:p>
          <a:p>
            <a:pPr lvl="1"/>
            <a:r>
              <a:rPr lang="en-GB" sz="1600" dirty="0" smtClean="0"/>
              <a:t>15 Nov : Buy 630KB January ICE Brent, Sell 630KB February ICE Brent</a:t>
            </a:r>
            <a:endParaRPr lang="en-GB" sz="1600" dirty="0"/>
          </a:p>
          <a:p>
            <a:pPr lvl="1"/>
            <a:r>
              <a:rPr lang="en-GB" sz="1600" dirty="0" smtClean="0"/>
              <a:t>17 - 23 Nov : Sell 126KBD of ICE Brent Futures for January</a:t>
            </a:r>
          </a:p>
          <a:p>
            <a:pPr lvl="1"/>
            <a:r>
              <a:rPr lang="en-GB" sz="1600" dirty="0" smtClean="0"/>
              <a:t>18 - 22 Dec : Buy 126KBD of ICE Brent Futures for February</a:t>
            </a:r>
          </a:p>
          <a:p>
            <a:pPr lvl="1"/>
            <a:endParaRPr lang="en-GB" sz="1600" dirty="0"/>
          </a:p>
          <a:p>
            <a:pPr lvl="1"/>
            <a:r>
              <a:rPr lang="en-GB" sz="1600" dirty="0" smtClean="0"/>
              <a:t>Problem: Physical cargo is pricing on Dated Brent and hedging action is on ICE Brent</a:t>
            </a:r>
          </a:p>
          <a:p>
            <a:pPr lvl="1"/>
            <a:endParaRPr lang="en-GB" sz="1600" dirty="0"/>
          </a:p>
          <a:p>
            <a:pPr lvl="1"/>
            <a:r>
              <a:rPr lang="en-GB" sz="1600" dirty="0" smtClean="0"/>
              <a:t>Solution: Use a different instrument – e.g. “</a:t>
            </a:r>
            <a:r>
              <a:rPr lang="en-GB" sz="1600" b="1" dirty="0" smtClean="0"/>
              <a:t>Dated</a:t>
            </a:r>
            <a:r>
              <a:rPr lang="en-GB" sz="1600" dirty="0" smtClean="0"/>
              <a:t> </a:t>
            </a:r>
            <a:r>
              <a:rPr lang="en-GB" sz="1600" b="1" dirty="0" smtClean="0"/>
              <a:t>Swap</a:t>
            </a:r>
            <a:r>
              <a:rPr lang="en-GB" sz="1600" dirty="0" smtClean="0"/>
              <a:t>”</a:t>
            </a:r>
          </a:p>
        </p:txBody>
      </p:sp>
      <p:sp>
        <p:nvSpPr>
          <p:cNvPr id="36" name="Rectangle 35"/>
          <p:cNvSpPr/>
          <p:nvPr/>
        </p:nvSpPr>
        <p:spPr>
          <a:xfrm>
            <a:off x="2264679" y="228048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p:nvPr/>
        </p:nvCxnSpPr>
        <p:spPr>
          <a:xfrm>
            <a:off x="2552711"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39904"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14353"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16807"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1815" y="2372510"/>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2" name="TextBox 41"/>
          <p:cNvSpPr txBox="1"/>
          <p:nvPr/>
        </p:nvSpPr>
        <p:spPr>
          <a:xfrm>
            <a:off x="2653103" y="2365067"/>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3" name="TextBox 42"/>
          <p:cNvSpPr txBox="1"/>
          <p:nvPr/>
        </p:nvSpPr>
        <p:spPr>
          <a:xfrm>
            <a:off x="2948755" y="2357623"/>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4" name="TextBox 43"/>
          <p:cNvSpPr txBox="1"/>
          <p:nvPr/>
        </p:nvSpPr>
        <p:spPr>
          <a:xfrm>
            <a:off x="1785449" y="238067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5" name="TextBox 44"/>
          <p:cNvSpPr txBox="1"/>
          <p:nvPr/>
        </p:nvSpPr>
        <p:spPr>
          <a:xfrm>
            <a:off x="2076737" y="23732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6" name="Rectangle 45"/>
          <p:cNvSpPr/>
          <p:nvPr/>
        </p:nvSpPr>
        <p:spPr>
          <a:xfrm>
            <a:off x="5190180" y="1693364"/>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p:cNvCxnSpPr/>
          <p:nvPr/>
        </p:nvCxnSpPr>
        <p:spPr>
          <a:xfrm>
            <a:off x="5478212"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65405"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039854"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42308"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02238" y="1786116"/>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2" name="TextBox 51"/>
          <p:cNvSpPr txBox="1"/>
          <p:nvPr/>
        </p:nvSpPr>
        <p:spPr>
          <a:xfrm>
            <a:off x="4701975" y="179224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3" name="TextBox 52"/>
          <p:cNvSpPr txBox="1"/>
          <p:nvPr/>
        </p:nvSpPr>
        <p:spPr>
          <a:xfrm>
            <a:off x="5290571" y="177998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4" name="TextBox 53"/>
          <p:cNvSpPr txBox="1"/>
          <p:nvPr/>
        </p:nvSpPr>
        <p:spPr>
          <a:xfrm>
            <a:off x="5580112"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5" name="TextBox 54"/>
          <p:cNvSpPr txBox="1"/>
          <p:nvPr/>
        </p:nvSpPr>
        <p:spPr>
          <a:xfrm>
            <a:off x="5870984"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6" name="TextBox 55"/>
          <p:cNvSpPr txBox="1"/>
          <p:nvPr/>
        </p:nvSpPr>
        <p:spPr>
          <a:xfrm>
            <a:off x="1649638" y="2868007"/>
            <a:ext cx="2484276" cy="338554"/>
          </a:xfrm>
          <a:prstGeom prst="rect">
            <a:avLst/>
          </a:prstGeom>
          <a:noFill/>
        </p:spPr>
        <p:txBody>
          <a:bodyPr wrap="square" rtlCol="0">
            <a:spAutoFit/>
          </a:bodyPr>
          <a:lstStyle/>
          <a:p>
            <a:pPr algn="ctr"/>
            <a:r>
              <a:rPr lang="en-GB" sz="1600" dirty="0" smtClean="0"/>
              <a:t>EMS&amp;S sell paper - ICE</a:t>
            </a:r>
            <a:endParaRPr lang="en-GB" sz="1600" dirty="0"/>
          </a:p>
        </p:txBody>
      </p:sp>
      <p:sp>
        <p:nvSpPr>
          <p:cNvPr id="57" name="TextBox 56"/>
          <p:cNvSpPr txBox="1"/>
          <p:nvPr/>
        </p:nvSpPr>
        <p:spPr>
          <a:xfrm>
            <a:off x="4702367" y="1261263"/>
            <a:ext cx="2484276" cy="338554"/>
          </a:xfrm>
          <a:prstGeom prst="rect">
            <a:avLst/>
          </a:prstGeom>
          <a:noFill/>
        </p:spPr>
        <p:txBody>
          <a:bodyPr wrap="square" rtlCol="0">
            <a:spAutoFit/>
          </a:bodyPr>
          <a:lstStyle/>
          <a:p>
            <a:pPr algn="ctr"/>
            <a:r>
              <a:rPr lang="en-GB" sz="1600" dirty="0" smtClean="0"/>
              <a:t>EMS&amp;S buy paper - ICE</a:t>
            </a:r>
            <a:endParaRPr lang="en-GB" sz="1600" dirty="0"/>
          </a:p>
        </p:txBody>
      </p:sp>
      <p:sp>
        <p:nvSpPr>
          <p:cNvPr id="3" name="Rectangle 2"/>
          <p:cNvSpPr/>
          <p:nvPr/>
        </p:nvSpPr>
        <p:spPr>
          <a:xfrm>
            <a:off x="842111" y="1063165"/>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37989" y="2269428"/>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402557" y="1485363"/>
            <a:ext cx="1224136" cy="430887"/>
          </a:xfrm>
          <a:prstGeom prst="rect">
            <a:avLst/>
          </a:prstGeom>
          <a:noFill/>
        </p:spPr>
        <p:txBody>
          <a:bodyPr wrap="square" rtlCol="0">
            <a:spAutoFit/>
          </a:bodyPr>
          <a:lstStyle/>
          <a:p>
            <a:pPr algn="ctr"/>
            <a:r>
              <a:rPr lang="en-GB" sz="1100" dirty="0" smtClean="0"/>
              <a:t>630</a:t>
            </a:r>
          </a:p>
          <a:p>
            <a:pPr algn="ctr"/>
            <a:r>
              <a:rPr lang="en-GB" sz="1100" dirty="0" smtClean="0"/>
              <a:t>KB</a:t>
            </a:r>
            <a:endParaRPr lang="en-GB" sz="1100" dirty="0"/>
          </a:p>
        </p:txBody>
      </p:sp>
      <p:sp>
        <p:nvSpPr>
          <p:cNvPr id="60" name="TextBox 59"/>
          <p:cNvSpPr txBox="1"/>
          <p:nvPr/>
        </p:nvSpPr>
        <p:spPr>
          <a:xfrm>
            <a:off x="400353" y="2875141"/>
            <a:ext cx="1224136" cy="430887"/>
          </a:xfrm>
          <a:prstGeom prst="rect">
            <a:avLst/>
          </a:prstGeom>
          <a:noFill/>
        </p:spPr>
        <p:txBody>
          <a:bodyPr wrap="square" rtlCol="0">
            <a:spAutoFit/>
          </a:bodyPr>
          <a:lstStyle/>
          <a:p>
            <a:pPr algn="ctr"/>
            <a:r>
              <a:rPr lang="en-GB" sz="1100" smtClean="0"/>
              <a:t>630</a:t>
            </a:r>
            <a:endParaRPr lang="en-GB" sz="1100" dirty="0" smtClean="0"/>
          </a:p>
          <a:p>
            <a:pPr algn="ctr"/>
            <a:r>
              <a:rPr lang="en-GB" sz="1100" dirty="0" smtClean="0"/>
              <a:t>KB</a:t>
            </a:r>
            <a:endParaRPr lang="en-GB" sz="1100" dirty="0"/>
          </a:p>
        </p:txBody>
      </p:sp>
      <p:sp>
        <p:nvSpPr>
          <p:cNvPr id="61" name="TextBox 60"/>
          <p:cNvSpPr txBox="1"/>
          <p:nvPr/>
        </p:nvSpPr>
        <p:spPr>
          <a:xfrm>
            <a:off x="-94553" y="2837229"/>
            <a:ext cx="1028765" cy="738664"/>
          </a:xfrm>
          <a:prstGeom prst="rect">
            <a:avLst/>
          </a:prstGeom>
          <a:noFill/>
        </p:spPr>
        <p:txBody>
          <a:bodyPr wrap="square" rtlCol="0">
            <a:spAutoFit/>
          </a:bodyPr>
          <a:lstStyle/>
          <a:p>
            <a:pPr algn="ctr"/>
            <a:r>
              <a:rPr lang="en-GB" sz="1400" dirty="0" smtClean="0"/>
              <a:t>EMS&amp;S sell paper - ICE</a:t>
            </a:r>
            <a:endParaRPr lang="en-GB" sz="1400" dirty="0"/>
          </a:p>
        </p:txBody>
      </p:sp>
      <p:sp>
        <p:nvSpPr>
          <p:cNvPr id="62" name="TextBox 61"/>
          <p:cNvSpPr txBox="1"/>
          <p:nvPr/>
        </p:nvSpPr>
        <p:spPr>
          <a:xfrm>
            <a:off x="-64206" y="1239074"/>
            <a:ext cx="998418" cy="738664"/>
          </a:xfrm>
          <a:prstGeom prst="rect">
            <a:avLst/>
          </a:prstGeom>
          <a:noFill/>
        </p:spPr>
        <p:txBody>
          <a:bodyPr wrap="square" rtlCol="0">
            <a:spAutoFit/>
          </a:bodyPr>
          <a:lstStyle/>
          <a:p>
            <a:pPr algn="ctr"/>
            <a:r>
              <a:rPr lang="en-GB" sz="1400" dirty="0" smtClean="0"/>
              <a:t>EMS&amp;S buy paper - ICE</a:t>
            </a:r>
            <a:endParaRPr lang="en-GB" sz="1400" dirty="0"/>
          </a:p>
        </p:txBody>
      </p:sp>
    </p:spTree>
    <p:extLst>
      <p:ext uri="{BB962C8B-B14F-4D97-AF65-F5344CB8AC3E}">
        <p14:creationId xmlns:p14="http://schemas.microsoft.com/office/powerpoint/2010/main" val="412050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8" grpId="0" animBg="1"/>
      <p:bldP spid="59" grpId="0"/>
      <p:bldP spid="60" grpId="0"/>
      <p:bldP spid="61"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3528" y="1052736"/>
            <a:ext cx="8363272" cy="5616624"/>
          </a:xfrm>
        </p:spPr>
        <p:txBody>
          <a:bodyPr>
            <a:normAutofit/>
          </a:bodyPr>
          <a:lstStyle/>
          <a:p>
            <a:r>
              <a:rPr lang="en-GB" sz="2000" dirty="0" smtClean="0"/>
              <a:t>A “Dated Swap” is a tool with 2 legs/trades – fixed / floating:</a:t>
            </a:r>
          </a:p>
          <a:p>
            <a:pPr lvl="1"/>
            <a:r>
              <a:rPr lang="en-GB" sz="1800" dirty="0" smtClean="0"/>
              <a:t>You Buy or sell the </a:t>
            </a:r>
            <a:r>
              <a:rPr lang="en-GB" sz="1800" b="1" i="1" dirty="0" smtClean="0"/>
              <a:t>fixed </a:t>
            </a:r>
            <a:r>
              <a:rPr lang="en-GB" sz="1800" dirty="0" smtClean="0"/>
              <a:t>component </a:t>
            </a:r>
          </a:p>
          <a:p>
            <a:pPr lvl="2"/>
            <a:r>
              <a:rPr lang="en-GB" sz="1800" dirty="0" smtClean="0"/>
              <a:t>Brokers will tell you what is being offered or bid</a:t>
            </a:r>
          </a:p>
          <a:p>
            <a:pPr lvl="2"/>
            <a:r>
              <a:rPr lang="en-GB" sz="1800" dirty="0" smtClean="0"/>
              <a:t>This is the price you secure at the time of doing the swap</a:t>
            </a:r>
          </a:p>
          <a:p>
            <a:pPr lvl="1"/>
            <a:r>
              <a:rPr lang="en-GB" sz="1800" dirty="0" smtClean="0"/>
              <a:t>The floating leg is the opposite action – a sell or a buy priced at the ACTUAL price over the price out period</a:t>
            </a:r>
          </a:p>
          <a:p>
            <a:pPr lvl="2"/>
            <a:endParaRPr lang="en-GB" sz="1800" dirty="0" smtClean="0"/>
          </a:p>
          <a:p>
            <a:pPr lvl="2"/>
            <a:endParaRPr lang="en-GB" sz="1800" dirty="0" smtClean="0"/>
          </a:p>
          <a:p>
            <a:endParaRPr lang="en-GB" sz="2000" dirty="0" smtClean="0"/>
          </a:p>
          <a:p>
            <a:endParaRPr lang="en-GB" sz="2000" dirty="0"/>
          </a:p>
          <a:p>
            <a:endParaRPr lang="en-GB" sz="2000" dirty="0" smtClean="0"/>
          </a:p>
          <a:p>
            <a:endParaRPr lang="en-GB" sz="2000" dirty="0" smtClean="0"/>
          </a:p>
          <a:p>
            <a:endParaRPr lang="en-GB" dirty="0"/>
          </a:p>
          <a:p>
            <a:endParaRPr lang="en-GB" sz="2000" dirty="0"/>
          </a:p>
          <a:p>
            <a:r>
              <a:rPr lang="en-GB" sz="2000" dirty="0" smtClean="0"/>
              <a:t>If you combine buying/selling swaps of different time periods you can lock in contango (the differential in fixed legs) and use the second floating leg to offset physical price exposure</a:t>
            </a:r>
          </a:p>
          <a:p>
            <a:pPr lvl="2"/>
            <a:endParaRPr lang="en-GB" sz="1800" dirty="0"/>
          </a:p>
          <a:p>
            <a:pPr lvl="2"/>
            <a:endParaRPr lang="en-GB" sz="1800" dirty="0" smtClean="0"/>
          </a:p>
        </p:txBody>
      </p:sp>
      <p:sp>
        <p:nvSpPr>
          <p:cNvPr id="2" name="Title 1"/>
          <p:cNvSpPr>
            <a:spLocks noGrp="1"/>
          </p:cNvSpPr>
          <p:nvPr>
            <p:ph type="title"/>
          </p:nvPr>
        </p:nvSpPr>
        <p:spPr/>
        <p:txBody>
          <a:bodyPr>
            <a:normAutofit/>
          </a:bodyPr>
          <a:lstStyle/>
          <a:p>
            <a:r>
              <a:rPr lang="en-GB" dirty="0" smtClean="0"/>
              <a:t>Hedging Tools: Dated Swap</a:t>
            </a:r>
          </a:p>
        </p:txBody>
      </p:sp>
      <p:graphicFrame>
        <p:nvGraphicFramePr>
          <p:cNvPr id="5" name="Table 4"/>
          <p:cNvGraphicFramePr>
            <a:graphicFrameLocks noGrp="1"/>
          </p:cNvGraphicFramePr>
          <p:nvPr>
            <p:extLst>
              <p:ext uri="{D42A27DB-BD31-4B8C-83A1-F6EECF244321}">
                <p14:modId xmlns:p14="http://schemas.microsoft.com/office/powerpoint/2010/main" val="899083305"/>
              </p:ext>
            </p:extLst>
          </p:nvPr>
        </p:nvGraphicFramePr>
        <p:xfrm>
          <a:off x="179511" y="3140968"/>
          <a:ext cx="8784977" cy="1833880"/>
        </p:xfrm>
        <a:graphic>
          <a:graphicData uri="http://schemas.openxmlformats.org/drawingml/2006/table">
            <a:tbl>
              <a:tblPr firstRow="1" bandRow="1">
                <a:tableStyleId>{5C22544A-7EE6-4342-B048-85BDC9FD1C3A}</a:tableStyleId>
              </a:tblPr>
              <a:tblGrid>
                <a:gridCol w="1926531"/>
                <a:gridCol w="2620081"/>
                <a:gridCol w="4238365"/>
              </a:tblGrid>
              <a:tr h="370840">
                <a:tc>
                  <a:txBody>
                    <a:bodyPr/>
                    <a:lstStyle/>
                    <a:p>
                      <a:r>
                        <a:rPr lang="en-GB" sz="1400" dirty="0" smtClean="0"/>
                        <a:t>Example</a:t>
                      </a:r>
                      <a:endParaRPr lang="en-US" sz="1400" dirty="0"/>
                    </a:p>
                  </a:txBody>
                  <a:tcPr/>
                </a:tc>
                <a:tc>
                  <a:txBody>
                    <a:bodyPr/>
                    <a:lstStyle/>
                    <a:p>
                      <a:r>
                        <a:rPr lang="en-GB" sz="1400" dirty="0" smtClean="0"/>
                        <a:t>Trade 1</a:t>
                      </a:r>
                      <a:endParaRPr lang="en-US" sz="1400" dirty="0"/>
                    </a:p>
                  </a:txBody>
                  <a:tcPr/>
                </a:tc>
                <a:tc>
                  <a:txBody>
                    <a:bodyPr/>
                    <a:lstStyle/>
                    <a:p>
                      <a:r>
                        <a:rPr lang="en-GB" sz="1400" dirty="0" smtClean="0"/>
                        <a:t>Trade 2</a:t>
                      </a:r>
                      <a:endParaRPr lang="en-US" sz="1400" dirty="0"/>
                    </a:p>
                  </a:txBody>
                  <a:tcPr/>
                </a:tc>
              </a:tr>
              <a:tr h="509032">
                <a:tc>
                  <a:txBody>
                    <a:bodyPr/>
                    <a:lstStyle/>
                    <a:p>
                      <a:r>
                        <a:rPr lang="en-GB" sz="1400" dirty="0" smtClean="0"/>
                        <a:t>Buying a March swap</a:t>
                      </a:r>
                      <a:endParaRPr lang="en-US" sz="1400" dirty="0"/>
                    </a:p>
                  </a:txBody>
                  <a:tcPr/>
                </a:tc>
                <a:tc>
                  <a:txBody>
                    <a:bodyPr/>
                    <a:lstStyle/>
                    <a:p>
                      <a:r>
                        <a:rPr lang="en-GB" sz="1400" dirty="0" smtClean="0"/>
                        <a:t>EMS&amp;S buys at a fixed number per barrel</a:t>
                      </a:r>
                    </a:p>
                  </a:txBody>
                  <a:tcPr/>
                </a:tc>
                <a:tc>
                  <a:txBody>
                    <a:bodyPr/>
                    <a:lstStyle/>
                    <a:p>
                      <a:r>
                        <a:rPr lang="en-GB" sz="1400" dirty="0" smtClean="0"/>
                        <a:t>EMS&amp;S sells at the average of all dtd brent quotes for </a:t>
                      </a:r>
                    </a:p>
                    <a:p>
                      <a:r>
                        <a:rPr lang="en-GB" sz="1400" dirty="0" smtClean="0"/>
                        <a:t>1-31</a:t>
                      </a:r>
                      <a:r>
                        <a:rPr lang="en-GB" sz="1400" baseline="30000" dirty="0" smtClean="0"/>
                        <a:t>st</a:t>
                      </a:r>
                      <a:r>
                        <a:rPr lang="en-GB" sz="1400" dirty="0" smtClean="0"/>
                        <a:t> March</a:t>
                      </a:r>
                      <a:endParaRPr lang="en-US" sz="1400" dirty="0"/>
                    </a:p>
                  </a:txBody>
                  <a:tcPr/>
                </a:tc>
              </a:tr>
              <a:tr h="37084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Trade date is day</a:t>
                      </a:r>
                      <a:r>
                        <a:rPr lang="en-GB" sz="1400" baseline="0" dirty="0" smtClean="0"/>
                        <a:t> swap is completed</a:t>
                      </a:r>
                      <a:endParaRPr lang="en-US" sz="1400" dirty="0" smtClean="0"/>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Trade date is the day FOLLOWING the last day of the swap period and</a:t>
                      </a:r>
                      <a:r>
                        <a:rPr lang="en-GB" sz="1400" baseline="0" dirty="0" smtClean="0"/>
                        <a:t> floating price is known </a:t>
                      </a:r>
                      <a:r>
                        <a:rPr lang="en-GB"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e.g</a:t>
                      </a:r>
                      <a:r>
                        <a:rPr lang="en-GB" sz="1400" dirty="0" smtClean="0"/>
                        <a:t> 1-31</a:t>
                      </a:r>
                      <a:r>
                        <a:rPr lang="en-GB" sz="1400" baseline="30000" dirty="0" smtClean="0"/>
                        <a:t>st</a:t>
                      </a:r>
                      <a:r>
                        <a:rPr lang="en-GB" sz="1400" dirty="0" smtClean="0"/>
                        <a:t> March deal will completed</a:t>
                      </a:r>
                      <a:r>
                        <a:rPr lang="en-GB" sz="1400" baseline="0" dirty="0" smtClean="0"/>
                        <a:t> 1</a:t>
                      </a:r>
                      <a:r>
                        <a:rPr lang="en-GB" sz="1400" baseline="30000" dirty="0" smtClean="0"/>
                        <a:t>st</a:t>
                      </a:r>
                      <a:r>
                        <a:rPr lang="en-GB" sz="1400" baseline="0" dirty="0" smtClean="0"/>
                        <a:t> April</a:t>
                      </a:r>
                      <a:endParaRPr lang="en-US" sz="1400" dirty="0"/>
                    </a:p>
                  </a:txBody>
                  <a:tcPr/>
                </a:tc>
              </a:tr>
            </a:tbl>
          </a:graphicData>
        </a:graphic>
      </p:graphicFrame>
    </p:spTree>
    <p:extLst>
      <p:ext uri="{BB962C8B-B14F-4D97-AF65-F5344CB8AC3E}">
        <p14:creationId xmlns:p14="http://schemas.microsoft.com/office/powerpoint/2010/main" val="1174574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76848" y="179268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 name="Title 1"/>
          <p:cNvSpPr>
            <a:spLocks noGrp="1"/>
          </p:cNvSpPr>
          <p:nvPr>
            <p:ph type="title"/>
          </p:nvPr>
        </p:nvSpPr>
        <p:spPr/>
        <p:txBody>
          <a:bodyPr>
            <a:normAutofit fontScale="90000"/>
          </a:bodyPr>
          <a:lstStyle/>
          <a:p>
            <a:r>
              <a:rPr lang="en-GB" dirty="0"/>
              <a:t>Example 1: Grane pricing basis exposure - </a:t>
            </a:r>
            <a:r>
              <a:rPr lang="en-GB" dirty="0" smtClean="0"/>
              <a:t>swap</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0551" y="2223131"/>
            <a:ext cx="1010798" cy="523220"/>
          </a:xfrm>
          <a:prstGeom prst="rect">
            <a:avLst/>
          </a:prstGeom>
          <a:noFill/>
        </p:spPr>
        <p:txBody>
          <a:bodyPr wrap="square" rtlCol="0">
            <a:spAutoFit/>
          </a:bodyPr>
          <a:lstStyle/>
          <a:p>
            <a:pPr algn="ctr"/>
            <a:r>
              <a:rPr lang="en-GB" sz="1400" dirty="0" smtClean="0"/>
              <a:t>Deal Date</a:t>
            </a:r>
          </a:p>
          <a:p>
            <a:pPr algn="ctr"/>
            <a:r>
              <a:rPr lang="en-GB" sz="1400" dirty="0" smtClean="0"/>
              <a:t>15 Nov</a:t>
            </a:r>
            <a:endParaRPr lang="en-GB" sz="1400" dirty="0"/>
          </a:p>
        </p:txBody>
      </p:sp>
      <p:sp>
        <p:nvSpPr>
          <p:cNvPr id="7" name="Rectangle 6"/>
          <p:cNvSpPr/>
          <p:nvPr/>
        </p:nvSpPr>
        <p:spPr>
          <a:xfrm>
            <a:off x="2267744" y="1700808"/>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555776"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42969"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1741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1987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90180" y="2276873"/>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45348" y="2244605"/>
            <a:ext cx="1224136" cy="307777"/>
          </a:xfrm>
          <a:prstGeom prst="rect">
            <a:avLst/>
          </a:prstGeom>
          <a:noFill/>
        </p:spPr>
        <p:txBody>
          <a:bodyPr wrap="square" rtlCol="0">
            <a:spAutoFit/>
          </a:bodyPr>
          <a:lstStyle/>
          <a:p>
            <a:pPr algn="ctr"/>
            <a:r>
              <a:rPr lang="en-GB" sz="1400" dirty="0" smtClean="0"/>
              <a:t>17-Nov</a:t>
            </a:r>
            <a:endParaRPr lang="en-GB" sz="1400" dirty="0"/>
          </a:p>
        </p:txBody>
      </p:sp>
      <p:sp>
        <p:nvSpPr>
          <p:cNvPr id="21" name="TextBox 20"/>
          <p:cNvSpPr txBox="1"/>
          <p:nvPr/>
        </p:nvSpPr>
        <p:spPr>
          <a:xfrm>
            <a:off x="3095836" y="2245132"/>
            <a:ext cx="1224136" cy="307777"/>
          </a:xfrm>
          <a:prstGeom prst="rect">
            <a:avLst/>
          </a:prstGeom>
          <a:noFill/>
        </p:spPr>
        <p:txBody>
          <a:bodyPr wrap="square" rtlCol="0">
            <a:spAutoFit/>
          </a:bodyPr>
          <a:lstStyle/>
          <a:p>
            <a:pPr algn="ctr"/>
            <a:r>
              <a:rPr lang="en-GB" sz="1400" dirty="0" smtClean="0"/>
              <a:t>23-Nov</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18-Dec</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22-Dec</a:t>
            </a:r>
            <a:endParaRPr lang="en-GB" sz="1400" dirty="0"/>
          </a:p>
        </p:txBody>
      </p:sp>
      <p:sp>
        <p:nvSpPr>
          <p:cNvPr id="24" name="TextBox 23"/>
          <p:cNvSpPr txBox="1"/>
          <p:nvPr/>
        </p:nvSpPr>
        <p:spPr>
          <a:xfrm>
            <a:off x="1633933" y="1054476"/>
            <a:ext cx="2707782" cy="584775"/>
          </a:xfrm>
          <a:prstGeom prst="rect">
            <a:avLst/>
          </a:prstGeom>
          <a:noFill/>
        </p:spPr>
        <p:txBody>
          <a:bodyPr wrap="square" rtlCol="0">
            <a:spAutoFit/>
          </a:bodyPr>
          <a:lstStyle/>
          <a:p>
            <a:pPr algn="ctr"/>
            <a:r>
              <a:rPr lang="en-GB" sz="1600" dirty="0" smtClean="0"/>
              <a:t>EMS&amp;S buy physical from ENAS - DTD</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ENED - DTD</a:t>
            </a:r>
            <a:endParaRPr lang="en-GB" sz="1600" dirty="0"/>
          </a:p>
        </p:txBody>
      </p:sp>
      <p:sp>
        <p:nvSpPr>
          <p:cNvPr id="26" name="TextBox 25"/>
          <p:cNvSpPr txBox="1"/>
          <p:nvPr/>
        </p:nvSpPr>
        <p:spPr>
          <a:xfrm>
            <a:off x="1788817" y="179583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8" name="TextBox 27"/>
          <p:cNvSpPr txBox="1"/>
          <p:nvPr/>
        </p:nvSpPr>
        <p:spPr>
          <a:xfrm>
            <a:off x="2364880" y="17928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9" name="TextBox 28"/>
          <p:cNvSpPr txBox="1"/>
          <p:nvPr/>
        </p:nvSpPr>
        <p:spPr>
          <a:xfrm>
            <a:off x="2656168" y="1785392"/>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0" name="TextBox 29"/>
          <p:cNvSpPr txBox="1"/>
          <p:nvPr/>
        </p:nvSpPr>
        <p:spPr>
          <a:xfrm>
            <a:off x="2951820" y="177794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2" name="TextBox 31"/>
          <p:cNvSpPr txBox="1"/>
          <p:nvPr/>
        </p:nvSpPr>
        <p:spPr>
          <a:xfrm>
            <a:off x="4997918" y="2377151"/>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3" name="TextBox 32"/>
          <p:cNvSpPr txBox="1"/>
          <p:nvPr/>
        </p:nvSpPr>
        <p:spPr>
          <a:xfrm>
            <a:off x="5293570" y="2369707"/>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4" name="TextBox 33"/>
          <p:cNvSpPr txBox="1"/>
          <p:nvPr/>
        </p:nvSpPr>
        <p:spPr>
          <a:xfrm>
            <a:off x="5572492" y="2368309"/>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5" name="TextBox 34"/>
          <p:cNvSpPr txBox="1"/>
          <p:nvPr/>
        </p:nvSpPr>
        <p:spPr>
          <a:xfrm>
            <a:off x="5868144" y="236086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8" name="TextBox 7"/>
          <p:cNvSpPr txBox="1"/>
          <p:nvPr/>
        </p:nvSpPr>
        <p:spPr>
          <a:xfrm>
            <a:off x="12972" y="3849713"/>
            <a:ext cx="8833556" cy="2308324"/>
          </a:xfrm>
          <a:prstGeom prst="rect">
            <a:avLst/>
          </a:prstGeom>
          <a:noFill/>
        </p:spPr>
        <p:txBody>
          <a:bodyPr wrap="square" rtlCol="0">
            <a:spAutoFit/>
          </a:bodyPr>
          <a:lstStyle/>
          <a:p>
            <a:pPr lvl="1"/>
            <a:r>
              <a:rPr lang="en-GB" sz="1600" b="1" dirty="0" smtClean="0"/>
              <a:t>Method: Execute a dated swap on deal date which automatically unwinds over physical pricing period and “locks-in” the spread on DATED BRENT</a:t>
            </a:r>
          </a:p>
          <a:p>
            <a:pPr lvl="1"/>
            <a:endParaRPr lang="en-GB" sz="1600" dirty="0" smtClean="0"/>
          </a:p>
          <a:p>
            <a:pPr lvl="1"/>
            <a:r>
              <a:rPr lang="en-GB" sz="1600" dirty="0" smtClean="0"/>
              <a:t>15 Nov : Buy 630KB Dated Brent 17- 23 Nov @ Fixed Price</a:t>
            </a:r>
          </a:p>
          <a:p>
            <a:pPr lvl="1"/>
            <a:r>
              <a:rPr lang="en-GB" sz="1600" dirty="0"/>
              <a:t> </a:t>
            </a:r>
            <a:r>
              <a:rPr lang="en-GB" sz="1600" dirty="0" smtClean="0"/>
              <a:t>             Sell 630KB Dated Brent 18 - 22 Dec @ Fixed Price</a:t>
            </a:r>
            <a:endParaRPr lang="en-GB" sz="1600" dirty="0"/>
          </a:p>
          <a:p>
            <a:pPr lvl="1"/>
            <a:r>
              <a:rPr lang="en-GB" sz="1600" dirty="0" smtClean="0"/>
              <a:t>17 Nov to 23 Nov : Sell 126KBD of Dated @ Floating Price (actual price) - automatic</a:t>
            </a:r>
          </a:p>
          <a:p>
            <a:pPr lvl="1"/>
            <a:r>
              <a:rPr lang="en-GB" sz="1600" dirty="0" smtClean="0"/>
              <a:t>18 Dec to 22 Dec : Purchase 126KBD of Dated @ Floating Price (actual price) - automatic</a:t>
            </a:r>
          </a:p>
          <a:p>
            <a:pPr lvl="1"/>
            <a:endParaRPr lang="en-GB" sz="1600" dirty="0" smtClean="0"/>
          </a:p>
          <a:p>
            <a:pPr lvl="1"/>
            <a:r>
              <a:rPr lang="en-GB" sz="1600" dirty="0" smtClean="0"/>
              <a:t>Physical and floating cancel out over both pricing periods leaving the fixed swap only</a:t>
            </a:r>
            <a:endParaRPr lang="en-GB" sz="1600" dirty="0"/>
          </a:p>
        </p:txBody>
      </p:sp>
      <p:sp>
        <p:nvSpPr>
          <p:cNvPr id="36" name="Rectangle 35"/>
          <p:cNvSpPr/>
          <p:nvPr/>
        </p:nvSpPr>
        <p:spPr>
          <a:xfrm>
            <a:off x="2264679" y="228048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p:nvPr/>
        </p:nvCxnSpPr>
        <p:spPr>
          <a:xfrm>
            <a:off x="2552711"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39904"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14353"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16807"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1815" y="2372510"/>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2" name="TextBox 41"/>
          <p:cNvSpPr txBox="1"/>
          <p:nvPr/>
        </p:nvSpPr>
        <p:spPr>
          <a:xfrm>
            <a:off x="2653103" y="2365067"/>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3" name="TextBox 42"/>
          <p:cNvSpPr txBox="1"/>
          <p:nvPr/>
        </p:nvSpPr>
        <p:spPr>
          <a:xfrm>
            <a:off x="2948755" y="2357623"/>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4" name="TextBox 43"/>
          <p:cNvSpPr txBox="1"/>
          <p:nvPr/>
        </p:nvSpPr>
        <p:spPr>
          <a:xfrm>
            <a:off x="1785449" y="238067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5" name="TextBox 44"/>
          <p:cNvSpPr txBox="1"/>
          <p:nvPr/>
        </p:nvSpPr>
        <p:spPr>
          <a:xfrm>
            <a:off x="2076737" y="23732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6" name="Rectangle 45"/>
          <p:cNvSpPr/>
          <p:nvPr/>
        </p:nvSpPr>
        <p:spPr>
          <a:xfrm>
            <a:off x="5190180" y="1693364"/>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p:cNvCxnSpPr/>
          <p:nvPr/>
        </p:nvCxnSpPr>
        <p:spPr>
          <a:xfrm>
            <a:off x="5478212"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65405"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039854"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42308"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02238" y="1786116"/>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2" name="TextBox 51"/>
          <p:cNvSpPr txBox="1"/>
          <p:nvPr/>
        </p:nvSpPr>
        <p:spPr>
          <a:xfrm>
            <a:off x="4701975" y="179224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3" name="TextBox 52"/>
          <p:cNvSpPr txBox="1"/>
          <p:nvPr/>
        </p:nvSpPr>
        <p:spPr>
          <a:xfrm>
            <a:off x="5290571" y="177998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4" name="TextBox 53"/>
          <p:cNvSpPr txBox="1"/>
          <p:nvPr/>
        </p:nvSpPr>
        <p:spPr>
          <a:xfrm>
            <a:off x="5580112"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5" name="TextBox 54"/>
          <p:cNvSpPr txBox="1"/>
          <p:nvPr/>
        </p:nvSpPr>
        <p:spPr>
          <a:xfrm>
            <a:off x="5870984"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6" name="TextBox 55"/>
          <p:cNvSpPr txBox="1"/>
          <p:nvPr/>
        </p:nvSpPr>
        <p:spPr>
          <a:xfrm>
            <a:off x="1792478" y="2871082"/>
            <a:ext cx="2484276" cy="584775"/>
          </a:xfrm>
          <a:prstGeom prst="rect">
            <a:avLst/>
          </a:prstGeom>
          <a:noFill/>
        </p:spPr>
        <p:txBody>
          <a:bodyPr wrap="square" rtlCol="0">
            <a:spAutoFit/>
          </a:bodyPr>
          <a:lstStyle/>
          <a:p>
            <a:pPr algn="ctr"/>
            <a:r>
              <a:rPr lang="en-GB" sz="1600" dirty="0" smtClean="0"/>
              <a:t>EMS&amp;S sell floating - DTD</a:t>
            </a:r>
            <a:endParaRPr lang="en-GB" sz="1600" dirty="0"/>
          </a:p>
        </p:txBody>
      </p:sp>
      <p:sp>
        <p:nvSpPr>
          <p:cNvPr id="57" name="TextBox 56"/>
          <p:cNvSpPr txBox="1"/>
          <p:nvPr/>
        </p:nvSpPr>
        <p:spPr>
          <a:xfrm>
            <a:off x="4701975" y="1051283"/>
            <a:ext cx="2484276" cy="584775"/>
          </a:xfrm>
          <a:prstGeom prst="rect">
            <a:avLst/>
          </a:prstGeom>
          <a:noFill/>
        </p:spPr>
        <p:txBody>
          <a:bodyPr wrap="square" rtlCol="0">
            <a:spAutoFit/>
          </a:bodyPr>
          <a:lstStyle/>
          <a:p>
            <a:pPr algn="ctr"/>
            <a:r>
              <a:rPr lang="en-GB" sz="1600" dirty="0" smtClean="0"/>
              <a:t>EMS&amp;S buy floating - DTD</a:t>
            </a:r>
            <a:endParaRPr lang="en-GB" sz="1600" dirty="0"/>
          </a:p>
        </p:txBody>
      </p:sp>
      <p:sp>
        <p:nvSpPr>
          <p:cNvPr id="3" name="Rectangle 2"/>
          <p:cNvSpPr/>
          <p:nvPr/>
        </p:nvSpPr>
        <p:spPr>
          <a:xfrm>
            <a:off x="832907" y="1068950"/>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37989" y="2269428"/>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402557" y="1485363"/>
            <a:ext cx="1224136" cy="430887"/>
          </a:xfrm>
          <a:prstGeom prst="rect">
            <a:avLst/>
          </a:prstGeom>
          <a:noFill/>
        </p:spPr>
        <p:txBody>
          <a:bodyPr wrap="square" rtlCol="0">
            <a:spAutoFit/>
          </a:bodyPr>
          <a:lstStyle/>
          <a:p>
            <a:pPr algn="ctr"/>
            <a:r>
              <a:rPr lang="en-GB" sz="1100" dirty="0" smtClean="0"/>
              <a:t>630</a:t>
            </a:r>
          </a:p>
          <a:p>
            <a:pPr algn="ctr"/>
            <a:r>
              <a:rPr lang="en-GB" sz="1100" dirty="0" smtClean="0"/>
              <a:t>KB</a:t>
            </a:r>
            <a:endParaRPr lang="en-GB" sz="1100" dirty="0"/>
          </a:p>
        </p:txBody>
      </p:sp>
      <p:sp>
        <p:nvSpPr>
          <p:cNvPr id="60" name="TextBox 59"/>
          <p:cNvSpPr txBox="1"/>
          <p:nvPr/>
        </p:nvSpPr>
        <p:spPr>
          <a:xfrm>
            <a:off x="400353" y="2875141"/>
            <a:ext cx="1224136" cy="430887"/>
          </a:xfrm>
          <a:prstGeom prst="rect">
            <a:avLst/>
          </a:prstGeom>
          <a:noFill/>
        </p:spPr>
        <p:txBody>
          <a:bodyPr wrap="square" rtlCol="0">
            <a:spAutoFit/>
          </a:bodyPr>
          <a:lstStyle/>
          <a:p>
            <a:pPr algn="ctr"/>
            <a:r>
              <a:rPr lang="en-GB" sz="1100" smtClean="0"/>
              <a:t>630</a:t>
            </a:r>
            <a:endParaRPr lang="en-GB" sz="1100" dirty="0" smtClean="0"/>
          </a:p>
          <a:p>
            <a:pPr algn="ctr"/>
            <a:r>
              <a:rPr lang="en-GB" sz="1100" dirty="0" smtClean="0"/>
              <a:t>KB</a:t>
            </a:r>
            <a:endParaRPr lang="en-GB" sz="1100" dirty="0"/>
          </a:p>
        </p:txBody>
      </p:sp>
      <p:sp>
        <p:nvSpPr>
          <p:cNvPr id="61" name="TextBox 60"/>
          <p:cNvSpPr txBox="1"/>
          <p:nvPr/>
        </p:nvSpPr>
        <p:spPr>
          <a:xfrm>
            <a:off x="-22079" y="2881548"/>
            <a:ext cx="912991" cy="738664"/>
          </a:xfrm>
          <a:prstGeom prst="rect">
            <a:avLst/>
          </a:prstGeom>
          <a:noFill/>
        </p:spPr>
        <p:txBody>
          <a:bodyPr wrap="square" rtlCol="0">
            <a:spAutoFit/>
          </a:bodyPr>
          <a:lstStyle/>
          <a:p>
            <a:pPr algn="ctr"/>
            <a:r>
              <a:rPr lang="en-GB" sz="1400" dirty="0" smtClean="0"/>
              <a:t>EMS&amp;S sell fixed - DTD</a:t>
            </a:r>
            <a:endParaRPr lang="en-GB" sz="1400" dirty="0"/>
          </a:p>
        </p:txBody>
      </p:sp>
      <p:sp>
        <p:nvSpPr>
          <p:cNvPr id="62" name="TextBox 61"/>
          <p:cNvSpPr txBox="1"/>
          <p:nvPr/>
        </p:nvSpPr>
        <p:spPr>
          <a:xfrm>
            <a:off x="-64206" y="1239074"/>
            <a:ext cx="998418" cy="738664"/>
          </a:xfrm>
          <a:prstGeom prst="rect">
            <a:avLst/>
          </a:prstGeom>
          <a:noFill/>
        </p:spPr>
        <p:txBody>
          <a:bodyPr wrap="square" rtlCol="0">
            <a:spAutoFit/>
          </a:bodyPr>
          <a:lstStyle/>
          <a:p>
            <a:pPr algn="ctr"/>
            <a:r>
              <a:rPr lang="en-GB" sz="1400" dirty="0" smtClean="0"/>
              <a:t>EMS&amp;S buy fixed - DTD</a:t>
            </a:r>
            <a:endParaRPr lang="en-GB" sz="1400" dirty="0"/>
          </a:p>
        </p:txBody>
      </p:sp>
    </p:spTree>
    <p:extLst>
      <p:ext uri="{BB962C8B-B14F-4D97-AF65-F5344CB8AC3E}">
        <p14:creationId xmlns:p14="http://schemas.microsoft.com/office/powerpoint/2010/main" val="3526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1"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112617" y="179268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 name="Title 1"/>
          <p:cNvSpPr>
            <a:spLocks noGrp="1"/>
          </p:cNvSpPr>
          <p:nvPr>
            <p:ph type="title"/>
          </p:nvPr>
        </p:nvSpPr>
        <p:spPr>
          <a:xfrm>
            <a:off x="457200" y="293688"/>
            <a:ext cx="8507288" cy="762000"/>
          </a:xfrm>
        </p:spPr>
        <p:txBody>
          <a:bodyPr>
            <a:normAutofit fontScale="90000"/>
          </a:bodyPr>
          <a:lstStyle/>
          <a:p>
            <a:r>
              <a:rPr lang="en-GB" dirty="0"/>
              <a:t>Example 1: Grane pricing basis exposure </a:t>
            </a:r>
            <a:r>
              <a:rPr lang="en-GB" dirty="0" smtClean="0"/>
              <a:t>– Actuals!</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8115" y="2223131"/>
            <a:ext cx="1010798" cy="523220"/>
          </a:xfrm>
          <a:prstGeom prst="rect">
            <a:avLst/>
          </a:prstGeom>
          <a:noFill/>
        </p:spPr>
        <p:txBody>
          <a:bodyPr wrap="square" rtlCol="0">
            <a:spAutoFit/>
          </a:bodyPr>
          <a:lstStyle/>
          <a:p>
            <a:pPr algn="ctr"/>
            <a:r>
              <a:rPr lang="en-GB" sz="1400" dirty="0" smtClean="0"/>
              <a:t>Deal Date</a:t>
            </a:r>
          </a:p>
          <a:p>
            <a:pPr algn="ctr"/>
            <a:r>
              <a:rPr lang="en-GB" sz="1400" dirty="0" smtClean="0"/>
              <a:t>15 Nov</a:t>
            </a:r>
            <a:endParaRPr lang="en-GB" sz="1400" dirty="0"/>
          </a:p>
        </p:txBody>
      </p:sp>
      <p:sp>
        <p:nvSpPr>
          <p:cNvPr id="7" name="Rectangle 6"/>
          <p:cNvSpPr/>
          <p:nvPr/>
        </p:nvSpPr>
        <p:spPr>
          <a:xfrm>
            <a:off x="2267744" y="1700808"/>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591545"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7873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1741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1987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90180" y="2276873"/>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45348" y="2244605"/>
            <a:ext cx="1224136" cy="307777"/>
          </a:xfrm>
          <a:prstGeom prst="rect">
            <a:avLst/>
          </a:prstGeom>
          <a:noFill/>
        </p:spPr>
        <p:txBody>
          <a:bodyPr wrap="square" rtlCol="0">
            <a:spAutoFit/>
          </a:bodyPr>
          <a:lstStyle/>
          <a:p>
            <a:pPr algn="ctr"/>
            <a:r>
              <a:rPr lang="en-GB" sz="1400" dirty="0" smtClean="0"/>
              <a:t>17-Nov</a:t>
            </a:r>
            <a:endParaRPr lang="en-GB" sz="1400" dirty="0"/>
          </a:p>
        </p:txBody>
      </p:sp>
      <p:sp>
        <p:nvSpPr>
          <p:cNvPr id="21" name="TextBox 20"/>
          <p:cNvSpPr txBox="1"/>
          <p:nvPr/>
        </p:nvSpPr>
        <p:spPr>
          <a:xfrm>
            <a:off x="3095836" y="2245132"/>
            <a:ext cx="1224136" cy="307777"/>
          </a:xfrm>
          <a:prstGeom prst="rect">
            <a:avLst/>
          </a:prstGeom>
          <a:noFill/>
        </p:spPr>
        <p:txBody>
          <a:bodyPr wrap="square" rtlCol="0">
            <a:spAutoFit/>
          </a:bodyPr>
          <a:lstStyle/>
          <a:p>
            <a:pPr algn="ctr"/>
            <a:r>
              <a:rPr lang="en-GB" sz="1400" dirty="0" smtClean="0"/>
              <a:t>23-Nov</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18-Dec</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22-Dec</a:t>
            </a:r>
            <a:endParaRPr lang="en-GB" sz="1400" dirty="0"/>
          </a:p>
        </p:txBody>
      </p:sp>
      <p:sp>
        <p:nvSpPr>
          <p:cNvPr id="24" name="TextBox 23"/>
          <p:cNvSpPr txBox="1"/>
          <p:nvPr/>
        </p:nvSpPr>
        <p:spPr>
          <a:xfrm>
            <a:off x="1633933" y="1054476"/>
            <a:ext cx="2707782" cy="584775"/>
          </a:xfrm>
          <a:prstGeom prst="rect">
            <a:avLst/>
          </a:prstGeom>
          <a:noFill/>
        </p:spPr>
        <p:txBody>
          <a:bodyPr wrap="square" rtlCol="0">
            <a:spAutoFit/>
          </a:bodyPr>
          <a:lstStyle/>
          <a:p>
            <a:pPr algn="ctr"/>
            <a:r>
              <a:rPr lang="en-GB" sz="1600" dirty="0" smtClean="0"/>
              <a:t>EMS&amp;S buy physical from ENAS - DTD</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ENED - DTD</a:t>
            </a:r>
            <a:endParaRPr lang="en-GB" sz="1600" dirty="0"/>
          </a:p>
        </p:txBody>
      </p:sp>
      <p:sp>
        <p:nvSpPr>
          <p:cNvPr id="26" name="TextBox 25"/>
          <p:cNvSpPr txBox="1"/>
          <p:nvPr/>
        </p:nvSpPr>
        <p:spPr>
          <a:xfrm>
            <a:off x="1788817" y="179583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8" name="TextBox 27"/>
          <p:cNvSpPr txBox="1"/>
          <p:nvPr/>
        </p:nvSpPr>
        <p:spPr>
          <a:xfrm>
            <a:off x="2364880" y="17928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9" name="TextBox 28"/>
          <p:cNvSpPr txBox="1"/>
          <p:nvPr/>
        </p:nvSpPr>
        <p:spPr>
          <a:xfrm>
            <a:off x="2656168" y="1785392"/>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0" name="TextBox 29"/>
          <p:cNvSpPr txBox="1"/>
          <p:nvPr/>
        </p:nvSpPr>
        <p:spPr>
          <a:xfrm>
            <a:off x="2951820" y="177794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2" name="TextBox 31"/>
          <p:cNvSpPr txBox="1"/>
          <p:nvPr/>
        </p:nvSpPr>
        <p:spPr>
          <a:xfrm>
            <a:off x="4997918" y="2377151"/>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3" name="TextBox 32"/>
          <p:cNvSpPr txBox="1"/>
          <p:nvPr/>
        </p:nvSpPr>
        <p:spPr>
          <a:xfrm>
            <a:off x="5293570" y="2369707"/>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4" name="TextBox 33"/>
          <p:cNvSpPr txBox="1"/>
          <p:nvPr/>
        </p:nvSpPr>
        <p:spPr>
          <a:xfrm>
            <a:off x="5572492" y="2368309"/>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5" name="TextBox 34"/>
          <p:cNvSpPr txBox="1"/>
          <p:nvPr/>
        </p:nvSpPr>
        <p:spPr>
          <a:xfrm>
            <a:off x="5868144" y="236086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8" name="TextBox 7"/>
          <p:cNvSpPr txBox="1"/>
          <p:nvPr/>
        </p:nvSpPr>
        <p:spPr>
          <a:xfrm>
            <a:off x="380529" y="3702912"/>
            <a:ext cx="8833556" cy="3046988"/>
          </a:xfrm>
          <a:prstGeom prst="rect">
            <a:avLst/>
          </a:prstGeom>
          <a:noFill/>
        </p:spPr>
        <p:txBody>
          <a:bodyPr wrap="square" rtlCol="0">
            <a:spAutoFit/>
          </a:bodyPr>
          <a:lstStyle/>
          <a:p>
            <a:r>
              <a:rPr lang="en-US" sz="1200" dirty="0" smtClean="0"/>
              <a:t>15 Nov: Bought </a:t>
            </a:r>
            <a:r>
              <a:rPr lang="en-US" sz="1200" dirty="0"/>
              <a:t>Nov 17-23 Dtd Brent Fixed @ 61.00 </a:t>
            </a:r>
            <a:endParaRPr lang="en-GB" sz="1200" dirty="0"/>
          </a:p>
          <a:p>
            <a:r>
              <a:rPr lang="en-US" sz="1200" dirty="0"/>
              <a:t>15 Nov: </a:t>
            </a:r>
            <a:r>
              <a:rPr lang="en-US" sz="1200" dirty="0" smtClean="0"/>
              <a:t>Sold </a:t>
            </a:r>
            <a:r>
              <a:rPr lang="en-US" sz="1200" dirty="0"/>
              <a:t>Dec 18-22 Dtd Brent Fixed @ 61.20 </a:t>
            </a:r>
            <a:endParaRPr lang="en-GB" sz="1200" dirty="0"/>
          </a:p>
          <a:p>
            <a:pPr lvl="0"/>
            <a:r>
              <a:rPr lang="en-US" sz="1200" b="1" dirty="0"/>
              <a:t>Collected 0.20 $/bbl. contango</a:t>
            </a:r>
            <a:endParaRPr lang="en-GB" sz="1200" b="1" dirty="0"/>
          </a:p>
          <a:p>
            <a:r>
              <a:rPr lang="en-US" sz="1200" dirty="0" smtClean="0"/>
              <a:t>17-23 Nov: Sell </a:t>
            </a:r>
            <a:r>
              <a:rPr lang="en-US" sz="1200" dirty="0"/>
              <a:t>Nov 17-23 Dtd Brent Floating</a:t>
            </a:r>
            <a:endParaRPr lang="en-GB" sz="1200" dirty="0"/>
          </a:p>
          <a:p>
            <a:r>
              <a:rPr lang="en-US" sz="1200" dirty="0" smtClean="0"/>
              <a:t>18-22 Dec: Buy </a:t>
            </a:r>
            <a:r>
              <a:rPr lang="en-US" sz="1200" dirty="0"/>
              <a:t>Dec 18-22 Dtd Brent Floating</a:t>
            </a:r>
            <a:endParaRPr lang="en-GB" sz="1200" dirty="0"/>
          </a:p>
          <a:p>
            <a:r>
              <a:rPr lang="en-US" sz="1200" b="1" dirty="0"/>
              <a:t> </a:t>
            </a:r>
            <a:endParaRPr lang="en-GB" sz="1200" dirty="0"/>
          </a:p>
          <a:p>
            <a:r>
              <a:rPr lang="en-US" sz="1200" dirty="0"/>
              <a:t>EMS&amp;S purchased Grane cargo FOB from ENAS at DTD (17-23 Nov) - 0.8 </a:t>
            </a:r>
            <a:endParaRPr lang="en-GB" sz="1200" dirty="0"/>
          </a:p>
          <a:p>
            <a:r>
              <a:rPr lang="en-US" sz="1200" dirty="0"/>
              <a:t>EMS&amp;S sold to ENED FOB at DTD (18-22 Dec) - 1.00</a:t>
            </a:r>
            <a:endParaRPr lang="en-GB" sz="1200" dirty="0"/>
          </a:p>
          <a:p>
            <a:r>
              <a:rPr lang="en-US" sz="1200" dirty="0"/>
              <a:t> </a:t>
            </a:r>
            <a:endParaRPr lang="en-GB" sz="1200" dirty="0"/>
          </a:p>
          <a:p>
            <a:r>
              <a:rPr lang="en-US" sz="1200" b="1" dirty="0"/>
              <a:t>EMS&amp;S </a:t>
            </a:r>
            <a:r>
              <a:rPr lang="en-US" sz="1200" b="1" dirty="0" smtClean="0"/>
              <a:t>Paper Loss</a:t>
            </a:r>
            <a:endParaRPr lang="en-GB" sz="1200" dirty="0"/>
          </a:p>
          <a:p>
            <a:r>
              <a:rPr lang="en-US" sz="1200" dirty="0"/>
              <a:t>Nov Dated:                    733.95 K$</a:t>
            </a:r>
            <a:endParaRPr lang="en-GB" sz="1200" dirty="0"/>
          </a:p>
          <a:p>
            <a:r>
              <a:rPr lang="en-US" sz="1200" u="sng" dirty="0"/>
              <a:t>Dec Dated:                - 1823.85 K$</a:t>
            </a:r>
            <a:endParaRPr lang="en-GB" sz="1200" dirty="0"/>
          </a:p>
          <a:p>
            <a:r>
              <a:rPr lang="en-US" sz="1200" b="1" dirty="0"/>
              <a:t>Net Loss:                  - 1089.00 K$ </a:t>
            </a:r>
            <a:endParaRPr lang="en-GB" sz="1200" dirty="0"/>
          </a:p>
          <a:p>
            <a:r>
              <a:rPr lang="en-US" sz="1200" b="1" dirty="0"/>
              <a:t> </a:t>
            </a:r>
            <a:endParaRPr lang="en-GB" sz="1200" dirty="0"/>
          </a:p>
          <a:p>
            <a:r>
              <a:rPr lang="en-GB" sz="1200" dirty="0"/>
              <a:t> </a:t>
            </a:r>
          </a:p>
          <a:p>
            <a:pPr algn="ctr"/>
            <a:r>
              <a:rPr lang="en-US" sz="1200" b="1" dirty="0"/>
              <a:t>Overall EMS&amp;S Loss (Physical and Paper) = -3.34K$ </a:t>
            </a:r>
            <a:endParaRPr lang="en-GB" sz="1200" dirty="0"/>
          </a:p>
        </p:txBody>
      </p:sp>
      <p:sp>
        <p:nvSpPr>
          <p:cNvPr id="36" name="Rectangle 35"/>
          <p:cNvSpPr/>
          <p:nvPr/>
        </p:nvSpPr>
        <p:spPr>
          <a:xfrm>
            <a:off x="2264679" y="228048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p:nvPr/>
        </p:nvCxnSpPr>
        <p:spPr>
          <a:xfrm>
            <a:off x="2552711"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39904"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14353"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16807" y="228048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1815" y="2372510"/>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2" name="TextBox 41"/>
          <p:cNvSpPr txBox="1"/>
          <p:nvPr/>
        </p:nvSpPr>
        <p:spPr>
          <a:xfrm>
            <a:off x="2653103" y="2365067"/>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3" name="TextBox 42"/>
          <p:cNvSpPr txBox="1"/>
          <p:nvPr/>
        </p:nvSpPr>
        <p:spPr>
          <a:xfrm>
            <a:off x="2948755" y="2357623"/>
            <a:ext cx="1224136" cy="430887"/>
          </a:xfrm>
          <a:prstGeom prst="rect">
            <a:avLst/>
          </a:prstGeom>
          <a:noFill/>
          <a:ln>
            <a:noFill/>
          </a:ln>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4" name="TextBox 43"/>
          <p:cNvSpPr txBox="1"/>
          <p:nvPr/>
        </p:nvSpPr>
        <p:spPr>
          <a:xfrm>
            <a:off x="1785449" y="238067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5" name="TextBox 44"/>
          <p:cNvSpPr txBox="1"/>
          <p:nvPr/>
        </p:nvSpPr>
        <p:spPr>
          <a:xfrm>
            <a:off x="2076737" y="23732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46" name="Rectangle 45"/>
          <p:cNvSpPr/>
          <p:nvPr/>
        </p:nvSpPr>
        <p:spPr>
          <a:xfrm>
            <a:off x="5190180" y="1693364"/>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p:cNvCxnSpPr/>
          <p:nvPr/>
        </p:nvCxnSpPr>
        <p:spPr>
          <a:xfrm>
            <a:off x="5478212"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65405"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039854"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42308" y="1693364"/>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02238" y="1786116"/>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2" name="TextBox 51"/>
          <p:cNvSpPr txBox="1"/>
          <p:nvPr/>
        </p:nvSpPr>
        <p:spPr>
          <a:xfrm>
            <a:off x="4701975" y="179224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3" name="TextBox 52"/>
          <p:cNvSpPr txBox="1"/>
          <p:nvPr/>
        </p:nvSpPr>
        <p:spPr>
          <a:xfrm>
            <a:off x="5290571" y="177998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4" name="TextBox 53"/>
          <p:cNvSpPr txBox="1"/>
          <p:nvPr/>
        </p:nvSpPr>
        <p:spPr>
          <a:xfrm>
            <a:off x="5580112"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5" name="TextBox 54"/>
          <p:cNvSpPr txBox="1"/>
          <p:nvPr/>
        </p:nvSpPr>
        <p:spPr>
          <a:xfrm>
            <a:off x="5870984" y="1784800"/>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56" name="TextBox 55"/>
          <p:cNvSpPr txBox="1"/>
          <p:nvPr/>
        </p:nvSpPr>
        <p:spPr>
          <a:xfrm>
            <a:off x="1792478" y="2871082"/>
            <a:ext cx="2484276" cy="584775"/>
          </a:xfrm>
          <a:prstGeom prst="rect">
            <a:avLst/>
          </a:prstGeom>
          <a:noFill/>
        </p:spPr>
        <p:txBody>
          <a:bodyPr wrap="square" rtlCol="0">
            <a:spAutoFit/>
          </a:bodyPr>
          <a:lstStyle/>
          <a:p>
            <a:pPr algn="ctr"/>
            <a:r>
              <a:rPr lang="en-GB" sz="1600" dirty="0" smtClean="0"/>
              <a:t>EMS&amp;S sell floating - DTD</a:t>
            </a:r>
            <a:endParaRPr lang="en-GB" sz="1600" dirty="0"/>
          </a:p>
        </p:txBody>
      </p:sp>
      <p:sp>
        <p:nvSpPr>
          <p:cNvPr id="57" name="TextBox 56"/>
          <p:cNvSpPr txBox="1"/>
          <p:nvPr/>
        </p:nvSpPr>
        <p:spPr>
          <a:xfrm>
            <a:off x="4701975" y="1051283"/>
            <a:ext cx="2484276" cy="584775"/>
          </a:xfrm>
          <a:prstGeom prst="rect">
            <a:avLst/>
          </a:prstGeom>
          <a:noFill/>
        </p:spPr>
        <p:txBody>
          <a:bodyPr wrap="square" rtlCol="0">
            <a:spAutoFit/>
          </a:bodyPr>
          <a:lstStyle/>
          <a:p>
            <a:pPr algn="ctr"/>
            <a:r>
              <a:rPr lang="en-GB" sz="1600" dirty="0" smtClean="0"/>
              <a:t>EMS&amp;S buy floating - DTD</a:t>
            </a:r>
            <a:endParaRPr lang="en-GB" sz="1600" dirty="0"/>
          </a:p>
        </p:txBody>
      </p:sp>
      <p:sp>
        <p:nvSpPr>
          <p:cNvPr id="3" name="Rectangle 2"/>
          <p:cNvSpPr/>
          <p:nvPr/>
        </p:nvSpPr>
        <p:spPr>
          <a:xfrm>
            <a:off x="832401" y="1063165"/>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27584" y="2269428"/>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p:cNvSpPr txBox="1"/>
          <p:nvPr/>
        </p:nvSpPr>
        <p:spPr>
          <a:xfrm>
            <a:off x="402557" y="1485363"/>
            <a:ext cx="1224136" cy="430887"/>
          </a:xfrm>
          <a:prstGeom prst="rect">
            <a:avLst/>
          </a:prstGeom>
          <a:noFill/>
        </p:spPr>
        <p:txBody>
          <a:bodyPr wrap="square" rtlCol="0">
            <a:spAutoFit/>
          </a:bodyPr>
          <a:lstStyle/>
          <a:p>
            <a:pPr algn="ctr"/>
            <a:r>
              <a:rPr lang="en-GB" sz="1100" dirty="0" smtClean="0"/>
              <a:t>630</a:t>
            </a:r>
          </a:p>
          <a:p>
            <a:pPr algn="ctr"/>
            <a:r>
              <a:rPr lang="en-GB" sz="1100" dirty="0" smtClean="0"/>
              <a:t>KB</a:t>
            </a:r>
            <a:endParaRPr lang="en-GB" sz="1100" dirty="0"/>
          </a:p>
        </p:txBody>
      </p:sp>
      <p:sp>
        <p:nvSpPr>
          <p:cNvPr id="60" name="TextBox 59"/>
          <p:cNvSpPr txBox="1"/>
          <p:nvPr/>
        </p:nvSpPr>
        <p:spPr>
          <a:xfrm>
            <a:off x="400353" y="2875141"/>
            <a:ext cx="1224136" cy="430887"/>
          </a:xfrm>
          <a:prstGeom prst="rect">
            <a:avLst/>
          </a:prstGeom>
          <a:noFill/>
        </p:spPr>
        <p:txBody>
          <a:bodyPr wrap="square" rtlCol="0">
            <a:spAutoFit/>
          </a:bodyPr>
          <a:lstStyle/>
          <a:p>
            <a:pPr algn="ctr"/>
            <a:r>
              <a:rPr lang="en-GB" sz="1100" smtClean="0"/>
              <a:t>630</a:t>
            </a:r>
            <a:endParaRPr lang="en-GB" sz="1100" dirty="0" smtClean="0"/>
          </a:p>
          <a:p>
            <a:pPr algn="ctr"/>
            <a:r>
              <a:rPr lang="en-GB" sz="1100" dirty="0" smtClean="0"/>
              <a:t>KB</a:t>
            </a:r>
            <a:endParaRPr lang="en-GB" sz="1100" dirty="0"/>
          </a:p>
        </p:txBody>
      </p:sp>
      <p:sp>
        <p:nvSpPr>
          <p:cNvPr id="61" name="TextBox 60"/>
          <p:cNvSpPr txBox="1"/>
          <p:nvPr/>
        </p:nvSpPr>
        <p:spPr>
          <a:xfrm>
            <a:off x="-22079" y="2881548"/>
            <a:ext cx="912991" cy="738664"/>
          </a:xfrm>
          <a:prstGeom prst="rect">
            <a:avLst/>
          </a:prstGeom>
          <a:noFill/>
        </p:spPr>
        <p:txBody>
          <a:bodyPr wrap="square" rtlCol="0">
            <a:spAutoFit/>
          </a:bodyPr>
          <a:lstStyle/>
          <a:p>
            <a:pPr algn="ctr"/>
            <a:r>
              <a:rPr lang="en-GB" sz="1400" dirty="0" smtClean="0"/>
              <a:t>EMS&amp;S sell fixed - DTD</a:t>
            </a:r>
            <a:endParaRPr lang="en-GB" sz="1400" dirty="0"/>
          </a:p>
        </p:txBody>
      </p:sp>
      <p:sp>
        <p:nvSpPr>
          <p:cNvPr id="62" name="TextBox 61"/>
          <p:cNvSpPr txBox="1"/>
          <p:nvPr/>
        </p:nvSpPr>
        <p:spPr>
          <a:xfrm>
            <a:off x="-64206" y="1239074"/>
            <a:ext cx="998418" cy="738664"/>
          </a:xfrm>
          <a:prstGeom prst="rect">
            <a:avLst/>
          </a:prstGeom>
          <a:noFill/>
        </p:spPr>
        <p:txBody>
          <a:bodyPr wrap="square" rtlCol="0">
            <a:spAutoFit/>
          </a:bodyPr>
          <a:lstStyle/>
          <a:p>
            <a:pPr algn="ctr"/>
            <a:r>
              <a:rPr lang="en-GB" sz="1400" dirty="0" smtClean="0"/>
              <a:t>EMS&amp;S buy fixed - DTD</a:t>
            </a:r>
            <a:endParaRPr lang="en-GB" sz="1400" dirty="0"/>
          </a:p>
        </p:txBody>
      </p:sp>
      <p:sp>
        <p:nvSpPr>
          <p:cNvPr id="4" name="Rectangle 3"/>
          <p:cNvSpPr/>
          <p:nvPr/>
        </p:nvSpPr>
        <p:spPr>
          <a:xfrm>
            <a:off x="3024336" y="5373216"/>
            <a:ext cx="4572000" cy="830997"/>
          </a:xfrm>
          <a:prstGeom prst="rect">
            <a:avLst/>
          </a:prstGeom>
        </p:spPr>
        <p:txBody>
          <a:bodyPr>
            <a:spAutoFit/>
          </a:bodyPr>
          <a:lstStyle/>
          <a:p>
            <a:r>
              <a:rPr lang="en-US" sz="1200" b="1" dirty="0"/>
              <a:t>EMS&amp;S Physical Gain</a:t>
            </a:r>
            <a:r>
              <a:rPr lang="en-US" sz="1200" dirty="0"/>
              <a:t> </a:t>
            </a:r>
            <a:endParaRPr lang="en-GB" sz="1200" dirty="0"/>
          </a:p>
          <a:p>
            <a:r>
              <a:rPr lang="en-US" sz="1200" dirty="0"/>
              <a:t>Nov Dated (purchase from ENAS</a:t>
            </a:r>
            <a:r>
              <a:rPr lang="en-US" sz="1200" dirty="0" smtClean="0"/>
              <a:t>):</a:t>
            </a:r>
            <a:r>
              <a:rPr lang="en-US" sz="1200" dirty="0"/>
              <a:t>  -38541.58 K$</a:t>
            </a:r>
            <a:endParaRPr lang="en-GB" sz="1200" dirty="0"/>
          </a:p>
          <a:p>
            <a:r>
              <a:rPr lang="en-US" sz="1200" u="sng" dirty="0"/>
              <a:t>Dec Dated (sale to ENED)       </a:t>
            </a:r>
            <a:r>
              <a:rPr lang="en-US" sz="1200" u="sng" dirty="0" smtClean="0"/>
              <a:t>   </a:t>
            </a:r>
            <a:r>
              <a:rPr lang="en-US" sz="1200" u="sng" dirty="0"/>
              <a:t>    :  </a:t>
            </a:r>
            <a:r>
              <a:rPr lang="en-US" sz="1200" u="sng" dirty="0" smtClean="0"/>
              <a:t>  39628.14 </a:t>
            </a:r>
            <a:r>
              <a:rPr lang="en-US" sz="1200" u="sng" dirty="0"/>
              <a:t>K$</a:t>
            </a:r>
            <a:endParaRPr lang="en-GB" sz="1200" dirty="0"/>
          </a:p>
          <a:p>
            <a:r>
              <a:rPr lang="en-US" sz="1200" b="1" dirty="0"/>
              <a:t>Net Gain:                                        </a:t>
            </a:r>
            <a:r>
              <a:rPr lang="en-US" sz="1200" b="1" dirty="0" smtClean="0"/>
              <a:t>        </a:t>
            </a:r>
            <a:r>
              <a:rPr lang="en-US" sz="1200" b="1" dirty="0"/>
              <a:t> 1086.56 K$ </a:t>
            </a:r>
            <a:endParaRPr lang="en-GB" sz="1200" dirty="0"/>
          </a:p>
        </p:txBody>
      </p:sp>
      <p:sp>
        <p:nvSpPr>
          <p:cNvPr id="9" name="TextBox 8"/>
          <p:cNvSpPr txBox="1"/>
          <p:nvPr/>
        </p:nvSpPr>
        <p:spPr>
          <a:xfrm>
            <a:off x="4897936" y="3856338"/>
            <a:ext cx="8492127" cy="646331"/>
          </a:xfrm>
          <a:prstGeom prst="rect">
            <a:avLst/>
          </a:prstGeom>
          <a:noFill/>
        </p:spPr>
        <p:txBody>
          <a:bodyPr wrap="square" rtlCol="0">
            <a:spAutoFit/>
          </a:bodyPr>
          <a:lstStyle/>
          <a:p>
            <a:r>
              <a:rPr lang="en-GB" dirty="0" smtClean="0"/>
              <a:t>Why is the overall P/L not +0.20 $/bbl.? </a:t>
            </a:r>
          </a:p>
          <a:p>
            <a:r>
              <a:rPr lang="en-GB" dirty="0" smtClean="0"/>
              <a:t>Why is the overall P/L not zero?</a:t>
            </a:r>
            <a:endParaRPr lang="en-GB" dirty="0"/>
          </a:p>
        </p:txBody>
      </p:sp>
    </p:spTree>
    <p:extLst>
      <p:ext uri="{BB962C8B-B14F-4D97-AF65-F5344CB8AC3E}">
        <p14:creationId xmlns:p14="http://schemas.microsoft.com/office/powerpoint/2010/main" val="30255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2</a:t>
            </a:r>
            <a:endParaRPr lang="en-GB" sz="6000" dirty="0"/>
          </a:p>
        </p:txBody>
      </p:sp>
    </p:spTree>
    <p:extLst>
      <p:ext uri="{BB962C8B-B14F-4D97-AF65-F5344CB8AC3E}">
        <p14:creationId xmlns:p14="http://schemas.microsoft.com/office/powerpoint/2010/main" val="2433802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052736"/>
            <a:ext cx="8229600" cy="5616624"/>
          </a:xfrm>
        </p:spPr>
        <p:txBody>
          <a:bodyPr>
            <a:normAutofit/>
          </a:bodyPr>
          <a:lstStyle/>
          <a:p>
            <a:pPr marL="0" indent="0">
              <a:buNone/>
            </a:pPr>
            <a:r>
              <a:rPr lang="en-GB" b="1" dirty="0"/>
              <a:t>Bought:</a:t>
            </a:r>
            <a:r>
              <a:rPr lang="en-GB" dirty="0"/>
              <a:t> EMS&amp;S purchased 520KB of Midland Sweet from EMOC for export to Fawley refinery pricing on WTI from month NYMEX Calendar Month Average of load. The load window is January 18-20. </a:t>
            </a:r>
            <a:r>
              <a:rPr lang="en-GB" dirty="0" smtClean="0"/>
              <a:t>Deal date 14</a:t>
            </a:r>
            <a:r>
              <a:rPr lang="en-GB" baseline="30000" dirty="0" smtClean="0"/>
              <a:t>th</a:t>
            </a:r>
            <a:r>
              <a:rPr lang="en-GB" dirty="0" smtClean="0"/>
              <a:t> December.</a:t>
            </a:r>
          </a:p>
          <a:p>
            <a:pPr marL="0" indent="0">
              <a:buNone/>
            </a:pPr>
            <a:endParaRPr lang="en-GB" dirty="0"/>
          </a:p>
          <a:p>
            <a:pPr marL="0" indent="0">
              <a:buNone/>
            </a:pPr>
            <a:r>
              <a:rPr lang="en-GB" dirty="0"/>
              <a:t>The FOB purchase price is WTI CMA (Jan) + 4.1 </a:t>
            </a:r>
          </a:p>
          <a:p>
            <a:pPr marL="0" indent="0">
              <a:buNone/>
            </a:pPr>
            <a:r>
              <a:rPr lang="en-GB" dirty="0"/>
              <a:t>The estimated freight cost is 2.35 $/bbl</a:t>
            </a:r>
            <a:r>
              <a:rPr lang="en-GB" dirty="0" smtClean="0"/>
              <a:t>.</a:t>
            </a:r>
          </a:p>
          <a:p>
            <a:pPr marL="0" indent="0">
              <a:buNone/>
            </a:pPr>
            <a:endParaRPr lang="en-GB" dirty="0"/>
          </a:p>
          <a:p>
            <a:pPr marL="0" indent="0">
              <a:buNone/>
            </a:pPr>
            <a:r>
              <a:rPr lang="en-GB" b="1" dirty="0"/>
              <a:t>Sold: </a:t>
            </a:r>
            <a:r>
              <a:rPr lang="en-GB" dirty="0"/>
              <a:t>The cargo will be sold to EPCO (Fawley refinery) on a DES basis with a fixed pricing window around delivery. Estimated delivery date is 8-10 February and hence the pricing period will be 5-9 February on the average of front month </a:t>
            </a:r>
            <a:r>
              <a:rPr lang="en-GB" b="1" u="sng" dirty="0"/>
              <a:t>ICE</a:t>
            </a:r>
            <a:r>
              <a:rPr lang="en-GB" dirty="0"/>
              <a:t> Brent quotations.</a:t>
            </a:r>
          </a:p>
          <a:p>
            <a:pPr marL="0" indent="0">
              <a:buNone/>
            </a:pPr>
            <a:endParaRPr lang="en-GB" dirty="0" smtClean="0"/>
          </a:p>
          <a:p>
            <a:pPr marL="0" indent="0">
              <a:buNone/>
            </a:pPr>
            <a:r>
              <a:rPr lang="en-GB" dirty="0" smtClean="0"/>
              <a:t>The </a:t>
            </a:r>
            <a:r>
              <a:rPr lang="en-GB" dirty="0"/>
              <a:t>sale price is ICE Brent (5-9 Feb) + 4.1 + </a:t>
            </a:r>
            <a:r>
              <a:rPr lang="en-GB" dirty="0" smtClean="0"/>
              <a:t>Freight</a:t>
            </a:r>
          </a:p>
          <a:p>
            <a:pPr marL="0" indent="0">
              <a:buNone/>
            </a:pPr>
            <a:r>
              <a:rPr lang="en-GB" dirty="0"/>
              <a:t>Assumed Landed Price DTD + 1.20 </a:t>
            </a:r>
          </a:p>
          <a:p>
            <a:pPr marL="0" indent="0">
              <a:buNone/>
            </a:pPr>
            <a:endParaRPr lang="en-GB" dirty="0" smtClean="0"/>
          </a:p>
          <a:p>
            <a:endParaRPr lang="en-GB" dirty="0"/>
          </a:p>
          <a:p>
            <a:endParaRPr lang="en-GB" dirty="0"/>
          </a:p>
          <a:p>
            <a:pPr marL="0" indent="0">
              <a:buNone/>
            </a:pPr>
            <a:endParaRPr lang="en-US" dirty="0"/>
          </a:p>
        </p:txBody>
      </p:sp>
      <p:sp>
        <p:nvSpPr>
          <p:cNvPr id="2" name="Title 1"/>
          <p:cNvSpPr>
            <a:spLocks noGrp="1"/>
          </p:cNvSpPr>
          <p:nvPr>
            <p:ph type="title"/>
          </p:nvPr>
        </p:nvSpPr>
        <p:spPr>
          <a:xfrm>
            <a:off x="457200" y="260648"/>
            <a:ext cx="8784976" cy="634082"/>
          </a:xfrm>
        </p:spPr>
        <p:txBody>
          <a:bodyPr>
            <a:noAutofit/>
          </a:bodyPr>
          <a:lstStyle/>
          <a:p>
            <a:r>
              <a:rPr lang="en-GB" sz="2600" dirty="0" smtClean="0"/>
              <a:t>Example 2: US Arb into Europe</a:t>
            </a:r>
            <a:endParaRPr lang="en-US" sz="2600" dirty="0"/>
          </a:p>
        </p:txBody>
      </p:sp>
    </p:spTree>
    <p:extLst>
      <p:ext uri="{BB962C8B-B14F-4D97-AF65-F5344CB8AC3E}">
        <p14:creationId xmlns:p14="http://schemas.microsoft.com/office/powerpoint/2010/main" val="34589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3" name="TextBox 32"/>
          <p:cNvSpPr txBox="1"/>
          <p:nvPr/>
        </p:nvSpPr>
        <p:spPr>
          <a:xfrm>
            <a:off x="5287864" y="237335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4" name="TextBox 33"/>
          <p:cNvSpPr txBox="1"/>
          <p:nvPr/>
        </p:nvSpPr>
        <p:spPr>
          <a:xfrm>
            <a:off x="5009083" y="2373507"/>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 name="Content Placeholder 2"/>
          <p:cNvSpPr>
            <a:spLocks noGrp="1"/>
          </p:cNvSpPr>
          <p:nvPr>
            <p:ph sz="quarter" idx="10"/>
          </p:nvPr>
        </p:nvSpPr>
        <p:spPr>
          <a:xfrm>
            <a:off x="431209" y="3495087"/>
            <a:ext cx="8229600" cy="2952328"/>
          </a:xfrm>
        </p:spPr>
        <p:txBody>
          <a:bodyPr>
            <a:normAutofit fontScale="92500" lnSpcReduction="10000"/>
          </a:bodyPr>
          <a:lstStyle/>
          <a:p>
            <a:pPr marL="0" indent="0">
              <a:buNone/>
            </a:pPr>
            <a:r>
              <a:rPr lang="en-GB" sz="2000" b="1" dirty="0" smtClean="0"/>
              <a:t>Why hedge</a:t>
            </a:r>
            <a:r>
              <a:rPr lang="en-GB" sz="2000" b="1" dirty="0"/>
              <a:t>?</a:t>
            </a:r>
          </a:p>
          <a:p>
            <a:pPr marL="914400" lvl="1" indent="-457200">
              <a:buFont typeface="+mj-lt"/>
              <a:buAutoNum type="arabicPeriod"/>
            </a:pPr>
            <a:r>
              <a:rPr lang="en-GB" sz="1800" dirty="0"/>
              <a:t>Fix the </a:t>
            </a:r>
            <a:r>
              <a:rPr lang="en-GB" sz="1800" dirty="0" smtClean="0"/>
              <a:t>WTI/Brent </a:t>
            </a:r>
            <a:r>
              <a:rPr lang="en-GB" sz="1800" dirty="0"/>
              <a:t>as per deal economics</a:t>
            </a:r>
          </a:p>
          <a:p>
            <a:pPr marL="914400" lvl="1" indent="-457200">
              <a:buFont typeface="+mj-lt"/>
              <a:buAutoNum type="arabicPeriod"/>
            </a:pPr>
            <a:r>
              <a:rPr lang="en-GB" sz="1800" dirty="0"/>
              <a:t>Protect the price exposure between </a:t>
            </a:r>
            <a:r>
              <a:rPr lang="en-GB" sz="1800" dirty="0" smtClean="0"/>
              <a:t>CMA Jan </a:t>
            </a:r>
            <a:r>
              <a:rPr lang="en-GB" sz="1800" dirty="0"/>
              <a:t>WTI and </a:t>
            </a:r>
            <a:r>
              <a:rPr lang="en-GB" sz="1800" dirty="0" smtClean="0"/>
              <a:t>Apr </a:t>
            </a:r>
            <a:r>
              <a:rPr lang="en-GB" sz="1800" dirty="0"/>
              <a:t>ICE, in case WTI gets stronger in relation to </a:t>
            </a:r>
            <a:r>
              <a:rPr lang="en-GB" sz="1800" dirty="0" smtClean="0"/>
              <a:t>ICE</a:t>
            </a:r>
          </a:p>
          <a:p>
            <a:pPr marL="914400" lvl="1" indent="-457200">
              <a:buFont typeface="+mj-lt"/>
              <a:buAutoNum type="arabicPeriod"/>
            </a:pPr>
            <a:r>
              <a:rPr lang="en-GB" dirty="0" smtClean="0"/>
              <a:t>Fix other elements contained within deal economics (e.g. freight)</a:t>
            </a:r>
            <a:endParaRPr lang="en-GB" sz="1800" dirty="0" smtClean="0"/>
          </a:p>
          <a:p>
            <a:pPr marL="457200" lvl="1" indent="0">
              <a:buNone/>
            </a:pPr>
            <a:endParaRPr lang="en-GB" sz="1800" dirty="0"/>
          </a:p>
          <a:p>
            <a:pPr marL="0" lvl="0" indent="0">
              <a:buNone/>
            </a:pPr>
            <a:r>
              <a:rPr lang="en-GB" b="1" dirty="0" smtClean="0"/>
              <a:t>Questions</a:t>
            </a:r>
            <a:endParaRPr lang="en-GB" b="1" dirty="0"/>
          </a:p>
          <a:p>
            <a:pPr lvl="0"/>
            <a:r>
              <a:rPr lang="en-GB" sz="1800" dirty="0" smtClean="0"/>
              <a:t>How </a:t>
            </a:r>
            <a:r>
              <a:rPr lang="en-GB" sz="1800" dirty="0"/>
              <a:t>would you convert WTI CMA to ICE Brent for the sale? </a:t>
            </a:r>
          </a:p>
          <a:p>
            <a:pPr lvl="0"/>
            <a:r>
              <a:rPr lang="en-GB" sz="1800" dirty="0" smtClean="0"/>
              <a:t>When would you execute the derivatives transactions?</a:t>
            </a:r>
          </a:p>
          <a:p>
            <a:pPr lvl="0"/>
            <a:r>
              <a:rPr lang="en-GB" sz="1800" dirty="0" smtClean="0"/>
              <a:t>What instruments would you use?</a:t>
            </a:r>
            <a:endParaRPr lang="en-GB" sz="1800" dirty="0"/>
          </a:p>
        </p:txBody>
      </p:sp>
      <p:sp>
        <p:nvSpPr>
          <p:cNvPr id="2" name="Title 1"/>
          <p:cNvSpPr>
            <a:spLocks noGrp="1"/>
          </p:cNvSpPr>
          <p:nvPr>
            <p:ph type="title"/>
          </p:nvPr>
        </p:nvSpPr>
        <p:spPr>
          <a:xfrm>
            <a:off x="457200" y="196052"/>
            <a:ext cx="8507288" cy="634082"/>
          </a:xfrm>
        </p:spPr>
        <p:txBody>
          <a:bodyPr>
            <a:normAutofit/>
          </a:bodyPr>
          <a:lstStyle/>
          <a:p>
            <a:r>
              <a:rPr lang="en-GB" dirty="0"/>
              <a:t>Example 2: US Arb into Europe</a:t>
            </a:r>
            <a:endParaRPr lang="en-US" dirty="0"/>
          </a:p>
        </p:txBody>
      </p:sp>
      <p:cxnSp>
        <p:nvCxnSpPr>
          <p:cNvPr id="5" name="Straight Connector 4"/>
          <p:cNvCxnSpPr/>
          <p:nvPr/>
        </p:nvCxnSpPr>
        <p:spPr>
          <a:xfrm>
            <a:off x="827584" y="2276872"/>
            <a:ext cx="7272808"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528" y="2276872"/>
            <a:ext cx="1224136" cy="523220"/>
          </a:xfrm>
          <a:prstGeom prst="rect">
            <a:avLst/>
          </a:prstGeom>
          <a:noFill/>
        </p:spPr>
        <p:txBody>
          <a:bodyPr wrap="square" rtlCol="0">
            <a:spAutoFit/>
          </a:bodyPr>
          <a:lstStyle/>
          <a:p>
            <a:pPr algn="ctr"/>
            <a:r>
              <a:rPr lang="en-GB" sz="1400" dirty="0" smtClean="0"/>
              <a:t>Deal Date</a:t>
            </a:r>
          </a:p>
          <a:p>
            <a:pPr algn="ctr"/>
            <a:r>
              <a:rPr lang="en-GB" sz="1400" dirty="0" smtClean="0"/>
              <a:t>14 Dec</a:t>
            </a:r>
            <a:endParaRPr lang="en-GB" sz="1400" dirty="0"/>
          </a:p>
        </p:txBody>
      </p:sp>
      <p:sp>
        <p:nvSpPr>
          <p:cNvPr id="14" name="Rectangle 13"/>
          <p:cNvSpPr/>
          <p:nvPr/>
        </p:nvSpPr>
        <p:spPr>
          <a:xfrm>
            <a:off x="5190180" y="2276873"/>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72890" y="2245131"/>
            <a:ext cx="1224136" cy="307777"/>
          </a:xfrm>
          <a:prstGeom prst="rect">
            <a:avLst/>
          </a:prstGeom>
          <a:noFill/>
        </p:spPr>
        <p:txBody>
          <a:bodyPr wrap="square" rtlCol="0">
            <a:spAutoFit/>
          </a:bodyPr>
          <a:lstStyle/>
          <a:p>
            <a:pPr algn="ctr"/>
            <a:r>
              <a:rPr lang="en-GB" sz="1400" dirty="0" smtClean="0"/>
              <a:t>1-Jan</a:t>
            </a:r>
            <a:endParaRPr lang="en-GB" sz="1400" dirty="0"/>
          </a:p>
        </p:txBody>
      </p:sp>
      <p:sp>
        <p:nvSpPr>
          <p:cNvPr id="21" name="TextBox 20"/>
          <p:cNvSpPr txBox="1"/>
          <p:nvPr/>
        </p:nvSpPr>
        <p:spPr>
          <a:xfrm>
            <a:off x="4019211" y="2245131"/>
            <a:ext cx="1224136" cy="307777"/>
          </a:xfrm>
          <a:prstGeom prst="rect">
            <a:avLst/>
          </a:prstGeom>
          <a:noFill/>
        </p:spPr>
        <p:txBody>
          <a:bodyPr wrap="square" rtlCol="0">
            <a:spAutoFit/>
          </a:bodyPr>
          <a:lstStyle/>
          <a:p>
            <a:pPr algn="ctr"/>
            <a:r>
              <a:rPr lang="en-GB" sz="1400" dirty="0" smtClean="0"/>
              <a:t>31-Jan</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5-Feb</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9-Feb</a:t>
            </a:r>
            <a:endParaRPr lang="en-GB" sz="1400" dirty="0"/>
          </a:p>
        </p:txBody>
      </p:sp>
      <p:sp>
        <p:nvSpPr>
          <p:cNvPr id="24" name="TextBox 23"/>
          <p:cNvSpPr txBox="1"/>
          <p:nvPr/>
        </p:nvSpPr>
        <p:spPr>
          <a:xfrm>
            <a:off x="1936226" y="1046409"/>
            <a:ext cx="2707782" cy="584775"/>
          </a:xfrm>
          <a:prstGeom prst="rect">
            <a:avLst/>
          </a:prstGeom>
          <a:noFill/>
        </p:spPr>
        <p:txBody>
          <a:bodyPr wrap="square" rtlCol="0">
            <a:spAutoFit/>
          </a:bodyPr>
          <a:lstStyle/>
          <a:p>
            <a:pPr algn="ctr"/>
            <a:r>
              <a:rPr lang="en-GB" sz="1600" dirty="0" smtClean="0"/>
              <a:t>EMS&amp;S buy physical from EMOC - WTI</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EPCO - ICE</a:t>
            </a:r>
            <a:endParaRPr lang="en-GB" sz="1600" dirty="0"/>
          </a:p>
        </p:txBody>
      </p:sp>
      <p:sp>
        <p:nvSpPr>
          <p:cNvPr id="32" name="TextBox 31"/>
          <p:cNvSpPr txBox="1"/>
          <p:nvPr/>
        </p:nvSpPr>
        <p:spPr>
          <a:xfrm>
            <a:off x="5875174" y="2368308"/>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5" name="TextBox 34"/>
          <p:cNvSpPr txBox="1"/>
          <p:nvPr/>
        </p:nvSpPr>
        <p:spPr>
          <a:xfrm>
            <a:off x="5575896" y="236853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grpSp>
        <p:nvGrpSpPr>
          <p:cNvPr id="4" name="Group 3"/>
          <p:cNvGrpSpPr/>
          <p:nvPr/>
        </p:nvGrpSpPr>
        <p:grpSpPr>
          <a:xfrm>
            <a:off x="1850117" y="1700807"/>
            <a:ext cx="2818005" cy="587016"/>
            <a:chOff x="1850117" y="1700807"/>
            <a:chExt cx="2818005" cy="587016"/>
          </a:xfrm>
        </p:grpSpPr>
        <p:sp>
          <p:nvSpPr>
            <p:cNvPr id="7" name="Rectangle 6"/>
            <p:cNvSpPr/>
            <p:nvPr/>
          </p:nvSpPr>
          <p:spPr>
            <a:xfrm>
              <a:off x="1850117" y="1700808"/>
              <a:ext cx="2818005" cy="5760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41176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5776"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9979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6948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79712"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3728"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6774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8782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13063"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0384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34786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91880"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6388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790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5192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9540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3995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83440"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27456"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58219"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51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6" grpId="0"/>
      <p:bldP spid="14" grpId="0" animBg="1"/>
      <p:bldP spid="20" grpId="0"/>
      <p:bldP spid="21" grpId="0"/>
      <p:bldP spid="22" grpId="0"/>
      <p:bldP spid="23" grpId="0"/>
      <p:bldP spid="24" grpId="0"/>
      <p:bldP spid="25" grpId="0"/>
      <p:bldP spid="32"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sz="quarter" idx="10"/>
          </p:nvPr>
        </p:nvSpPr>
        <p:spPr>
          <a:xfrm>
            <a:off x="429763" y="1196752"/>
            <a:ext cx="8363272" cy="5073427"/>
          </a:xfrm>
        </p:spPr>
        <p:txBody>
          <a:bodyPr>
            <a:noAutofit/>
          </a:bodyPr>
          <a:lstStyle/>
          <a:p>
            <a:r>
              <a:rPr lang="en-GB" sz="2000" dirty="0"/>
              <a:t>West Texas Intermediate (WTI) </a:t>
            </a:r>
            <a:r>
              <a:rPr lang="en-GB" sz="2000" dirty="0" smtClean="0"/>
              <a:t>–U.S</a:t>
            </a:r>
            <a:r>
              <a:rPr lang="en-GB" sz="2000" dirty="0"/>
              <a:t>. </a:t>
            </a:r>
            <a:r>
              <a:rPr lang="en-GB" sz="2000" dirty="0" smtClean="0"/>
              <a:t>crude sent </a:t>
            </a:r>
            <a:r>
              <a:rPr lang="en-GB" sz="2000" dirty="0"/>
              <a:t>via pipeline to Cushing, Oklahoma. </a:t>
            </a:r>
            <a:endParaRPr lang="en-GB" sz="2000" dirty="0" smtClean="0"/>
          </a:p>
          <a:p>
            <a:pPr lvl="1"/>
            <a:r>
              <a:rPr lang="en-GB" sz="1800" dirty="0" smtClean="0"/>
              <a:t>WTI is the </a:t>
            </a:r>
            <a:r>
              <a:rPr lang="en-GB" sz="1800" dirty="0"/>
              <a:t>main benchmark for oil consumed in the United States.</a:t>
            </a:r>
          </a:p>
          <a:p>
            <a:endParaRPr lang="en-GB" sz="2000" dirty="0" smtClean="0"/>
          </a:p>
          <a:p>
            <a:r>
              <a:rPr lang="en-GB" sz="2000" dirty="0" smtClean="0"/>
              <a:t>Unlike Brent there is no physical/”dated” WTI equivalent – WTI is solely a futures based contract that is traded on </a:t>
            </a:r>
            <a:r>
              <a:rPr lang="en-GB" sz="2000" dirty="0"/>
              <a:t>the New York Mercantile Exchange </a:t>
            </a:r>
            <a:r>
              <a:rPr lang="en-GB" sz="2000" dirty="0" smtClean="0"/>
              <a:t>(NYMEX) on a calendar month basis</a:t>
            </a:r>
          </a:p>
          <a:p>
            <a:pPr lvl="1"/>
            <a:r>
              <a:rPr lang="en-GB" sz="1800" dirty="0" smtClean="0"/>
              <a:t>Daily settlement price on the NYMEX for each monthly contract</a:t>
            </a:r>
            <a:br>
              <a:rPr lang="en-GB" sz="1800" dirty="0" smtClean="0"/>
            </a:br>
            <a:endParaRPr lang="en-GB" sz="1800" dirty="0" smtClean="0"/>
          </a:p>
          <a:p>
            <a:r>
              <a:rPr lang="en-GB" sz="2000" dirty="0"/>
              <a:t>Front month WTI expires mid month, e.g. on January 22</a:t>
            </a:r>
            <a:r>
              <a:rPr lang="en-GB" sz="2000" baseline="30000" dirty="0"/>
              <a:t>nd</a:t>
            </a:r>
            <a:r>
              <a:rPr lang="en-GB" sz="2000" dirty="0"/>
              <a:t> 2018 February WTI expired and March became the front month for the remained for </a:t>
            </a:r>
            <a:r>
              <a:rPr lang="en-GB" sz="2000" dirty="0" smtClean="0"/>
              <a:t>January</a:t>
            </a:r>
          </a:p>
          <a:p>
            <a:pPr lvl="1"/>
            <a:r>
              <a:rPr lang="en-GB" sz="1800" dirty="0" smtClean="0"/>
              <a:t>Formula/calendar to determine expiry date</a:t>
            </a:r>
            <a:endParaRPr lang="en-GB" sz="1800" dirty="0"/>
          </a:p>
          <a:p>
            <a:endParaRPr lang="en-US" sz="2000" dirty="0" smtClean="0"/>
          </a:p>
          <a:p>
            <a:endParaRPr lang="en-US" sz="2000" dirty="0"/>
          </a:p>
        </p:txBody>
      </p:sp>
      <p:sp>
        <p:nvSpPr>
          <p:cNvPr id="66562" name="Rectangle 2"/>
          <p:cNvSpPr>
            <a:spLocks noGrp="1" noChangeArrowheads="1"/>
          </p:cNvSpPr>
          <p:nvPr>
            <p:ph type="title"/>
          </p:nvPr>
        </p:nvSpPr>
        <p:spPr/>
        <p:txBody>
          <a:bodyPr/>
          <a:lstStyle/>
          <a:p>
            <a:r>
              <a:rPr lang="en-US" dirty="0" smtClean="0"/>
              <a:t>Hedging Tools: Futures – WTI</a:t>
            </a:r>
            <a:endParaRPr lang="en-US" dirty="0"/>
          </a:p>
        </p:txBody>
      </p:sp>
    </p:spTree>
    <p:extLst>
      <p:ext uri="{BB962C8B-B14F-4D97-AF65-F5344CB8AC3E}">
        <p14:creationId xmlns:p14="http://schemas.microsoft.com/office/powerpoint/2010/main" val="1885757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634082"/>
          </a:xfrm>
        </p:spPr>
        <p:txBody>
          <a:bodyPr>
            <a:normAutofit/>
          </a:bodyPr>
          <a:lstStyle/>
          <a:p>
            <a:r>
              <a:rPr lang="en-GB" dirty="0"/>
              <a:t>Example 2: US Arb into Europe</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7105" y="2276871"/>
            <a:ext cx="1224136" cy="523220"/>
          </a:xfrm>
          <a:prstGeom prst="rect">
            <a:avLst/>
          </a:prstGeom>
          <a:noFill/>
        </p:spPr>
        <p:txBody>
          <a:bodyPr wrap="square" rtlCol="0">
            <a:spAutoFit/>
          </a:bodyPr>
          <a:lstStyle/>
          <a:p>
            <a:pPr algn="ctr"/>
            <a:r>
              <a:rPr lang="en-GB" sz="1400" dirty="0" smtClean="0"/>
              <a:t>Deal Date</a:t>
            </a:r>
          </a:p>
          <a:p>
            <a:pPr algn="ctr"/>
            <a:r>
              <a:rPr lang="en-GB" sz="1400" dirty="0" smtClean="0"/>
              <a:t>14 Dec</a:t>
            </a:r>
            <a:endParaRPr lang="en-GB" sz="1400" dirty="0"/>
          </a:p>
        </p:txBody>
      </p:sp>
      <p:grpSp>
        <p:nvGrpSpPr>
          <p:cNvPr id="9" name="Group 8"/>
          <p:cNvGrpSpPr/>
          <p:nvPr/>
        </p:nvGrpSpPr>
        <p:grpSpPr>
          <a:xfrm>
            <a:off x="5190180" y="2276873"/>
            <a:ext cx="1440160" cy="576064"/>
            <a:chOff x="5190180" y="2276873"/>
            <a:chExt cx="1440160" cy="576064"/>
          </a:xfrm>
        </p:grpSpPr>
        <p:sp>
          <p:nvSpPr>
            <p:cNvPr id="14" name="Rectangle 13"/>
            <p:cNvSpPr/>
            <p:nvPr/>
          </p:nvSpPr>
          <p:spPr>
            <a:xfrm>
              <a:off x="5190180" y="2276873"/>
              <a:ext cx="1440160" cy="5760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272890" y="2245131"/>
            <a:ext cx="1224136" cy="307777"/>
          </a:xfrm>
          <a:prstGeom prst="rect">
            <a:avLst/>
          </a:prstGeom>
          <a:noFill/>
        </p:spPr>
        <p:txBody>
          <a:bodyPr wrap="square" rtlCol="0">
            <a:spAutoFit/>
          </a:bodyPr>
          <a:lstStyle/>
          <a:p>
            <a:pPr algn="ctr"/>
            <a:r>
              <a:rPr lang="en-GB" sz="1400" dirty="0" smtClean="0"/>
              <a:t>2-Jan</a:t>
            </a:r>
            <a:endParaRPr lang="en-GB" sz="1400" dirty="0"/>
          </a:p>
        </p:txBody>
      </p:sp>
      <p:sp>
        <p:nvSpPr>
          <p:cNvPr id="21" name="TextBox 20"/>
          <p:cNvSpPr txBox="1"/>
          <p:nvPr/>
        </p:nvSpPr>
        <p:spPr>
          <a:xfrm>
            <a:off x="4019211" y="2245131"/>
            <a:ext cx="1224136" cy="307777"/>
          </a:xfrm>
          <a:prstGeom prst="rect">
            <a:avLst/>
          </a:prstGeom>
          <a:noFill/>
        </p:spPr>
        <p:txBody>
          <a:bodyPr wrap="square" rtlCol="0">
            <a:spAutoFit/>
          </a:bodyPr>
          <a:lstStyle/>
          <a:p>
            <a:pPr algn="ctr"/>
            <a:r>
              <a:rPr lang="en-GB" sz="1400" dirty="0" smtClean="0"/>
              <a:t>31-Jan</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5-Feb</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9-Feb</a:t>
            </a:r>
            <a:endParaRPr lang="en-GB" sz="1400" dirty="0"/>
          </a:p>
        </p:txBody>
      </p:sp>
      <p:sp>
        <p:nvSpPr>
          <p:cNvPr id="24" name="TextBox 23"/>
          <p:cNvSpPr txBox="1"/>
          <p:nvPr/>
        </p:nvSpPr>
        <p:spPr>
          <a:xfrm>
            <a:off x="1983485" y="1072172"/>
            <a:ext cx="2707782" cy="584775"/>
          </a:xfrm>
          <a:prstGeom prst="rect">
            <a:avLst/>
          </a:prstGeom>
          <a:noFill/>
        </p:spPr>
        <p:txBody>
          <a:bodyPr wrap="square" rtlCol="0">
            <a:spAutoFit/>
          </a:bodyPr>
          <a:lstStyle/>
          <a:p>
            <a:pPr algn="ctr"/>
            <a:r>
              <a:rPr lang="en-GB" sz="1600" dirty="0" smtClean="0"/>
              <a:t>EMS&amp;S buy physical from EMOC - WTI</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EPCO - ICE</a:t>
            </a:r>
            <a:endParaRPr lang="en-GB" sz="16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2" name="TextBox 31"/>
          <p:cNvSpPr txBox="1"/>
          <p:nvPr/>
        </p:nvSpPr>
        <p:spPr>
          <a:xfrm>
            <a:off x="5875174" y="2368308"/>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3" name="TextBox 32"/>
          <p:cNvSpPr txBox="1"/>
          <p:nvPr/>
        </p:nvSpPr>
        <p:spPr>
          <a:xfrm>
            <a:off x="5287864" y="237335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4" name="TextBox 33"/>
          <p:cNvSpPr txBox="1"/>
          <p:nvPr/>
        </p:nvSpPr>
        <p:spPr>
          <a:xfrm>
            <a:off x="5009083" y="2373507"/>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5" name="TextBox 34"/>
          <p:cNvSpPr txBox="1"/>
          <p:nvPr/>
        </p:nvSpPr>
        <p:spPr>
          <a:xfrm>
            <a:off x="5575896" y="236853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grpSp>
        <p:nvGrpSpPr>
          <p:cNvPr id="8" name="Group 7"/>
          <p:cNvGrpSpPr/>
          <p:nvPr/>
        </p:nvGrpSpPr>
        <p:grpSpPr>
          <a:xfrm>
            <a:off x="1850117" y="1700807"/>
            <a:ext cx="2818005" cy="587016"/>
            <a:chOff x="1850117" y="1700807"/>
            <a:chExt cx="2818005" cy="587016"/>
          </a:xfrm>
        </p:grpSpPr>
        <p:sp>
          <p:nvSpPr>
            <p:cNvPr id="7" name="Rectangle 6"/>
            <p:cNvSpPr/>
            <p:nvPr/>
          </p:nvSpPr>
          <p:spPr>
            <a:xfrm>
              <a:off x="1850117" y="1700808"/>
              <a:ext cx="2818005" cy="5760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41176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5776"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9979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6948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79712"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3728"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6774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8782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13063"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0384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34786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91880"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6388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790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5192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95936"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3995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8396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2798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58747"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47210" y="3628891"/>
            <a:ext cx="8833556" cy="3293209"/>
          </a:xfrm>
          <a:prstGeom prst="rect">
            <a:avLst/>
          </a:prstGeom>
          <a:noFill/>
        </p:spPr>
        <p:txBody>
          <a:bodyPr wrap="square" rtlCol="0">
            <a:spAutoFit/>
          </a:bodyPr>
          <a:lstStyle/>
          <a:p>
            <a:pPr lvl="1"/>
            <a:r>
              <a:rPr lang="en-GB" sz="1600" b="1" dirty="0"/>
              <a:t>Method 1: Execute futures during the physical pricing periods to offset </a:t>
            </a:r>
            <a:r>
              <a:rPr lang="en-GB" sz="1600" b="1" dirty="0" smtClean="0"/>
              <a:t>physical</a:t>
            </a:r>
          </a:p>
          <a:p>
            <a:pPr lvl="1"/>
            <a:endParaRPr lang="en-GB" sz="1600" b="1" dirty="0"/>
          </a:p>
          <a:p>
            <a:pPr lvl="1"/>
            <a:r>
              <a:rPr lang="en-GB" sz="1600" dirty="0"/>
              <a:t>2 – 22 Jan : Sell 24/25 KBD of Feb WTI </a:t>
            </a:r>
            <a:endParaRPr lang="en-GB" sz="1600" dirty="0" smtClean="0"/>
          </a:p>
          <a:p>
            <a:pPr lvl="1"/>
            <a:r>
              <a:rPr lang="en-GB" sz="1600" dirty="0" smtClean="0"/>
              <a:t>23 </a:t>
            </a:r>
            <a:r>
              <a:rPr lang="en-GB" sz="1600" dirty="0"/>
              <a:t>– 31 Jan : Sell 24/25 KBD of March </a:t>
            </a:r>
            <a:r>
              <a:rPr lang="en-GB" sz="1600" dirty="0" smtClean="0"/>
              <a:t>WTI</a:t>
            </a:r>
          </a:p>
          <a:p>
            <a:pPr lvl="1"/>
            <a:r>
              <a:rPr lang="en-GB" sz="1600" dirty="0" smtClean="0"/>
              <a:t>5 - 9 Feb: Buy 104KBD of April ICE Brent</a:t>
            </a:r>
          </a:p>
          <a:p>
            <a:pPr lvl="1"/>
            <a:endParaRPr lang="en-GB" sz="1600" b="1" dirty="0"/>
          </a:p>
          <a:p>
            <a:pPr lvl="1"/>
            <a:r>
              <a:rPr lang="en-GB" sz="1600" dirty="0" smtClean="0"/>
              <a:t>Problem: Futures positions aren’t balanced as they are on different basis</a:t>
            </a:r>
          </a:p>
          <a:p>
            <a:pPr lvl="1"/>
            <a:r>
              <a:rPr lang="en-GB" sz="1600" dirty="0" smtClean="0"/>
              <a:t>Problem: Subject to a change in the Brent / WTI spread vs deal economics</a:t>
            </a:r>
          </a:p>
          <a:p>
            <a:pPr lvl="1"/>
            <a:endParaRPr lang="en-GB" sz="1600" dirty="0"/>
          </a:p>
          <a:p>
            <a:pPr lvl="1"/>
            <a:r>
              <a:rPr lang="en-GB" sz="1600" dirty="0" smtClean="0"/>
              <a:t>Solution: Set the Brent/WTI spread at the time of the deal by “locking in” the spread</a:t>
            </a:r>
          </a:p>
          <a:p>
            <a:pPr lvl="1"/>
            <a:endParaRPr lang="en-GB" sz="1600" dirty="0"/>
          </a:p>
          <a:p>
            <a:pPr lvl="3"/>
            <a:r>
              <a:rPr lang="en-GB" sz="1600" dirty="0" smtClean="0"/>
              <a:t>&gt; Similar to the Dated Swap mechanism!</a:t>
            </a:r>
            <a:endParaRPr lang="en-GB" sz="1600" dirty="0"/>
          </a:p>
          <a:p>
            <a:pPr lvl="1"/>
            <a:endParaRPr lang="en-GB" sz="1600" dirty="0"/>
          </a:p>
        </p:txBody>
      </p:sp>
      <p:sp>
        <p:nvSpPr>
          <p:cNvPr id="53" name="TextBox 52"/>
          <p:cNvSpPr txBox="1"/>
          <p:nvPr/>
        </p:nvSpPr>
        <p:spPr>
          <a:xfrm>
            <a:off x="1065909" y="1768558"/>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54" name="TextBox 53"/>
          <p:cNvSpPr txBox="1"/>
          <p:nvPr/>
        </p:nvSpPr>
        <p:spPr>
          <a:xfrm>
            <a:off x="4214697" y="1720694"/>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grpSp>
        <p:nvGrpSpPr>
          <p:cNvPr id="55" name="Group 54"/>
          <p:cNvGrpSpPr/>
          <p:nvPr/>
        </p:nvGrpSpPr>
        <p:grpSpPr>
          <a:xfrm>
            <a:off x="1847061" y="2296354"/>
            <a:ext cx="2818005" cy="587016"/>
            <a:chOff x="1850117" y="1700807"/>
            <a:chExt cx="2818005" cy="587016"/>
          </a:xfrm>
        </p:grpSpPr>
        <p:sp>
          <p:nvSpPr>
            <p:cNvPr id="56" name="Rectangle 55"/>
            <p:cNvSpPr/>
            <p:nvPr/>
          </p:nvSpPr>
          <p:spPr>
            <a:xfrm>
              <a:off x="1850117" y="1700808"/>
              <a:ext cx="2818005"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a:off x="241176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55776"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6948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79712"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23728"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26774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98782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113063"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0384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34786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491880"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6388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0790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85192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995936"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13995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83968"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42798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58747"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884958" y="2869220"/>
            <a:ext cx="2707782" cy="338554"/>
          </a:xfrm>
          <a:prstGeom prst="rect">
            <a:avLst/>
          </a:prstGeom>
          <a:noFill/>
        </p:spPr>
        <p:txBody>
          <a:bodyPr wrap="square" rtlCol="0">
            <a:spAutoFit/>
          </a:bodyPr>
          <a:lstStyle/>
          <a:p>
            <a:pPr algn="ctr"/>
            <a:r>
              <a:rPr lang="en-GB" sz="1600" dirty="0" smtClean="0"/>
              <a:t>EMS&amp;S sell paper - WTI</a:t>
            </a:r>
            <a:endParaRPr lang="en-GB" sz="1600" dirty="0"/>
          </a:p>
        </p:txBody>
      </p:sp>
      <p:grpSp>
        <p:nvGrpSpPr>
          <p:cNvPr id="78" name="Group 77"/>
          <p:cNvGrpSpPr/>
          <p:nvPr/>
        </p:nvGrpSpPr>
        <p:grpSpPr>
          <a:xfrm>
            <a:off x="5194299" y="1669329"/>
            <a:ext cx="1440160" cy="576064"/>
            <a:chOff x="5190180" y="2276873"/>
            <a:chExt cx="1440160" cy="576064"/>
          </a:xfrm>
        </p:grpSpPr>
        <p:sp>
          <p:nvSpPr>
            <p:cNvPr id="79" name="Rectangle 78"/>
            <p:cNvSpPr/>
            <p:nvPr/>
          </p:nvSpPr>
          <p:spPr>
            <a:xfrm>
              <a:off x="5190180" y="227687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p:cNvCxnSpPr/>
            <p:nvPr/>
          </p:nvCxnSpPr>
          <p:spPr>
            <a:xfrm>
              <a:off x="5478212"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765405"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039854"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342308"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4664381" y="1228110"/>
            <a:ext cx="2707782" cy="338554"/>
          </a:xfrm>
          <a:prstGeom prst="rect">
            <a:avLst/>
          </a:prstGeom>
          <a:noFill/>
        </p:spPr>
        <p:txBody>
          <a:bodyPr wrap="square" rtlCol="0">
            <a:spAutoFit/>
          </a:bodyPr>
          <a:lstStyle/>
          <a:p>
            <a:pPr algn="ctr"/>
            <a:r>
              <a:rPr lang="en-GB" sz="1600" dirty="0" smtClean="0"/>
              <a:t>EMS&amp;S buy paper -  ICE</a:t>
            </a:r>
            <a:endParaRPr lang="en-GB" sz="1600" dirty="0"/>
          </a:p>
        </p:txBody>
      </p:sp>
    </p:spTree>
    <p:extLst>
      <p:ext uri="{BB962C8B-B14F-4D97-AF65-F5344CB8AC3E}">
        <p14:creationId xmlns:p14="http://schemas.microsoft.com/office/powerpoint/2010/main" val="187734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1134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634082"/>
          </a:xfrm>
        </p:spPr>
        <p:txBody>
          <a:bodyPr>
            <a:normAutofit/>
          </a:bodyPr>
          <a:lstStyle/>
          <a:p>
            <a:r>
              <a:rPr lang="en-GB" dirty="0"/>
              <a:t>Example 2: US Arb into Europe</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1644" y="2235334"/>
            <a:ext cx="1224136" cy="461665"/>
          </a:xfrm>
          <a:prstGeom prst="rect">
            <a:avLst/>
          </a:prstGeom>
          <a:noFill/>
        </p:spPr>
        <p:txBody>
          <a:bodyPr wrap="square" rtlCol="0">
            <a:spAutoFit/>
          </a:bodyPr>
          <a:lstStyle/>
          <a:p>
            <a:pPr algn="ctr"/>
            <a:r>
              <a:rPr lang="en-GB" sz="1200" dirty="0" smtClean="0"/>
              <a:t>Deal Date</a:t>
            </a:r>
          </a:p>
          <a:p>
            <a:pPr algn="ctr"/>
            <a:r>
              <a:rPr lang="en-GB" sz="1200" dirty="0" smtClean="0"/>
              <a:t>14 Dec</a:t>
            </a:r>
            <a:endParaRPr lang="en-GB" sz="1200" dirty="0"/>
          </a:p>
        </p:txBody>
      </p:sp>
      <p:grpSp>
        <p:nvGrpSpPr>
          <p:cNvPr id="9" name="Group 8"/>
          <p:cNvGrpSpPr/>
          <p:nvPr/>
        </p:nvGrpSpPr>
        <p:grpSpPr>
          <a:xfrm>
            <a:off x="5190180" y="2276873"/>
            <a:ext cx="1440160" cy="576064"/>
            <a:chOff x="5190180" y="2276873"/>
            <a:chExt cx="1440160" cy="576064"/>
          </a:xfrm>
          <a:noFill/>
        </p:grpSpPr>
        <p:sp>
          <p:nvSpPr>
            <p:cNvPr id="14" name="Rectangle 13"/>
            <p:cNvSpPr/>
            <p:nvPr/>
          </p:nvSpPr>
          <p:spPr>
            <a:xfrm>
              <a:off x="5190180" y="2276873"/>
              <a:ext cx="1440160" cy="576064"/>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272890" y="2245131"/>
            <a:ext cx="1224136" cy="307777"/>
          </a:xfrm>
          <a:prstGeom prst="rect">
            <a:avLst/>
          </a:prstGeom>
          <a:noFill/>
        </p:spPr>
        <p:txBody>
          <a:bodyPr wrap="square" rtlCol="0">
            <a:spAutoFit/>
          </a:bodyPr>
          <a:lstStyle/>
          <a:p>
            <a:pPr algn="ctr"/>
            <a:r>
              <a:rPr lang="en-GB" sz="1400" dirty="0" smtClean="0"/>
              <a:t>2-Jan</a:t>
            </a:r>
            <a:endParaRPr lang="en-GB" sz="1400" dirty="0"/>
          </a:p>
        </p:txBody>
      </p:sp>
      <p:sp>
        <p:nvSpPr>
          <p:cNvPr id="21" name="TextBox 20"/>
          <p:cNvSpPr txBox="1"/>
          <p:nvPr/>
        </p:nvSpPr>
        <p:spPr>
          <a:xfrm>
            <a:off x="4019211" y="2245131"/>
            <a:ext cx="1224136" cy="307777"/>
          </a:xfrm>
          <a:prstGeom prst="rect">
            <a:avLst/>
          </a:prstGeom>
          <a:noFill/>
        </p:spPr>
        <p:txBody>
          <a:bodyPr wrap="square" rtlCol="0">
            <a:spAutoFit/>
          </a:bodyPr>
          <a:lstStyle/>
          <a:p>
            <a:pPr algn="ctr"/>
            <a:r>
              <a:rPr lang="en-GB" sz="1400" dirty="0" smtClean="0"/>
              <a:t>31-Jan</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5-Feb</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9-Feb</a:t>
            </a:r>
            <a:endParaRPr lang="en-GB" sz="1400" dirty="0"/>
          </a:p>
        </p:txBody>
      </p:sp>
      <p:sp>
        <p:nvSpPr>
          <p:cNvPr id="24" name="TextBox 23"/>
          <p:cNvSpPr txBox="1"/>
          <p:nvPr/>
        </p:nvSpPr>
        <p:spPr>
          <a:xfrm>
            <a:off x="1983485" y="1072172"/>
            <a:ext cx="2707782" cy="584775"/>
          </a:xfrm>
          <a:prstGeom prst="rect">
            <a:avLst/>
          </a:prstGeom>
          <a:noFill/>
        </p:spPr>
        <p:txBody>
          <a:bodyPr wrap="square" rtlCol="0">
            <a:spAutoFit/>
          </a:bodyPr>
          <a:lstStyle/>
          <a:p>
            <a:pPr algn="ctr"/>
            <a:r>
              <a:rPr lang="en-GB" sz="1600" dirty="0" smtClean="0"/>
              <a:t>EMS&amp;S buy physical from EMOC - WTI</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EPCO - ICE</a:t>
            </a:r>
            <a:endParaRPr lang="en-GB" sz="16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2" name="TextBox 31"/>
          <p:cNvSpPr txBox="1"/>
          <p:nvPr/>
        </p:nvSpPr>
        <p:spPr>
          <a:xfrm>
            <a:off x="5875174" y="2368308"/>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3" name="TextBox 32"/>
          <p:cNvSpPr txBox="1"/>
          <p:nvPr/>
        </p:nvSpPr>
        <p:spPr>
          <a:xfrm>
            <a:off x="5287864" y="237335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4" name="TextBox 33"/>
          <p:cNvSpPr txBox="1"/>
          <p:nvPr/>
        </p:nvSpPr>
        <p:spPr>
          <a:xfrm>
            <a:off x="5009083" y="2373507"/>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5" name="TextBox 34"/>
          <p:cNvSpPr txBox="1"/>
          <p:nvPr/>
        </p:nvSpPr>
        <p:spPr>
          <a:xfrm>
            <a:off x="5575896" y="236853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grpSp>
        <p:nvGrpSpPr>
          <p:cNvPr id="8" name="Group 7"/>
          <p:cNvGrpSpPr/>
          <p:nvPr/>
        </p:nvGrpSpPr>
        <p:grpSpPr>
          <a:xfrm>
            <a:off x="1850117" y="1700807"/>
            <a:ext cx="2818005" cy="587016"/>
            <a:chOff x="1850117" y="1700807"/>
            <a:chExt cx="2818005" cy="587016"/>
          </a:xfrm>
        </p:grpSpPr>
        <p:sp>
          <p:nvSpPr>
            <p:cNvPr id="7" name="Rectangle 6"/>
            <p:cNvSpPr/>
            <p:nvPr/>
          </p:nvSpPr>
          <p:spPr>
            <a:xfrm>
              <a:off x="1850117" y="1700808"/>
              <a:ext cx="2818005" cy="5760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41176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5776"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9979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6948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79712"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3728"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6774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8782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13063"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0384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34786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91880"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6388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790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5192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95936"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3995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8396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2798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58747"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8150" y="3612294"/>
            <a:ext cx="8833556" cy="3293209"/>
          </a:xfrm>
          <a:prstGeom prst="rect">
            <a:avLst/>
          </a:prstGeom>
          <a:noFill/>
        </p:spPr>
        <p:txBody>
          <a:bodyPr wrap="square" rtlCol="0">
            <a:spAutoFit/>
          </a:bodyPr>
          <a:lstStyle/>
          <a:p>
            <a:pPr lvl="1"/>
            <a:r>
              <a:rPr lang="en-GB" sz="1600" b="1" dirty="0" smtClean="0"/>
              <a:t>Method 2: </a:t>
            </a:r>
            <a:r>
              <a:rPr lang="en-GB" sz="1600" b="1" dirty="0"/>
              <a:t>Execute </a:t>
            </a:r>
            <a:r>
              <a:rPr lang="en-GB" sz="1600" b="1" dirty="0" smtClean="0"/>
              <a:t>futures on </a:t>
            </a:r>
            <a:r>
              <a:rPr lang="en-GB" sz="1600" b="1" dirty="0"/>
              <a:t>deal date </a:t>
            </a:r>
            <a:r>
              <a:rPr lang="en-GB" sz="1600" b="1" dirty="0" smtClean="0"/>
              <a:t>and unwind over </a:t>
            </a:r>
            <a:r>
              <a:rPr lang="en-GB" sz="1600" b="1" dirty="0"/>
              <a:t>physical pricing period </a:t>
            </a:r>
            <a:r>
              <a:rPr lang="en-GB" sz="1600" b="1" dirty="0" smtClean="0"/>
              <a:t>“locking-in</a:t>
            </a:r>
            <a:r>
              <a:rPr lang="en-GB" sz="1600" b="1" dirty="0"/>
              <a:t>” the spread </a:t>
            </a:r>
            <a:r>
              <a:rPr lang="en-GB" sz="1600" b="1" dirty="0" smtClean="0"/>
              <a:t>between ICE and WTI (on the deal date)</a:t>
            </a:r>
            <a:endParaRPr lang="en-GB" sz="1600" b="1" dirty="0"/>
          </a:p>
          <a:p>
            <a:pPr lvl="1"/>
            <a:endParaRPr lang="en-GB" sz="1600" b="1" dirty="0" smtClean="0"/>
          </a:p>
          <a:p>
            <a:pPr lvl="1"/>
            <a:r>
              <a:rPr lang="en-GB" sz="1600" dirty="0" smtClean="0"/>
              <a:t>14 Dec </a:t>
            </a:r>
            <a:r>
              <a:rPr lang="en-GB" sz="1600" dirty="0"/>
              <a:t>: </a:t>
            </a:r>
            <a:r>
              <a:rPr lang="en-GB" sz="1600" dirty="0" smtClean="0"/>
              <a:t>  Sell 520KB April ICE Brent @ </a:t>
            </a:r>
            <a:r>
              <a:rPr lang="en-GB" sz="1600" dirty="0"/>
              <a:t>Fixed Price</a:t>
            </a:r>
          </a:p>
          <a:p>
            <a:pPr lvl="1"/>
            <a:r>
              <a:rPr lang="en-GB" sz="1600" dirty="0"/>
              <a:t>               </a:t>
            </a:r>
            <a:r>
              <a:rPr lang="en-GB" sz="1600" dirty="0" smtClean="0"/>
              <a:t> Buy 346KB Feb WTI @ </a:t>
            </a:r>
            <a:r>
              <a:rPr lang="en-GB" sz="1600" dirty="0"/>
              <a:t>Fixed </a:t>
            </a:r>
            <a:r>
              <a:rPr lang="en-GB" sz="1600" dirty="0" smtClean="0"/>
              <a:t>Price</a:t>
            </a:r>
          </a:p>
          <a:p>
            <a:pPr lvl="1"/>
            <a:r>
              <a:rPr lang="en-GB" sz="1600" dirty="0"/>
              <a:t> </a:t>
            </a:r>
            <a:r>
              <a:rPr lang="en-GB" sz="1600" dirty="0" smtClean="0"/>
              <a:t>               Buy 174KB March WTI @ </a:t>
            </a:r>
            <a:r>
              <a:rPr lang="en-GB" sz="1600" dirty="0"/>
              <a:t>Fixed Price</a:t>
            </a:r>
          </a:p>
          <a:p>
            <a:pPr lvl="1"/>
            <a:r>
              <a:rPr lang="en-GB" sz="1600" dirty="0"/>
              <a:t>2</a:t>
            </a:r>
            <a:r>
              <a:rPr lang="en-GB" sz="1600" dirty="0" smtClean="0"/>
              <a:t> – 22 Jan : </a:t>
            </a:r>
            <a:r>
              <a:rPr lang="en-GB" sz="1600" dirty="0"/>
              <a:t>Sell </a:t>
            </a:r>
            <a:r>
              <a:rPr lang="en-GB" sz="1600" dirty="0" smtClean="0"/>
              <a:t>24/25 KBD of Feb WTI </a:t>
            </a:r>
          </a:p>
          <a:p>
            <a:pPr lvl="1"/>
            <a:r>
              <a:rPr lang="en-GB" sz="1600" dirty="0" smtClean="0"/>
              <a:t>23 </a:t>
            </a:r>
            <a:r>
              <a:rPr lang="en-GB" sz="1600" dirty="0"/>
              <a:t>– </a:t>
            </a:r>
            <a:r>
              <a:rPr lang="en-GB" sz="1600" dirty="0" smtClean="0"/>
              <a:t>31 </a:t>
            </a:r>
            <a:r>
              <a:rPr lang="en-GB" sz="1600" dirty="0"/>
              <a:t>Jan : Sell 24/25 KBD of </a:t>
            </a:r>
            <a:r>
              <a:rPr lang="en-GB" sz="1600" dirty="0" smtClean="0"/>
              <a:t>March WTI</a:t>
            </a:r>
          </a:p>
          <a:p>
            <a:pPr lvl="1"/>
            <a:r>
              <a:rPr lang="en-GB" sz="1600" dirty="0"/>
              <a:t>5 - 9 Feb: Buy 104KBD of April ICE Brent</a:t>
            </a:r>
          </a:p>
          <a:p>
            <a:pPr lvl="1"/>
            <a:endParaRPr lang="en-GB" sz="1600" dirty="0"/>
          </a:p>
          <a:p>
            <a:pPr lvl="1"/>
            <a:r>
              <a:rPr lang="en-GB" sz="1600" dirty="0"/>
              <a:t>Physical and </a:t>
            </a:r>
            <a:r>
              <a:rPr lang="en-GB" sz="1600" dirty="0" smtClean="0"/>
              <a:t>“floating” </a:t>
            </a:r>
            <a:r>
              <a:rPr lang="en-GB" sz="1600" dirty="0"/>
              <a:t>cancel out over both periods leaving the fixed </a:t>
            </a:r>
            <a:r>
              <a:rPr lang="en-GB" sz="1600" dirty="0" smtClean="0"/>
              <a:t>prices </a:t>
            </a:r>
            <a:r>
              <a:rPr lang="en-GB" sz="1600" dirty="0"/>
              <a:t>only</a:t>
            </a:r>
          </a:p>
          <a:p>
            <a:pPr lvl="1"/>
            <a:endParaRPr lang="en-GB" sz="1600" dirty="0"/>
          </a:p>
          <a:p>
            <a:pPr lvl="1"/>
            <a:endParaRPr lang="en-GB" sz="1600" dirty="0"/>
          </a:p>
        </p:txBody>
      </p:sp>
      <p:sp>
        <p:nvSpPr>
          <p:cNvPr id="53" name="TextBox 52"/>
          <p:cNvSpPr txBox="1"/>
          <p:nvPr/>
        </p:nvSpPr>
        <p:spPr>
          <a:xfrm>
            <a:off x="1060394" y="1731888"/>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54" name="TextBox 53"/>
          <p:cNvSpPr txBox="1"/>
          <p:nvPr/>
        </p:nvSpPr>
        <p:spPr>
          <a:xfrm>
            <a:off x="4238010" y="1730954"/>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grpSp>
        <p:nvGrpSpPr>
          <p:cNvPr id="55" name="Group 54"/>
          <p:cNvGrpSpPr/>
          <p:nvPr/>
        </p:nvGrpSpPr>
        <p:grpSpPr>
          <a:xfrm>
            <a:off x="1847061" y="2296354"/>
            <a:ext cx="2818005" cy="587016"/>
            <a:chOff x="1850117" y="1700807"/>
            <a:chExt cx="2818005" cy="587016"/>
          </a:xfrm>
        </p:grpSpPr>
        <p:sp>
          <p:nvSpPr>
            <p:cNvPr id="56" name="Rectangle 55"/>
            <p:cNvSpPr/>
            <p:nvPr/>
          </p:nvSpPr>
          <p:spPr>
            <a:xfrm>
              <a:off x="1850117" y="1700808"/>
              <a:ext cx="2818005"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a:off x="241176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55776"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6948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79712"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23728"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26774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98782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113063"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0384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34786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491880"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6388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0790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85192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995936"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13995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83968"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42798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58747"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884958" y="2869220"/>
            <a:ext cx="2707782" cy="338554"/>
          </a:xfrm>
          <a:prstGeom prst="rect">
            <a:avLst/>
          </a:prstGeom>
          <a:noFill/>
        </p:spPr>
        <p:txBody>
          <a:bodyPr wrap="square" rtlCol="0">
            <a:spAutoFit/>
          </a:bodyPr>
          <a:lstStyle/>
          <a:p>
            <a:pPr algn="ctr"/>
            <a:r>
              <a:rPr lang="en-GB" sz="1600" dirty="0" smtClean="0"/>
              <a:t>EMS&amp;S sell paper - WTI</a:t>
            </a:r>
            <a:endParaRPr lang="en-GB" sz="1600" dirty="0"/>
          </a:p>
        </p:txBody>
      </p:sp>
      <p:grpSp>
        <p:nvGrpSpPr>
          <p:cNvPr id="78" name="Group 77"/>
          <p:cNvGrpSpPr/>
          <p:nvPr/>
        </p:nvGrpSpPr>
        <p:grpSpPr>
          <a:xfrm>
            <a:off x="5194299" y="1669329"/>
            <a:ext cx="1440160" cy="576064"/>
            <a:chOff x="5190180" y="2276873"/>
            <a:chExt cx="1440160" cy="576064"/>
          </a:xfrm>
        </p:grpSpPr>
        <p:sp>
          <p:nvSpPr>
            <p:cNvPr id="79" name="Rectangle 78"/>
            <p:cNvSpPr/>
            <p:nvPr/>
          </p:nvSpPr>
          <p:spPr>
            <a:xfrm>
              <a:off x="5190180" y="227687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p:cNvCxnSpPr/>
            <p:nvPr/>
          </p:nvCxnSpPr>
          <p:spPr>
            <a:xfrm>
              <a:off x="5478212"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765405"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039854"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342308"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4664381" y="1228110"/>
            <a:ext cx="2707782" cy="338554"/>
          </a:xfrm>
          <a:prstGeom prst="rect">
            <a:avLst/>
          </a:prstGeom>
          <a:noFill/>
        </p:spPr>
        <p:txBody>
          <a:bodyPr wrap="square" rtlCol="0">
            <a:spAutoFit/>
          </a:bodyPr>
          <a:lstStyle/>
          <a:p>
            <a:pPr algn="ctr"/>
            <a:r>
              <a:rPr lang="en-GB" sz="1600" dirty="0" smtClean="0"/>
              <a:t>EMS&amp;S buy paper - ICE</a:t>
            </a:r>
            <a:endParaRPr lang="en-GB" sz="1600" dirty="0"/>
          </a:p>
        </p:txBody>
      </p:sp>
      <p:sp>
        <p:nvSpPr>
          <p:cNvPr id="85" name="Rectangle 84"/>
          <p:cNvSpPr/>
          <p:nvPr/>
        </p:nvSpPr>
        <p:spPr>
          <a:xfrm>
            <a:off x="832115" y="1064159"/>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37703" y="2270422"/>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402557" y="1485363"/>
            <a:ext cx="1224136" cy="430887"/>
          </a:xfrm>
          <a:prstGeom prst="rect">
            <a:avLst/>
          </a:prstGeom>
          <a:noFill/>
        </p:spPr>
        <p:txBody>
          <a:bodyPr wrap="square" rtlCol="0">
            <a:spAutoFit/>
          </a:bodyPr>
          <a:lstStyle/>
          <a:p>
            <a:pPr algn="ctr"/>
            <a:r>
              <a:rPr lang="en-GB" sz="1100" dirty="0" smtClean="0"/>
              <a:t>520</a:t>
            </a:r>
          </a:p>
          <a:p>
            <a:pPr algn="ctr"/>
            <a:r>
              <a:rPr lang="en-GB" sz="1100" dirty="0" smtClean="0"/>
              <a:t>KB</a:t>
            </a:r>
            <a:endParaRPr lang="en-GB" sz="1100" dirty="0"/>
          </a:p>
        </p:txBody>
      </p:sp>
      <p:sp>
        <p:nvSpPr>
          <p:cNvPr id="88" name="TextBox 87"/>
          <p:cNvSpPr txBox="1"/>
          <p:nvPr/>
        </p:nvSpPr>
        <p:spPr>
          <a:xfrm>
            <a:off x="398910" y="2927594"/>
            <a:ext cx="1224136" cy="430887"/>
          </a:xfrm>
          <a:prstGeom prst="rect">
            <a:avLst/>
          </a:prstGeom>
          <a:noFill/>
        </p:spPr>
        <p:txBody>
          <a:bodyPr wrap="square" rtlCol="0">
            <a:spAutoFit/>
          </a:bodyPr>
          <a:lstStyle/>
          <a:p>
            <a:pPr algn="ctr"/>
            <a:r>
              <a:rPr lang="en-GB" sz="1100" dirty="0" smtClean="0"/>
              <a:t>520</a:t>
            </a:r>
          </a:p>
          <a:p>
            <a:pPr algn="ctr"/>
            <a:r>
              <a:rPr lang="en-GB" sz="1100" dirty="0" smtClean="0"/>
              <a:t>KB</a:t>
            </a:r>
            <a:endParaRPr lang="en-GB" sz="1100" dirty="0"/>
          </a:p>
        </p:txBody>
      </p:sp>
      <p:sp>
        <p:nvSpPr>
          <p:cNvPr id="89" name="TextBox 88"/>
          <p:cNvSpPr txBox="1"/>
          <p:nvPr/>
        </p:nvSpPr>
        <p:spPr>
          <a:xfrm>
            <a:off x="1079192" y="2469855"/>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90" name="TextBox 89"/>
          <p:cNvSpPr txBox="1"/>
          <p:nvPr/>
        </p:nvSpPr>
        <p:spPr>
          <a:xfrm>
            <a:off x="4214536" y="2434145"/>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93" name="TextBox 92"/>
          <p:cNvSpPr txBox="1"/>
          <p:nvPr/>
        </p:nvSpPr>
        <p:spPr>
          <a:xfrm>
            <a:off x="5012343" y="175929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4" name="TextBox 93"/>
          <p:cNvSpPr txBox="1"/>
          <p:nvPr/>
        </p:nvSpPr>
        <p:spPr>
          <a:xfrm>
            <a:off x="5579156" y="1754323"/>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5" name="TextBox 94"/>
          <p:cNvSpPr txBox="1"/>
          <p:nvPr/>
        </p:nvSpPr>
        <p:spPr>
          <a:xfrm>
            <a:off x="5888485" y="1759068"/>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6" name="TextBox 95"/>
          <p:cNvSpPr txBox="1"/>
          <p:nvPr/>
        </p:nvSpPr>
        <p:spPr>
          <a:xfrm>
            <a:off x="5287864" y="1758841"/>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7" name="TextBox 96"/>
          <p:cNvSpPr txBox="1"/>
          <p:nvPr/>
        </p:nvSpPr>
        <p:spPr>
          <a:xfrm>
            <a:off x="4713992" y="1757219"/>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8" name="TextBox 97"/>
          <p:cNvSpPr txBox="1"/>
          <p:nvPr/>
        </p:nvSpPr>
        <p:spPr>
          <a:xfrm>
            <a:off x="-20517" y="2783696"/>
            <a:ext cx="912991" cy="738664"/>
          </a:xfrm>
          <a:prstGeom prst="rect">
            <a:avLst/>
          </a:prstGeom>
          <a:noFill/>
        </p:spPr>
        <p:txBody>
          <a:bodyPr wrap="square" rtlCol="0">
            <a:spAutoFit/>
          </a:bodyPr>
          <a:lstStyle/>
          <a:p>
            <a:pPr algn="ctr"/>
            <a:r>
              <a:rPr lang="en-GB" sz="1400" dirty="0" smtClean="0"/>
              <a:t>EMS&amp;S sell fixed - ICE</a:t>
            </a:r>
            <a:endParaRPr lang="en-GB" sz="1400" dirty="0"/>
          </a:p>
        </p:txBody>
      </p:sp>
      <p:sp>
        <p:nvSpPr>
          <p:cNvPr id="99" name="TextBox 98"/>
          <p:cNvSpPr txBox="1"/>
          <p:nvPr/>
        </p:nvSpPr>
        <p:spPr>
          <a:xfrm>
            <a:off x="-64206" y="1239074"/>
            <a:ext cx="998418" cy="738664"/>
          </a:xfrm>
          <a:prstGeom prst="rect">
            <a:avLst/>
          </a:prstGeom>
          <a:noFill/>
        </p:spPr>
        <p:txBody>
          <a:bodyPr wrap="square" rtlCol="0">
            <a:spAutoFit/>
          </a:bodyPr>
          <a:lstStyle/>
          <a:p>
            <a:pPr algn="ctr"/>
            <a:r>
              <a:rPr lang="en-GB" sz="1400" dirty="0" smtClean="0"/>
              <a:t>EMS&amp;S buy fixed - WTI</a:t>
            </a:r>
            <a:endParaRPr lang="en-GB" sz="1400" dirty="0"/>
          </a:p>
        </p:txBody>
      </p:sp>
    </p:spTree>
    <p:extLst>
      <p:ext uri="{BB962C8B-B14F-4D97-AF65-F5344CB8AC3E}">
        <p14:creationId xmlns:p14="http://schemas.microsoft.com/office/powerpoint/2010/main" val="54763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p:bldP spid="88" grpId="0"/>
      <p:bldP spid="98" grpId="0"/>
      <p:bldP spid="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634082"/>
          </a:xfrm>
        </p:spPr>
        <p:txBody>
          <a:bodyPr>
            <a:normAutofit/>
          </a:bodyPr>
          <a:lstStyle/>
          <a:p>
            <a:r>
              <a:rPr lang="en-GB" dirty="0"/>
              <a:t>Example 2: US Arb into Europe</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9844" y="2240124"/>
            <a:ext cx="1224136" cy="461665"/>
          </a:xfrm>
          <a:prstGeom prst="rect">
            <a:avLst/>
          </a:prstGeom>
          <a:noFill/>
        </p:spPr>
        <p:txBody>
          <a:bodyPr wrap="square" rtlCol="0">
            <a:spAutoFit/>
          </a:bodyPr>
          <a:lstStyle/>
          <a:p>
            <a:pPr algn="ctr"/>
            <a:r>
              <a:rPr lang="en-GB" sz="1200" dirty="0" smtClean="0"/>
              <a:t>Deal Date</a:t>
            </a:r>
          </a:p>
          <a:p>
            <a:pPr algn="ctr"/>
            <a:r>
              <a:rPr lang="en-GB" sz="1200" dirty="0" smtClean="0"/>
              <a:t>14 Dec</a:t>
            </a:r>
            <a:endParaRPr lang="en-GB" sz="1200" dirty="0"/>
          </a:p>
        </p:txBody>
      </p:sp>
      <p:grpSp>
        <p:nvGrpSpPr>
          <p:cNvPr id="9" name="Group 8"/>
          <p:cNvGrpSpPr/>
          <p:nvPr/>
        </p:nvGrpSpPr>
        <p:grpSpPr>
          <a:xfrm>
            <a:off x="5190180" y="2276873"/>
            <a:ext cx="1440160" cy="576064"/>
            <a:chOff x="5190180" y="2276873"/>
            <a:chExt cx="1440160" cy="576064"/>
          </a:xfrm>
        </p:grpSpPr>
        <p:sp>
          <p:nvSpPr>
            <p:cNvPr id="14" name="Rectangle 13"/>
            <p:cNvSpPr/>
            <p:nvPr/>
          </p:nvSpPr>
          <p:spPr>
            <a:xfrm>
              <a:off x="5190180" y="2276873"/>
              <a:ext cx="1440160" cy="5760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272890" y="2245131"/>
            <a:ext cx="1224136" cy="307777"/>
          </a:xfrm>
          <a:prstGeom prst="rect">
            <a:avLst/>
          </a:prstGeom>
          <a:noFill/>
        </p:spPr>
        <p:txBody>
          <a:bodyPr wrap="square" rtlCol="0">
            <a:spAutoFit/>
          </a:bodyPr>
          <a:lstStyle/>
          <a:p>
            <a:pPr algn="ctr"/>
            <a:r>
              <a:rPr lang="en-GB" sz="1400" dirty="0" smtClean="0"/>
              <a:t>2-Jan</a:t>
            </a:r>
            <a:endParaRPr lang="en-GB" sz="1400" dirty="0"/>
          </a:p>
        </p:txBody>
      </p:sp>
      <p:sp>
        <p:nvSpPr>
          <p:cNvPr id="21" name="TextBox 20"/>
          <p:cNvSpPr txBox="1"/>
          <p:nvPr/>
        </p:nvSpPr>
        <p:spPr>
          <a:xfrm>
            <a:off x="4019211" y="2245131"/>
            <a:ext cx="1224136" cy="307777"/>
          </a:xfrm>
          <a:prstGeom prst="rect">
            <a:avLst/>
          </a:prstGeom>
          <a:noFill/>
        </p:spPr>
        <p:txBody>
          <a:bodyPr wrap="square" rtlCol="0">
            <a:spAutoFit/>
          </a:bodyPr>
          <a:lstStyle/>
          <a:p>
            <a:pPr algn="ctr"/>
            <a:r>
              <a:rPr lang="en-GB" sz="1400" dirty="0" smtClean="0"/>
              <a:t>31-Jan</a:t>
            </a:r>
            <a:endParaRPr lang="en-GB" sz="1400" dirty="0"/>
          </a:p>
        </p:txBody>
      </p:sp>
      <p:sp>
        <p:nvSpPr>
          <p:cNvPr id="22" name="TextBox 21"/>
          <p:cNvSpPr txBox="1"/>
          <p:nvPr/>
        </p:nvSpPr>
        <p:spPr>
          <a:xfrm>
            <a:off x="4644008" y="1969248"/>
            <a:ext cx="1224136" cy="307777"/>
          </a:xfrm>
          <a:prstGeom prst="rect">
            <a:avLst/>
          </a:prstGeom>
          <a:noFill/>
        </p:spPr>
        <p:txBody>
          <a:bodyPr wrap="square" rtlCol="0">
            <a:spAutoFit/>
          </a:bodyPr>
          <a:lstStyle/>
          <a:p>
            <a:pPr algn="ctr"/>
            <a:r>
              <a:rPr lang="en-GB" sz="1400" dirty="0" smtClean="0"/>
              <a:t>5-Feb</a:t>
            </a:r>
            <a:endParaRPr lang="en-GB" sz="1400" dirty="0"/>
          </a:p>
        </p:txBody>
      </p:sp>
      <p:sp>
        <p:nvSpPr>
          <p:cNvPr id="23" name="TextBox 22"/>
          <p:cNvSpPr txBox="1"/>
          <p:nvPr/>
        </p:nvSpPr>
        <p:spPr>
          <a:xfrm>
            <a:off x="6018272" y="1952962"/>
            <a:ext cx="1224136" cy="307777"/>
          </a:xfrm>
          <a:prstGeom prst="rect">
            <a:avLst/>
          </a:prstGeom>
          <a:noFill/>
        </p:spPr>
        <p:txBody>
          <a:bodyPr wrap="square" rtlCol="0">
            <a:spAutoFit/>
          </a:bodyPr>
          <a:lstStyle/>
          <a:p>
            <a:pPr algn="ctr"/>
            <a:r>
              <a:rPr lang="en-GB" sz="1400" dirty="0" smtClean="0"/>
              <a:t>9-Feb</a:t>
            </a:r>
            <a:endParaRPr lang="en-GB" sz="1400" dirty="0"/>
          </a:p>
        </p:txBody>
      </p:sp>
      <p:sp>
        <p:nvSpPr>
          <p:cNvPr id="24" name="TextBox 23"/>
          <p:cNvSpPr txBox="1"/>
          <p:nvPr/>
        </p:nvSpPr>
        <p:spPr>
          <a:xfrm>
            <a:off x="1983485" y="1072172"/>
            <a:ext cx="2707782" cy="584775"/>
          </a:xfrm>
          <a:prstGeom prst="rect">
            <a:avLst/>
          </a:prstGeom>
          <a:noFill/>
        </p:spPr>
        <p:txBody>
          <a:bodyPr wrap="square" rtlCol="0">
            <a:spAutoFit/>
          </a:bodyPr>
          <a:lstStyle/>
          <a:p>
            <a:pPr algn="ctr"/>
            <a:r>
              <a:rPr lang="en-GB" sz="1600" dirty="0" smtClean="0"/>
              <a:t>EMS&amp;S buy physical from EMOC - WTI</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EPCO - ICE</a:t>
            </a:r>
            <a:endParaRPr lang="en-GB" sz="16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2" name="TextBox 31"/>
          <p:cNvSpPr txBox="1"/>
          <p:nvPr/>
        </p:nvSpPr>
        <p:spPr>
          <a:xfrm>
            <a:off x="5875174" y="2368308"/>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3" name="TextBox 32"/>
          <p:cNvSpPr txBox="1"/>
          <p:nvPr/>
        </p:nvSpPr>
        <p:spPr>
          <a:xfrm>
            <a:off x="5287864" y="237335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4" name="TextBox 33"/>
          <p:cNvSpPr txBox="1"/>
          <p:nvPr/>
        </p:nvSpPr>
        <p:spPr>
          <a:xfrm>
            <a:off x="5009083" y="2373507"/>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35" name="TextBox 34"/>
          <p:cNvSpPr txBox="1"/>
          <p:nvPr/>
        </p:nvSpPr>
        <p:spPr>
          <a:xfrm>
            <a:off x="5575896" y="236853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grpSp>
        <p:nvGrpSpPr>
          <p:cNvPr id="8" name="Group 7"/>
          <p:cNvGrpSpPr/>
          <p:nvPr/>
        </p:nvGrpSpPr>
        <p:grpSpPr>
          <a:xfrm>
            <a:off x="1850117" y="1700807"/>
            <a:ext cx="2818005" cy="587016"/>
            <a:chOff x="1850117" y="1700807"/>
            <a:chExt cx="2818005" cy="587016"/>
          </a:xfrm>
        </p:grpSpPr>
        <p:sp>
          <p:nvSpPr>
            <p:cNvPr id="7" name="Rectangle 6"/>
            <p:cNvSpPr/>
            <p:nvPr/>
          </p:nvSpPr>
          <p:spPr>
            <a:xfrm>
              <a:off x="1850117" y="1700808"/>
              <a:ext cx="2818005" cy="5760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411760"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5776"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99792"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69484"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79712"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3728"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67744"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87824"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13063"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03848"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347864"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91880"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63888"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7904"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51920"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95936"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39952"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83968" y="1700808"/>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27984" y="1700807"/>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58747" y="1711759"/>
              <a:ext cx="0" cy="57606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7518" y="3921060"/>
            <a:ext cx="8833556" cy="2308324"/>
          </a:xfrm>
          <a:prstGeom prst="rect">
            <a:avLst/>
          </a:prstGeom>
          <a:noFill/>
        </p:spPr>
        <p:txBody>
          <a:bodyPr wrap="square" rtlCol="0">
            <a:spAutoFit/>
          </a:bodyPr>
          <a:lstStyle/>
          <a:p>
            <a:pPr lvl="1"/>
            <a:r>
              <a:rPr lang="en-GB" sz="1600" b="1" dirty="0"/>
              <a:t>Method 2: Execute futures on deal date and unwind over physical pricing period “locking-in” the spread between ICE and WTI (on the deal date)</a:t>
            </a:r>
          </a:p>
          <a:p>
            <a:pPr lvl="1"/>
            <a:endParaRPr lang="en-GB" sz="1600" dirty="0"/>
          </a:p>
          <a:p>
            <a:pPr lvl="1"/>
            <a:r>
              <a:rPr lang="en-GB" sz="1600" dirty="0"/>
              <a:t>Problem: </a:t>
            </a:r>
            <a:r>
              <a:rPr lang="en-GB" sz="1600" dirty="0" smtClean="0"/>
              <a:t>Typically we sell </a:t>
            </a:r>
            <a:r>
              <a:rPr lang="en-GB" sz="1600" dirty="0"/>
              <a:t>on Dated Brent, we have hedged </a:t>
            </a:r>
            <a:r>
              <a:rPr lang="en-GB" sz="1600" dirty="0" smtClean="0"/>
              <a:t>to ICE </a:t>
            </a:r>
            <a:r>
              <a:rPr lang="en-GB" sz="1600" dirty="0"/>
              <a:t>Brent</a:t>
            </a:r>
          </a:p>
          <a:p>
            <a:pPr lvl="1"/>
            <a:endParaRPr lang="en-GB" sz="1600" dirty="0"/>
          </a:p>
          <a:p>
            <a:pPr lvl="1"/>
            <a:r>
              <a:rPr lang="en-GB" sz="1600" dirty="0" smtClean="0"/>
              <a:t>Solution: </a:t>
            </a:r>
            <a:r>
              <a:rPr lang="en-GB" sz="1600" dirty="0"/>
              <a:t>Hedge the exposure between ICE and DTD Brent using CFD’s/DFL</a:t>
            </a:r>
          </a:p>
          <a:p>
            <a:pPr lvl="1"/>
            <a:endParaRPr lang="en-GB" sz="1600" dirty="0"/>
          </a:p>
          <a:p>
            <a:pPr lvl="1"/>
            <a:r>
              <a:rPr lang="en-GB" sz="1600" dirty="0"/>
              <a:t>For a future session! But what is the spread we </a:t>
            </a:r>
            <a:r>
              <a:rPr lang="en-GB" sz="1600" dirty="0" smtClean="0"/>
              <a:t>saw between </a:t>
            </a:r>
            <a:r>
              <a:rPr lang="en-GB" sz="1600" dirty="0"/>
              <a:t>DTD and ICE for our </a:t>
            </a:r>
            <a:r>
              <a:rPr lang="en-GB" sz="1600" dirty="0" smtClean="0"/>
              <a:t>cargo?</a:t>
            </a:r>
            <a:endParaRPr lang="en-GB" sz="1600" dirty="0"/>
          </a:p>
          <a:p>
            <a:pPr lvl="1"/>
            <a:endParaRPr lang="en-GB" sz="1600" dirty="0"/>
          </a:p>
        </p:txBody>
      </p:sp>
      <p:sp>
        <p:nvSpPr>
          <p:cNvPr id="53" name="TextBox 52"/>
          <p:cNvSpPr txBox="1"/>
          <p:nvPr/>
        </p:nvSpPr>
        <p:spPr>
          <a:xfrm>
            <a:off x="1065909" y="1768558"/>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54" name="TextBox 53"/>
          <p:cNvSpPr txBox="1"/>
          <p:nvPr/>
        </p:nvSpPr>
        <p:spPr>
          <a:xfrm>
            <a:off x="4214697" y="1720694"/>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grpSp>
        <p:nvGrpSpPr>
          <p:cNvPr id="55" name="Group 54"/>
          <p:cNvGrpSpPr/>
          <p:nvPr/>
        </p:nvGrpSpPr>
        <p:grpSpPr>
          <a:xfrm>
            <a:off x="1847061" y="2296354"/>
            <a:ext cx="2818005" cy="587016"/>
            <a:chOff x="1850117" y="1700807"/>
            <a:chExt cx="2818005" cy="587016"/>
          </a:xfrm>
        </p:grpSpPr>
        <p:sp>
          <p:nvSpPr>
            <p:cNvPr id="56" name="Rectangle 55"/>
            <p:cNvSpPr/>
            <p:nvPr/>
          </p:nvSpPr>
          <p:spPr>
            <a:xfrm>
              <a:off x="1850117" y="1700808"/>
              <a:ext cx="2818005"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a:off x="241176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55776"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6948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79712"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23728"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26774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98782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113063"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0384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34786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491880"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6388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0790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85192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995936"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13995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83968"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42798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58747"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884958" y="2869220"/>
            <a:ext cx="2707782" cy="338554"/>
          </a:xfrm>
          <a:prstGeom prst="rect">
            <a:avLst/>
          </a:prstGeom>
          <a:noFill/>
        </p:spPr>
        <p:txBody>
          <a:bodyPr wrap="square" rtlCol="0">
            <a:spAutoFit/>
          </a:bodyPr>
          <a:lstStyle/>
          <a:p>
            <a:pPr algn="ctr"/>
            <a:r>
              <a:rPr lang="en-GB" sz="1600" dirty="0" smtClean="0"/>
              <a:t>EMS&amp;S sell paper WTI</a:t>
            </a:r>
            <a:endParaRPr lang="en-GB" sz="1600" dirty="0"/>
          </a:p>
        </p:txBody>
      </p:sp>
      <p:grpSp>
        <p:nvGrpSpPr>
          <p:cNvPr id="78" name="Group 77"/>
          <p:cNvGrpSpPr/>
          <p:nvPr/>
        </p:nvGrpSpPr>
        <p:grpSpPr>
          <a:xfrm>
            <a:off x="5194299" y="1669329"/>
            <a:ext cx="1440160" cy="576064"/>
            <a:chOff x="5190180" y="2276873"/>
            <a:chExt cx="1440160" cy="576064"/>
          </a:xfrm>
        </p:grpSpPr>
        <p:sp>
          <p:nvSpPr>
            <p:cNvPr id="79" name="Rectangle 78"/>
            <p:cNvSpPr/>
            <p:nvPr/>
          </p:nvSpPr>
          <p:spPr>
            <a:xfrm>
              <a:off x="5190180" y="227687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p:cNvCxnSpPr/>
            <p:nvPr/>
          </p:nvCxnSpPr>
          <p:spPr>
            <a:xfrm>
              <a:off x="5478212"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765405"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039854"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342308"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4664381" y="1228110"/>
            <a:ext cx="2707782" cy="338554"/>
          </a:xfrm>
          <a:prstGeom prst="rect">
            <a:avLst/>
          </a:prstGeom>
          <a:noFill/>
        </p:spPr>
        <p:txBody>
          <a:bodyPr wrap="square" rtlCol="0">
            <a:spAutoFit/>
          </a:bodyPr>
          <a:lstStyle/>
          <a:p>
            <a:pPr algn="ctr"/>
            <a:r>
              <a:rPr lang="en-GB" sz="1600" dirty="0" smtClean="0"/>
              <a:t>EMS&amp;S buy paper ICE</a:t>
            </a:r>
            <a:endParaRPr lang="en-GB" sz="1600" dirty="0"/>
          </a:p>
        </p:txBody>
      </p:sp>
      <p:sp>
        <p:nvSpPr>
          <p:cNvPr id="85" name="Rectangle 84"/>
          <p:cNvSpPr/>
          <p:nvPr/>
        </p:nvSpPr>
        <p:spPr>
          <a:xfrm>
            <a:off x="832115" y="1064159"/>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37703" y="2270422"/>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402557" y="1485363"/>
            <a:ext cx="1224136" cy="430887"/>
          </a:xfrm>
          <a:prstGeom prst="rect">
            <a:avLst/>
          </a:prstGeom>
          <a:noFill/>
        </p:spPr>
        <p:txBody>
          <a:bodyPr wrap="square" rtlCol="0">
            <a:spAutoFit/>
          </a:bodyPr>
          <a:lstStyle/>
          <a:p>
            <a:pPr algn="ctr"/>
            <a:r>
              <a:rPr lang="en-GB" sz="1100" dirty="0" smtClean="0"/>
              <a:t>520</a:t>
            </a:r>
          </a:p>
          <a:p>
            <a:pPr algn="ctr"/>
            <a:r>
              <a:rPr lang="en-GB" sz="1100" dirty="0" smtClean="0"/>
              <a:t>KB</a:t>
            </a:r>
            <a:endParaRPr lang="en-GB" sz="1100" dirty="0"/>
          </a:p>
        </p:txBody>
      </p:sp>
      <p:sp>
        <p:nvSpPr>
          <p:cNvPr id="88" name="TextBox 87"/>
          <p:cNvSpPr txBox="1"/>
          <p:nvPr/>
        </p:nvSpPr>
        <p:spPr>
          <a:xfrm>
            <a:off x="398910" y="2927594"/>
            <a:ext cx="1224136" cy="430887"/>
          </a:xfrm>
          <a:prstGeom prst="rect">
            <a:avLst/>
          </a:prstGeom>
          <a:noFill/>
        </p:spPr>
        <p:txBody>
          <a:bodyPr wrap="square" rtlCol="0">
            <a:spAutoFit/>
          </a:bodyPr>
          <a:lstStyle/>
          <a:p>
            <a:pPr algn="ctr"/>
            <a:r>
              <a:rPr lang="en-GB" sz="1100" dirty="0" smtClean="0"/>
              <a:t>520</a:t>
            </a:r>
          </a:p>
          <a:p>
            <a:pPr algn="ctr"/>
            <a:r>
              <a:rPr lang="en-GB" sz="1100" dirty="0" smtClean="0"/>
              <a:t>KB</a:t>
            </a:r>
            <a:endParaRPr lang="en-GB" sz="1100" dirty="0"/>
          </a:p>
        </p:txBody>
      </p:sp>
      <p:sp>
        <p:nvSpPr>
          <p:cNvPr id="89" name="TextBox 88"/>
          <p:cNvSpPr txBox="1"/>
          <p:nvPr/>
        </p:nvSpPr>
        <p:spPr>
          <a:xfrm>
            <a:off x="1079192" y="2469855"/>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90" name="TextBox 89"/>
          <p:cNvSpPr txBox="1"/>
          <p:nvPr/>
        </p:nvSpPr>
        <p:spPr>
          <a:xfrm>
            <a:off x="4214536" y="2434145"/>
            <a:ext cx="1224136" cy="430887"/>
          </a:xfrm>
          <a:prstGeom prst="rect">
            <a:avLst/>
          </a:prstGeom>
          <a:noFill/>
        </p:spPr>
        <p:txBody>
          <a:bodyPr wrap="square" rtlCol="0">
            <a:spAutoFit/>
          </a:bodyPr>
          <a:lstStyle/>
          <a:p>
            <a:pPr algn="ctr"/>
            <a:r>
              <a:rPr lang="en-GB" sz="1100" dirty="0" smtClean="0"/>
              <a:t>~25</a:t>
            </a:r>
          </a:p>
          <a:p>
            <a:pPr algn="ctr"/>
            <a:r>
              <a:rPr lang="en-GB" sz="1100" dirty="0" smtClean="0"/>
              <a:t>KBD</a:t>
            </a:r>
            <a:endParaRPr lang="en-GB" sz="1100" dirty="0"/>
          </a:p>
        </p:txBody>
      </p:sp>
      <p:sp>
        <p:nvSpPr>
          <p:cNvPr id="93" name="TextBox 92"/>
          <p:cNvSpPr txBox="1"/>
          <p:nvPr/>
        </p:nvSpPr>
        <p:spPr>
          <a:xfrm>
            <a:off x="5012343" y="1759295"/>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4" name="TextBox 93"/>
          <p:cNvSpPr txBox="1"/>
          <p:nvPr/>
        </p:nvSpPr>
        <p:spPr>
          <a:xfrm>
            <a:off x="5579156" y="1754323"/>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5" name="TextBox 94"/>
          <p:cNvSpPr txBox="1"/>
          <p:nvPr/>
        </p:nvSpPr>
        <p:spPr>
          <a:xfrm>
            <a:off x="5888485" y="1759068"/>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6" name="TextBox 95"/>
          <p:cNvSpPr txBox="1"/>
          <p:nvPr/>
        </p:nvSpPr>
        <p:spPr>
          <a:xfrm>
            <a:off x="5287864" y="1758841"/>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7" name="TextBox 96"/>
          <p:cNvSpPr txBox="1"/>
          <p:nvPr/>
        </p:nvSpPr>
        <p:spPr>
          <a:xfrm>
            <a:off x="4713992" y="1757219"/>
            <a:ext cx="1224136" cy="430887"/>
          </a:xfrm>
          <a:prstGeom prst="rect">
            <a:avLst/>
          </a:prstGeom>
          <a:noFill/>
        </p:spPr>
        <p:txBody>
          <a:bodyPr wrap="square" rtlCol="0">
            <a:spAutoFit/>
          </a:bodyPr>
          <a:lstStyle/>
          <a:p>
            <a:pPr algn="ctr"/>
            <a:r>
              <a:rPr lang="en-GB" sz="1100" dirty="0" smtClean="0"/>
              <a:t>104</a:t>
            </a:r>
          </a:p>
          <a:p>
            <a:pPr algn="ctr"/>
            <a:r>
              <a:rPr lang="en-GB" sz="1100" dirty="0" smtClean="0"/>
              <a:t>KB</a:t>
            </a:r>
            <a:endParaRPr lang="en-GB" sz="1100" dirty="0"/>
          </a:p>
        </p:txBody>
      </p:sp>
      <p:sp>
        <p:nvSpPr>
          <p:cNvPr id="98" name="TextBox 97"/>
          <p:cNvSpPr txBox="1"/>
          <p:nvPr/>
        </p:nvSpPr>
        <p:spPr>
          <a:xfrm>
            <a:off x="-22079" y="2881548"/>
            <a:ext cx="912991" cy="738664"/>
          </a:xfrm>
          <a:prstGeom prst="rect">
            <a:avLst/>
          </a:prstGeom>
          <a:noFill/>
        </p:spPr>
        <p:txBody>
          <a:bodyPr wrap="square" rtlCol="0">
            <a:spAutoFit/>
          </a:bodyPr>
          <a:lstStyle/>
          <a:p>
            <a:pPr algn="ctr"/>
            <a:r>
              <a:rPr lang="en-GB" sz="1400" dirty="0" smtClean="0"/>
              <a:t>EMS&amp;S sell ICE - fixed</a:t>
            </a:r>
            <a:endParaRPr lang="en-GB" sz="1400" dirty="0"/>
          </a:p>
        </p:txBody>
      </p:sp>
      <p:sp>
        <p:nvSpPr>
          <p:cNvPr id="99" name="TextBox 98"/>
          <p:cNvSpPr txBox="1"/>
          <p:nvPr/>
        </p:nvSpPr>
        <p:spPr>
          <a:xfrm>
            <a:off x="-64206" y="1239074"/>
            <a:ext cx="998418" cy="738664"/>
          </a:xfrm>
          <a:prstGeom prst="rect">
            <a:avLst/>
          </a:prstGeom>
          <a:noFill/>
        </p:spPr>
        <p:txBody>
          <a:bodyPr wrap="square" rtlCol="0">
            <a:spAutoFit/>
          </a:bodyPr>
          <a:lstStyle/>
          <a:p>
            <a:pPr algn="ctr"/>
            <a:r>
              <a:rPr lang="en-GB" sz="1400" dirty="0" smtClean="0"/>
              <a:t>EMS&amp;S buy WTI - fixed</a:t>
            </a:r>
            <a:endParaRPr lang="en-GB" sz="1400" dirty="0"/>
          </a:p>
        </p:txBody>
      </p:sp>
    </p:spTree>
    <p:extLst>
      <p:ext uri="{BB962C8B-B14F-4D97-AF65-F5344CB8AC3E}">
        <p14:creationId xmlns:p14="http://schemas.microsoft.com/office/powerpoint/2010/main" val="3911305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2: US Arb into </a:t>
            </a:r>
            <a:r>
              <a:rPr lang="en-GB" dirty="0" smtClean="0"/>
              <a:t>Europe – Actuals!</a:t>
            </a:r>
            <a:endParaRPr lang="en-GB" dirty="0"/>
          </a:p>
        </p:txBody>
      </p:sp>
      <p:sp>
        <p:nvSpPr>
          <p:cNvPr id="4" name="Rectangle 2"/>
          <p:cNvSpPr>
            <a:spLocks noChangeArrowheads="1"/>
          </p:cNvSpPr>
          <p:nvPr/>
        </p:nvSpPr>
        <p:spPr bwMode="auto">
          <a:xfrm>
            <a:off x="11119" y="1078672"/>
            <a:ext cx="6305637"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EMS&amp;S purchased from EMOC at Jan CMA WTI + 4.10 FOB</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EMS&amp;S hedged to April ICE locking in April ICE to Jan CMA WTI of 5.038</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EMS&amp;S sold to EPCO DES at April ICE Brent – 0.938 (-5.038+4.10) + Freight </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EMS&amp;S Paper Gain</a:t>
            </a: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 for the Price Conversion from Jan CMA WTI to April ICE Brent</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April ICE Brent:          -2,049.89 K$</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dirty="0" smtClean="0">
                <a:ln>
                  <a:noFill/>
                </a:ln>
                <a:effectLst/>
                <a:ea typeface="Calibri" panose="020F0502020204030204" pitchFamily="34" charset="0"/>
                <a:cs typeface="Arial" panose="020B0604020202020204" pitchFamily="34" charset="0"/>
              </a:rPr>
              <a:t>Jan CMA WTI:           +3,529.02 K$</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Net Gain:                  +1,479.13 K$ </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effectLst/>
                <a:ea typeface="Calibri" panose="020F0502020204030204" pitchFamily="34" charset="0"/>
                <a:cs typeface="Arial" panose="020B0604020202020204" pitchFamily="34" charset="0"/>
              </a:rPr>
              <a:t>EMS&amp;S Physical Loss as follows:</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2800" b="0" i="0" u="none" strike="noStrike" cap="none" normalizeH="0" baseline="0" dirty="0" smtClean="0">
              <a:ln>
                <a:noFill/>
              </a:ln>
              <a:effectLst/>
              <a:latin typeface="Arial" panose="020B0604020202020204" pitchFamily="34" charset="0"/>
            </a:endParaRPr>
          </a:p>
        </p:txBody>
      </p:sp>
      <p:pic>
        <p:nvPicPr>
          <p:cNvPr id="2049" name="Picture 2" descr="cid:image001.png@01D3AB19.A923206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95479" y="2920777"/>
            <a:ext cx="58483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933056"/>
            <a:ext cx="889248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Overall EMS&amp;S Loss (Physical and Paper) = -1.08 K$</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smtClean="0">
                <a:ln>
                  <a:noFill/>
                </a:ln>
                <a:effectLst/>
                <a:ea typeface="Calibri" panose="020F0502020204030204" pitchFamily="34" charset="0"/>
                <a:cs typeface="Arial" panose="020B0604020202020204" pitchFamily="34" charset="0"/>
              </a:rPr>
              <a:t>Actual Cargo Economics:</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At time of deal: </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Estimated Freight = 2.32 $/b</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effectLst/>
                <a:ea typeface="Calibri" panose="020F0502020204030204" pitchFamily="34" charset="0"/>
                <a:cs typeface="Arial" panose="020B0604020202020204" pitchFamily="34" charset="0"/>
              </a:rPr>
              <a:t>Estimated Landed Price into Fawley = </a:t>
            </a:r>
            <a:r>
              <a:rPr kumimoji="0" lang="en-US" altLang="en-US" sz="1200" b="1" i="0" u="none" strike="noStrike" cap="none" normalizeH="0" baseline="0" dirty="0" err="1" smtClean="0">
                <a:ln>
                  <a:noFill/>
                </a:ln>
                <a:effectLst/>
                <a:ea typeface="Calibri" panose="020F0502020204030204" pitchFamily="34" charset="0"/>
                <a:cs typeface="Arial" panose="020B0604020202020204" pitchFamily="34" charset="0"/>
              </a:rPr>
              <a:t>Dtd</a:t>
            </a:r>
            <a:r>
              <a:rPr kumimoji="0" lang="en-US" altLang="en-US" sz="1200" b="1" i="0" u="none" strike="noStrike" cap="none" normalizeH="0" baseline="0" dirty="0" smtClean="0">
                <a:ln>
                  <a:noFill/>
                </a:ln>
                <a:effectLst/>
                <a:ea typeface="Calibri" panose="020F0502020204030204" pitchFamily="34" charset="0"/>
                <a:cs typeface="Arial" panose="020B0604020202020204" pitchFamily="34" charset="0"/>
              </a:rPr>
              <a:t> + 1.20 $/b</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We did not hedge CFD’s for this cargo. </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Actual Freight = 1.79 $/b</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Actual DTD vs. April ICE Brent for the Feb 5-9 time period = -0.376</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So, including above 2 factors:</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ea typeface="Calibri" panose="020F0502020204030204" pitchFamily="34" charset="0"/>
                <a:cs typeface="Arial" panose="020B0604020202020204" pitchFamily="34" charset="0"/>
              </a:rPr>
              <a:t>Final Landed EPCO price for the cargo:</a:t>
            </a:r>
            <a:endParaRPr kumimoji="0" lang="en-GB" altLang="en-US" sz="7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effectLst/>
                <a:ea typeface="Calibri" panose="020F0502020204030204" pitchFamily="34" charset="0"/>
                <a:cs typeface="Arial" panose="020B0604020202020204" pitchFamily="34" charset="0"/>
              </a:rPr>
              <a:t>                        April Br (Feb 5-9) – 0.938 + 1.79 (Freight) + 0.376</a:t>
            </a:r>
            <a:endParaRPr kumimoji="0" lang="en-GB" altLang="en-US" sz="900" b="0" i="0" u="none" strike="noStrike" cap="none" normalizeH="0" baseline="0" dirty="0" smtClean="0">
              <a:ln>
                <a:noFill/>
              </a:ln>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          DTD (Feb 5-9) + 1.228 $/b </a:t>
            </a:r>
            <a:endParaRPr kumimoji="0" lang="en-US" altLang="en-US" sz="2400" b="0" i="0" u="none" strike="noStrike" cap="none" normalizeH="0" baseline="0" dirty="0" smtClean="0">
              <a:ln>
                <a:noFill/>
              </a:ln>
              <a:effectLst/>
              <a:latin typeface="Arial" panose="020B0604020202020204" pitchFamily="34" charset="0"/>
            </a:endParaRPr>
          </a:p>
        </p:txBody>
      </p:sp>
      <p:sp>
        <p:nvSpPr>
          <p:cNvPr id="8" name="TextBox 7"/>
          <p:cNvSpPr txBox="1"/>
          <p:nvPr/>
        </p:nvSpPr>
        <p:spPr>
          <a:xfrm>
            <a:off x="4646416" y="3897523"/>
            <a:ext cx="8492127" cy="400110"/>
          </a:xfrm>
          <a:prstGeom prst="rect">
            <a:avLst/>
          </a:prstGeom>
          <a:noFill/>
        </p:spPr>
        <p:txBody>
          <a:bodyPr wrap="square" rtlCol="0">
            <a:spAutoFit/>
          </a:bodyPr>
          <a:lstStyle/>
          <a:p>
            <a:r>
              <a:rPr lang="en-GB" sz="2000" dirty="0" smtClean="0"/>
              <a:t>Why is the overall P/L not zero?</a:t>
            </a:r>
            <a:endParaRPr lang="en-GB" sz="2000" dirty="0"/>
          </a:p>
        </p:txBody>
      </p:sp>
    </p:spTree>
    <p:extLst>
      <p:ext uri="{BB962C8B-B14F-4D97-AF65-F5344CB8AC3E}">
        <p14:creationId xmlns:p14="http://schemas.microsoft.com/office/powerpoint/2010/main" val="427107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32656"/>
            <a:ext cx="9083352" cy="762000"/>
          </a:xfrm>
        </p:spPr>
        <p:txBody>
          <a:bodyPr/>
          <a:lstStyle/>
          <a:p>
            <a:r>
              <a:rPr lang="en-GB" sz="2800" dirty="0" smtClean="0"/>
              <a:t>Dated/ICE Spreads and Assumed v Actual Freight</a:t>
            </a:r>
            <a:endParaRPr lang="en-GB" sz="2800" dirty="0"/>
          </a:p>
        </p:txBody>
      </p:sp>
      <p:pic>
        <p:nvPicPr>
          <p:cNvPr id="3" name="Picture 2"/>
          <p:cNvPicPr>
            <a:picLocks noChangeAspect="1"/>
          </p:cNvPicPr>
          <p:nvPr/>
        </p:nvPicPr>
        <p:blipFill>
          <a:blip r:embed="rId2"/>
          <a:stretch>
            <a:fillRect/>
          </a:stretch>
        </p:blipFill>
        <p:spPr>
          <a:xfrm>
            <a:off x="1408014" y="942009"/>
            <a:ext cx="6468417" cy="2956816"/>
          </a:xfrm>
          <a:prstGeom prst="rect">
            <a:avLst/>
          </a:prstGeom>
        </p:spPr>
      </p:pic>
      <p:graphicFrame>
        <p:nvGraphicFramePr>
          <p:cNvPr id="7" name="Chart 6"/>
          <p:cNvGraphicFramePr>
            <a:graphicFrameLocks/>
          </p:cNvGraphicFramePr>
          <p:nvPr>
            <p:extLst/>
          </p:nvPr>
        </p:nvGraphicFramePr>
        <p:xfrm>
          <a:off x="1539727" y="3904660"/>
          <a:ext cx="6336704" cy="2894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641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3</a:t>
            </a:r>
            <a:endParaRPr lang="en-GB" sz="6000" dirty="0"/>
          </a:p>
        </p:txBody>
      </p:sp>
    </p:spTree>
    <p:extLst>
      <p:ext uri="{BB962C8B-B14F-4D97-AF65-F5344CB8AC3E}">
        <p14:creationId xmlns:p14="http://schemas.microsoft.com/office/powerpoint/2010/main" val="3635295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052736"/>
            <a:ext cx="8229600" cy="5616624"/>
          </a:xfrm>
        </p:spPr>
        <p:txBody>
          <a:bodyPr>
            <a:normAutofit/>
          </a:bodyPr>
          <a:lstStyle/>
          <a:p>
            <a:pPr marL="0" indent="0">
              <a:buNone/>
            </a:pPr>
            <a:r>
              <a:rPr lang="en-GB" b="1" dirty="0"/>
              <a:t>Bought:</a:t>
            </a:r>
            <a:r>
              <a:rPr lang="en-GB" dirty="0"/>
              <a:t> EMS&amp;S purchased </a:t>
            </a:r>
            <a:r>
              <a:rPr lang="en-GB" dirty="0" smtClean="0"/>
              <a:t>600KB </a:t>
            </a:r>
            <a:r>
              <a:rPr lang="en-GB" dirty="0"/>
              <a:t>of </a:t>
            </a:r>
            <a:r>
              <a:rPr lang="en-GB" dirty="0" smtClean="0"/>
              <a:t>CPC at an attractive differential from a distressed Seller, </a:t>
            </a:r>
            <a:r>
              <a:rPr lang="en-GB" dirty="0"/>
              <a:t>pricing on </a:t>
            </a:r>
            <a:r>
              <a:rPr lang="en-GB" dirty="0" smtClean="0"/>
              <a:t>Dated Brent 3-7 April 2017. </a:t>
            </a:r>
            <a:r>
              <a:rPr lang="en-GB" dirty="0"/>
              <a:t>The load window </a:t>
            </a:r>
            <a:r>
              <a:rPr lang="en-GB" dirty="0" smtClean="0"/>
              <a:t>was 31/3 – 2/4. Deal was done on the 2</a:t>
            </a:r>
            <a:r>
              <a:rPr lang="en-GB" baseline="30000" dirty="0" smtClean="0"/>
              <a:t>nd</a:t>
            </a:r>
            <a:r>
              <a:rPr lang="en-GB" dirty="0" smtClean="0"/>
              <a:t> March. The cargo is to be delivered in Rotterdam and subsequently stored in tank.</a:t>
            </a:r>
          </a:p>
          <a:p>
            <a:pPr marL="0" indent="0">
              <a:buNone/>
            </a:pPr>
            <a:endParaRPr lang="en-GB" dirty="0"/>
          </a:p>
          <a:p>
            <a:pPr marL="0" indent="0">
              <a:buNone/>
            </a:pPr>
            <a:r>
              <a:rPr lang="en-GB" dirty="0"/>
              <a:t>The FOB purchase price is </a:t>
            </a:r>
            <a:r>
              <a:rPr lang="en-GB" dirty="0" smtClean="0"/>
              <a:t>Dated Brent -2.20</a:t>
            </a:r>
            <a:endParaRPr lang="en-GB" dirty="0"/>
          </a:p>
          <a:p>
            <a:pPr marL="0" indent="0">
              <a:buNone/>
            </a:pPr>
            <a:r>
              <a:rPr lang="en-GB" dirty="0"/>
              <a:t>The estimated freight cost is </a:t>
            </a:r>
            <a:r>
              <a:rPr lang="en-GB" dirty="0" smtClean="0"/>
              <a:t>0.62 </a:t>
            </a:r>
            <a:r>
              <a:rPr lang="en-GB" dirty="0"/>
              <a:t>$/bbl</a:t>
            </a:r>
            <a:r>
              <a:rPr lang="en-GB" dirty="0" smtClean="0"/>
              <a:t>.</a:t>
            </a:r>
          </a:p>
          <a:p>
            <a:pPr marL="0" indent="0">
              <a:buNone/>
            </a:pPr>
            <a:endParaRPr lang="en-GB" dirty="0" smtClean="0"/>
          </a:p>
          <a:p>
            <a:pPr marL="0" indent="0">
              <a:buNone/>
            </a:pPr>
            <a:endParaRPr lang="en-GB" dirty="0"/>
          </a:p>
          <a:p>
            <a:pPr marL="0" indent="0">
              <a:buNone/>
            </a:pPr>
            <a:r>
              <a:rPr lang="en-GB" b="1" dirty="0" smtClean="0"/>
              <a:t>Sale: </a:t>
            </a:r>
            <a:r>
              <a:rPr lang="en-GB" dirty="0"/>
              <a:t>The cargo will </a:t>
            </a:r>
            <a:r>
              <a:rPr lang="en-GB" dirty="0" smtClean="0"/>
              <a:t>at some point in the future be sold to an affiliate or third party. The sale will happen when Differential economics improve or when value has been captured on the market structure. </a:t>
            </a:r>
            <a:endParaRPr lang="en-GB" dirty="0"/>
          </a:p>
          <a:p>
            <a:pPr marL="0" indent="0">
              <a:buNone/>
            </a:pPr>
            <a:endParaRPr lang="en-GB" dirty="0" smtClean="0"/>
          </a:p>
          <a:p>
            <a:pPr marL="0" indent="0">
              <a:buNone/>
            </a:pPr>
            <a:endParaRPr lang="en-GB" dirty="0" smtClean="0"/>
          </a:p>
          <a:p>
            <a:pPr marL="0" indent="0">
              <a:buNone/>
            </a:pPr>
            <a:endParaRPr lang="en-GB" dirty="0" smtClean="0"/>
          </a:p>
          <a:p>
            <a:endParaRPr lang="en-GB" dirty="0"/>
          </a:p>
          <a:p>
            <a:endParaRPr lang="en-GB" dirty="0"/>
          </a:p>
          <a:p>
            <a:pPr marL="0" indent="0">
              <a:buNone/>
            </a:pPr>
            <a:endParaRPr lang="en-US" dirty="0"/>
          </a:p>
        </p:txBody>
      </p:sp>
      <p:sp>
        <p:nvSpPr>
          <p:cNvPr id="2" name="Title 1"/>
          <p:cNvSpPr>
            <a:spLocks noGrp="1"/>
          </p:cNvSpPr>
          <p:nvPr>
            <p:ph type="title"/>
          </p:nvPr>
        </p:nvSpPr>
        <p:spPr>
          <a:xfrm>
            <a:off x="457200" y="260648"/>
            <a:ext cx="8784976" cy="634082"/>
          </a:xfrm>
        </p:spPr>
        <p:txBody>
          <a:bodyPr>
            <a:noAutofit/>
          </a:bodyPr>
          <a:lstStyle/>
          <a:p>
            <a:r>
              <a:rPr lang="en-GB" sz="2600" dirty="0" smtClean="0"/>
              <a:t>Example 3: Attractive cargo in tank</a:t>
            </a:r>
            <a:endParaRPr lang="en-US" sz="2600" dirty="0"/>
          </a:p>
        </p:txBody>
      </p:sp>
    </p:spTree>
    <p:extLst>
      <p:ext uri="{BB962C8B-B14F-4D97-AF65-F5344CB8AC3E}">
        <p14:creationId xmlns:p14="http://schemas.microsoft.com/office/powerpoint/2010/main" val="3271093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31209" y="3495087"/>
            <a:ext cx="8229600" cy="2952328"/>
          </a:xfrm>
        </p:spPr>
        <p:txBody>
          <a:bodyPr>
            <a:normAutofit/>
          </a:bodyPr>
          <a:lstStyle/>
          <a:p>
            <a:pPr marL="0" indent="0">
              <a:buNone/>
            </a:pPr>
            <a:r>
              <a:rPr lang="en-GB" sz="1600" b="1" dirty="0" smtClean="0"/>
              <a:t>Why hedge</a:t>
            </a:r>
            <a:r>
              <a:rPr lang="en-GB" sz="1600" b="1" dirty="0"/>
              <a:t>?</a:t>
            </a:r>
          </a:p>
          <a:p>
            <a:pPr marL="914400" lvl="1" indent="-457200">
              <a:buFont typeface="+mj-lt"/>
              <a:buAutoNum type="arabicPeriod"/>
            </a:pPr>
            <a:r>
              <a:rPr lang="en-GB" sz="1400" dirty="0" smtClean="0"/>
              <a:t>Eliminate the exposure to flat price movements, to safeguard differential incentive</a:t>
            </a:r>
            <a:endParaRPr lang="en-GB" sz="1400" dirty="0"/>
          </a:p>
          <a:p>
            <a:pPr marL="914400" lvl="1" indent="-457200">
              <a:buFont typeface="+mj-lt"/>
              <a:buAutoNum type="arabicPeriod"/>
            </a:pPr>
            <a:r>
              <a:rPr lang="en-GB" sz="1400" dirty="0" smtClean="0"/>
              <a:t>Capture market structure (Preferably a </a:t>
            </a:r>
            <a:r>
              <a:rPr lang="en-GB" sz="1400" dirty="0" err="1" smtClean="0"/>
              <a:t>Contango</a:t>
            </a:r>
            <a:r>
              <a:rPr lang="en-GB" sz="1400" dirty="0" smtClean="0"/>
              <a:t>)</a:t>
            </a:r>
          </a:p>
          <a:p>
            <a:pPr marL="457200" lvl="1" indent="0">
              <a:buNone/>
            </a:pPr>
            <a:endParaRPr lang="en-GB" sz="1400" dirty="0"/>
          </a:p>
          <a:p>
            <a:pPr marL="0" lvl="0" indent="0">
              <a:buNone/>
            </a:pPr>
            <a:r>
              <a:rPr lang="en-GB" sz="1600" b="1" dirty="0" smtClean="0"/>
              <a:t>Questions</a:t>
            </a:r>
            <a:endParaRPr lang="en-GB" sz="1600" b="1" dirty="0"/>
          </a:p>
          <a:p>
            <a:pPr lvl="0"/>
            <a:r>
              <a:rPr lang="en-GB" sz="1400" dirty="0" smtClean="0"/>
              <a:t>How would you hedge against the flat price movements? </a:t>
            </a:r>
            <a:endParaRPr lang="en-GB" sz="1400" dirty="0"/>
          </a:p>
          <a:p>
            <a:pPr lvl="0"/>
            <a:r>
              <a:rPr lang="en-GB" sz="1400" dirty="0" smtClean="0"/>
              <a:t>When would you execute the derivatives transactions?</a:t>
            </a:r>
          </a:p>
          <a:p>
            <a:pPr lvl="0"/>
            <a:r>
              <a:rPr lang="en-GB" sz="1400" dirty="0" smtClean="0"/>
              <a:t>What instruments would you use?</a:t>
            </a:r>
            <a:endParaRPr lang="en-GB" sz="1400" dirty="0"/>
          </a:p>
        </p:txBody>
      </p:sp>
      <p:cxnSp>
        <p:nvCxnSpPr>
          <p:cNvPr id="5" name="Straight Connector 4"/>
          <p:cNvCxnSpPr/>
          <p:nvPr/>
        </p:nvCxnSpPr>
        <p:spPr>
          <a:xfrm>
            <a:off x="827584" y="2276872"/>
            <a:ext cx="7272808"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528" y="2276872"/>
            <a:ext cx="1224136" cy="430887"/>
          </a:xfrm>
          <a:prstGeom prst="rect">
            <a:avLst/>
          </a:prstGeom>
          <a:noFill/>
        </p:spPr>
        <p:txBody>
          <a:bodyPr wrap="square" rtlCol="0">
            <a:spAutoFit/>
          </a:bodyPr>
          <a:lstStyle/>
          <a:p>
            <a:pPr algn="ctr"/>
            <a:r>
              <a:rPr lang="en-GB" sz="1100" dirty="0" smtClean="0"/>
              <a:t>Deal Date</a:t>
            </a:r>
          </a:p>
          <a:p>
            <a:pPr algn="ctr"/>
            <a:r>
              <a:rPr lang="en-GB" sz="1100" dirty="0" smtClean="0"/>
              <a:t>2 March</a:t>
            </a:r>
            <a:endParaRPr lang="en-GB" sz="1100" dirty="0"/>
          </a:p>
        </p:txBody>
      </p:sp>
      <p:sp>
        <p:nvSpPr>
          <p:cNvPr id="20" name="TextBox 19"/>
          <p:cNvSpPr txBox="1"/>
          <p:nvPr/>
        </p:nvSpPr>
        <p:spPr>
          <a:xfrm>
            <a:off x="1272890" y="2245131"/>
            <a:ext cx="1224136" cy="261610"/>
          </a:xfrm>
          <a:prstGeom prst="rect">
            <a:avLst/>
          </a:prstGeom>
          <a:noFill/>
        </p:spPr>
        <p:txBody>
          <a:bodyPr wrap="square" rtlCol="0">
            <a:spAutoFit/>
          </a:bodyPr>
          <a:lstStyle/>
          <a:p>
            <a:pPr algn="ctr"/>
            <a:r>
              <a:rPr lang="en-GB" sz="1100" dirty="0" smtClean="0"/>
              <a:t>3-April</a:t>
            </a:r>
            <a:endParaRPr lang="en-GB" sz="1100" dirty="0"/>
          </a:p>
        </p:txBody>
      </p:sp>
      <p:sp>
        <p:nvSpPr>
          <p:cNvPr id="24" name="TextBox 23"/>
          <p:cNvSpPr txBox="1"/>
          <p:nvPr/>
        </p:nvSpPr>
        <p:spPr>
          <a:xfrm>
            <a:off x="1504178" y="1239143"/>
            <a:ext cx="2059710" cy="461665"/>
          </a:xfrm>
          <a:prstGeom prst="rect">
            <a:avLst/>
          </a:prstGeom>
          <a:noFill/>
        </p:spPr>
        <p:txBody>
          <a:bodyPr wrap="square" rtlCol="0">
            <a:spAutoFit/>
          </a:bodyPr>
          <a:lstStyle/>
          <a:p>
            <a:pPr algn="ctr"/>
            <a:r>
              <a:rPr lang="en-GB" sz="1200" dirty="0" smtClean="0"/>
              <a:t>EMS&amp;S buys CPC from third party</a:t>
            </a:r>
            <a:endParaRPr lang="en-GB" sz="1200" dirty="0"/>
          </a:p>
        </p:txBody>
      </p:sp>
      <p:sp>
        <p:nvSpPr>
          <p:cNvPr id="52" name="Title 1"/>
          <p:cNvSpPr txBox="1">
            <a:spLocks/>
          </p:cNvSpPr>
          <p:nvPr/>
        </p:nvSpPr>
        <p:spPr bwMode="auto">
          <a:xfrm>
            <a:off x="457200" y="260648"/>
            <a:ext cx="8784976" cy="634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smtClean="0"/>
              <a:t>Example 3: Attractive cargo in tank</a:t>
            </a:r>
            <a:endParaRPr lang="en-US" sz="2600" dirty="0"/>
          </a:p>
        </p:txBody>
      </p:sp>
      <p:sp>
        <p:nvSpPr>
          <p:cNvPr id="53" name="Rectangle 52"/>
          <p:cNvSpPr/>
          <p:nvPr/>
        </p:nvSpPr>
        <p:spPr>
          <a:xfrm>
            <a:off x="1841783" y="1692742"/>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54" name="Straight Connector 53"/>
          <p:cNvCxnSpPr/>
          <p:nvPr/>
        </p:nvCxnSpPr>
        <p:spPr>
          <a:xfrm>
            <a:off x="212372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11760"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69979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87824" y="168121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367619" y="1744620"/>
            <a:ext cx="1224136"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59" name="TextBox 58"/>
          <p:cNvSpPr txBox="1"/>
          <p:nvPr/>
        </p:nvSpPr>
        <p:spPr>
          <a:xfrm>
            <a:off x="1653920" y="1744468"/>
            <a:ext cx="1224136"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60" name="TextBox 59"/>
          <p:cNvSpPr txBox="1"/>
          <p:nvPr/>
        </p:nvSpPr>
        <p:spPr>
          <a:xfrm>
            <a:off x="1949795" y="1744316"/>
            <a:ext cx="1224136"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61" name="TextBox 60"/>
          <p:cNvSpPr txBox="1"/>
          <p:nvPr/>
        </p:nvSpPr>
        <p:spPr>
          <a:xfrm>
            <a:off x="2273856" y="1743552"/>
            <a:ext cx="1146015"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62" name="TextBox 61"/>
          <p:cNvSpPr txBox="1"/>
          <p:nvPr/>
        </p:nvSpPr>
        <p:spPr>
          <a:xfrm>
            <a:off x="2586993" y="1752382"/>
            <a:ext cx="1146015"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63" name="TextBox 62"/>
          <p:cNvSpPr txBox="1"/>
          <p:nvPr/>
        </p:nvSpPr>
        <p:spPr>
          <a:xfrm>
            <a:off x="2656578" y="2240644"/>
            <a:ext cx="1224136" cy="261610"/>
          </a:xfrm>
          <a:prstGeom prst="rect">
            <a:avLst/>
          </a:prstGeom>
          <a:noFill/>
        </p:spPr>
        <p:txBody>
          <a:bodyPr wrap="square" rtlCol="0">
            <a:spAutoFit/>
          </a:bodyPr>
          <a:lstStyle/>
          <a:p>
            <a:pPr algn="ctr"/>
            <a:r>
              <a:rPr lang="en-GB" sz="1100" dirty="0" smtClean="0"/>
              <a:t>7-April</a:t>
            </a:r>
            <a:endParaRPr lang="en-GB" sz="1100" dirty="0"/>
          </a:p>
        </p:txBody>
      </p:sp>
      <p:sp>
        <p:nvSpPr>
          <p:cNvPr id="64" name="TextBox 63"/>
          <p:cNvSpPr txBox="1"/>
          <p:nvPr/>
        </p:nvSpPr>
        <p:spPr>
          <a:xfrm>
            <a:off x="3995936" y="2230705"/>
            <a:ext cx="1224136" cy="261610"/>
          </a:xfrm>
          <a:prstGeom prst="rect">
            <a:avLst/>
          </a:prstGeom>
          <a:noFill/>
        </p:spPr>
        <p:txBody>
          <a:bodyPr wrap="square" rtlCol="0">
            <a:spAutoFit/>
          </a:bodyPr>
          <a:lstStyle/>
          <a:p>
            <a:pPr algn="ctr"/>
            <a:r>
              <a:rPr lang="en-GB" sz="1100" dirty="0" smtClean="0"/>
              <a:t>30-April</a:t>
            </a:r>
            <a:endParaRPr lang="en-GB" sz="1100" dirty="0"/>
          </a:p>
        </p:txBody>
      </p:sp>
      <p:sp>
        <p:nvSpPr>
          <p:cNvPr id="65" name="TextBox 64"/>
          <p:cNvSpPr txBox="1"/>
          <p:nvPr/>
        </p:nvSpPr>
        <p:spPr>
          <a:xfrm>
            <a:off x="5220072" y="2230705"/>
            <a:ext cx="1224136" cy="261610"/>
          </a:xfrm>
          <a:prstGeom prst="rect">
            <a:avLst/>
          </a:prstGeom>
          <a:noFill/>
        </p:spPr>
        <p:txBody>
          <a:bodyPr wrap="square" rtlCol="0">
            <a:spAutoFit/>
          </a:bodyPr>
          <a:lstStyle/>
          <a:p>
            <a:pPr algn="ctr"/>
            <a:r>
              <a:rPr lang="en-GB" sz="1100" dirty="0" smtClean="0"/>
              <a:t>31-May</a:t>
            </a:r>
            <a:endParaRPr lang="en-GB" sz="1100" dirty="0"/>
          </a:p>
        </p:txBody>
      </p:sp>
      <p:sp>
        <p:nvSpPr>
          <p:cNvPr id="66" name="TextBox 65"/>
          <p:cNvSpPr txBox="1"/>
          <p:nvPr/>
        </p:nvSpPr>
        <p:spPr>
          <a:xfrm>
            <a:off x="6352676" y="2229308"/>
            <a:ext cx="1224136" cy="261610"/>
          </a:xfrm>
          <a:prstGeom prst="rect">
            <a:avLst/>
          </a:prstGeom>
          <a:noFill/>
        </p:spPr>
        <p:txBody>
          <a:bodyPr wrap="square" rtlCol="0">
            <a:spAutoFit/>
          </a:bodyPr>
          <a:lstStyle/>
          <a:p>
            <a:pPr algn="ctr"/>
            <a:r>
              <a:rPr lang="en-GB" sz="1100" dirty="0" smtClean="0"/>
              <a:t>30-June</a:t>
            </a:r>
            <a:endParaRPr lang="en-GB" sz="1100" dirty="0"/>
          </a:p>
        </p:txBody>
      </p:sp>
      <p:sp>
        <p:nvSpPr>
          <p:cNvPr id="67" name="TextBox 66"/>
          <p:cNvSpPr txBox="1"/>
          <p:nvPr/>
        </p:nvSpPr>
        <p:spPr>
          <a:xfrm>
            <a:off x="7452320" y="2227911"/>
            <a:ext cx="1224136" cy="261610"/>
          </a:xfrm>
          <a:prstGeom prst="rect">
            <a:avLst/>
          </a:prstGeom>
          <a:noFill/>
        </p:spPr>
        <p:txBody>
          <a:bodyPr wrap="square" rtlCol="0">
            <a:spAutoFit/>
          </a:bodyPr>
          <a:lstStyle/>
          <a:p>
            <a:pPr algn="ctr"/>
            <a:r>
              <a:rPr lang="en-GB" sz="1100" dirty="0" smtClean="0"/>
              <a:t>31-July</a:t>
            </a:r>
            <a:endParaRPr lang="en-GB" sz="1100" dirty="0"/>
          </a:p>
        </p:txBody>
      </p:sp>
    </p:spTree>
    <p:extLst>
      <p:ext uri="{BB962C8B-B14F-4D97-AF65-F5344CB8AC3E}">
        <p14:creationId xmlns:p14="http://schemas.microsoft.com/office/powerpoint/2010/main" val="386417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a:xfrm>
            <a:off x="7333292" y="1692742"/>
            <a:ext cx="117744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FF0000"/>
              </a:solidFill>
            </a:endParaRPr>
          </a:p>
        </p:txBody>
      </p:sp>
      <p:cxnSp>
        <p:nvCxnSpPr>
          <p:cNvPr id="97" name="Straight Connector 96"/>
          <p:cNvCxnSpPr/>
          <p:nvPr/>
        </p:nvCxnSpPr>
        <p:spPr>
          <a:xfrm>
            <a:off x="7569403"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17948"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33972"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249996" y="1681216"/>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834557" y="2276872"/>
            <a:ext cx="1440160" cy="548428"/>
            <a:chOff x="5190180" y="2276873"/>
            <a:chExt cx="1440160" cy="576064"/>
          </a:xfrm>
        </p:grpSpPr>
        <p:sp>
          <p:nvSpPr>
            <p:cNvPr id="37" name="Rectangle 36"/>
            <p:cNvSpPr/>
            <p:nvPr/>
          </p:nvSpPr>
          <p:spPr>
            <a:xfrm>
              <a:off x="5190180" y="227687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p:nvPr/>
          </p:nvCxnSpPr>
          <p:spPr>
            <a:xfrm>
              <a:off x="5478212"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65405"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39854"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42308"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Title 1"/>
          <p:cNvSpPr txBox="1">
            <a:spLocks/>
          </p:cNvSpPr>
          <p:nvPr/>
        </p:nvSpPr>
        <p:spPr bwMode="auto">
          <a:xfrm>
            <a:off x="457200" y="260648"/>
            <a:ext cx="8784976" cy="634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smtClean="0"/>
              <a:t>Example 3: Attractive cargo in tank</a:t>
            </a:r>
            <a:endParaRPr lang="en-US" sz="2600" dirty="0"/>
          </a:p>
        </p:txBody>
      </p:sp>
      <p:sp>
        <p:nvSpPr>
          <p:cNvPr id="42" name="TextBox 41"/>
          <p:cNvSpPr txBox="1"/>
          <p:nvPr/>
        </p:nvSpPr>
        <p:spPr>
          <a:xfrm>
            <a:off x="1743583" y="2833367"/>
            <a:ext cx="1676288" cy="461665"/>
          </a:xfrm>
          <a:prstGeom prst="rect">
            <a:avLst/>
          </a:prstGeom>
          <a:noFill/>
        </p:spPr>
        <p:txBody>
          <a:bodyPr wrap="square" rtlCol="0">
            <a:spAutoFit/>
          </a:bodyPr>
          <a:lstStyle/>
          <a:p>
            <a:pPr algn="ctr"/>
            <a:r>
              <a:rPr lang="en-GB" sz="1200" dirty="0" smtClean="0"/>
              <a:t>EMS&amp;S sell paper – ICE Brent</a:t>
            </a:r>
            <a:endParaRPr lang="en-GB" sz="1200" dirty="0"/>
          </a:p>
        </p:txBody>
      </p:sp>
      <p:sp>
        <p:nvSpPr>
          <p:cNvPr id="4" name="Rectangle 3"/>
          <p:cNvSpPr/>
          <p:nvPr/>
        </p:nvSpPr>
        <p:spPr>
          <a:xfrm>
            <a:off x="185039" y="3520167"/>
            <a:ext cx="8892480" cy="2708434"/>
          </a:xfrm>
          <a:prstGeom prst="rect">
            <a:avLst/>
          </a:prstGeom>
        </p:spPr>
        <p:txBody>
          <a:bodyPr wrap="square">
            <a:spAutoFit/>
          </a:bodyPr>
          <a:lstStyle/>
          <a:p>
            <a:pPr lvl="1"/>
            <a:r>
              <a:rPr lang="en-GB" sz="1400" b="1" dirty="0"/>
              <a:t>Method 1: Execute futures during the physical pricing periods to offset physical</a:t>
            </a:r>
          </a:p>
          <a:p>
            <a:pPr lvl="1"/>
            <a:endParaRPr lang="en-GB" sz="1400" b="1" dirty="0"/>
          </a:p>
          <a:p>
            <a:pPr lvl="1"/>
            <a:r>
              <a:rPr lang="en-GB" sz="1400" dirty="0"/>
              <a:t>3</a:t>
            </a:r>
            <a:r>
              <a:rPr lang="en-GB" sz="1400" dirty="0" smtClean="0"/>
              <a:t> </a:t>
            </a:r>
            <a:r>
              <a:rPr lang="en-GB" sz="1400" dirty="0"/>
              <a:t>– 7</a:t>
            </a:r>
            <a:r>
              <a:rPr lang="en-GB" sz="1400" dirty="0" smtClean="0"/>
              <a:t> Apr </a:t>
            </a:r>
            <a:r>
              <a:rPr lang="en-GB" sz="1400" dirty="0"/>
              <a:t>: </a:t>
            </a:r>
            <a:r>
              <a:rPr lang="en-GB" sz="1400" dirty="0" smtClean="0"/>
              <a:t>  Sell 120 </a:t>
            </a:r>
            <a:r>
              <a:rPr lang="en-GB" sz="1400" dirty="0" err="1" smtClean="0"/>
              <a:t>kbd</a:t>
            </a:r>
            <a:r>
              <a:rPr lang="en-GB" sz="1400" dirty="0" smtClean="0"/>
              <a:t> of June ICE Brent</a:t>
            </a:r>
          </a:p>
          <a:p>
            <a:pPr lvl="1"/>
            <a:r>
              <a:rPr lang="en-GB" sz="1400" dirty="0" smtClean="0"/>
              <a:t>.. – 30 Apr : Asses the Hedge roll and take action to roll the hedge to next month </a:t>
            </a:r>
          </a:p>
          <a:p>
            <a:pPr lvl="1"/>
            <a:r>
              <a:rPr lang="en-GB" sz="1400" dirty="0"/>
              <a:t>	 </a:t>
            </a:r>
            <a:r>
              <a:rPr lang="en-GB" sz="1400" dirty="0" smtClean="0"/>
              <a:t>          Buy 600 kb of June ICE Brent </a:t>
            </a:r>
          </a:p>
          <a:p>
            <a:pPr lvl="1"/>
            <a:r>
              <a:rPr lang="en-GB" sz="1400" dirty="0"/>
              <a:t>	</a:t>
            </a:r>
            <a:r>
              <a:rPr lang="en-GB" sz="1400" dirty="0" smtClean="0"/>
              <a:t>           Sell 600 kb of July ICE Brent  </a:t>
            </a:r>
          </a:p>
          <a:p>
            <a:pPr lvl="1"/>
            <a:r>
              <a:rPr lang="en-GB" sz="1400" dirty="0" smtClean="0"/>
              <a:t>Repeat roll until sale of cargo </a:t>
            </a:r>
          </a:p>
          <a:p>
            <a:pPr lvl="1"/>
            <a:endParaRPr lang="en-GB" sz="1400" dirty="0" smtClean="0"/>
          </a:p>
          <a:p>
            <a:pPr lvl="1"/>
            <a:r>
              <a:rPr lang="en-GB" sz="1400" dirty="0" smtClean="0"/>
              <a:t>At sale of cargo buy 120 </a:t>
            </a:r>
            <a:r>
              <a:rPr lang="en-GB" sz="1400" dirty="0" err="1" smtClean="0"/>
              <a:t>kbd</a:t>
            </a:r>
            <a:r>
              <a:rPr lang="en-GB" sz="1400" dirty="0" smtClean="0"/>
              <a:t> of September ICE Brent to close out the hedge and offset the physical</a:t>
            </a:r>
            <a:endParaRPr lang="en-GB" sz="1400" dirty="0"/>
          </a:p>
          <a:p>
            <a:pPr lvl="1"/>
            <a:endParaRPr lang="en-GB" sz="1400" dirty="0"/>
          </a:p>
          <a:p>
            <a:pPr lvl="1"/>
            <a:r>
              <a:rPr lang="en-GB" sz="1400" dirty="0"/>
              <a:t>Physical and “floating” cancel out over both periods leaving the fixed prices only</a:t>
            </a:r>
          </a:p>
          <a:p>
            <a:pPr lvl="1"/>
            <a:endParaRPr lang="en-GB" sz="1400" dirty="0"/>
          </a:p>
        </p:txBody>
      </p:sp>
      <p:cxnSp>
        <p:nvCxnSpPr>
          <p:cNvPr id="50" name="Straight Connector 49"/>
          <p:cNvCxnSpPr/>
          <p:nvPr/>
        </p:nvCxnSpPr>
        <p:spPr>
          <a:xfrm>
            <a:off x="748375" y="2276872"/>
            <a:ext cx="800008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3528" y="2276872"/>
            <a:ext cx="1224136" cy="430887"/>
          </a:xfrm>
          <a:prstGeom prst="rect">
            <a:avLst/>
          </a:prstGeom>
          <a:noFill/>
        </p:spPr>
        <p:txBody>
          <a:bodyPr wrap="square" rtlCol="0">
            <a:spAutoFit/>
          </a:bodyPr>
          <a:lstStyle/>
          <a:p>
            <a:pPr algn="ctr"/>
            <a:r>
              <a:rPr lang="en-GB" sz="1100" dirty="0" smtClean="0"/>
              <a:t>Deal Date</a:t>
            </a:r>
          </a:p>
          <a:p>
            <a:pPr algn="ctr"/>
            <a:r>
              <a:rPr lang="en-GB" sz="1100" dirty="0" smtClean="0"/>
              <a:t>2 March</a:t>
            </a:r>
            <a:endParaRPr lang="en-GB" sz="1100" dirty="0"/>
          </a:p>
        </p:txBody>
      </p:sp>
      <p:sp>
        <p:nvSpPr>
          <p:cNvPr id="64" name="TextBox 63"/>
          <p:cNvSpPr txBox="1"/>
          <p:nvPr/>
        </p:nvSpPr>
        <p:spPr>
          <a:xfrm>
            <a:off x="1272890" y="2245131"/>
            <a:ext cx="1224136" cy="261610"/>
          </a:xfrm>
          <a:prstGeom prst="rect">
            <a:avLst/>
          </a:prstGeom>
          <a:noFill/>
        </p:spPr>
        <p:txBody>
          <a:bodyPr wrap="square" rtlCol="0">
            <a:spAutoFit/>
          </a:bodyPr>
          <a:lstStyle/>
          <a:p>
            <a:pPr algn="ctr"/>
            <a:r>
              <a:rPr lang="en-GB" sz="1100" dirty="0" smtClean="0"/>
              <a:t>3-April</a:t>
            </a:r>
            <a:endParaRPr lang="en-GB" sz="1100" dirty="0"/>
          </a:p>
        </p:txBody>
      </p:sp>
      <p:sp>
        <p:nvSpPr>
          <p:cNvPr id="65" name="TextBox 64"/>
          <p:cNvSpPr txBox="1"/>
          <p:nvPr/>
        </p:nvSpPr>
        <p:spPr>
          <a:xfrm>
            <a:off x="1504178" y="1239143"/>
            <a:ext cx="2059710" cy="461665"/>
          </a:xfrm>
          <a:prstGeom prst="rect">
            <a:avLst/>
          </a:prstGeom>
          <a:noFill/>
        </p:spPr>
        <p:txBody>
          <a:bodyPr wrap="square" rtlCol="0">
            <a:spAutoFit/>
          </a:bodyPr>
          <a:lstStyle/>
          <a:p>
            <a:pPr algn="ctr"/>
            <a:r>
              <a:rPr lang="en-GB" sz="1200" dirty="0" smtClean="0"/>
              <a:t>EMS&amp;S buys CPC from third party</a:t>
            </a:r>
            <a:endParaRPr lang="en-GB" sz="1200" dirty="0"/>
          </a:p>
        </p:txBody>
      </p:sp>
      <p:sp>
        <p:nvSpPr>
          <p:cNvPr id="66" name="Rectangle 65"/>
          <p:cNvSpPr/>
          <p:nvPr/>
        </p:nvSpPr>
        <p:spPr>
          <a:xfrm>
            <a:off x="1841783" y="1692742"/>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7" name="Straight Connector 66"/>
          <p:cNvCxnSpPr/>
          <p:nvPr/>
        </p:nvCxnSpPr>
        <p:spPr>
          <a:xfrm>
            <a:off x="212372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411760"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9979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987824" y="168121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67619" y="1744620"/>
            <a:ext cx="1224136"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72" name="TextBox 71"/>
          <p:cNvSpPr txBox="1"/>
          <p:nvPr/>
        </p:nvSpPr>
        <p:spPr>
          <a:xfrm>
            <a:off x="1653920" y="1744468"/>
            <a:ext cx="1224136"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73" name="TextBox 72"/>
          <p:cNvSpPr txBox="1"/>
          <p:nvPr/>
        </p:nvSpPr>
        <p:spPr>
          <a:xfrm>
            <a:off x="1949795" y="1744316"/>
            <a:ext cx="1224136"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74" name="TextBox 73"/>
          <p:cNvSpPr txBox="1"/>
          <p:nvPr/>
        </p:nvSpPr>
        <p:spPr>
          <a:xfrm>
            <a:off x="2273856" y="1743552"/>
            <a:ext cx="1146015"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75" name="TextBox 74"/>
          <p:cNvSpPr txBox="1"/>
          <p:nvPr/>
        </p:nvSpPr>
        <p:spPr>
          <a:xfrm>
            <a:off x="2555776" y="1743283"/>
            <a:ext cx="1146015" cy="400110"/>
          </a:xfrm>
          <a:prstGeom prst="rect">
            <a:avLst/>
          </a:prstGeom>
          <a:noFill/>
        </p:spPr>
        <p:txBody>
          <a:bodyPr wrap="square" rtlCol="0">
            <a:spAutoFit/>
          </a:bodyPr>
          <a:lstStyle/>
          <a:p>
            <a:pPr algn="ctr"/>
            <a:r>
              <a:rPr lang="en-GB" sz="1000" dirty="0" smtClean="0"/>
              <a:t>120</a:t>
            </a:r>
          </a:p>
          <a:p>
            <a:pPr algn="ctr"/>
            <a:r>
              <a:rPr lang="en-GB" sz="1000" dirty="0" smtClean="0"/>
              <a:t>KB</a:t>
            </a:r>
            <a:endParaRPr lang="en-GB" sz="1000" dirty="0"/>
          </a:p>
        </p:txBody>
      </p:sp>
      <p:sp>
        <p:nvSpPr>
          <p:cNvPr id="76" name="TextBox 75"/>
          <p:cNvSpPr txBox="1"/>
          <p:nvPr/>
        </p:nvSpPr>
        <p:spPr>
          <a:xfrm>
            <a:off x="2656578" y="2240644"/>
            <a:ext cx="1224136" cy="261610"/>
          </a:xfrm>
          <a:prstGeom prst="rect">
            <a:avLst/>
          </a:prstGeom>
          <a:noFill/>
        </p:spPr>
        <p:txBody>
          <a:bodyPr wrap="square" rtlCol="0">
            <a:spAutoFit/>
          </a:bodyPr>
          <a:lstStyle/>
          <a:p>
            <a:pPr algn="ctr"/>
            <a:r>
              <a:rPr lang="en-GB" sz="1100" dirty="0" smtClean="0"/>
              <a:t>7-April</a:t>
            </a:r>
            <a:endParaRPr lang="en-GB" sz="1100" dirty="0"/>
          </a:p>
        </p:txBody>
      </p:sp>
      <p:sp>
        <p:nvSpPr>
          <p:cNvPr id="77" name="TextBox 76"/>
          <p:cNvSpPr txBox="1"/>
          <p:nvPr/>
        </p:nvSpPr>
        <p:spPr>
          <a:xfrm>
            <a:off x="3995936" y="2230705"/>
            <a:ext cx="1224136" cy="261610"/>
          </a:xfrm>
          <a:prstGeom prst="rect">
            <a:avLst/>
          </a:prstGeom>
          <a:noFill/>
        </p:spPr>
        <p:txBody>
          <a:bodyPr wrap="square" rtlCol="0">
            <a:spAutoFit/>
          </a:bodyPr>
          <a:lstStyle/>
          <a:p>
            <a:pPr algn="ctr"/>
            <a:r>
              <a:rPr lang="en-GB" sz="1100" dirty="0" smtClean="0"/>
              <a:t>30-April</a:t>
            </a:r>
            <a:endParaRPr lang="en-GB" sz="1100" dirty="0"/>
          </a:p>
        </p:txBody>
      </p:sp>
      <p:sp>
        <p:nvSpPr>
          <p:cNvPr id="78" name="TextBox 77"/>
          <p:cNvSpPr txBox="1"/>
          <p:nvPr/>
        </p:nvSpPr>
        <p:spPr>
          <a:xfrm>
            <a:off x="5220072" y="2230705"/>
            <a:ext cx="1224136" cy="261610"/>
          </a:xfrm>
          <a:prstGeom prst="rect">
            <a:avLst/>
          </a:prstGeom>
          <a:noFill/>
        </p:spPr>
        <p:txBody>
          <a:bodyPr wrap="square" rtlCol="0">
            <a:spAutoFit/>
          </a:bodyPr>
          <a:lstStyle/>
          <a:p>
            <a:pPr algn="ctr"/>
            <a:r>
              <a:rPr lang="en-GB" sz="1100" dirty="0" smtClean="0"/>
              <a:t>31-May</a:t>
            </a:r>
            <a:endParaRPr lang="en-GB" sz="1100" dirty="0"/>
          </a:p>
        </p:txBody>
      </p:sp>
      <p:sp>
        <p:nvSpPr>
          <p:cNvPr id="79" name="TextBox 78"/>
          <p:cNvSpPr txBox="1"/>
          <p:nvPr/>
        </p:nvSpPr>
        <p:spPr>
          <a:xfrm>
            <a:off x="6352676" y="2229308"/>
            <a:ext cx="1224136" cy="261610"/>
          </a:xfrm>
          <a:prstGeom prst="rect">
            <a:avLst/>
          </a:prstGeom>
          <a:noFill/>
        </p:spPr>
        <p:txBody>
          <a:bodyPr wrap="square" rtlCol="0">
            <a:spAutoFit/>
          </a:bodyPr>
          <a:lstStyle/>
          <a:p>
            <a:pPr algn="ctr"/>
            <a:r>
              <a:rPr lang="en-GB" sz="1100" dirty="0" smtClean="0"/>
              <a:t>30-June</a:t>
            </a:r>
            <a:endParaRPr lang="en-GB" sz="1100" dirty="0"/>
          </a:p>
        </p:txBody>
      </p:sp>
      <p:sp>
        <p:nvSpPr>
          <p:cNvPr id="81" name="Rectangle 80"/>
          <p:cNvSpPr/>
          <p:nvPr/>
        </p:nvSpPr>
        <p:spPr>
          <a:xfrm>
            <a:off x="4146230" y="1064159"/>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4151818" y="2270422"/>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5389804" y="1062543"/>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5389374" y="2268806"/>
            <a:ext cx="190776"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6502900" y="1062543"/>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6508488" y="2268806"/>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7327704" y="2265380"/>
            <a:ext cx="117744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88" name="Straight Connector 87"/>
          <p:cNvCxnSpPr/>
          <p:nvPr/>
        </p:nvCxnSpPr>
        <p:spPr>
          <a:xfrm>
            <a:off x="7563815" y="227344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812360" y="227344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028384" y="227344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244408" y="2253854"/>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779912" y="1067183"/>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3779912" y="2273446"/>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5007463" y="1056061"/>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5007463" y="2262324"/>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6128663" y="1062543"/>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6128663" y="2268806"/>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p:cNvSpPr txBox="1"/>
          <p:nvPr/>
        </p:nvSpPr>
        <p:spPr>
          <a:xfrm>
            <a:off x="3563093" y="884768"/>
            <a:ext cx="1146015" cy="400110"/>
          </a:xfrm>
          <a:prstGeom prst="rect">
            <a:avLst/>
          </a:prstGeom>
          <a:noFill/>
        </p:spPr>
        <p:txBody>
          <a:bodyPr wrap="square" rtlCol="0">
            <a:spAutoFit/>
          </a:bodyPr>
          <a:lstStyle/>
          <a:p>
            <a:pPr algn="ctr"/>
            <a:r>
              <a:rPr lang="en-GB" sz="1000" dirty="0" smtClean="0"/>
              <a:t>600</a:t>
            </a:r>
          </a:p>
          <a:p>
            <a:pPr algn="ctr"/>
            <a:r>
              <a:rPr lang="en-GB" sz="1000" dirty="0" smtClean="0"/>
              <a:t>KB</a:t>
            </a:r>
            <a:endParaRPr lang="en-GB" sz="1000" dirty="0"/>
          </a:p>
        </p:txBody>
      </p:sp>
    </p:spTree>
    <p:extLst>
      <p:ext uri="{BB962C8B-B14F-4D97-AF65-F5344CB8AC3E}">
        <p14:creationId xmlns:p14="http://schemas.microsoft.com/office/powerpoint/2010/main" val="421385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81" grpId="0" animBg="1"/>
      <p:bldP spid="82" grpId="0" animBg="1"/>
      <p:bldP spid="83" grpId="0" animBg="1"/>
      <p:bldP spid="84" grpId="0" animBg="1"/>
      <p:bldP spid="85" grpId="0" animBg="1"/>
      <p:bldP spid="86" grpId="0" animBg="1"/>
      <p:bldP spid="87" grpId="0" animBg="1"/>
      <p:bldP spid="101" grpId="0" animBg="1"/>
      <p:bldP spid="102" grpId="0" animBg="1"/>
      <p:bldP spid="103" grpId="0" animBg="1"/>
      <p:bldP spid="104" grpId="0" animBg="1"/>
      <p:bldP spid="105" grpId="0" animBg="1"/>
      <p:bldP spid="106" grpId="0" animBg="1"/>
      <p:bldP spid="1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p:cNvSpPr>
          <p:nvPr/>
        </p:nvSpPr>
        <p:spPr bwMode="auto">
          <a:xfrm>
            <a:off x="457200" y="260648"/>
            <a:ext cx="8784976" cy="634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smtClean="0"/>
              <a:t>Example 3: Attractive cargo in tank</a:t>
            </a:r>
            <a:endParaRPr lang="en-US" sz="2600" dirty="0"/>
          </a:p>
        </p:txBody>
      </p:sp>
      <p:grpSp>
        <p:nvGrpSpPr>
          <p:cNvPr id="3" name="Group 2"/>
          <p:cNvGrpSpPr/>
          <p:nvPr/>
        </p:nvGrpSpPr>
        <p:grpSpPr>
          <a:xfrm>
            <a:off x="323528" y="884769"/>
            <a:ext cx="8568952" cy="2112183"/>
            <a:chOff x="323528" y="884768"/>
            <a:chExt cx="8424936" cy="2594941"/>
          </a:xfrm>
        </p:grpSpPr>
        <p:sp>
          <p:nvSpPr>
            <p:cNvPr id="96" name="Rectangle 95"/>
            <p:cNvSpPr/>
            <p:nvPr/>
          </p:nvSpPr>
          <p:spPr>
            <a:xfrm>
              <a:off x="7333292" y="1692742"/>
              <a:ext cx="117744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rgbClr val="FF0000"/>
                </a:solidFill>
              </a:endParaRPr>
            </a:p>
          </p:txBody>
        </p:sp>
        <p:cxnSp>
          <p:nvCxnSpPr>
            <p:cNvPr id="97" name="Straight Connector 96"/>
            <p:cNvCxnSpPr/>
            <p:nvPr/>
          </p:nvCxnSpPr>
          <p:spPr>
            <a:xfrm>
              <a:off x="7569403"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17948"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33972"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249996" y="1681216"/>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834557" y="2276872"/>
              <a:ext cx="1440160" cy="548428"/>
              <a:chOff x="5190180" y="2276873"/>
              <a:chExt cx="1440160" cy="576064"/>
            </a:xfrm>
          </p:grpSpPr>
          <p:sp>
            <p:nvSpPr>
              <p:cNvPr id="37" name="Rectangle 36"/>
              <p:cNvSpPr/>
              <p:nvPr/>
            </p:nvSpPr>
            <p:spPr>
              <a:xfrm>
                <a:off x="5190180" y="227687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38" name="Straight Connector 37"/>
              <p:cNvCxnSpPr/>
              <p:nvPr/>
            </p:nvCxnSpPr>
            <p:spPr>
              <a:xfrm>
                <a:off x="5478212"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65405"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39854"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42308"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743583" y="2833367"/>
              <a:ext cx="1676288" cy="495579"/>
            </a:xfrm>
            <a:prstGeom prst="rect">
              <a:avLst/>
            </a:prstGeom>
            <a:noFill/>
          </p:spPr>
          <p:txBody>
            <a:bodyPr wrap="square" rtlCol="0">
              <a:spAutoFit/>
            </a:bodyPr>
            <a:lstStyle/>
            <a:p>
              <a:pPr algn="ctr"/>
              <a:r>
                <a:rPr lang="en-GB" sz="1100" dirty="0" smtClean="0"/>
                <a:t>EMS&amp;S sell paper – ICE Brent</a:t>
              </a:r>
              <a:endParaRPr lang="en-GB" sz="1100" dirty="0"/>
            </a:p>
          </p:txBody>
        </p:sp>
        <p:cxnSp>
          <p:nvCxnSpPr>
            <p:cNvPr id="50" name="Straight Connector 49"/>
            <p:cNvCxnSpPr/>
            <p:nvPr/>
          </p:nvCxnSpPr>
          <p:spPr>
            <a:xfrm>
              <a:off x="748375" y="2276872"/>
              <a:ext cx="800008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3528" y="2276872"/>
              <a:ext cx="1224136" cy="477880"/>
            </a:xfrm>
            <a:prstGeom prst="rect">
              <a:avLst/>
            </a:prstGeom>
            <a:noFill/>
          </p:spPr>
          <p:txBody>
            <a:bodyPr wrap="square" rtlCol="0">
              <a:spAutoFit/>
            </a:bodyPr>
            <a:lstStyle/>
            <a:p>
              <a:pPr algn="ctr"/>
              <a:r>
                <a:rPr lang="en-GB" sz="1050" dirty="0" smtClean="0"/>
                <a:t>Deal Date</a:t>
              </a:r>
            </a:p>
            <a:p>
              <a:pPr algn="ctr"/>
              <a:r>
                <a:rPr lang="en-GB" sz="1050" dirty="0" smtClean="0"/>
                <a:t>2 March</a:t>
              </a:r>
              <a:endParaRPr lang="en-GB" sz="1050" dirty="0"/>
            </a:p>
          </p:txBody>
        </p:sp>
        <p:sp>
          <p:nvSpPr>
            <p:cNvPr id="64" name="TextBox 63"/>
            <p:cNvSpPr txBox="1"/>
            <p:nvPr/>
          </p:nvSpPr>
          <p:spPr>
            <a:xfrm>
              <a:off x="1272890" y="2245131"/>
              <a:ext cx="1224136" cy="292038"/>
            </a:xfrm>
            <a:prstGeom prst="rect">
              <a:avLst/>
            </a:prstGeom>
            <a:noFill/>
          </p:spPr>
          <p:txBody>
            <a:bodyPr wrap="square" rtlCol="0">
              <a:spAutoFit/>
            </a:bodyPr>
            <a:lstStyle/>
            <a:p>
              <a:pPr algn="ctr"/>
              <a:r>
                <a:rPr lang="en-GB" sz="1050" dirty="0" smtClean="0"/>
                <a:t>3-April</a:t>
              </a:r>
              <a:endParaRPr lang="en-GB" sz="1050" dirty="0"/>
            </a:p>
          </p:txBody>
        </p:sp>
        <p:sp>
          <p:nvSpPr>
            <p:cNvPr id="65" name="TextBox 64"/>
            <p:cNvSpPr txBox="1"/>
            <p:nvPr/>
          </p:nvSpPr>
          <p:spPr>
            <a:xfrm>
              <a:off x="1504178" y="1239143"/>
              <a:ext cx="2059710" cy="495579"/>
            </a:xfrm>
            <a:prstGeom prst="rect">
              <a:avLst/>
            </a:prstGeom>
            <a:noFill/>
          </p:spPr>
          <p:txBody>
            <a:bodyPr wrap="square" rtlCol="0">
              <a:spAutoFit/>
            </a:bodyPr>
            <a:lstStyle/>
            <a:p>
              <a:pPr algn="ctr"/>
              <a:r>
                <a:rPr lang="en-GB" sz="1100" dirty="0" smtClean="0"/>
                <a:t>EMS&amp;S buys CPC from third party</a:t>
              </a:r>
              <a:endParaRPr lang="en-GB" sz="1100" dirty="0"/>
            </a:p>
          </p:txBody>
        </p:sp>
        <p:sp>
          <p:nvSpPr>
            <p:cNvPr id="66" name="Rectangle 65"/>
            <p:cNvSpPr/>
            <p:nvPr/>
          </p:nvSpPr>
          <p:spPr>
            <a:xfrm>
              <a:off x="1841783" y="1692742"/>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67" name="Straight Connector 66"/>
            <p:cNvCxnSpPr/>
            <p:nvPr/>
          </p:nvCxnSpPr>
          <p:spPr>
            <a:xfrm>
              <a:off x="212372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411760"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9979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987824" y="168121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67619" y="1744620"/>
              <a:ext cx="1224136" cy="424783"/>
            </a:xfrm>
            <a:prstGeom prst="rect">
              <a:avLst/>
            </a:prstGeom>
            <a:noFill/>
          </p:spPr>
          <p:txBody>
            <a:bodyPr wrap="square" rtlCol="0">
              <a:spAutoFit/>
            </a:bodyPr>
            <a:lstStyle/>
            <a:p>
              <a:pPr algn="ctr"/>
              <a:r>
                <a:rPr lang="en-GB" sz="900" dirty="0" smtClean="0"/>
                <a:t>120</a:t>
              </a:r>
            </a:p>
            <a:p>
              <a:pPr algn="ctr"/>
              <a:r>
                <a:rPr lang="en-GB" sz="900" dirty="0" smtClean="0"/>
                <a:t>KB</a:t>
              </a:r>
              <a:endParaRPr lang="en-GB" sz="900" dirty="0"/>
            </a:p>
          </p:txBody>
        </p:sp>
        <p:sp>
          <p:nvSpPr>
            <p:cNvPr id="72" name="TextBox 71"/>
            <p:cNvSpPr txBox="1"/>
            <p:nvPr/>
          </p:nvSpPr>
          <p:spPr>
            <a:xfrm>
              <a:off x="1653920" y="1744468"/>
              <a:ext cx="1224136" cy="424783"/>
            </a:xfrm>
            <a:prstGeom prst="rect">
              <a:avLst/>
            </a:prstGeom>
            <a:noFill/>
          </p:spPr>
          <p:txBody>
            <a:bodyPr wrap="square" rtlCol="0">
              <a:spAutoFit/>
            </a:bodyPr>
            <a:lstStyle/>
            <a:p>
              <a:pPr algn="ctr"/>
              <a:r>
                <a:rPr lang="en-GB" sz="900" dirty="0" smtClean="0"/>
                <a:t>120</a:t>
              </a:r>
            </a:p>
            <a:p>
              <a:pPr algn="ctr"/>
              <a:r>
                <a:rPr lang="en-GB" sz="900" dirty="0" smtClean="0"/>
                <a:t>KB</a:t>
              </a:r>
              <a:endParaRPr lang="en-GB" sz="900" dirty="0"/>
            </a:p>
          </p:txBody>
        </p:sp>
        <p:sp>
          <p:nvSpPr>
            <p:cNvPr id="73" name="TextBox 72"/>
            <p:cNvSpPr txBox="1"/>
            <p:nvPr/>
          </p:nvSpPr>
          <p:spPr>
            <a:xfrm>
              <a:off x="1949795" y="1744315"/>
              <a:ext cx="1224136" cy="424783"/>
            </a:xfrm>
            <a:prstGeom prst="rect">
              <a:avLst/>
            </a:prstGeom>
            <a:noFill/>
          </p:spPr>
          <p:txBody>
            <a:bodyPr wrap="square" rtlCol="0">
              <a:spAutoFit/>
            </a:bodyPr>
            <a:lstStyle/>
            <a:p>
              <a:pPr algn="ctr"/>
              <a:r>
                <a:rPr lang="en-GB" sz="900" dirty="0" smtClean="0"/>
                <a:t>120</a:t>
              </a:r>
            </a:p>
            <a:p>
              <a:pPr algn="ctr"/>
              <a:r>
                <a:rPr lang="en-GB" sz="900" dirty="0" smtClean="0"/>
                <a:t>KB</a:t>
              </a:r>
              <a:endParaRPr lang="en-GB" sz="900" dirty="0"/>
            </a:p>
          </p:txBody>
        </p:sp>
        <p:sp>
          <p:nvSpPr>
            <p:cNvPr id="74" name="TextBox 73"/>
            <p:cNvSpPr txBox="1"/>
            <p:nvPr/>
          </p:nvSpPr>
          <p:spPr>
            <a:xfrm>
              <a:off x="2273856" y="1743552"/>
              <a:ext cx="1146015" cy="424783"/>
            </a:xfrm>
            <a:prstGeom prst="rect">
              <a:avLst/>
            </a:prstGeom>
            <a:noFill/>
          </p:spPr>
          <p:txBody>
            <a:bodyPr wrap="square" rtlCol="0">
              <a:spAutoFit/>
            </a:bodyPr>
            <a:lstStyle/>
            <a:p>
              <a:pPr algn="ctr"/>
              <a:r>
                <a:rPr lang="en-GB" sz="900" dirty="0" smtClean="0"/>
                <a:t>120</a:t>
              </a:r>
            </a:p>
            <a:p>
              <a:pPr algn="ctr"/>
              <a:r>
                <a:rPr lang="en-GB" sz="900" dirty="0" smtClean="0"/>
                <a:t>KB</a:t>
              </a:r>
              <a:endParaRPr lang="en-GB" sz="900" dirty="0"/>
            </a:p>
          </p:txBody>
        </p:sp>
        <p:sp>
          <p:nvSpPr>
            <p:cNvPr id="75" name="TextBox 74"/>
            <p:cNvSpPr txBox="1"/>
            <p:nvPr/>
          </p:nvSpPr>
          <p:spPr>
            <a:xfrm>
              <a:off x="2555776" y="1743283"/>
              <a:ext cx="1146015" cy="424783"/>
            </a:xfrm>
            <a:prstGeom prst="rect">
              <a:avLst/>
            </a:prstGeom>
            <a:noFill/>
          </p:spPr>
          <p:txBody>
            <a:bodyPr wrap="square" rtlCol="0">
              <a:spAutoFit/>
            </a:bodyPr>
            <a:lstStyle/>
            <a:p>
              <a:pPr algn="ctr"/>
              <a:r>
                <a:rPr lang="en-GB" sz="900" dirty="0" smtClean="0"/>
                <a:t>120</a:t>
              </a:r>
            </a:p>
            <a:p>
              <a:pPr algn="ctr"/>
              <a:r>
                <a:rPr lang="en-GB" sz="900" dirty="0" smtClean="0"/>
                <a:t>KB</a:t>
              </a:r>
              <a:endParaRPr lang="en-GB" sz="900" dirty="0"/>
            </a:p>
          </p:txBody>
        </p:sp>
        <p:sp>
          <p:nvSpPr>
            <p:cNvPr id="76" name="TextBox 75"/>
            <p:cNvSpPr txBox="1"/>
            <p:nvPr/>
          </p:nvSpPr>
          <p:spPr>
            <a:xfrm>
              <a:off x="2656578" y="2240644"/>
              <a:ext cx="1224136" cy="292038"/>
            </a:xfrm>
            <a:prstGeom prst="rect">
              <a:avLst/>
            </a:prstGeom>
            <a:noFill/>
          </p:spPr>
          <p:txBody>
            <a:bodyPr wrap="square" rtlCol="0">
              <a:spAutoFit/>
            </a:bodyPr>
            <a:lstStyle/>
            <a:p>
              <a:pPr algn="ctr"/>
              <a:r>
                <a:rPr lang="en-GB" sz="1050" dirty="0" smtClean="0"/>
                <a:t>7-April</a:t>
              </a:r>
              <a:endParaRPr lang="en-GB" sz="1050" dirty="0"/>
            </a:p>
          </p:txBody>
        </p:sp>
        <p:sp>
          <p:nvSpPr>
            <p:cNvPr id="77" name="TextBox 76"/>
            <p:cNvSpPr txBox="1"/>
            <p:nvPr/>
          </p:nvSpPr>
          <p:spPr>
            <a:xfrm>
              <a:off x="3995936" y="2230705"/>
              <a:ext cx="1224136" cy="292038"/>
            </a:xfrm>
            <a:prstGeom prst="rect">
              <a:avLst/>
            </a:prstGeom>
            <a:noFill/>
          </p:spPr>
          <p:txBody>
            <a:bodyPr wrap="square" rtlCol="0">
              <a:spAutoFit/>
            </a:bodyPr>
            <a:lstStyle/>
            <a:p>
              <a:pPr algn="ctr"/>
              <a:r>
                <a:rPr lang="en-GB" sz="1050" dirty="0" smtClean="0"/>
                <a:t>30-April</a:t>
              </a:r>
              <a:endParaRPr lang="en-GB" sz="1050" dirty="0"/>
            </a:p>
          </p:txBody>
        </p:sp>
        <p:sp>
          <p:nvSpPr>
            <p:cNvPr id="78" name="TextBox 77"/>
            <p:cNvSpPr txBox="1"/>
            <p:nvPr/>
          </p:nvSpPr>
          <p:spPr>
            <a:xfrm>
              <a:off x="5220072" y="2230705"/>
              <a:ext cx="1224136" cy="292038"/>
            </a:xfrm>
            <a:prstGeom prst="rect">
              <a:avLst/>
            </a:prstGeom>
            <a:noFill/>
          </p:spPr>
          <p:txBody>
            <a:bodyPr wrap="square" rtlCol="0">
              <a:spAutoFit/>
            </a:bodyPr>
            <a:lstStyle/>
            <a:p>
              <a:pPr algn="ctr"/>
              <a:r>
                <a:rPr lang="en-GB" sz="1050" dirty="0" smtClean="0"/>
                <a:t>31-May</a:t>
              </a:r>
              <a:endParaRPr lang="en-GB" sz="1050" dirty="0"/>
            </a:p>
          </p:txBody>
        </p:sp>
        <p:sp>
          <p:nvSpPr>
            <p:cNvPr id="79" name="TextBox 78"/>
            <p:cNvSpPr txBox="1"/>
            <p:nvPr/>
          </p:nvSpPr>
          <p:spPr>
            <a:xfrm>
              <a:off x="6352676" y="2229308"/>
              <a:ext cx="1224136" cy="292038"/>
            </a:xfrm>
            <a:prstGeom prst="rect">
              <a:avLst/>
            </a:prstGeom>
            <a:noFill/>
          </p:spPr>
          <p:txBody>
            <a:bodyPr wrap="square" rtlCol="0">
              <a:spAutoFit/>
            </a:bodyPr>
            <a:lstStyle/>
            <a:p>
              <a:pPr algn="ctr"/>
              <a:r>
                <a:rPr lang="en-GB" sz="1050" dirty="0" smtClean="0"/>
                <a:t>30-June</a:t>
              </a:r>
              <a:endParaRPr lang="en-GB" sz="1050" dirty="0"/>
            </a:p>
          </p:txBody>
        </p:sp>
        <p:sp>
          <p:nvSpPr>
            <p:cNvPr id="81" name="Rectangle 80"/>
            <p:cNvSpPr/>
            <p:nvPr/>
          </p:nvSpPr>
          <p:spPr>
            <a:xfrm>
              <a:off x="4146230" y="1064159"/>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2" name="Rectangle 81"/>
            <p:cNvSpPr/>
            <p:nvPr/>
          </p:nvSpPr>
          <p:spPr>
            <a:xfrm>
              <a:off x="4151818" y="2270422"/>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3" name="Rectangle 82"/>
            <p:cNvSpPr/>
            <p:nvPr/>
          </p:nvSpPr>
          <p:spPr>
            <a:xfrm>
              <a:off x="5389804" y="1062543"/>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4" name="Rectangle 83"/>
            <p:cNvSpPr/>
            <p:nvPr/>
          </p:nvSpPr>
          <p:spPr>
            <a:xfrm>
              <a:off x="5389374" y="2268806"/>
              <a:ext cx="190776"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5" name="Rectangle 84"/>
            <p:cNvSpPr/>
            <p:nvPr/>
          </p:nvSpPr>
          <p:spPr>
            <a:xfrm>
              <a:off x="6502900" y="1062543"/>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6" name="Rectangle 85"/>
            <p:cNvSpPr/>
            <p:nvPr/>
          </p:nvSpPr>
          <p:spPr>
            <a:xfrm>
              <a:off x="6508488" y="2268806"/>
              <a:ext cx="184758"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7" name="Rectangle 86"/>
            <p:cNvSpPr/>
            <p:nvPr/>
          </p:nvSpPr>
          <p:spPr>
            <a:xfrm>
              <a:off x="7327704" y="2265380"/>
              <a:ext cx="117744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88" name="Straight Connector 87"/>
            <p:cNvCxnSpPr/>
            <p:nvPr/>
          </p:nvCxnSpPr>
          <p:spPr>
            <a:xfrm>
              <a:off x="7563815" y="227344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812360" y="227344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028384" y="2273446"/>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244408" y="2253854"/>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779912" y="1067183"/>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2" name="Rectangle 101"/>
            <p:cNvSpPr/>
            <p:nvPr/>
          </p:nvSpPr>
          <p:spPr>
            <a:xfrm>
              <a:off x="3779912" y="2273446"/>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3" name="Rectangle 102"/>
            <p:cNvSpPr/>
            <p:nvPr/>
          </p:nvSpPr>
          <p:spPr>
            <a:xfrm>
              <a:off x="5007463" y="1056061"/>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4" name="Rectangle 103"/>
            <p:cNvSpPr/>
            <p:nvPr/>
          </p:nvSpPr>
          <p:spPr>
            <a:xfrm>
              <a:off x="5007463" y="2262324"/>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5" name="Rectangle 104"/>
            <p:cNvSpPr/>
            <p:nvPr/>
          </p:nvSpPr>
          <p:spPr>
            <a:xfrm>
              <a:off x="6128663" y="1062543"/>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6" name="Rectangle 105"/>
            <p:cNvSpPr/>
            <p:nvPr/>
          </p:nvSpPr>
          <p:spPr>
            <a:xfrm>
              <a:off x="6128663" y="2268806"/>
              <a:ext cx="351012" cy="12062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7" name="TextBox 106"/>
            <p:cNvSpPr txBox="1"/>
            <p:nvPr/>
          </p:nvSpPr>
          <p:spPr>
            <a:xfrm>
              <a:off x="3563093" y="884768"/>
              <a:ext cx="1146015" cy="424783"/>
            </a:xfrm>
            <a:prstGeom prst="rect">
              <a:avLst/>
            </a:prstGeom>
            <a:noFill/>
          </p:spPr>
          <p:txBody>
            <a:bodyPr wrap="square" rtlCol="0">
              <a:spAutoFit/>
            </a:bodyPr>
            <a:lstStyle/>
            <a:p>
              <a:pPr algn="ctr"/>
              <a:r>
                <a:rPr lang="en-GB" sz="900" dirty="0" smtClean="0"/>
                <a:t>600</a:t>
              </a:r>
            </a:p>
            <a:p>
              <a:pPr algn="ctr"/>
              <a:r>
                <a:rPr lang="en-GB" sz="900" dirty="0" smtClean="0"/>
                <a:t>KB</a:t>
              </a:r>
              <a:endParaRPr lang="en-GB" sz="900" dirty="0"/>
            </a:p>
          </p:txBody>
        </p:sp>
      </p:grpSp>
      <p:sp>
        <p:nvSpPr>
          <p:cNvPr id="2" name="Rectangle 1"/>
          <p:cNvSpPr/>
          <p:nvPr/>
        </p:nvSpPr>
        <p:spPr>
          <a:xfrm>
            <a:off x="125340" y="3235584"/>
            <a:ext cx="7920880" cy="2800767"/>
          </a:xfrm>
          <a:prstGeom prst="rect">
            <a:avLst/>
          </a:prstGeom>
        </p:spPr>
        <p:txBody>
          <a:bodyPr wrap="square">
            <a:spAutoFit/>
          </a:bodyPr>
          <a:lstStyle/>
          <a:p>
            <a:pPr lvl="1"/>
            <a:r>
              <a:rPr lang="en-GB" sz="1600" b="1" dirty="0" smtClean="0"/>
              <a:t>What are the considerations with above example? </a:t>
            </a:r>
            <a:endParaRPr lang="en-GB" sz="1600" b="1" dirty="0"/>
          </a:p>
          <a:p>
            <a:pPr lvl="1"/>
            <a:endParaRPr lang="en-GB" sz="1600" dirty="0" smtClean="0"/>
          </a:p>
          <a:p>
            <a:pPr lvl="1"/>
            <a:r>
              <a:rPr lang="en-GB" sz="1600" dirty="0" smtClean="0"/>
              <a:t> - Typically </a:t>
            </a:r>
            <a:r>
              <a:rPr lang="en-GB" sz="1600" dirty="0"/>
              <a:t>we sell on Dated Brent, we have hedged to ICE </a:t>
            </a:r>
            <a:r>
              <a:rPr lang="en-GB" sz="1600" dirty="0" smtClean="0"/>
              <a:t>Brent</a:t>
            </a:r>
          </a:p>
          <a:p>
            <a:pPr lvl="1"/>
            <a:r>
              <a:rPr lang="en-GB" sz="1600" dirty="0"/>
              <a:t>	</a:t>
            </a:r>
            <a:r>
              <a:rPr lang="en-GB" sz="1200" dirty="0" smtClean="0">
                <a:solidFill>
                  <a:srgbClr val="002060"/>
                </a:solidFill>
              </a:rPr>
              <a:t>Hedge the exposure between ICE and DTD Brent using CFD’s/DFL </a:t>
            </a:r>
            <a:endParaRPr lang="en-GB" sz="1600" dirty="0" smtClean="0">
              <a:solidFill>
                <a:srgbClr val="002060"/>
              </a:solidFill>
            </a:endParaRPr>
          </a:p>
          <a:p>
            <a:pPr lvl="1"/>
            <a:r>
              <a:rPr lang="en-GB" sz="1600" dirty="0" smtClean="0"/>
              <a:t> - We haven’t taken into account the rental costs for the storage of the tank </a:t>
            </a:r>
          </a:p>
          <a:p>
            <a:pPr lvl="1"/>
            <a:r>
              <a:rPr lang="en-GB" sz="1600" dirty="0"/>
              <a:t>	</a:t>
            </a:r>
            <a:r>
              <a:rPr lang="en-GB" sz="1200" dirty="0" smtClean="0">
                <a:solidFill>
                  <a:srgbClr val="002060"/>
                </a:solidFill>
              </a:rPr>
              <a:t>Tank rental costs estimated at 0.35 $/</a:t>
            </a:r>
            <a:r>
              <a:rPr lang="en-GB" sz="1200" dirty="0" err="1" smtClean="0">
                <a:solidFill>
                  <a:srgbClr val="002060"/>
                </a:solidFill>
              </a:rPr>
              <a:t>bbl</a:t>
            </a:r>
            <a:r>
              <a:rPr lang="en-GB" sz="1200" dirty="0" smtClean="0">
                <a:solidFill>
                  <a:srgbClr val="002060"/>
                </a:solidFill>
              </a:rPr>
              <a:t>/month</a:t>
            </a:r>
            <a:endParaRPr lang="en-GB" sz="1600" dirty="0">
              <a:solidFill>
                <a:srgbClr val="002060"/>
              </a:solidFill>
            </a:endParaRPr>
          </a:p>
          <a:p>
            <a:pPr lvl="1"/>
            <a:r>
              <a:rPr lang="en-GB" sz="1600" dirty="0" smtClean="0"/>
              <a:t> - We haven’t taken into account the Heels</a:t>
            </a:r>
            <a:endParaRPr lang="en-GB" sz="2000" dirty="0">
              <a:solidFill>
                <a:srgbClr val="002060"/>
              </a:solidFill>
            </a:endParaRPr>
          </a:p>
          <a:p>
            <a:pPr lvl="1"/>
            <a:r>
              <a:rPr lang="en-GB" sz="1600" dirty="0" smtClean="0"/>
              <a:t> </a:t>
            </a:r>
          </a:p>
          <a:p>
            <a:pPr lvl="1"/>
            <a:r>
              <a:rPr lang="en-GB" sz="1600" dirty="0"/>
              <a:t> </a:t>
            </a:r>
            <a:r>
              <a:rPr lang="en-GB" sz="1600" dirty="0" smtClean="0"/>
              <a:t>- Most importantly we haven’t compared versus alternative opportunities in tank </a:t>
            </a:r>
          </a:p>
          <a:p>
            <a:pPr lvl="1"/>
            <a:r>
              <a:rPr lang="en-GB" sz="1200" dirty="0">
                <a:solidFill>
                  <a:srgbClr val="002060"/>
                </a:solidFill>
              </a:rPr>
              <a:t>	</a:t>
            </a:r>
            <a:r>
              <a:rPr lang="en-GB" sz="1200" dirty="0" smtClean="0">
                <a:solidFill>
                  <a:srgbClr val="002060"/>
                </a:solidFill>
              </a:rPr>
              <a:t>Currently estimated value of tank for usage in refinery is at 0.86 $/</a:t>
            </a:r>
            <a:r>
              <a:rPr lang="en-GB" sz="1200" dirty="0" err="1" smtClean="0">
                <a:solidFill>
                  <a:srgbClr val="002060"/>
                </a:solidFill>
              </a:rPr>
              <a:t>bbl</a:t>
            </a:r>
            <a:r>
              <a:rPr lang="en-GB" sz="1200" dirty="0" smtClean="0">
                <a:solidFill>
                  <a:srgbClr val="002060"/>
                </a:solidFill>
              </a:rPr>
              <a:t> </a:t>
            </a:r>
            <a:endParaRPr lang="en-GB" sz="1200" dirty="0">
              <a:solidFill>
                <a:srgbClr val="002060"/>
              </a:solidFill>
            </a:endParaRPr>
          </a:p>
          <a:p>
            <a:pPr lvl="1"/>
            <a:endParaRPr lang="en-GB" sz="1600" dirty="0"/>
          </a:p>
        </p:txBody>
      </p:sp>
    </p:spTree>
    <p:extLst>
      <p:ext uri="{BB962C8B-B14F-4D97-AF65-F5344CB8AC3E}">
        <p14:creationId xmlns:p14="http://schemas.microsoft.com/office/powerpoint/2010/main" val="1120489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 Tank</a:t>
            </a:r>
            <a:endParaRPr lang="en-GB" dirty="0"/>
          </a:p>
        </p:txBody>
      </p:sp>
      <p:sp>
        <p:nvSpPr>
          <p:cNvPr id="3" name="Rectangle 2"/>
          <p:cNvSpPr/>
          <p:nvPr/>
        </p:nvSpPr>
        <p:spPr>
          <a:xfrm>
            <a:off x="381000" y="836712"/>
            <a:ext cx="8644468" cy="3570208"/>
          </a:xfrm>
          <a:prstGeom prst="rect">
            <a:avLst/>
          </a:prstGeom>
        </p:spPr>
        <p:txBody>
          <a:bodyPr wrap="square">
            <a:spAutoFit/>
          </a:bodyPr>
          <a:lstStyle/>
          <a:p>
            <a:r>
              <a:rPr lang="en-GB" sz="1400" b="1" dirty="0">
                <a:solidFill>
                  <a:srgbClr val="000000"/>
                </a:solidFill>
                <a:ea typeface="Arial"/>
                <a:cs typeface="Arial"/>
              </a:rPr>
              <a:t>2017 Activity</a:t>
            </a:r>
          </a:p>
          <a:p>
            <a:pPr marL="228600" indent="-228600">
              <a:buFont typeface="Arial" panose="020B0604020202020204" pitchFamily="34" charset="0"/>
              <a:buChar char="•"/>
            </a:pPr>
            <a:r>
              <a:rPr lang="en-GB" sz="1200" dirty="0">
                <a:solidFill>
                  <a:srgbClr val="000000"/>
                </a:solidFill>
                <a:ea typeface="Arial"/>
                <a:cs typeface="Arial"/>
              </a:rPr>
              <a:t>Rented MOT Tk4 since April 2017 </a:t>
            </a:r>
          </a:p>
          <a:p>
            <a:pPr marL="228600" indent="-228600">
              <a:buFont typeface="Arial" panose="020B0604020202020204" pitchFamily="34" charset="0"/>
              <a:buChar char="•"/>
            </a:pPr>
            <a:r>
              <a:rPr lang="en-GB" sz="1200" dirty="0">
                <a:solidFill>
                  <a:srgbClr val="000000"/>
                </a:solidFill>
                <a:ea typeface="Arial"/>
                <a:cs typeface="Arial"/>
              </a:rPr>
              <a:t>Two physical cargoes put into tank - CPC and Heidrun</a:t>
            </a:r>
          </a:p>
          <a:p>
            <a:pPr marL="228600" indent="-228600">
              <a:buFont typeface="Arial" panose="020B0604020202020204" pitchFamily="34" charset="0"/>
              <a:buChar char="•"/>
            </a:pPr>
            <a:r>
              <a:rPr lang="en-GB" sz="1200" dirty="0">
                <a:ea typeface="Arial"/>
                <a:cs typeface="Arial"/>
              </a:rPr>
              <a:t>Tank </a:t>
            </a:r>
            <a:r>
              <a:rPr lang="en-GB" sz="1200" dirty="0" smtClean="0">
                <a:ea typeface="Arial"/>
                <a:cs typeface="Arial"/>
              </a:rPr>
              <a:t>empty (for trading) </a:t>
            </a:r>
            <a:r>
              <a:rPr lang="en-GB" sz="1200" dirty="0">
                <a:ea typeface="Arial"/>
                <a:cs typeface="Arial"/>
              </a:rPr>
              <a:t>since mid September due to market backwardation</a:t>
            </a:r>
          </a:p>
          <a:p>
            <a:pPr marL="228600" indent="-228600">
              <a:buFont typeface="Arial" panose="020B0604020202020204" pitchFamily="34" charset="0"/>
              <a:buChar char="•"/>
            </a:pPr>
            <a:r>
              <a:rPr lang="en-GB" sz="1200" dirty="0">
                <a:ea typeface="Arial"/>
                <a:cs typeface="Arial"/>
              </a:rPr>
              <a:t>Market went from contango to backwardation in August</a:t>
            </a:r>
          </a:p>
          <a:p>
            <a:pPr marL="228600" indent="-228600">
              <a:buFont typeface="Arial" panose="020B0604020202020204" pitchFamily="34" charset="0"/>
              <a:buChar char="•"/>
            </a:pPr>
            <a:r>
              <a:rPr lang="en-GB" sz="1200" dirty="0">
                <a:solidFill>
                  <a:srgbClr val="000000"/>
                </a:solidFill>
                <a:ea typeface="Arial"/>
                <a:cs typeface="Arial"/>
              </a:rPr>
              <a:t>Option to rent TEAM tank not exercised due to market </a:t>
            </a:r>
            <a:r>
              <a:rPr lang="en-GB" sz="1200" dirty="0" smtClean="0">
                <a:solidFill>
                  <a:srgbClr val="000000"/>
                </a:solidFill>
                <a:ea typeface="Arial"/>
                <a:cs typeface="Arial"/>
              </a:rPr>
              <a:t>backwardation</a:t>
            </a:r>
          </a:p>
          <a:p>
            <a:pPr marL="228600" indent="-228600">
              <a:buFont typeface="Arial" panose="020B0604020202020204" pitchFamily="34" charset="0"/>
              <a:buChar char="•"/>
            </a:pPr>
            <a:r>
              <a:rPr lang="en-GB" sz="1200" dirty="0" smtClean="0">
                <a:solidFill>
                  <a:srgbClr val="000000"/>
                </a:solidFill>
                <a:ea typeface="Arial"/>
                <a:cs typeface="Arial"/>
              </a:rPr>
              <a:t>MOT Tank handed back to refinery in 4Q due to market structure and refinery opportunities (distressed Maya)</a:t>
            </a:r>
          </a:p>
          <a:p>
            <a:pPr marL="228600" indent="-228600">
              <a:buFont typeface="Arial" panose="020B0604020202020204" pitchFamily="34" charset="0"/>
              <a:buChar char="•"/>
            </a:pPr>
            <a:endParaRPr lang="en-GB" sz="1200" dirty="0">
              <a:solidFill>
                <a:srgbClr val="000000"/>
              </a:solidFill>
              <a:ea typeface="Arial"/>
              <a:cs typeface="Arial"/>
            </a:endParaRPr>
          </a:p>
          <a:p>
            <a:r>
              <a:rPr lang="en-GB" sz="1600" b="1" dirty="0" smtClean="0">
                <a:solidFill>
                  <a:srgbClr val="000000"/>
                </a:solidFill>
                <a:ea typeface="Arial"/>
                <a:cs typeface="Arial"/>
              </a:rPr>
              <a:t>Financial </a:t>
            </a:r>
            <a:r>
              <a:rPr lang="en-GB" sz="1600" b="1" dirty="0">
                <a:solidFill>
                  <a:srgbClr val="000000"/>
                </a:solidFill>
                <a:ea typeface="Arial"/>
                <a:cs typeface="Arial"/>
              </a:rPr>
              <a:t>Results (MOT Tk4, as of 1 Nov 17):</a:t>
            </a:r>
          </a:p>
          <a:p>
            <a:endParaRPr lang="en-GB" sz="1600" dirty="0">
              <a:solidFill>
                <a:srgbClr val="000000"/>
              </a:solidFill>
              <a:ea typeface="Arial"/>
              <a:cs typeface="Arial"/>
            </a:endParaRPr>
          </a:p>
          <a:p>
            <a:endParaRPr lang="en-GB" sz="1600" dirty="0">
              <a:solidFill>
                <a:srgbClr val="000000"/>
              </a:solidFill>
              <a:ea typeface="Arial"/>
              <a:cs typeface="Arial"/>
            </a:endParaRPr>
          </a:p>
          <a:p>
            <a:endParaRPr lang="en-GB" sz="1600" dirty="0">
              <a:solidFill>
                <a:srgbClr val="000000"/>
              </a:solidFill>
              <a:ea typeface="Arial"/>
              <a:cs typeface="Arial"/>
            </a:endParaRPr>
          </a:p>
          <a:p>
            <a:endParaRPr lang="en-GB" sz="1600" dirty="0">
              <a:solidFill>
                <a:srgbClr val="000000"/>
              </a:solidFill>
              <a:ea typeface="Arial"/>
              <a:cs typeface="Arial"/>
            </a:endParaRPr>
          </a:p>
          <a:p>
            <a:endParaRPr lang="en-GB" sz="1600" dirty="0">
              <a:solidFill>
                <a:srgbClr val="000000"/>
              </a:solidFill>
              <a:ea typeface="Arial"/>
              <a:cs typeface="Arial"/>
            </a:endParaRPr>
          </a:p>
          <a:p>
            <a:endParaRPr lang="en-GB" sz="1600" dirty="0">
              <a:solidFill>
                <a:srgbClr val="000000"/>
              </a:solidFill>
              <a:ea typeface="Arial"/>
              <a:cs typeface="Arial"/>
            </a:endParaRPr>
          </a:p>
          <a:p>
            <a:r>
              <a:rPr lang="en-GB" sz="1600" b="1" dirty="0" smtClean="0">
                <a:solidFill>
                  <a:srgbClr val="000000"/>
                </a:solidFill>
                <a:ea typeface="Arial"/>
                <a:cs typeface="Arial"/>
              </a:rPr>
              <a:t>Additional Benefits</a:t>
            </a:r>
            <a:endParaRPr lang="en-GB" sz="1600" b="1" dirty="0">
              <a:solidFill>
                <a:srgbClr val="000000"/>
              </a:solidFill>
              <a:ea typeface="Arial"/>
              <a:cs typeface="Arial"/>
            </a:endParaRPr>
          </a:p>
        </p:txBody>
      </p:sp>
      <p:graphicFrame>
        <p:nvGraphicFramePr>
          <p:cNvPr id="4" name="Table 3"/>
          <p:cNvGraphicFramePr>
            <a:graphicFrameLocks noGrp="1"/>
          </p:cNvGraphicFramePr>
          <p:nvPr>
            <p:extLst/>
          </p:nvPr>
        </p:nvGraphicFramePr>
        <p:xfrm>
          <a:off x="467497" y="2667000"/>
          <a:ext cx="8568268" cy="1321177"/>
        </p:xfrm>
        <a:graphic>
          <a:graphicData uri="http://schemas.openxmlformats.org/drawingml/2006/table">
            <a:tbl>
              <a:tblPr firstRow="1" bandRow="1">
                <a:tableStyleId>{5C22544A-7EE6-4342-B048-85BDC9FD1C3A}</a:tableStyleId>
              </a:tblPr>
              <a:tblGrid>
                <a:gridCol w="654066"/>
                <a:gridCol w="675201"/>
                <a:gridCol w="1177789"/>
                <a:gridCol w="1370049"/>
                <a:gridCol w="1378303"/>
                <a:gridCol w="1493847"/>
                <a:gridCol w="1023410"/>
                <a:gridCol w="795603"/>
              </a:tblGrid>
              <a:tr h="254749">
                <a:tc>
                  <a:txBody>
                    <a:bodyPr/>
                    <a:lstStyle/>
                    <a:p>
                      <a:pPr algn="ctr"/>
                      <a:r>
                        <a:rPr lang="en-GB" sz="1050" dirty="0" smtClean="0"/>
                        <a:t>Cargo</a:t>
                      </a:r>
                      <a:endParaRPr lang="en-GB" sz="1050" dirty="0"/>
                    </a:p>
                  </a:txBody>
                  <a:tcPr anchor="ctr"/>
                </a:tc>
                <a:tc>
                  <a:txBody>
                    <a:bodyPr/>
                    <a:lstStyle/>
                    <a:p>
                      <a:pPr algn="ctr"/>
                      <a:r>
                        <a:rPr lang="en-GB" sz="1050" dirty="0" smtClean="0"/>
                        <a:t>Volume</a:t>
                      </a:r>
                      <a:endParaRPr lang="en-GB" sz="1050" dirty="0"/>
                    </a:p>
                  </a:txBody>
                  <a:tcPr anchor="ctr"/>
                </a:tc>
                <a:tc>
                  <a:txBody>
                    <a:bodyPr/>
                    <a:lstStyle/>
                    <a:p>
                      <a:pPr algn="ctr"/>
                      <a:r>
                        <a:rPr lang="en-GB" sz="1050" dirty="0" smtClean="0"/>
                        <a:t>Duration</a:t>
                      </a:r>
                      <a:endParaRPr lang="en-GB" sz="1050" dirty="0"/>
                    </a:p>
                  </a:txBody>
                  <a:tcPr anchor="ctr"/>
                </a:tc>
                <a:tc>
                  <a:txBody>
                    <a:bodyPr/>
                    <a:lstStyle/>
                    <a:p>
                      <a:pPr algn="ctr"/>
                      <a:r>
                        <a:rPr lang="en-GB" sz="1050" dirty="0" smtClean="0"/>
                        <a:t>Contango</a:t>
                      </a:r>
                      <a:r>
                        <a:rPr lang="en-GB" sz="1050" baseline="0" dirty="0" smtClean="0"/>
                        <a:t> Capture</a:t>
                      </a:r>
                      <a:endParaRPr lang="en-GB" sz="1050" dirty="0"/>
                    </a:p>
                  </a:txBody>
                  <a:tcPr anchor="ctr"/>
                </a:tc>
                <a:tc>
                  <a:txBody>
                    <a:bodyPr/>
                    <a:lstStyle/>
                    <a:p>
                      <a:pPr algn="ctr"/>
                      <a:r>
                        <a:rPr lang="en-GB" sz="1050" dirty="0" smtClean="0"/>
                        <a:t>Dated/ICE</a:t>
                      </a:r>
                      <a:r>
                        <a:rPr lang="en-GB" sz="1050" baseline="0" dirty="0" smtClean="0"/>
                        <a:t> Capture</a:t>
                      </a:r>
                      <a:endParaRPr lang="en-GB" sz="1050" dirty="0"/>
                    </a:p>
                  </a:txBody>
                  <a:tcPr anchor="ctr"/>
                </a:tc>
                <a:tc>
                  <a:txBody>
                    <a:bodyPr/>
                    <a:lstStyle/>
                    <a:p>
                      <a:pPr algn="ctr"/>
                      <a:r>
                        <a:rPr lang="en-GB" sz="1050" dirty="0" smtClean="0"/>
                        <a:t>Differential</a:t>
                      </a:r>
                      <a:r>
                        <a:rPr lang="en-GB" sz="1050" baseline="0" dirty="0" smtClean="0"/>
                        <a:t> Capture</a:t>
                      </a:r>
                      <a:endParaRPr lang="en-GB" sz="1050" dirty="0"/>
                    </a:p>
                  </a:txBody>
                  <a:tcPr anchor="ctr"/>
                </a:tc>
                <a:tc>
                  <a:txBody>
                    <a:bodyPr/>
                    <a:lstStyle/>
                    <a:p>
                      <a:pPr algn="ctr"/>
                      <a:r>
                        <a:rPr lang="en-GB" sz="1050" dirty="0" smtClean="0"/>
                        <a:t>Tank Rental</a:t>
                      </a:r>
                      <a:endParaRPr lang="en-GB" sz="1050" dirty="0"/>
                    </a:p>
                  </a:txBody>
                  <a:tcPr anchor="ctr"/>
                </a:tc>
                <a:tc>
                  <a:txBody>
                    <a:bodyPr/>
                    <a:lstStyle/>
                    <a:p>
                      <a:pPr algn="ctr"/>
                      <a:r>
                        <a:rPr lang="en-GB" sz="1050" dirty="0" smtClean="0"/>
                        <a:t>Total P/L</a:t>
                      </a:r>
                      <a:endParaRPr lang="en-GB" sz="1050" dirty="0"/>
                    </a:p>
                  </a:txBody>
                  <a:tcPr anchor="ctr"/>
                </a:tc>
              </a:tr>
              <a:tr h="243070">
                <a:tc>
                  <a:txBody>
                    <a:bodyPr/>
                    <a:lstStyle/>
                    <a:p>
                      <a:pPr algn="ctr"/>
                      <a:r>
                        <a:rPr lang="en-GB" sz="1050" dirty="0" smtClean="0"/>
                        <a:t>CPC</a:t>
                      </a:r>
                      <a:endParaRPr lang="en-GB" sz="1050" dirty="0"/>
                    </a:p>
                  </a:txBody>
                  <a:tcPr anchor="ctr"/>
                </a:tc>
                <a:tc>
                  <a:txBody>
                    <a:bodyPr/>
                    <a:lstStyle/>
                    <a:p>
                      <a:pPr algn="ctr"/>
                      <a:r>
                        <a:rPr lang="en-GB" sz="1050" dirty="0" smtClean="0"/>
                        <a:t>600KB</a:t>
                      </a:r>
                      <a:endParaRPr lang="en-GB" sz="1050" dirty="0"/>
                    </a:p>
                  </a:txBody>
                  <a:tcPr anchor="ctr"/>
                </a:tc>
                <a:tc>
                  <a:txBody>
                    <a:bodyPr/>
                    <a:lstStyle/>
                    <a:p>
                      <a:pPr algn="ctr"/>
                      <a:r>
                        <a:rPr lang="en-GB" sz="1050" dirty="0" smtClean="0"/>
                        <a:t>April – Aug</a:t>
                      </a:r>
                      <a:endParaRPr lang="en-GB" sz="1050" dirty="0"/>
                    </a:p>
                  </a:txBody>
                  <a:tcPr anchor="ctr"/>
                </a:tc>
                <a:tc>
                  <a:txBody>
                    <a:bodyPr/>
                    <a:lstStyle/>
                    <a:p>
                      <a:pPr algn="ctr"/>
                      <a:r>
                        <a:rPr lang="en-GB" sz="1050" dirty="0" smtClean="0"/>
                        <a:t>$0.83M</a:t>
                      </a:r>
                      <a:endParaRPr lang="en-GB" sz="1050" dirty="0"/>
                    </a:p>
                  </a:txBody>
                  <a:tcPr anchor="ctr"/>
                </a:tc>
                <a:tc>
                  <a:txBody>
                    <a:bodyPr/>
                    <a:lstStyle/>
                    <a:p>
                      <a:pPr algn="ctr"/>
                      <a:r>
                        <a:rPr lang="en-GB" sz="1050" dirty="0" smtClean="0"/>
                        <a:t>$0.56</a:t>
                      </a:r>
                      <a:endParaRPr lang="en-GB" sz="1050" dirty="0"/>
                    </a:p>
                  </a:txBody>
                  <a:tcPr anchor="ctr"/>
                </a:tc>
                <a:tc>
                  <a:txBody>
                    <a:bodyPr/>
                    <a:lstStyle/>
                    <a:p>
                      <a:pPr algn="ctr"/>
                      <a:r>
                        <a:rPr lang="en-GB" sz="1050" dirty="0" smtClean="0"/>
                        <a:t>$1.0M</a:t>
                      </a:r>
                      <a:endParaRPr lang="en-GB" sz="1050" dirty="0"/>
                    </a:p>
                  </a:txBody>
                  <a:tcPr anchor="ctr"/>
                </a:tc>
                <a:tc>
                  <a:txBody>
                    <a:bodyPr/>
                    <a:lstStyle/>
                    <a:p>
                      <a:pPr algn="ctr"/>
                      <a:r>
                        <a:rPr lang="en-GB" sz="1050" dirty="0" smtClean="0"/>
                        <a:t>-$1.0M</a:t>
                      </a:r>
                      <a:endParaRPr lang="en-GB" sz="1050" dirty="0"/>
                    </a:p>
                  </a:txBody>
                  <a:tcPr anchor="ctr"/>
                </a:tc>
                <a:tc>
                  <a:txBody>
                    <a:bodyPr/>
                    <a:lstStyle/>
                    <a:p>
                      <a:pPr algn="ctr"/>
                      <a:r>
                        <a:rPr lang="en-GB" sz="1050" dirty="0" smtClean="0"/>
                        <a:t>$1.4M</a:t>
                      </a:r>
                      <a:endParaRPr lang="en-GB" sz="1050" dirty="0"/>
                    </a:p>
                  </a:txBody>
                  <a:tcPr anchor="ctr"/>
                </a:tc>
              </a:tr>
              <a:tr h="271656">
                <a:tc>
                  <a:txBody>
                    <a:bodyPr/>
                    <a:lstStyle/>
                    <a:p>
                      <a:pPr marL="0" algn="ctr" defTabSz="457200" rtl="0" eaLnBrk="1" latinLnBrk="0" hangingPunct="1"/>
                      <a:r>
                        <a:rPr lang="en-GB" sz="1050" kern="1200" dirty="0" smtClean="0">
                          <a:solidFill>
                            <a:schemeClr val="dk1"/>
                          </a:solidFill>
                          <a:latin typeface="+mn-lt"/>
                          <a:ea typeface="+mn-ea"/>
                          <a:cs typeface="+mn-cs"/>
                        </a:rPr>
                        <a:t>Heidrun</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630KB</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Aug - Sep</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$0.0M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$0.0M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$0.2M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-$0.2M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$0.0M</a:t>
                      </a:r>
                      <a:endParaRPr lang="en-GB" sz="1050" kern="1200" dirty="0">
                        <a:solidFill>
                          <a:schemeClr val="dk1"/>
                        </a:solidFill>
                        <a:latin typeface="+mn-lt"/>
                        <a:ea typeface="+mn-ea"/>
                        <a:cs typeface="+mn-cs"/>
                      </a:endParaRPr>
                    </a:p>
                  </a:txBody>
                  <a:tcPr anchor="ctr"/>
                </a:tc>
              </a:tr>
              <a:tr h="271656">
                <a:tc>
                  <a:txBody>
                    <a:bodyPr/>
                    <a:lstStyle/>
                    <a:p>
                      <a:pPr marL="0" algn="ctr" defTabSz="457200" rtl="0" eaLnBrk="1" latinLnBrk="0" hangingPunct="1"/>
                      <a:r>
                        <a:rPr lang="en-GB" sz="1050" kern="1200" dirty="0" smtClean="0">
                          <a:solidFill>
                            <a:schemeClr val="dk1"/>
                          </a:solidFill>
                          <a:latin typeface="+mn-lt"/>
                          <a:ea typeface="+mn-ea"/>
                          <a:cs typeface="+mn-cs"/>
                        </a:rPr>
                        <a:t>Heels</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50KB</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Sep - Present</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$0.0M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$0.0M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$0.0M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-$0.5M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-$0.5M</a:t>
                      </a:r>
                      <a:endParaRPr lang="en-GB" sz="1050" kern="1200" dirty="0">
                        <a:solidFill>
                          <a:schemeClr val="dk1"/>
                        </a:solidFill>
                        <a:latin typeface="+mn-lt"/>
                        <a:ea typeface="+mn-ea"/>
                        <a:cs typeface="+mn-cs"/>
                      </a:endParaRPr>
                    </a:p>
                  </a:txBody>
                  <a:tcPr anchor="ctr"/>
                </a:tc>
              </a:tr>
              <a:tr h="271656">
                <a:tc>
                  <a:txBody>
                    <a:bodyPr/>
                    <a:lstStyle/>
                    <a:p>
                      <a:pPr marL="0" algn="ctr" defTabSz="457200" rtl="0" eaLnBrk="1" latinLnBrk="0" hangingPunct="1"/>
                      <a:r>
                        <a:rPr lang="en-GB" sz="1050" kern="1200" dirty="0" smtClean="0">
                          <a:solidFill>
                            <a:schemeClr val="dk1"/>
                          </a:solidFill>
                          <a:latin typeface="+mn-lt"/>
                          <a:ea typeface="+mn-ea"/>
                          <a:cs typeface="+mn-cs"/>
                        </a:rPr>
                        <a:t>Total</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endParaRPr lang="en-GB" sz="1050" kern="1200" dirty="0">
                        <a:solidFill>
                          <a:schemeClr val="dk1"/>
                        </a:solidFill>
                        <a:latin typeface="+mn-lt"/>
                        <a:ea typeface="+mn-ea"/>
                        <a:cs typeface="+mn-cs"/>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050" dirty="0" smtClean="0"/>
                        <a:t>$0.83M</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050" dirty="0" smtClean="0"/>
                        <a:t>$0.56</a:t>
                      </a: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$1.2M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-$1.7M</a:t>
                      </a:r>
                      <a:endParaRPr lang="en-GB" sz="1050" kern="1200" dirty="0">
                        <a:solidFill>
                          <a:schemeClr val="dk1"/>
                        </a:solidFill>
                        <a:latin typeface="+mn-lt"/>
                        <a:ea typeface="+mn-ea"/>
                        <a:cs typeface="+mn-cs"/>
                      </a:endParaRPr>
                    </a:p>
                  </a:txBody>
                  <a:tcPr anchor="ctr"/>
                </a:tc>
                <a:tc>
                  <a:txBody>
                    <a:bodyPr/>
                    <a:lstStyle/>
                    <a:p>
                      <a:pPr marL="0" algn="ctr" defTabSz="457200" rtl="0" eaLnBrk="1" latinLnBrk="0" hangingPunct="1"/>
                      <a:r>
                        <a:rPr lang="en-GB" sz="1050" kern="1200" dirty="0" smtClean="0">
                          <a:solidFill>
                            <a:schemeClr val="dk1"/>
                          </a:solidFill>
                          <a:latin typeface="+mn-lt"/>
                          <a:ea typeface="+mn-ea"/>
                          <a:cs typeface="+mn-cs"/>
                        </a:rPr>
                        <a:t>$0.9M</a:t>
                      </a:r>
                      <a:endParaRPr lang="en-GB" sz="1050" kern="1200" dirty="0">
                        <a:solidFill>
                          <a:schemeClr val="dk1"/>
                        </a:solidFill>
                        <a:latin typeface="+mn-lt"/>
                        <a:ea typeface="+mn-ea"/>
                        <a:cs typeface="+mn-cs"/>
                      </a:endParaRPr>
                    </a:p>
                  </a:txBody>
                  <a:tcPr anchor="ctr"/>
                </a:tc>
              </a:tr>
            </a:tbl>
          </a:graphicData>
        </a:graphic>
      </p:graphicFrame>
      <p:pic>
        <p:nvPicPr>
          <p:cNvPr id="1026" name="Picture 1" descr="image002"/>
          <p:cNvPicPr>
            <a:picLocks noChangeAspect="1" noChangeArrowheads="1"/>
          </p:cNvPicPr>
          <p:nvPr/>
        </p:nvPicPr>
        <p:blipFill rotWithShape="1">
          <a:blip r:embed="rId2">
            <a:extLst>
              <a:ext uri="{28A0092B-C50C-407E-A947-70E740481C1C}">
                <a14:useLocalDpi xmlns:a14="http://schemas.microsoft.com/office/drawing/2010/main" val="0"/>
              </a:ext>
            </a:extLst>
          </a:blip>
          <a:srcRect t="11902"/>
          <a:stretch/>
        </p:blipFill>
        <p:spPr bwMode="auto">
          <a:xfrm>
            <a:off x="467497" y="4344451"/>
            <a:ext cx="8595041" cy="202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559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268760"/>
            <a:ext cx="4075155" cy="400110"/>
          </a:xfrm>
          <a:prstGeom prst="rect">
            <a:avLst/>
          </a:prstGeom>
          <a:noFill/>
        </p:spPr>
        <p:txBody>
          <a:bodyPr wrap="none" rtlCol="0">
            <a:spAutoFit/>
          </a:bodyPr>
          <a:lstStyle/>
          <a:p>
            <a:r>
              <a:rPr lang="en-US" sz="2000" dirty="0" smtClean="0"/>
              <a:t>1     PRICING BASIS EXPOSURE</a:t>
            </a:r>
            <a:endParaRPr lang="en-GB" sz="2000" dirty="0"/>
          </a:p>
        </p:txBody>
      </p:sp>
      <p:sp>
        <p:nvSpPr>
          <p:cNvPr id="5" name="TextBox 4"/>
          <p:cNvSpPr txBox="1"/>
          <p:nvPr/>
        </p:nvSpPr>
        <p:spPr>
          <a:xfrm>
            <a:off x="395536" y="1988840"/>
            <a:ext cx="2789803" cy="400110"/>
          </a:xfrm>
          <a:prstGeom prst="rect">
            <a:avLst/>
          </a:prstGeom>
          <a:noFill/>
        </p:spPr>
        <p:txBody>
          <a:bodyPr wrap="none" rtlCol="0">
            <a:spAutoFit/>
          </a:bodyPr>
          <a:lstStyle/>
          <a:p>
            <a:r>
              <a:rPr lang="en-US" sz="2000" dirty="0" smtClean="0"/>
              <a:t>2     GEO ARBITRAGE</a:t>
            </a:r>
            <a:endParaRPr lang="en-GB" sz="2000" dirty="0"/>
          </a:p>
        </p:txBody>
      </p:sp>
      <p:sp>
        <p:nvSpPr>
          <p:cNvPr id="6" name="TextBox 5"/>
          <p:cNvSpPr txBox="1"/>
          <p:nvPr/>
        </p:nvSpPr>
        <p:spPr>
          <a:xfrm>
            <a:off x="395536" y="2708920"/>
            <a:ext cx="2828467" cy="400110"/>
          </a:xfrm>
          <a:prstGeom prst="rect">
            <a:avLst/>
          </a:prstGeom>
          <a:noFill/>
        </p:spPr>
        <p:txBody>
          <a:bodyPr wrap="none" rtlCol="0">
            <a:spAutoFit/>
          </a:bodyPr>
          <a:lstStyle/>
          <a:p>
            <a:r>
              <a:rPr lang="en-US" sz="2000" dirty="0" smtClean="0"/>
              <a:t>3     TIME ARBITRAGE</a:t>
            </a:r>
            <a:endParaRPr lang="en-GB" sz="2000" dirty="0"/>
          </a:p>
        </p:txBody>
      </p:sp>
      <p:sp>
        <p:nvSpPr>
          <p:cNvPr id="7" name="TextBox 6"/>
          <p:cNvSpPr txBox="1"/>
          <p:nvPr/>
        </p:nvSpPr>
        <p:spPr>
          <a:xfrm>
            <a:off x="391776" y="3429000"/>
            <a:ext cx="4075155" cy="400110"/>
          </a:xfrm>
          <a:prstGeom prst="rect">
            <a:avLst/>
          </a:prstGeom>
          <a:noFill/>
        </p:spPr>
        <p:txBody>
          <a:bodyPr wrap="none" rtlCol="0">
            <a:spAutoFit/>
          </a:bodyPr>
          <a:lstStyle/>
          <a:p>
            <a:r>
              <a:rPr lang="en-US" sz="2000" dirty="0" smtClean="0"/>
              <a:t>4     PRICING </a:t>
            </a:r>
            <a:r>
              <a:rPr lang="en-US" sz="2000" dirty="0"/>
              <a:t>BASIS EXPOSURE</a:t>
            </a:r>
            <a:endParaRPr lang="en-GB" sz="2000" dirty="0"/>
          </a:p>
        </p:txBody>
      </p:sp>
      <p:sp>
        <p:nvSpPr>
          <p:cNvPr id="8" name="TextBox 7"/>
          <p:cNvSpPr txBox="1"/>
          <p:nvPr/>
        </p:nvSpPr>
        <p:spPr>
          <a:xfrm>
            <a:off x="391776" y="4149080"/>
            <a:ext cx="3504486" cy="400110"/>
          </a:xfrm>
          <a:prstGeom prst="rect">
            <a:avLst/>
          </a:prstGeom>
          <a:noFill/>
        </p:spPr>
        <p:txBody>
          <a:bodyPr wrap="none" rtlCol="0">
            <a:spAutoFit/>
          </a:bodyPr>
          <a:lstStyle/>
          <a:p>
            <a:r>
              <a:rPr lang="en-US" sz="2000" dirty="0" smtClean="0"/>
              <a:t>5     BASRAH OPTIONALITY</a:t>
            </a:r>
            <a:endParaRPr lang="en-GB" sz="2000" dirty="0"/>
          </a:p>
        </p:txBody>
      </p:sp>
      <p:sp>
        <p:nvSpPr>
          <p:cNvPr id="9" name="TextBox 8"/>
          <p:cNvSpPr txBox="1"/>
          <p:nvPr/>
        </p:nvSpPr>
        <p:spPr>
          <a:xfrm>
            <a:off x="393344" y="4869160"/>
            <a:ext cx="2789803" cy="400110"/>
          </a:xfrm>
          <a:prstGeom prst="rect">
            <a:avLst/>
          </a:prstGeom>
          <a:noFill/>
        </p:spPr>
        <p:txBody>
          <a:bodyPr wrap="none" rtlCol="0">
            <a:spAutoFit/>
          </a:bodyPr>
          <a:lstStyle/>
          <a:p>
            <a:r>
              <a:rPr lang="en-US" sz="2000" dirty="0" smtClean="0"/>
              <a:t>6     GEO ARBITRAGE</a:t>
            </a:r>
            <a:endParaRPr lang="en-GB" sz="2000" dirty="0"/>
          </a:p>
        </p:txBody>
      </p:sp>
      <p:sp>
        <p:nvSpPr>
          <p:cNvPr id="10" name="TextBox 9"/>
          <p:cNvSpPr txBox="1"/>
          <p:nvPr/>
        </p:nvSpPr>
        <p:spPr>
          <a:xfrm>
            <a:off x="4644008" y="1345704"/>
            <a:ext cx="3369833" cy="246221"/>
          </a:xfrm>
          <a:prstGeom prst="rect">
            <a:avLst/>
          </a:prstGeom>
          <a:noFill/>
        </p:spPr>
        <p:txBody>
          <a:bodyPr wrap="none" rtlCol="0">
            <a:spAutoFit/>
          </a:bodyPr>
          <a:lstStyle/>
          <a:p>
            <a:r>
              <a:rPr lang="en-US" sz="1000" dirty="0" smtClean="0"/>
              <a:t>Grane cargo bought and sold off different pricing periods</a:t>
            </a:r>
            <a:endParaRPr lang="en-GB" sz="1000" dirty="0"/>
          </a:p>
        </p:txBody>
      </p:sp>
      <p:sp>
        <p:nvSpPr>
          <p:cNvPr id="11" name="TextBox 10"/>
          <p:cNvSpPr txBox="1"/>
          <p:nvPr/>
        </p:nvSpPr>
        <p:spPr>
          <a:xfrm>
            <a:off x="4644008" y="2065784"/>
            <a:ext cx="4192173" cy="246221"/>
          </a:xfrm>
          <a:prstGeom prst="rect">
            <a:avLst/>
          </a:prstGeom>
          <a:noFill/>
        </p:spPr>
        <p:txBody>
          <a:bodyPr wrap="none" rtlCol="0">
            <a:spAutoFit/>
          </a:bodyPr>
          <a:lstStyle/>
          <a:p>
            <a:r>
              <a:rPr lang="en-US" sz="1000" dirty="0" smtClean="0"/>
              <a:t>Midland sweet cargo, bought off WTI, delivered into Europe, sold of dtd</a:t>
            </a:r>
            <a:endParaRPr lang="en-GB" sz="1000" dirty="0"/>
          </a:p>
        </p:txBody>
      </p:sp>
      <p:sp>
        <p:nvSpPr>
          <p:cNvPr id="12" name="TextBox 11"/>
          <p:cNvSpPr txBox="1"/>
          <p:nvPr/>
        </p:nvSpPr>
        <p:spPr>
          <a:xfrm>
            <a:off x="4644008" y="2785864"/>
            <a:ext cx="3286477" cy="246221"/>
          </a:xfrm>
          <a:prstGeom prst="rect">
            <a:avLst/>
          </a:prstGeom>
          <a:noFill/>
        </p:spPr>
        <p:txBody>
          <a:bodyPr wrap="none" rtlCol="0">
            <a:spAutoFit/>
          </a:bodyPr>
          <a:lstStyle/>
          <a:p>
            <a:r>
              <a:rPr lang="en-US" sz="1000" dirty="0" smtClean="0"/>
              <a:t>CPC Blend cargo bought and stored in our MOT tank</a:t>
            </a:r>
            <a:endParaRPr lang="en-GB" sz="1000" dirty="0"/>
          </a:p>
        </p:txBody>
      </p:sp>
      <p:sp>
        <p:nvSpPr>
          <p:cNvPr id="13" name="TextBox 12"/>
          <p:cNvSpPr txBox="1"/>
          <p:nvPr/>
        </p:nvSpPr>
        <p:spPr>
          <a:xfrm>
            <a:off x="4644007" y="3505944"/>
            <a:ext cx="1494320" cy="246221"/>
          </a:xfrm>
          <a:prstGeom prst="rect">
            <a:avLst/>
          </a:prstGeom>
          <a:noFill/>
        </p:spPr>
        <p:txBody>
          <a:bodyPr wrap="none" rtlCol="0">
            <a:spAutoFit/>
          </a:bodyPr>
          <a:lstStyle/>
          <a:p>
            <a:r>
              <a:rPr lang="en-US" sz="1000" dirty="0" smtClean="0"/>
              <a:t>Qua </a:t>
            </a:r>
            <a:r>
              <a:rPr lang="en-US" sz="1000" dirty="0" err="1" smtClean="0"/>
              <a:t>Iboe</a:t>
            </a:r>
            <a:r>
              <a:rPr lang="en-US" sz="1000" dirty="0" smtClean="0"/>
              <a:t> sale to HPCL</a:t>
            </a:r>
            <a:endParaRPr lang="en-GB" sz="1000" dirty="0"/>
          </a:p>
        </p:txBody>
      </p:sp>
      <p:sp>
        <p:nvSpPr>
          <p:cNvPr id="14" name="TextBox 13"/>
          <p:cNvSpPr txBox="1"/>
          <p:nvPr/>
        </p:nvSpPr>
        <p:spPr>
          <a:xfrm>
            <a:off x="4644007" y="4226024"/>
            <a:ext cx="1552028" cy="246221"/>
          </a:xfrm>
          <a:prstGeom prst="rect">
            <a:avLst/>
          </a:prstGeom>
          <a:noFill/>
        </p:spPr>
        <p:txBody>
          <a:bodyPr wrap="none" rtlCol="0">
            <a:spAutoFit/>
          </a:bodyPr>
          <a:lstStyle/>
          <a:p>
            <a:r>
              <a:rPr lang="en-US" sz="1000" dirty="0" smtClean="0"/>
              <a:t>Basrah cargo optionality</a:t>
            </a:r>
            <a:endParaRPr lang="en-GB" sz="1000" dirty="0"/>
          </a:p>
        </p:txBody>
      </p:sp>
      <p:sp>
        <p:nvSpPr>
          <p:cNvPr id="15" name="TextBox 14"/>
          <p:cNvSpPr txBox="1"/>
          <p:nvPr/>
        </p:nvSpPr>
        <p:spPr>
          <a:xfrm>
            <a:off x="4644007" y="4946104"/>
            <a:ext cx="2295821" cy="246221"/>
          </a:xfrm>
          <a:prstGeom prst="rect">
            <a:avLst/>
          </a:prstGeom>
          <a:noFill/>
        </p:spPr>
        <p:txBody>
          <a:bodyPr wrap="none" rtlCol="0">
            <a:spAutoFit/>
          </a:bodyPr>
          <a:lstStyle/>
          <a:p>
            <a:r>
              <a:rPr lang="en-US" sz="1000" dirty="0" smtClean="0"/>
              <a:t>CPC Blend cargo sold into Singapore</a:t>
            </a:r>
            <a:endParaRPr lang="en-GB" sz="1000" dirty="0"/>
          </a:p>
        </p:txBody>
      </p:sp>
      <p:sp>
        <p:nvSpPr>
          <p:cNvPr id="16" name="TextBox 15"/>
          <p:cNvSpPr txBox="1"/>
          <p:nvPr/>
        </p:nvSpPr>
        <p:spPr>
          <a:xfrm>
            <a:off x="391776" y="5512295"/>
            <a:ext cx="3879780" cy="707886"/>
          </a:xfrm>
          <a:prstGeom prst="rect">
            <a:avLst/>
          </a:prstGeom>
          <a:noFill/>
        </p:spPr>
        <p:txBody>
          <a:bodyPr wrap="none" rtlCol="0">
            <a:spAutoFit/>
          </a:bodyPr>
          <a:lstStyle/>
          <a:p>
            <a:pPr marL="457200" indent="-457200">
              <a:buAutoNum type="arabicPlain" startAt="7"/>
            </a:pPr>
            <a:r>
              <a:rPr lang="en-US" sz="2000" dirty="0" smtClean="0"/>
              <a:t>ARAB GULF DESTINATION</a:t>
            </a:r>
          </a:p>
          <a:p>
            <a:r>
              <a:rPr lang="en-US" sz="2000" dirty="0"/>
              <a:t> </a:t>
            </a:r>
            <a:r>
              <a:rPr lang="en-US" sz="2000" dirty="0" smtClean="0"/>
              <a:t>     OPTIONALITY</a:t>
            </a:r>
            <a:endParaRPr lang="en-GB" sz="2000" dirty="0"/>
          </a:p>
        </p:txBody>
      </p:sp>
      <p:sp>
        <p:nvSpPr>
          <p:cNvPr id="17" name="TextBox 16"/>
          <p:cNvSpPr txBox="1"/>
          <p:nvPr/>
        </p:nvSpPr>
        <p:spPr>
          <a:xfrm>
            <a:off x="4642439" y="5589239"/>
            <a:ext cx="1473480" cy="246221"/>
          </a:xfrm>
          <a:prstGeom prst="rect">
            <a:avLst/>
          </a:prstGeom>
          <a:noFill/>
        </p:spPr>
        <p:txBody>
          <a:bodyPr wrap="none" rtlCol="0">
            <a:spAutoFit/>
          </a:bodyPr>
          <a:lstStyle/>
          <a:p>
            <a:r>
              <a:rPr lang="en-US" sz="1000" dirty="0" smtClean="0"/>
              <a:t>Saudi cargo optionality</a:t>
            </a:r>
            <a:endParaRPr lang="en-GB" sz="1000" dirty="0"/>
          </a:p>
        </p:txBody>
      </p:sp>
    </p:spTree>
    <p:extLst>
      <p:ext uri="{BB962C8B-B14F-4D97-AF65-F5344CB8AC3E}">
        <p14:creationId xmlns:p14="http://schemas.microsoft.com/office/powerpoint/2010/main" val="2247568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4</a:t>
            </a:r>
            <a:endParaRPr lang="en-GB" sz="6000" dirty="0"/>
          </a:p>
        </p:txBody>
      </p:sp>
    </p:spTree>
    <p:extLst>
      <p:ext uri="{BB962C8B-B14F-4D97-AF65-F5344CB8AC3E}">
        <p14:creationId xmlns:p14="http://schemas.microsoft.com/office/powerpoint/2010/main" val="1541748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p:cNvSpPr>
          <p:nvPr/>
        </p:nvSpPr>
        <p:spPr bwMode="auto">
          <a:xfrm>
            <a:off x="457200" y="260648"/>
            <a:ext cx="8784976" cy="634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dirty="0" smtClean="0"/>
              <a:t>Example 4: Pricing basis exposure Qua </a:t>
            </a:r>
            <a:r>
              <a:rPr lang="en-GB" sz="2600" dirty="0" err="1" smtClean="0"/>
              <a:t>Iboe</a:t>
            </a:r>
            <a:r>
              <a:rPr lang="en-GB" sz="2600" dirty="0" smtClean="0"/>
              <a:t> Sale to HPCL</a:t>
            </a:r>
            <a:endParaRPr lang="en-US" sz="2600" dirty="0"/>
          </a:p>
        </p:txBody>
      </p:sp>
      <p:grpSp>
        <p:nvGrpSpPr>
          <p:cNvPr id="36" name="Group 35"/>
          <p:cNvGrpSpPr/>
          <p:nvPr/>
        </p:nvGrpSpPr>
        <p:grpSpPr>
          <a:xfrm>
            <a:off x="1988056" y="2404550"/>
            <a:ext cx="1464778" cy="499925"/>
            <a:chOff x="5190180" y="2276873"/>
            <a:chExt cx="1440160" cy="576064"/>
          </a:xfrm>
        </p:grpSpPr>
        <p:sp>
          <p:nvSpPr>
            <p:cNvPr id="37" name="Rectangle 36"/>
            <p:cNvSpPr/>
            <p:nvPr/>
          </p:nvSpPr>
          <p:spPr>
            <a:xfrm>
              <a:off x="5190180" y="2276873"/>
              <a:ext cx="144016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38" name="Straight Connector 37"/>
            <p:cNvCxnSpPr/>
            <p:nvPr/>
          </p:nvCxnSpPr>
          <p:spPr>
            <a:xfrm>
              <a:off x="5478212"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65405"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39854"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42308" y="2276873"/>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895526" y="2911828"/>
            <a:ext cx="1704942" cy="430887"/>
          </a:xfrm>
          <a:prstGeom prst="rect">
            <a:avLst/>
          </a:prstGeom>
          <a:noFill/>
        </p:spPr>
        <p:txBody>
          <a:bodyPr wrap="square" rtlCol="0">
            <a:spAutoFit/>
          </a:bodyPr>
          <a:lstStyle/>
          <a:p>
            <a:pPr algn="ctr"/>
            <a:r>
              <a:rPr lang="en-GB" sz="1100" dirty="0" smtClean="0"/>
              <a:t>EMS&amp;S sell floating – DTD</a:t>
            </a:r>
            <a:endParaRPr lang="en-GB" sz="1100" dirty="0"/>
          </a:p>
        </p:txBody>
      </p:sp>
      <p:cxnSp>
        <p:nvCxnSpPr>
          <p:cNvPr id="50" name="Straight Connector 49"/>
          <p:cNvCxnSpPr/>
          <p:nvPr/>
        </p:nvCxnSpPr>
        <p:spPr>
          <a:xfrm>
            <a:off x="557449" y="2404550"/>
            <a:ext cx="813684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01868" y="2168767"/>
            <a:ext cx="1245061" cy="465319"/>
          </a:xfrm>
          <a:prstGeom prst="rect">
            <a:avLst/>
          </a:prstGeom>
          <a:noFill/>
        </p:spPr>
        <p:txBody>
          <a:bodyPr wrap="square" rtlCol="0">
            <a:spAutoFit/>
          </a:bodyPr>
          <a:lstStyle/>
          <a:p>
            <a:pPr algn="ctr"/>
            <a:r>
              <a:rPr lang="en-GB" sz="1050" dirty="0" smtClean="0"/>
              <a:t>Deal Date</a:t>
            </a:r>
          </a:p>
          <a:p>
            <a:pPr algn="ctr"/>
            <a:r>
              <a:rPr lang="en-GB" sz="1050" dirty="0" smtClean="0"/>
              <a:t>25 April</a:t>
            </a:r>
            <a:endParaRPr lang="en-GB" sz="1050" dirty="0"/>
          </a:p>
        </p:txBody>
      </p:sp>
      <p:sp>
        <p:nvSpPr>
          <p:cNvPr id="64" name="TextBox 63"/>
          <p:cNvSpPr txBox="1"/>
          <p:nvPr/>
        </p:nvSpPr>
        <p:spPr>
          <a:xfrm>
            <a:off x="1343534" y="2375616"/>
            <a:ext cx="1245061" cy="253916"/>
          </a:xfrm>
          <a:prstGeom prst="rect">
            <a:avLst/>
          </a:prstGeom>
          <a:noFill/>
        </p:spPr>
        <p:txBody>
          <a:bodyPr wrap="square" rtlCol="0">
            <a:spAutoFit/>
          </a:bodyPr>
          <a:lstStyle/>
          <a:p>
            <a:pPr algn="ctr"/>
            <a:r>
              <a:rPr lang="en-GB" sz="1050" dirty="0" smtClean="0"/>
              <a:t>11-June</a:t>
            </a:r>
            <a:endParaRPr lang="en-GB" sz="1050" dirty="0"/>
          </a:p>
        </p:txBody>
      </p:sp>
      <p:sp>
        <p:nvSpPr>
          <p:cNvPr id="65" name="TextBox 64"/>
          <p:cNvSpPr txBox="1"/>
          <p:nvPr/>
        </p:nvSpPr>
        <p:spPr>
          <a:xfrm>
            <a:off x="1733395" y="1204744"/>
            <a:ext cx="2094919" cy="672127"/>
          </a:xfrm>
          <a:prstGeom prst="rect">
            <a:avLst/>
          </a:prstGeom>
          <a:noFill/>
        </p:spPr>
        <p:txBody>
          <a:bodyPr wrap="square" rtlCol="0">
            <a:spAutoFit/>
          </a:bodyPr>
          <a:lstStyle/>
          <a:p>
            <a:pPr algn="ctr"/>
            <a:r>
              <a:rPr lang="en-GB" sz="1100" dirty="0" smtClean="0"/>
              <a:t>EMS&amp;S buys 950 kb Qua </a:t>
            </a:r>
            <a:r>
              <a:rPr lang="en-GB" sz="1100" dirty="0" err="1" smtClean="0"/>
              <a:t>Iboe</a:t>
            </a:r>
            <a:r>
              <a:rPr lang="en-GB" sz="1100" dirty="0" smtClean="0"/>
              <a:t> from Upstream &amp; 950 kb Qua </a:t>
            </a:r>
            <a:r>
              <a:rPr lang="en-GB" sz="1100" dirty="0" err="1" smtClean="0"/>
              <a:t>Iboe</a:t>
            </a:r>
            <a:r>
              <a:rPr lang="en-GB" sz="1100" dirty="0" smtClean="0"/>
              <a:t> from 3</a:t>
            </a:r>
            <a:r>
              <a:rPr lang="en-GB" sz="1100" baseline="30000" dirty="0" smtClean="0"/>
              <a:t>rd</a:t>
            </a:r>
            <a:r>
              <a:rPr lang="en-GB" sz="1100" dirty="0" smtClean="0"/>
              <a:t> Party</a:t>
            </a:r>
            <a:endParaRPr lang="en-GB" sz="1100" dirty="0"/>
          </a:p>
        </p:txBody>
      </p:sp>
      <p:sp>
        <p:nvSpPr>
          <p:cNvPr id="66" name="Rectangle 65"/>
          <p:cNvSpPr/>
          <p:nvPr/>
        </p:nvSpPr>
        <p:spPr>
          <a:xfrm>
            <a:off x="1995405" y="1872080"/>
            <a:ext cx="1464778"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67" name="Straight Connector 66"/>
          <p:cNvCxnSpPr/>
          <p:nvPr/>
        </p:nvCxnSpPr>
        <p:spPr>
          <a:xfrm>
            <a:off x="2282170" y="1879433"/>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575125" y="1879433"/>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868081" y="1879433"/>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161037" y="1861573"/>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74004" y="1919464"/>
            <a:ext cx="516241" cy="369332"/>
          </a:xfrm>
          <a:prstGeom prst="rect">
            <a:avLst/>
          </a:prstGeom>
          <a:noFill/>
        </p:spPr>
        <p:txBody>
          <a:bodyPr wrap="square" rtlCol="0">
            <a:spAutoFit/>
          </a:bodyPr>
          <a:lstStyle/>
          <a:p>
            <a:pPr algn="ctr"/>
            <a:r>
              <a:rPr lang="en-GB" sz="900" dirty="0" smtClean="0"/>
              <a:t>380</a:t>
            </a:r>
          </a:p>
          <a:p>
            <a:pPr algn="ctr"/>
            <a:r>
              <a:rPr lang="en-GB" sz="900" dirty="0" smtClean="0"/>
              <a:t>KB</a:t>
            </a:r>
            <a:endParaRPr lang="en-GB" sz="900" dirty="0"/>
          </a:p>
        </p:txBody>
      </p:sp>
      <p:sp>
        <p:nvSpPr>
          <p:cNvPr id="76" name="TextBox 75"/>
          <p:cNvSpPr txBox="1"/>
          <p:nvPr/>
        </p:nvSpPr>
        <p:spPr>
          <a:xfrm>
            <a:off x="2750875" y="2371526"/>
            <a:ext cx="1245061" cy="253916"/>
          </a:xfrm>
          <a:prstGeom prst="rect">
            <a:avLst/>
          </a:prstGeom>
          <a:noFill/>
        </p:spPr>
        <p:txBody>
          <a:bodyPr wrap="square" rtlCol="0">
            <a:spAutoFit/>
          </a:bodyPr>
          <a:lstStyle/>
          <a:p>
            <a:pPr algn="ctr"/>
            <a:r>
              <a:rPr lang="en-GB" sz="1050" dirty="0" smtClean="0"/>
              <a:t>15-June</a:t>
            </a:r>
            <a:endParaRPr lang="en-GB" sz="1050" dirty="0"/>
          </a:p>
        </p:txBody>
      </p:sp>
      <p:sp>
        <p:nvSpPr>
          <p:cNvPr id="77" name="TextBox 76"/>
          <p:cNvSpPr txBox="1"/>
          <p:nvPr/>
        </p:nvSpPr>
        <p:spPr>
          <a:xfrm>
            <a:off x="3607869" y="2527554"/>
            <a:ext cx="1245061" cy="253916"/>
          </a:xfrm>
          <a:prstGeom prst="rect">
            <a:avLst/>
          </a:prstGeom>
          <a:noFill/>
        </p:spPr>
        <p:txBody>
          <a:bodyPr wrap="square" rtlCol="0">
            <a:spAutoFit/>
          </a:bodyPr>
          <a:lstStyle/>
          <a:p>
            <a:pPr algn="ctr"/>
            <a:r>
              <a:rPr lang="en-GB" sz="1050" dirty="0" smtClean="0"/>
              <a:t>30-June</a:t>
            </a:r>
            <a:endParaRPr lang="en-GB" sz="1050" dirty="0"/>
          </a:p>
        </p:txBody>
      </p:sp>
      <p:sp>
        <p:nvSpPr>
          <p:cNvPr id="79" name="TextBox 78"/>
          <p:cNvSpPr txBox="1"/>
          <p:nvPr/>
        </p:nvSpPr>
        <p:spPr>
          <a:xfrm>
            <a:off x="6766325" y="2386690"/>
            <a:ext cx="1245061" cy="253916"/>
          </a:xfrm>
          <a:prstGeom prst="rect">
            <a:avLst/>
          </a:prstGeom>
          <a:noFill/>
        </p:spPr>
        <p:txBody>
          <a:bodyPr wrap="square" rtlCol="0">
            <a:spAutoFit/>
          </a:bodyPr>
          <a:lstStyle/>
          <a:p>
            <a:pPr algn="ctr"/>
            <a:r>
              <a:rPr lang="en-GB" sz="1050" dirty="0" smtClean="0"/>
              <a:t>31-July</a:t>
            </a:r>
            <a:endParaRPr lang="en-GB" sz="1050" dirty="0"/>
          </a:p>
        </p:txBody>
      </p:sp>
      <p:sp>
        <p:nvSpPr>
          <p:cNvPr id="2" name="Rectangle 1"/>
          <p:cNvSpPr/>
          <p:nvPr/>
        </p:nvSpPr>
        <p:spPr>
          <a:xfrm>
            <a:off x="323528" y="4077072"/>
            <a:ext cx="8000402" cy="2292935"/>
          </a:xfrm>
          <a:prstGeom prst="rect">
            <a:avLst/>
          </a:prstGeom>
        </p:spPr>
        <p:txBody>
          <a:bodyPr wrap="square">
            <a:spAutoFit/>
          </a:bodyPr>
          <a:lstStyle/>
          <a:p>
            <a:pPr lvl="1"/>
            <a:r>
              <a:rPr lang="en-GB" sz="1100" b="1" dirty="0"/>
              <a:t>Method: Execute a dated swap on deal date which automatically unwinds over physical pricing period and “locks-in” the spread on DATED </a:t>
            </a:r>
            <a:r>
              <a:rPr lang="en-GB" sz="1100" b="1" dirty="0" smtClean="0"/>
              <a:t>BRENT</a:t>
            </a:r>
          </a:p>
          <a:p>
            <a:pPr lvl="1"/>
            <a:r>
              <a:rPr lang="en-GB" sz="1100" b="1" dirty="0"/>
              <a:t> </a:t>
            </a:r>
            <a:endParaRPr lang="en-GB" sz="1100" b="1" dirty="0" smtClean="0"/>
          </a:p>
          <a:p>
            <a:pPr lvl="1"/>
            <a:r>
              <a:rPr lang="en-GB" sz="1100" dirty="0" smtClean="0"/>
              <a:t>Today:</a:t>
            </a:r>
          </a:p>
          <a:p>
            <a:pPr lvl="1"/>
            <a:r>
              <a:rPr lang="en-GB" sz="1100" dirty="0"/>
              <a:t> </a:t>
            </a:r>
            <a:r>
              <a:rPr lang="en-GB" sz="1100" dirty="0" smtClean="0"/>
              <a:t>- Buy 950 kb Dated Brent 11-15 June @ Fixed Price</a:t>
            </a:r>
          </a:p>
          <a:p>
            <a:pPr lvl="1"/>
            <a:r>
              <a:rPr lang="en-GB" sz="1100" dirty="0"/>
              <a:t> </a:t>
            </a:r>
            <a:r>
              <a:rPr lang="en-GB" sz="1100" dirty="0" smtClean="0"/>
              <a:t>- Buy 950 kb Dated Brent 11-15 June @ Fixed Price</a:t>
            </a:r>
          </a:p>
          <a:p>
            <a:pPr lvl="1"/>
            <a:r>
              <a:rPr lang="en-GB" sz="1100" dirty="0"/>
              <a:t> </a:t>
            </a:r>
            <a:r>
              <a:rPr lang="en-GB" sz="1100" dirty="0" smtClean="0"/>
              <a:t>- Sell 950 kb Dated Brent June Cal @ Fixed Price</a:t>
            </a:r>
          </a:p>
          <a:p>
            <a:pPr lvl="1"/>
            <a:r>
              <a:rPr lang="en-GB" sz="1100" dirty="0"/>
              <a:t> </a:t>
            </a:r>
            <a:r>
              <a:rPr lang="en-GB" sz="1100" dirty="0" smtClean="0"/>
              <a:t>- Sell 950 kb Dated Brent July Cal @ Fixed Price </a:t>
            </a:r>
          </a:p>
          <a:p>
            <a:pPr lvl="1"/>
            <a:r>
              <a:rPr lang="en-GB" sz="1100" dirty="0" smtClean="0"/>
              <a:t>For doing this we will have to pay or receive a consideration for the structure (Today’s market in Backwardation)</a:t>
            </a:r>
          </a:p>
          <a:p>
            <a:pPr lvl="1"/>
            <a:r>
              <a:rPr lang="en-GB" sz="1100" dirty="0"/>
              <a:t> </a:t>
            </a:r>
            <a:r>
              <a:rPr lang="en-GB" sz="1100" dirty="0" smtClean="0"/>
              <a:t> - In this case we would have to pay 7 Cents/</a:t>
            </a:r>
            <a:r>
              <a:rPr lang="en-GB" sz="1100" dirty="0" err="1" smtClean="0"/>
              <a:t>bbl</a:t>
            </a:r>
            <a:r>
              <a:rPr lang="en-GB" sz="1100" dirty="0" smtClean="0"/>
              <a:t> for locking in June and 57 Cents/</a:t>
            </a:r>
            <a:r>
              <a:rPr lang="en-GB" sz="1100" dirty="0" err="1" smtClean="0"/>
              <a:t>bll</a:t>
            </a:r>
            <a:r>
              <a:rPr lang="en-GB" sz="1100" dirty="0" smtClean="0"/>
              <a:t> for locking in July</a:t>
            </a:r>
          </a:p>
          <a:p>
            <a:pPr lvl="1"/>
            <a:r>
              <a:rPr lang="en-GB" sz="1100" dirty="0"/>
              <a:t> </a:t>
            </a:r>
            <a:r>
              <a:rPr lang="en-GB" sz="1100" dirty="0" smtClean="0"/>
              <a:t>- </a:t>
            </a:r>
            <a:r>
              <a:rPr lang="en-GB" sz="1100" b="1" dirty="0" smtClean="0"/>
              <a:t>On Average this operation will cost us 33 Cents/</a:t>
            </a:r>
            <a:r>
              <a:rPr lang="en-GB" sz="1100" b="1" dirty="0" err="1" smtClean="0"/>
              <a:t>bbl</a:t>
            </a:r>
            <a:endParaRPr lang="en-GB" sz="1100" b="1" dirty="0" smtClean="0"/>
          </a:p>
          <a:p>
            <a:pPr lvl="1"/>
            <a:endParaRPr lang="en-GB" sz="1100" dirty="0"/>
          </a:p>
          <a:p>
            <a:pPr lvl="1"/>
            <a:r>
              <a:rPr lang="en-GB" sz="1100" dirty="0" smtClean="0"/>
              <a:t>When cargos are pricing, the hedge will unwind automatically, and thus no action should be taken </a:t>
            </a:r>
            <a:endParaRPr lang="en-GB" sz="1100" dirty="0"/>
          </a:p>
        </p:txBody>
      </p:sp>
      <p:sp>
        <p:nvSpPr>
          <p:cNvPr id="53" name="TextBox 52"/>
          <p:cNvSpPr txBox="1"/>
          <p:nvPr/>
        </p:nvSpPr>
        <p:spPr>
          <a:xfrm>
            <a:off x="2181832" y="1926817"/>
            <a:ext cx="516241" cy="369332"/>
          </a:xfrm>
          <a:prstGeom prst="rect">
            <a:avLst/>
          </a:prstGeom>
          <a:noFill/>
        </p:spPr>
        <p:txBody>
          <a:bodyPr wrap="square" rtlCol="0">
            <a:spAutoFit/>
          </a:bodyPr>
          <a:lstStyle/>
          <a:p>
            <a:pPr algn="ctr"/>
            <a:r>
              <a:rPr lang="en-GB" sz="900" dirty="0" smtClean="0"/>
              <a:t>380</a:t>
            </a:r>
          </a:p>
          <a:p>
            <a:pPr algn="ctr"/>
            <a:r>
              <a:rPr lang="en-GB" sz="900" dirty="0" smtClean="0"/>
              <a:t>KB</a:t>
            </a:r>
            <a:endParaRPr lang="en-GB" sz="900" dirty="0"/>
          </a:p>
        </p:txBody>
      </p:sp>
      <p:sp>
        <p:nvSpPr>
          <p:cNvPr id="54" name="TextBox 53"/>
          <p:cNvSpPr txBox="1"/>
          <p:nvPr/>
        </p:nvSpPr>
        <p:spPr>
          <a:xfrm>
            <a:off x="2467109" y="1923326"/>
            <a:ext cx="516241" cy="369332"/>
          </a:xfrm>
          <a:prstGeom prst="rect">
            <a:avLst/>
          </a:prstGeom>
          <a:noFill/>
        </p:spPr>
        <p:txBody>
          <a:bodyPr wrap="square" rtlCol="0">
            <a:spAutoFit/>
          </a:bodyPr>
          <a:lstStyle/>
          <a:p>
            <a:pPr algn="ctr"/>
            <a:r>
              <a:rPr lang="en-GB" sz="900" dirty="0" smtClean="0"/>
              <a:t>380</a:t>
            </a:r>
          </a:p>
          <a:p>
            <a:pPr algn="ctr"/>
            <a:r>
              <a:rPr lang="en-GB" sz="900" dirty="0" smtClean="0"/>
              <a:t>KB</a:t>
            </a:r>
            <a:endParaRPr lang="en-GB" sz="900" dirty="0"/>
          </a:p>
        </p:txBody>
      </p:sp>
      <p:sp>
        <p:nvSpPr>
          <p:cNvPr id="55" name="TextBox 54"/>
          <p:cNvSpPr txBox="1"/>
          <p:nvPr/>
        </p:nvSpPr>
        <p:spPr>
          <a:xfrm>
            <a:off x="2774937" y="1926817"/>
            <a:ext cx="516241" cy="369332"/>
          </a:xfrm>
          <a:prstGeom prst="rect">
            <a:avLst/>
          </a:prstGeom>
          <a:noFill/>
        </p:spPr>
        <p:txBody>
          <a:bodyPr wrap="square" rtlCol="0">
            <a:spAutoFit/>
          </a:bodyPr>
          <a:lstStyle/>
          <a:p>
            <a:pPr algn="ctr"/>
            <a:r>
              <a:rPr lang="en-GB" sz="900" dirty="0" smtClean="0"/>
              <a:t>380</a:t>
            </a:r>
          </a:p>
          <a:p>
            <a:pPr algn="ctr"/>
            <a:r>
              <a:rPr lang="en-GB" sz="900" dirty="0" smtClean="0"/>
              <a:t>KB</a:t>
            </a:r>
            <a:endParaRPr lang="en-GB" sz="900" dirty="0"/>
          </a:p>
        </p:txBody>
      </p:sp>
      <p:sp>
        <p:nvSpPr>
          <p:cNvPr id="56" name="TextBox 55"/>
          <p:cNvSpPr txBox="1"/>
          <p:nvPr/>
        </p:nvSpPr>
        <p:spPr>
          <a:xfrm>
            <a:off x="3067287" y="1939465"/>
            <a:ext cx="516241" cy="369332"/>
          </a:xfrm>
          <a:prstGeom prst="rect">
            <a:avLst/>
          </a:prstGeom>
          <a:noFill/>
        </p:spPr>
        <p:txBody>
          <a:bodyPr wrap="square" rtlCol="0">
            <a:spAutoFit/>
          </a:bodyPr>
          <a:lstStyle/>
          <a:p>
            <a:pPr algn="ctr"/>
            <a:r>
              <a:rPr lang="en-GB" sz="900" dirty="0" smtClean="0"/>
              <a:t>380</a:t>
            </a:r>
          </a:p>
          <a:p>
            <a:pPr algn="ctr"/>
            <a:r>
              <a:rPr lang="en-GB" sz="900" dirty="0" smtClean="0"/>
              <a:t>KB</a:t>
            </a:r>
            <a:endParaRPr lang="en-GB" sz="900" dirty="0"/>
          </a:p>
        </p:txBody>
      </p:sp>
      <p:sp>
        <p:nvSpPr>
          <p:cNvPr id="57" name="TextBox 56"/>
          <p:cNvSpPr txBox="1"/>
          <p:nvPr/>
        </p:nvSpPr>
        <p:spPr>
          <a:xfrm>
            <a:off x="590056" y="2371526"/>
            <a:ext cx="1140151" cy="253916"/>
          </a:xfrm>
          <a:prstGeom prst="rect">
            <a:avLst/>
          </a:prstGeom>
          <a:noFill/>
        </p:spPr>
        <p:txBody>
          <a:bodyPr wrap="square" rtlCol="0">
            <a:spAutoFit/>
          </a:bodyPr>
          <a:lstStyle/>
          <a:p>
            <a:pPr algn="ctr"/>
            <a:r>
              <a:rPr lang="en-GB" sz="1050" dirty="0" smtClean="0"/>
              <a:t>1-June</a:t>
            </a:r>
            <a:endParaRPr lang="en-GB" sz="1050" dirty="0"/>
          </a:p>
        </p:txBody>
      </p:sp>
      <p:sp>
        <p:nvSpPr>
          <p:cNvPr id="58" name="Rectangle 57"/>
          <p:cNvSpPr/>
          <p:nvPr/>
        </p:nvSpPr>
        <p:spPr>
          <a:xfrm>
            <a:off x="1330621" y="2400663"/>
            <a:ext cx="2865882" cy="17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59" name="TextBox 58"/>
          <p:cNvSpPr txBox="1"/>
          <p:nvPr/>
        </p:nvSpPr>
        <p:spPr>
          <a:xfrm>
            <a:off x="3498749" y="2026159"/>
            <a:ext cx="633703" cy="230832"/>
          </a:xfrm>
          <a:prstGeom prst="rect">
            <a:avLst/>
          </a:prstGeom>
          <a:noFill/>
        </p:spPr>
        <p:txBody>
          <a:bodyPr wrap="square" rtlCol="0">
            <a:spAutoFit/>
          </a:bodyPr>
          <a:lstStyle/>
          <a:p>
            <a:pPr algn="ctr"/>
            <a:r>
              <a:rPr lang="en-GB" sz="900" dirty="0" smtClean="0"/>
              <a:t>32 KBD</a:t>
            </a:r>
          </a:p>
        </p:txBody>
      </p:sp>
      <p:sp>
        <p:nvSpPr>
          <p:cNvPr id="60" name="Rectangle 59"/>
          <p:cNvSpPr/>
          <p:nvPr/>
        </p:nvSpPr>
        <p:spPr>
          <a:xfrm>
            <a:off x="1331640" y="2222322"/>
            <a:ext cx="2865882" cy="174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rgbClr val="FF0000"/>
              </a:solidFill>
            </a:endParaRPr>
          </a:p>
        </p:txBody>
      </p:sp>
      <p:sp>
        <p:nvSpPr>
          <p:cNvPr id="61" name="Rectangle 60"/>
          <p:cNvSpPr/>
          <p:nvPr/>
        </p:nvSpPr>
        <p:spPr>
          <a:xfrm>
            <a:off x="4216965" y="2399787"/>
            <a:ext cx="2865882" cy="17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2" name="TextBox 61"/>
          <p:cNvSpPr txBox="1"/>
          <p:nvPr/>
        </p:nvSpPr>
        <p:spPr>
          <a:xfrm>
            <a:off x="6479368" y="2026159"/>
            <a:ext cx="633703" cy="230832"/>
          </a:xfrm>
          <a:prstGeom prst="rect">
            <a:avLst/>
          </a:prstGeom>
          <a:noFill/>
        </p:spPr>
        <p:txBody>
          <a:bodyPr wrap="square" rtlCol="0">
            <a:spAutoFit/>
          </a:bodyPr>
          <a:lstStyle/>
          <a:p>
            <a:pPr algn="ctr"/>
            <a:r>
              <a:rPr lang="en-GB" sz="900" dirty="0" smtClean="0"/>
              <a:t>31 KBD</a:t>
            </a:r>
          </a:p>
        </p:txBody>
      </p:sp>
      <p:sp>
        <p:nvSpPr>
          <p:cNvPr id="63" name="Rectangle 62"/>
          <p:cNvSpPr/>
          <p:nvPr/>
        </p:nvSpPr>
        <p:spPr>
          <a:xfrm>
            <a:off x="4217984" y="2221446"/>
            <a:ext cx="2865882" cy="174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rgbClr val="FF0000"/>
              </a:solidFill>
            </a:endParaRPr>
          </a:p>
        </p:txBody>
      </p:sp>
      <p:sp>
        <p:nvSpPr>
          <p:cNvPr id="80" name="TextBox 79"/>
          <p:cNvSpPr txBox="1"/>
          <p:nvPr/>
        </p:nvSpPr>
        <p:spPr>
          <a:xfrm>
            <a:off x="4759704" y="3172976"/>
            <a:ext cx="3174756" cy="430887"/>
          </a:xfrm>
          <a:prstGeom prst="rect">
            <a:avLst/>
          </a:prstGeom>
          <a:noFill/>
        </p:spPr>
        <p:txBody>
          <a:bodyPr wrap="square" rtlCol="0">
            <a:spAutoFit/>
          </a:bodyPr>
          <a:lstStyle/>
          <a:p>
            <a:pPr algn="ctr"/>
            <a:r>
              <a:rPr lang="en-GB" sz="1100" dirty="0" smtClean="0"/>
              <a:t>EMS&amp;S Sells 1900 kb Qua </a:t>
            </a:r>
            <a:r>
              <a:rPr lang="en-GB" sz="1100" dirty="0" err="1" smtClean="0"/>
              <a:t>Iboe</a:t>
            </a:r>
            <a:r>
              <a:rPr lang="en-GB" sz="1100" dirty="0" smtClean="0"/>
              <a:t> into HPCL on Dated Calendar Month Average Jun-July</a:t>
            </a:r>
            <a:endParaRPr lang="en-GB" sz="1100" dirty="0"/>
          </a:p>
        </p:txBody>
      </p:sp>
      <p:sp>
        <p:nvSpPr>
          <p:cNvPr id="93" name="Rectangle 92"/>
          <p:cNvSpPr/>
          <p:nvPr/>
        </p:nvSpPr>
        <p:spPr>
          <a:xfrm>
            <a:off x="660922" y="1196752"/>
            <a:ext cx="119913"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666004" y="2397230"/>
            <a:ext cx="119913"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Box 94"/>
          <p:cNvSpPr txBox="1"/>
          <p:nvPr/>
        </p:nvSpPr>
        <p:spPr>
          <a:xfrm>
            <a:off x="-66323" y="3364885"/>
            <a:ext cx="825001" cy="600164"/>
          </a:xfrm>
          <a:prstGeom prst="rect">
            <a:avLst/>
          </a:prstGeom>
          <a:noFill/>
        </p:spPr>
        <p:txBody>
          <a:bodyPr wrap="square" rtlCol="0">
            <a:spAutoFit/>
          </a:bodyPr>
          <a:lstStyle/>
          <a:p>
            <a:pPr algn="ctr"/>
            <a:r>
              <a:rPr lang="en-GB" sz="1100" dirty="0" smtClean="0"/>
              <a:t>EMS&amp;S sell fixed - DTD</a:t>
            </a:r>
            <a:endParaRPr lang="en-GB" sz="1100" dirty="0"/>
          </a:p>
        </p:txBody>
      </p:sp>
      <p:sp>
        <p:nvSpPr>
          <p:cNvPr id="108" name="TextBox 107"/>
          <p:cNvSpPr txBox="1"/>
          <p:nvPr/>
        </p:nvSpPr>
        <p:spPr>
          <a:xfrm>
            <a:off x="-135083" y="887469"/>
            <a:ext cx="902195" cy="600164"/>
          </a:xfrm>
          <a:prstGeom prst="rect">
            <a:avLst/>
          </a:prstGeom>
          <a:noFill/>
        </p:spPr>
        <p:txBody>
          <a:bodyPr wrap="square" rtlCol="0">
            <a:spAutoFit/>
          </a:bodyPr>
          <a:lstStyle/>
          <a:p>
            <a:pPr algn="ctr"/>
            <a:r>
              <a:rPr lang="en-GB" sz="1100" dirty="0" smtClean="0"/>
              <a:t>EMS&amp;S buy fixed - DTD</a:t>
            </a:r>
            <a:endParaRPr lang="en-GB" sz="1100" dirty="0"/>
          </a:p>
        </p:txBody>
      </p:sp>
      <p:sp>
        <p:nvSpPr>
          <p:cNvPr id="109" name="Rectangle 108"/>
          <p:cNvSpPr/>
          <p:nvPr/>
        </p:nvSpPr>
        <p:spPr>
          <a:xfrm>
            <a:off x="795196" y="1193816"/>
            <a:ext cx="119913"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800278" y="2394294"/>
            <a:ext cx="124110" cy="1214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TextBox 110"/>
          <p:cNvSpPr txBox="1"/>
          <p:nvPr/>
        </p:nvSpPr>
        <p:spPr>
          <a:xfrm>
            <a:off x="6506347" y="1092675"/>
            <a:ext cx="1589416" cy="430887"/>
          </a:xfrm>
          <a:prstGeom prst="rect">
            <a:avLst/>
          </a:prstGeom>
          <a:noFill/>
        </p:spPr>
        <p:txBody>
          <a:bodyPr wrap="square" rtlCol="0">
            <a:spAutoFit/>
          </a:bodyPr>
          <a:lstStyle/>
          <a:p>
            <a:pPr algn="ctr"/>
            <a:r>
              <a:rPr lang="en-GB" sz="1100" dirty="0" smtClean="0"/>
              <a:t>EMS&amp;S Buys floating – DTD Cal July</a:t>
            </a:r>
            <a:endParaRPr lang="en-GB" sz="1100" dirty="0"/>
          </a:p>
        </p:txBody>
      </p:sp>
      <p:sp>
        <p:nvSpPr>
          <p:cNvPr id="112" name="TextBox 111"/>
          <p:cNvSpPr txBox="1"/>
          <p:nvPr/>
        </p:nvSpPr>
        <p:spPr>
          <a:xfrm>
            <a:off x="4081668" y="1095397"/>
            <a:ext cx="1589416" cy="430887"/>
          </a:xfrm>
          <a:prstGeom prst="rect">
            <a:avLst/>
          </a:prstGeom>
          <a:noFill/>
        </p:spPr>
        <p:txBody>
          <a:bodyPr wrap="square" rtlCol="0">
            <a:spAutoFit/>
          </a:bodyPr>
          <a:lstStyle/>
          <a:p>
            <a:pPr algn="ctr"/>
            <a:r>
              <a:rPr lang="en-GB" sz="1100" dirty="0" smtClean="0"/>
              <a:t>EMS&amp;S Buys floating – DTD Cal Jun</a:t>
            </a:r>
            <a:endParaRPr lang="en-GB" sz="1100" dirty="0"/>
          </a:p>
        </p:txBody>
      </p:sp>
      <p:cxnSp>
        <p:nvCxnSpPr>
          <p:cNvPr id="5" name="Straight Arrow Connector 4"/>
          <p:cNvCxnSpPr>
            <a:endCxn id="112" idx="2"/>
          </p:cNvCxnSpPr>
          <p:nvPr/>
        </p:nvCxnSpPr>
        <p:spPr>
          <a:xfrm flipV="1">
            <a:off x="4080967" y="1526284"/>
            <a:ext cx="795409" cy="6863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flipV="1">
            <a:off x="5965377" y="1551191"/>
            <a:ext cx="697108" cy="665127"/>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endCxn id="80" idx="1"/>
          </p:cNvCxnSpPr>
          <p:nvPr/>
        </p:nvCxnSpPr>
        <p:spPr>
          <a:xfrm>
            <a:off x="3760457" y="2588530"/>
            <a:ext cx="999247" cy="79989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899441" y="2568615"/>
            <a:ext cx="863702" cy="554172"/>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8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9" grpId="0"/>
      <p:bldP spid="60" grpId="0" animBg="1"/>
      <p:bldP spid="62" grpId="0"/>
      <p:bldP spid="63" grpId="0" animBg="1"/>
      <p:bldP spid="93" grpId="0" animBg="1"/>
      <p:bldP spid="94" grpId="0" animBg="1"/>
      <p:bldP spid="95" grpId="0"/>
      <p:bldP spid="108" grpId="0"/>
      <p:bldP spid="109" grpId="0" animBg="1"/>
      <p:bldP spid="110" grpId="0" animBg="1"/>
      <p:bldP spid="111" grpId="0"/>
      <p:bldP spid="1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5</a:t>
            </a:r>
            <a:endParaRPr lang="en-GB" sz="6000" dirty="0"/>
          </a:p>
        </p:txBody>
      </p:sp>
    </p:spTree>
    <p:extLst>
      <p:ext uri="{BB962C8B-B14F-4D97-AF65-F5344CB8AC3E}">
        <p14:creationId xmlns:p14="http://schemas.microsoft.com/office/powerpoint/2010/main" val="1318148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17595" y="291612"/>
            <a:ext cx="6389077" cy="310662"/>
          </a:xfrm>
        </p:spPr>
        <p:txBody>
          <a:bodyPr/>
          <a:lstStyle/>
          <a:p>
            <a:r>
              <a:rPr lang="en-US" altLang="en-US" sz="2000" dirty="0"/>
              <a:t>Pricing </a:t>
            </a:r>
            <a:r>
              <a:rPr lang="en-US" altLang="en-US" sz="2000" dirty="0" smtClean="0"/>
              <a:t>Option</a:t>
            </a:r>
            <a:endParaRPr lang="en-US" altLang="en-US" sz="2000" dirty="0"/>
          </a:p>
        </p:txBody>
      </p:sp>
      <p:sp>
        <p:nvSpPr>
          <p:cNvPr id="3" name="TextBox 2"/>
          <p:cNvSpPr txBox="1"/>
          <p:nvPr/>
        </p:nvSpPr>
        <p:spPr>
          <a:xfrm>
            <a:off x="411891" y="807309"/>
            <a:ext cx="8732109" cy="6032421"/>
          </a:xfrm>
          <a:prstGeom prst="rect">
            <a:avLst/>
          </a:prstGeom>
          <a:noFill/>
        </p:spPr>
        <p:txBody>
          <a:bodyPr wrap="square" rtlCol="0">
            <a:spAutoFit/>
          </a:bodyPr>
          <a:lstStyle/>
          <a:p>
            <a:pPr defTabSz="457200" fontAlgn="base">
              <a:spcBef>
                <a:spcPct val="0"/>
              </a:spcBef>
              <a:spcAft>
                <a:spcPct val="0"/>
              </a:spcAft>
            </a:pPr>
            <a:r>
              <a:rPr lang="en-US" sz="1400" dirty="0" smtClean="0">
                <a:solidFill>
                  <a:srgbClr val="000000"/>
                </a:solidFill>
              </a:rPr>
              <a:t>EMS&amp;S purchases </a:t>
            </a:r>
            <a:r>
              <a:rPr lang="en-US" sz="1400" dirty="0" err="1" smtClean="0">
                <a:solidFill>
                  <a:srgbClr val="000000"/>
                </a:solidFill>
              </a:rPr>
              <a:t>Basrah</a:t>
            </a:r>
            <a:r>
              <a:rPr lang="en-US" sz="1400" dirty="0" smtClean="0">
                <a:solidFill>
                  <a:srgbClr val="000000"/>
                </a:solidFill>
              </a:rPr>
              <a:t> from SOMO on 2 different pricing bases dependent on destination of the cargo: </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endParaRPr lang="en-US" sz="1400" dirty="0" smtClean="0">
              <a:solidFill>
                <a:srgbClr val="000000"/>
              </a:solidFill>
            </a:endParaRP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smtClean="0">
                <a:solidFill>
                  <a:srgbClr val="000000"/>
                </a:solidFill>
              </a:rPr>
              <a:t> </a:t>
            </a:r>
          </a:p>
          <a:p>
            <a:pPr defTabSz="457200" fontAlgn="base">
              <a:spcBef>
                <a:spcPct val="0"/>
              </a:spcBef>
              <a:spcAft>
                <a:spcPct val="0"/>
              </a:spcAft>
            </a:pPr>
            <a:r>
              <a:rPr lang="en-US" sz="1400" dirty="0" smtClean="0">
                <a:solidFill>
                  <a:srgbClr val="000000"/>
                </a:solidFill>
              </a:rPr>
              <a:t>Typically a refinery would purchase this </a:t>
            </a:r>
            <a:r>
              <a:rPr lang="en-US" sz="1400" dirty="0" err="1" smtClean="0">
                <a:solidFill>
                  <a:srgbClr val="000000"/>
                </a:solidFill>
              </a:rPr>
              <a:t>Basrah</a:t>
            </a:r>
            <a:r>
              <a:rPr lang="en-US" sz="1400" dirty="0" smtClean="0">
                <a:solidFill>
                  <a:srgbClr val="000000"/>
                </a:solidFill>
              </a:rPr>
              <a:t> cargo on back to back pricing terms from EMS&amp;S</a:t>
            </a:r>
          </a:p>
          <a:p>
            <a:pPr defTabSz="457200" fontAlgn="base">
              <a:spcBef>
                <a:spcPct val="0"/>
              </a:spcBef>
              <a:spcAft>
                <a:spcPct val="0"/>
              </a:spcAft>
            </a:pPr>
            <a:endParaRPr lang="en-US" sz="1400" dirty="0" smtClean="0">
              <a:solidFill>
                <a:srgbClr val="000000"/>
              </a:solidFill>
            </a:endParaRPr>
          </a:p>
          <a:p>
            <a:pPr defTabSz="457200" fontAlgn="base">
              <a:spcBef>
                <a:spcPct val="0"/>
              </a:spcBef>
              <a:spcAft>
                <a:spcPct val="0"/>
              </a:spcAft>
            </a:pPr>
            <a:r>
              <a:rPr lang="en-US" sz="1400" dirty="0" smtClean="0">
                <a:solidFill>
                  <a:srgbClr val="000000"/>
                </a:solidFill>
              </a:rPr>
              <a:t>Assumption : Cargoes destined for US are placed into the system as an alternative to </a:t>
            </a:r>
            <a:r>
              <a:rPr lang="en-US" sz="1400" dirty="0" err="1" smtClean="0">
                <a:solidFill>
                  <a:srgbClr val="000000"/>
                </a:solidFill>
              </a:rPr>
              <a:t>LatAm</a:t>
            </a:r>
            <a:r>
              <a:rPr lang="en-US" sz="1400" dirty="0" smtClean="0">
                <a:solidFill>
                  <a:srgbClr val="000000"/>
                </a:solidFill>
              </a:rPr>
              <a:t> barrels </a:t>
            </a:r>
            <a:r>
              <a:rPr lang="en-US" sz="1400" dirty="0" err="1" smtClean="0">
                <a:solidFill>
                  <a:srgbClr val="000000"/>
                </a:solidFill>
              </a:rPr>
              <a:t>ie</a:t>
            </a:r>
            <a:r>
              <a:rPr lang="en-US" sz="1400" dirty="0" smtClean="0">
                <a:solidFill>
                  <a:srgbClr val="000000"/>
                </a:solidFill>
              </a:rPr>
              <a:t> price around delivery</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smtClean="0">
                <a:solidFill>
                  <a:srgbClr val="000000"/>
                </a:solidFill>
              </a:rPr>
              <a:t>Therefore there is the below pricing option dependent on destination :</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smtClean="0">
                <a:solidFill>
                  <a:srgbClr val="000000"/>
                </a:solidFill>
              </a:rPr>
              <a:t>				Destination option	Purchase Price timing 		Refinery Price </a:t>
            </a:r>
          </a:p>
          <a:p>
            <a:pPr defTabSz="457200" fontAlgn="base">
              <a:spcBef>
                <a:spcPct val="0"/>
              </a:spcBef>
              <a:spcAft>
                <a:spcPct val="0"/>
              </a:spcAft>
            </a:pPr>
            <a:r>
              <a:rPr lang="en-US" sz="1400" dirty="0" smtClean="0">
                <a:solidFill>
                  <a:srgbClr val="000000"/>
                </a:solidFill>
              </a:rPr>
              <a:t>   	</a:t>
            </a:r>
          </a:p>
          <a:p>
            <a:pPr defTabSz="457200" fontAlgn="base">
              <a:spcBef>
                <a:spcPct val="0"/>
              </a:spcBef>
              <a:spcAft>
                <a:spcPct val="0"/>
              </a:spcAft>
            </a:pPr>
            <a:r>
              <a:rPr lang="en-US" sz="1400" dirty="0">
                <a:solidFill>
                  <a:srgbClr val="000000"/>
                </a:solidFill>
              </a:rPr>
              <a:t>	</a:t>
            </a:r>
            <a:r>
              <a:rPr lang="en-US" sz="1400" dirty="0" smtClean="0">
                <a:solidFill>
                  <a:srgbClr val="000000"/>
                </a:solidFill>
              </a:rPr>
              <a:t>			Europe 			14 days after B/L          		14 days after B/L  </a:t>
            </a:r>
            <a:endParaRPr lang="en-US" sz="1400" dirty="0">
              <a:solidFill>
                <a:srgbClr val="000000"/>
              </a:solidFill>
            </a:endParaRPr>
          </a:p>
          <a:p>
            <a:pPr defTabSz="457200" fontAlgn="base">
              <a:spcBef>
                <a:spcPct val="0"/>
              </a:spcBef>
              <a:spcAft>
                <a:spcPct val="0"/>
              </a:spcAft>
            </a:pPr>
            <a:r>
              <a:rPr lang="en-US" sz="1400" dirty="0" err="1" smtClean="0">
                <a:solidFill>
                  <a:srgbClr val="000000"/>
                </a:solidFill>
              </a:rPr>
              <a:t>Basrah</a:t>
            </a:r>
            <a:r>
              <a:rPr lang="en-US" sz="1400" dirty="0" smtClean="0">
                <a:solidFill>
                  <a:srgbClr val="000000"/>
                </a:solidFill>
              </a:rPr>
              <a:t> cargo </a:t>
            </a:r>
          </a:p>
          <a:p>
            <a:pPr defTabSz="457200" fontAlgn="base">
              <a:spcBef>
                <a:spcPct val="0"/>
              </a:spcBef>
              <a:spcAft>
                <a:spcPct val="0"/>
              </a:spcAft>
            </a:pPr>
            <a:r>
              <a:rPr lang="en-US" sz="1400" dirty="0" smtClean="0">
                <a:solidFill>
                  <a:srgbClr val="000000"/>
                </a:solidFill>
              </a:rPr>
              <a:t>				US 				Month of Load 			Arrival at refinery </a:t>
            </a:r>
          </a:p>
          <a:p>
            <a:pPr defTabSz="457200" fontAlgn="base">
              <a:spcBef>
                <a:spcPct val="0"/>
              </a:spcBef>
              <a:spcAft>
                <a:spcPct val="0"/>
              </a:spcAft>
            </a:pPr>
            <a:endParaRPr lang="en-US" sz="1400" u="sng" dirty="0" smtClean="0">
              <a:solidFill>
                <a:srgbClr val="000000"/>
              </a:solidFill>
            </a:endParaRPr>
          </a:p>
          <a:p>
            <a:pPr defTabSz="457200" fontAlgn="base">
              <a:spcBef>
                <a:spcPct val="0"/>
              </a:spcBef>
              <a:spcAft>
                <a:spcPct val="0"/>
              </a:spcAft>
            </a:pPr>
            <a:r>
              <a:rPr lang="en-US" sz="1400" u="sng" dirty="0" smtClean="0">
                <a:solidFill>
                  <a:srgbClr val="000000"/>
                </a:solidFill>
              </a:rPr>
              <a:t>Assumptions: </a:t>
            </a:r>
          </a:p>
          <a:p>
            <a:pPr defTabSz="457200" fontAlgn="base">
              <a:spcBef>
                <a:spcPct val="0"/>
              </a:spcBef>
              <a:spcAft>
                <a:spcPct val="0"/>
              </a:spcAft>
            </a:pPr>
            <a:r>
              <a:rPr lang="en-US" sz="1400" dirty="0" err="1" smtClean="0">
                <a:solidFill>
                  <a:srgbClr val="000000"/>
                </a:solidFill>
              </a:rPr>
              <a:t>Basrah</a:t>
            </a:r>
            <a:r>
              <a:rPr lang="en-US" sz="1400" dirty="0" smtClean="0">
                <a:solidFill>
                  <a:srgbClr val="000000"/>
                </a:solidFill>
              </a:rPr>
              <a:t> cargo can go to either the US or Europe affiliate</a:t>
            </a:r>
          </a:p>
          <a:p>
            <a:pPr defTabSz="457200" fontAlgn="base">
              <a:spcBef>
                <a:spcPct val="0"/>
              </a:spcBef>
              <a:spcAft>
                <a:spcPct val="0"/>
              </a:spcAft>
            </a:pPr>
            <a:r>
              <a:rPr lang="en-US" sz="1400" dirty="0" smtClean="0">
                <a:solidFill>
                  <a:srgbClr val="000000"/>
                </a:solidFill>
              </a:rPr>
              <a:t>There are requirements for </a:t>
            </a:r>
            <a:r>
              <a:rPr lang="en-US" sz="1400" dirty="0" err="1" smtClean="0">
                <a:solidFill>
                  <a:srgbClr val="000000"/>
                </a:solidFill>
              </a:rPr>
              <a:t>Basrah</a:t>
            </a:r>
            <a:r>
              <a:rPr lang="en-US" sz="1400" dirty="0" smtClean="0">
                <a:solidFill>
                  <a:srgbClr val="000000"/>
                </a:solidFill>
              </a:rPr>
              <a:t> in both US and European refineries</a:t>
            </a:r>
          </a:p>
          <a:p>
            <a:pPr defTabSz="457200" fontAlgn="base">
              <a:spcBef>
                <a:spcPct val="0"/>
              </a:spcBef>
              <a:spcAft>
                <a:spcPct val="0"/>
              </a:spcAft>
            </a:pPr>
            <a:r>
              <a:rPr lang="en-US" sz="1400" dirty="0" smtClean="0">
                <a:solidFill>
                  <a:srgbClr val="000000"/>
                </a:solidFill>
              </a:rPr>
              <a:t>It is possible to back fill the requirement either the US or European refinery up to the date of load of the </a:t>
            </a:r>
            <a:r>
              <a:rPr lang="en-US" sz="1400" dirty="0" err="1" smtClean="0">
                <a:solidFill>
                  <a:srgbClr val="000000"/>
                </a:solidFill>
              </a:rPr>
              <a:t>Basrah</a:t>
            </a:r>
            <a:r>
              <a:rPr lang="en-US" sz="1400" dirty="0" smtClean="0">
                <a:solidFill>
                  <a:srgbClr val="000000"/>
                </a:solidFill>
              </a:rPr>
              <a:t> cargo</a:t>
            </a:r>
          </a:p>
          <a:p>
            <a:pPr defTabSz="457200" fontAlgn="base">
              <a:spcBef>
                <a:spcPct val="0"/>
              </a:spcBef>
              <a:spcAft>
                <a:spcPct val="0"/>
              </a:spcAft>
            </a:pPr>
            <a:r>
              <a:rPr lang="en-US" sz="1400" dirty="0" smtClean="0">
                <a:solidFill>
                  <a:srgbClr val="000000"/>
                </a:solidFill>
              </a:rPr>
              <a:t>Basis risk of ASCI to WTI is managed </a:t>
            </a:r>
          </a:p>
          <a:p>
            <a:pPr defTabSz="457200" fontAlgn="base">
              <a:spcBef>
                <a:spcPct val="0"/>
              </a:spcBef>
              <a:spcAft>
                <a:spcPct val="0"/>
              </a:spcAft>
            </a:pPr>
            <a:r>
              <a:rPr lang="en-US" sz="1400" dirty="0" smtClean="0">
                <a:solidFill>
                  <a:srgbClr val="000000"/>
                </a:solidFill>
              </a:rPr>
              <a:t>It is possible to charter a vessel that is flexible to go to either Europe or US at no additional cost</a:t>
            </a:r>
          </a:p>
          <a:p>
            <a:pPr defTabSz="457200" fontAlgn="base">
              <a:spcBef>
                <a:spcPct val="0"/>
              </a:spcBef>
              <a:spcAft>
                <a:spcPct val="0"/>
              </a:spcAft>
            </a:pPr>
            <a:endParaRPr lang="en-US" dirty="0" smtClean="0">
              <a:solidFill>
                <a:srgbClr val="000000"/>
              </a:solidFill>
            </a:endParaRPr>
          </a:p>
          <a:p>
            <a:pPr defTabSz="457200" fontAlgn="base">
              <a:spcBef>
                <a:spcPct val="0"/>
              </a:spcBef>
              <a:spcAft>
                <a:spcPct val="0"/>
              </a:spcAft>
            </a:pPr>
            <a:endParaRPr lang="en-GB" dirty="0">
              <a:solidFill>
                <a:srgbClr val="000000"/>
              </a:solidFill>
            </a:endParaRPr>
          </a:p>
        </p:txBody>
      </p:sp>
      <p:pic>
        <p:nvPicPr>
          <p:cNvPr id="5" name="Picture 4"/>
          <p:cNvPicPr>
            <a:picLocks noChangeAspect="1"/>
          </p:cNvPicPr>
          <p:nvPr/>
        </p:nvPicPr>
        <p:blipFill>
          <a:blip r:embed="rId3"/>
          <a:stretch>
            <a:fillRect/>
          </a:stretch>
        </p:blipFill>
        <p:spPr>
          <a:xfrm>
            <a:off x="1373862" y="1236154"/>
            <a:ext cx="6108582" cy="553867"/>
          </a:xfrm>
          <a:prstGeom prst="rect">
            <a:avLst/>
          </a:prstGeom>
        </p:spPr>
      </p:pic>
      <p:cxnSp>
        <p:nvCxnSpPr>
          <p:cNvPr id="7" name="Straight Arrow Connector 6"/>
          <p:cNvCxnSpPr/>
          <p:nvPr/>
        </p:nvCxnSpPr>
        <p:spPr>
          <a:xfrm flipV="1">
            <a:off x="1725826" y="3972373"/>
            <a:ext cx="420130" cy="15652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729945" y="4268025"/>
            <a:ext cx="420130" cy="13180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9029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p:cNvSpPr>
          <p:nvPr/>
        </p:nvSpPr>
        <p:spPr bwMode="auto">
          <a:xfrm>
            <a:off x="186800" y="146309"/>
            <a:ext cx="8784976" cy="634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dirty="0" smtClean="0">
                <a:solidFill>
                  <a:srgbClr val="ED1C2E"/>
                </a:solidFill>
              </a:rPr>
              <a:t>Option : Purchase 1MB </a:t>
            </a:r>
            <a:r>
              <a:rPr lang="en-GB" sz="2600" dirty="0" err="1" smtClean="0">
                <a:solidFill>
                  <a:srgbClr val="ED1C2E"/>
                </a:solidFill>
              </a:rPr>
              <a:t>Basrah</a:t>
            </a:r>
            <a:r>
              <a:rPr lang="en-GB" sz="2600" dirty="0" smtClean="0">
                <a:solidFill>
                  <a:srgbClr val="ED1C2E"/>
                </a:solidFill>
              </a:rPr>
              <a:t> cargo from SOMO loading 30</a:t>
            </a:r>
            <a:r>
              <a:rPr lang="en-GB" sz="2600" baseline="30000" dirty="0" smtClean="0">
                <a:solidFill>
                  <a:srgbClr val="ED1C2E"/>
                </a:solidFill>
              </a:rPr>
              <a:t>th</a:t>
            </a:r>
            <a:r>
              <a:rPr lang="en-GB" sz="2600" dirty="0" smtClean="0">
                <a:solidFill>
                  <a:srgbClr val="ED1C2E"/>
                </a:solidFill>
              </a:rPr>
              <a:t> March - destination free </a:t>
            </a:r>
            <a:endParaRPr lang="en-US" sz="2600" dirty="0">
              <a:solidFill>
                <a:srgbClr val="ED1C2E"/>
              </a:solidFill>
            </a:endParaRPr>
          </a:p>
        </p:txBody>
      </p:sp>
      <p:cxnSp>
        <p:nvCxnSpPr>
          <p:cNvPr id="50" name="Straight Connector 49"/>
          <p:cNvCxnSpPr/>
          <p:nvPr/>
        </p:nvCxnSpPr>
        <p:spPr>
          <a:xfrm>
            <a:off x="557449" y="2404550"/>
            <a:ext cx="665065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10106" y="2168767"/>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Deal Date</a:t>
            </a:r>
          </a:p>
          <a:p>
            <a:pPr algn="ctr" defTabSz="457200" fontAlgn="base">
              <a:spcBef>
                <a:spcPct val="0"/>
              </a:spcBef>
              <a:spcAft>
                <a:spcPct val="0"/>
              </a:spcAft>
            </a:pPr>
            <a:r>
              <a:rPr lang="en-GB" sz="1050" dirty="0" smtClean="0">
                <a:solidFill>
                  <a:srgbClr val="000000"/>
                </a:solidFill>
              </a:rPr>
              <a:t>24</a:t>
            </a:r>
            <a:r>
              <a:rPr lang="en-GB" sz="1050" baseline="30000" dirty="0" smtClean="0">
                <a:solidFill>
                  <a:srgbClr val="000000"/>
                </a:solidFill>
              </a:rPr>
              <a:t>th</a:t>
            </a:r>
            <a:r>
              <a:rPr lang="en-GB" sz="1050" dirty="0" smtClean="0">
                <a:solidFill>
                  <a:srgbClr val="000000"/>
                </a:solidFill>
              </a:rPr>
              <a:t> Jan</a:t>
            </a:r>
            <a:endParaRPr lang="en-GB" sz="1050" dirty="0">
              <a:solidFill>
                <a:srgbClr val="000000"/>
              </a:solidFill>
            </a:endParaRPr>
          </a:p>
        </p:txBody>
      </p:sp>
      <p:sp>
        <p:nvSpPr>
          <p:cNvPr id="65" name="TextBox 64"/>
          <p:cNvSpPr txBox="1"/>
          <p:nvPr/>
        </p:nvSpPr>
        <p:spPr>
          <a:xfrm>
            <a:off x="2332086" y="1235634"/>
            <a:ext cx="3298019" cy="769441"/>
          </a:xfrm>
          <a:prstGeom prst="rect">
            <a:avLst/>
          </a:prstGeom>
          <a:noFill/>
        </p:spPr>
        <p:txBody>
          <a:bodyPr wrap="square" rtlCol="0">
            <a:spAutoFit/>
          </a:bodyPr>
          <a:lstStyle/>
          <a:p>
            <a:pPr algn="ctr" defTabSz="457200" fontAlgn="base">
              <a:spcBef>
                <a:spcPct val="0"/>
              </a:spcBef>
              <a:spcAft>
                <a:spcPct val="0"/>
              </a:spcAft>
            </a:pPr>
            <a:r>
              <a:rPr lang="en-GB" sz="1100" dirty="0" smtClean="0">
                <a:solidFill>
                  <a:srgbClr val="000000"/>
                </a:solidFill>
              </a:rPr>
              <a:t>If cargo goes to US then purchase physical based on month of load and sell to affiliate based on alternative </a:t>
            </a:r>
            <a:r>
              <a:rPr lang="en-GB" sz="1100" dirty="0" err="1" smtClean="0">
                <a:solidFill>
                  <a:srgbClr val="000000"/>
                </a:solidFill>
              </a:rPr>
              <a:t>Lat</a:t>
            </a:r>
            <a:r>
              <a:rPr lang="en-GB" sz="1100" dirty="0" smtClean="0">
                <a:solidFill>
                  <a:srgbClr val="000000"/>
                </a:solidFill>
              </a:rPr>
              <a:t> Am barrels that price on delivery </a:t>
            </a:r>
          </a:p>
          <a:p>
            <a:pPr algn="ctr" defTabSz="457200" fontAlgn="base">
              <a:spcBef>
                <a:spcPct val="0"/>
              </a:spcBef>
              <a:spcAft>
                <a:spcPct val="0"/>
              </a:spcAft>
            </a:pPr>
            <a:endParaRPr lang="en-GB" sz="1100" dirty="0">
              <a:solidFill>
                <a:srgbClr val="000000"/>
              </a:solidFill>
            </a:endParaRPr>
          </a:p>
        </p:txBody>
      </p:sp>
      <p:sp>
        <p:nvSpPr>
          <p:cNvPr id="76" name="TextBox 75"/>
          <p:cNvSpPr txBox="1"/>
          <p:nvPr/>
        </p:nvSpPr>
        <p:spPr>
          <a:xfrm>
            <a:off x="3041546" y="3022201"/>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30–March </a:t>
            </a:r>
          </a:p>
          <a:p>
            <a:pPr algn="ctr" defTabSz="457200" fontAlgn="base">
              <a:spcBef>
                <a:spcPct val="0"/>
              </a:spcBef>
              <a:spcAft>
                <a:spcPct val="0"/>
              </a:spcAft>
            </a:pPr>
            <a:r>
              <a:rPr lang="en-GB" sz="1050" dirty="0" smtClean="0">
                <a:solidFill>
                  <a:srgbClr val="000000"/>
                </a:solidFill>
              </a:rPr>
              <a:t>Cargo loads  </a:t>
            </a:r>
            <a:endParaRPr lang="en-GB" sz="1050" dirty="0">
              <a:solidFill>
                <a:srgbClr val="000000"/>
              </a:solidFill>
            </a:endParaRPr>
          </a:p>
        </p:txBody>
      </p:sp>
      <p:sp>
        <p:nvSpPr>
          <p:cNvPr id="2" name="Rectangle 1"/>
          <p:cNvSpPr/>
          <p:nvPr/>
        </p:nvSpPr>
        <p:spPr>
          <a:xfrm>
            <a:off x="1162326" y="6217869"/>
            <a:ext cx="8000402" cy="261610"/>
          </a:xfrm>
          <a:prstGeom prst="rect">
            <a:avLst/>
          </a:prstGeom>
        </p:spPr>
        <p:txBody>
          <a:bodyPr wrap="square">
            <a:spAutoFit/>
          </a:bodyPr>
          <a:lstStyle/>
          <a:p>
            <a:pPr lvl="1" defTabSz="457200" fontAlgn="base">
              <a:spcBef>
                <a:spcPct val="0"/>
              </a:spcBef>
              <a:spcAft>
                <a:spcPct val="0"/>
              </a:spcAft>
            </a:pPr>
            <a:r>
              <a:rPr lang="en-GB" sz="1100" dirty="0" smtClean="0">
                <a:solidFill>
                  <a:srgbClr val="000000"/>
                </a:solidFill>
              </a:rPr>
              <a:t>Destination declared 14 days after load but have to advise ship of destination before this </a:t>
            </a:r>
            <a:endParaRPr lang="en-GB" sz="1100" dirty="0">
              <a:solidFill>
                <a:srgbClr val="000000"/>
              </a:solidFill>
            </a:endParaRPr>
          </a:p>
        </p:txBody>
      </p:sp>
      <p:sp>
        <p:nvSpPr>
          <p:cNvPr id="57" name="TextBox 56"/>
          <p:cNvSpPr txBox="1"/>
          <p:nvPr/>
        </p:nvSpPr>
        <p:spPr>
          <a:xfrm>
            <a:off x="441263" y="2639427"/>
            <a:ext cx="72698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1-March </a:t>
            </a:r>
            <a:endParaRPr lang="en-GB" sz="1050" dirty="0">
              <a:solidFill>
                <a:srgbClr val="000000"/>
              </a:solidFill>
            </a:endParaRPr>
          </a:p>
        </p:txBody>
      </p:sp>
      <p:sp>
        <p:nvSpPr>
          <p:cNvPr id="58" name="Rectangle 57"/>
          <p:cNvSpPr/>
          <p:nvPr/>
        </p:nvSpPr>
        <p:spPr>
          <a:xfrm>
            <a:off x="762705" y="2200605"/>
            <a:ext cx="2865882" cy="17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60" name="Rectangle 59"/>
          <p:cNvSpPr/>
          <p:nvPr/>
        </p:nvSpPr>
        <p:spPr>
          <a:xfrm>
            <a:off x="759291" y="2419046"/>
            <a:ext cx="2865882" cy="174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62" name="TextBox 61"/>
          <p:cNvSpPr txBox="1"/>
          <p:nvPr/>
        </p:nvSpPr>
        <p:spPr>
          <a:xfrm>
            <a:off x="762705" y="2180429"/>
            <a:ext cx="2754851"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Physical  purchase - 45 KBD</a:t>
            </a:r>
          </a:p>
        </p:txBody>
      </p:sp>
      <p:sp>
        <p:nvSpPr>
          <p:cNvPr id="108" name="TextBox 107"/>
          <p:cNvSpPr txBox="1"/>
          <p:nvPr/>
        </p:nvSpPr>
        <p:spPr>
          <a:xfrm>
            <a:off x="134058" y="1067559"/>
            <a:ext cx="2425263" cy="261610"/>
          </a:xfrm>
          <a:prstGeom prst="rect">
            <a:avLst/>
          </a:prstGeom>
          <a:noFill/>
        </p:spPr>
        <p:txBody>
          <a:bodyPr wrap="square" rtlCol="0">
            <a:spAutoFit/>
          </a:bodyPr>
          <a:lstStyle/>
          <a:p>
            <a:pPr algn="ctr" defTabSz="457200" fontAlgn="base">
              <a:spcBef>
                <a:spcPct val="0"/>
              </a:spcBef>
              <a:spcAft>
                <a:spcPct val="0"/>
              </a:spcAft>
            </a:pPr>
            <a:r>
              <a:rPr lang="en-GB" sz="1100" u="sng" dirty="0" smtClean="0">
                <a:solidFill>
                  <a:srgbClr val="000000"/>
                </a:solidFill>
              </a:rPr>
              <a:t>Option 1 : Sell 1 MB to US affiliate  </a:t>
            </a:r>
          </a:p>
        </p:txBody>
      </p:sp>
      <p:cxnSp>
        <p:nvCxnSpPr>
          <p:cNvPr id="113" name="Straight Arrow Connector 112"/>
          <p:cNvCxnSpPr/>
          <p:nvPr/>
        </p:nvCxnSpPr>
        <p:spPr>
          <a:xfrm>
            <a:off x="5100958" y="1832202"/>
            <a:ext cx="599626" cy="80722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1870079" y="1594586"/>
            <a:ext cx="462007" cy="32608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5925167" y="2386828"/>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86556" y="2401410"/>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435162" y="2401411"/>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274266" y="2401411"/>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418478" y="2997844"/>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30 - April</a:t>
            </a:r>
            <a:endParaRPr lang="en-GB" sz="1050" dirty="0">
              <a:solidFill>
                <a:srgbClr val="000000"/>
              </a:solidFill>
            </a:endParaRPr>
          </a:p>
        </p:txBody>
      </p:sp>
      <p:sp>
        <p:nvSpPr>
          <p:cNvPr id="89" name="Rectangle 88"/>
          <p:cNvSpPr/>
          <p:nvPr/>
        </p:nvSpPr>
        <p:spPr>
          <a:xfrm>
            <a:off x="5783888" y="2392788"/>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90" name="TextBox 89"/>
          <p:cNvSpPr txBox="1"/>
          <p:nvPr/>
        </p:nvSpPr>
        <p:spPr>
          <a:xfrm>
            <a:off x="6855565" y="2433513"/>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Physical sale to affiliate 200  KBD</a:t>
            </a:r>
          </a:p>
        </p:txBody>
      </p:sp>
      <p:sp>
        <p:nvSpPr>
          <p:cNvPr id="91" name="TextBox 90"/>
          <p:cNvSpPr txBox="1"/>
          <p:nvPr/>
        </p:nvSpPr>
        <p:spPr>
          <a:xfrm>
            <a:off x="6441637" y="2995594"/>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4</a:t>
            </a:r>
            <a:r>
              <a:rPr lang="en-GB" sz="1050" dirty="0" smtClean="0">
                <a:solidFill>
                  <a:srgbClr val="000000"/>
                </a:solidFill>
              </a:rPr>
              <a:t> -May</a:t>
            </a:r>
            <a:endParaRPr lang="en-GB" sz="1050" dirty="0">
              <a:solidFill>
                <a:srgbClr val="000000"/>
              </a:solidFill>
            </a:endParaRPr>
          </a:p>
        </p:txBody>
      </p:sp>
      <p:sp>
        <p:nvSpPr>
          <p:cNvPr id="92" name="Rectangle 91"/>
          <p:cNvSpPr/>
          <p:nvPr/>
        </p:nvSpPr>
        <p:spPr>
          <a:xfrm>
            <a:off x="5779607" y="1943693"/>
            <a:ext cx="859362" cy="449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cxnSp>
        <p:nvCxnSpPr>
          <p:cNvPr id="97" name="Straight Connector 96"/>
          <p:cNvCxnSpPr/>
          <p:nvPr/>
        </p:nvCxnSpPr>
        <p:spPr>
          <a:xfrm>
            <a:off x="861123" y="4903340"/>
            <a:ext cx="665065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432" y="4667557"/>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Deal Date</a:t>
            </a:r>
          </a:p>
          <a:p>
            <a:pPr algn="ctr" defTabSz="457200" fontAlgn="base">
              <a:spcBef>
                <a:spcPct val="0"/>
              </a:spcBef>
              <a:spcAft>
                <a:spcPct val="0"/>
              </a:spcAft>
            </a:pPr>
            <a:r>
              <a:rPr lang="en-GB" sz="1050" dirty="0" smtClean="0">
                <a:solidFill>
                  <a:srgbClr val="000000"/>
                </a:solidFill>
              </a:rPr>
              <a:t>24</a:t>
            </a:r>
            <a:r>
              <a:rPr lang="en-GB" sz="1050" baseline="30000" dirty="0" smtClean="0">
                <a:solidFill>
                  <a:srgbClr val="000000"/>
                </a:solidFill>
              </a:rPr>
              <a:t>th</a:t>
            </a:r>
            <a:r>
              <a:rPr lang="en-GB" sz="1050" dirty="0" smtClean="0">
                <a:solidFill>
                  <a:srgbClr val="000000"/>
                </a:solidFill>
              </a:rPr>
              <a:t> Jan</a:t>
            </a:r>
            <a:endParaRPr lang="en-GB" sz="1050" dirty="0">
              <a:solidFill>
                <a:srgbClr val="000000"/>
              </a:solidFill>
            </a:endParaRPr>
          </a:p>
        </p:txBody>
      </p:sp>
      <p:sp>
        <p:nvSpPr>
          <p:cNvPr id="99" name="TextBox 98"/>
          <p:cNvSpPr txBox="1"/>
          <p:nvPr/>
        </p:nvSpPr>
        <p:spPr>
          <a:xfrm>
            <a:off x="5217509" y="3728838"/>
            <a:ext cx="3022821" cy="938719"/>
          </a:xfrm>
          <a:prstGeom prst="rect">
            <a:avLst/>
          </a:prstGeom>
          <a:noFill/>
        </p:spPr>
        <p:txBody>
          <a:bodyPr wrap="square" rtlCol="0">
            <a:spAutoFit/>
          </a:bodyPr>
          <a:lstStyle/>
          <a:p>
            <a:pPr algn="ctr" defTabSz="457200" fontAlgn="base">
              <a:spcBef>
                <a:spcPct val="0"/>
              </a:spcBef>
              <a:spcAft>
                <a:spcPct val="0"/>
              </a:spcAft>
            </a:pPr>
            <a:r>
              <a:rPr lang="en-GB" sz="1100" dirty="0" smtClean="0">
                <a:solidFill>
                  <a:srgbClr val="000000"/>
                </a:solidFill>
              </a:rPr>
              <a:t>If cargo goes to Europe then buy from SOMO and sell to affiliate 5 quotes 15 days after B/L  - no hedging required as physical purchase and sale back to back </a:t>
            </a:r>
          </a:p>
          <a:p>
            <a:pPr algn="ctr" defTabSz="457200" fontAlgn="base">
              <a:spcBef>
                <a:spcPct val="0"/>
              </a:spcBef>
              <a:spcAft>
                <a:spcPct val="0"/>
              </a:spcAft>
            </a:pPr>
            <a:endParaRPr lang="en-GB" sz="1100" dirty="0">
              <a:solidFill>
                <a:srgbClr val="000000"/>
              </a:solidFill>
            </a:endParaRPr>
          </a:p>
        </p:txBody>
      </p:sp>
      <p:sp>
        <p:nvSpPr>
          <p:cNvPr id="100" name="TextBox 99"/>
          <p:cNvSpPr txBox="1"/>
          <p:nvPr/>
        </p:nvSpPr>
        <p:spPr>
          <a:xfrm>
            <a:off x="3051727" y="5396307"/>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30–March </a:t>
            </a:r>
          </a:p>
          <a:p>
            <a:pPr algn="ctr" defTabSz="457200" fontAlgn="base">
              <a:spcBef>
                <a:spcPct val="0"/>
              </a:spcBef>
              <a:spcAft>
                <a:spcPct val="0"/>
              </a:spcAft>
            </a:pPr>
            <a:r>
              <a:rPr lang="en-GB" sz="1050" dirty="0" smtClean="0">
                <a:solidFill>
                  <a:srgbClr val="000000"/>
                </a:solidFill>
              </a:rPr>
              <a:t>Cargo loads </a:t>
            </a:r>
            <a:endParaRPr lang="en-GB" sz="1050" dirty="0">
              <a:solidFill>
                <a:srgbClr val="000000"/>
              </a:solidFill>
            </a:endParaRPr>
          </a:p>
        </p:txBody>
      </p:sp>
      <p:sp>
        <p:nvSpPr>
          <p:cNvPr id="101" name="TextBox 100"/>
          <p:cNvSpPr txBox="1"/>
          <p:nvPr/>
        </p:nvSpPr>
        <p:spPr>
          <a:xfrm>
            <a:off x="702935" y="4987829"/>
            <a:ext cx="72698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1-March </a:t>
            </a:r>
            <a:endParaRPr lang="en-GB" sz="1050" dirty="0">
              <a:solidFill>
                <a:srgbClr val="000000"/>
              </a:solidFill>
            </a:endParaRPr>
          </a:p>
        </p:txBody>
      </p:sp>
      <p:sp>
        <p:nvSpPr>
          <p:cNvPr id="104" name="TextBox 103"/>
          <p:cNvSpPr txBox="1"/>
          <p:nvPr/>
        </p:nvSpPr>
        <p:spPr>
          <a:xfrm>
            <a:off x="96436" y="3695128"/>
            <a:ext cx="2934771" cy="261610"/>
          </a:xfrm>
          <a:prstGeom prst="rect">
            <a:avLst/>
          </a:prstGeom>
          <a:noFill/>
        </p:spPr>
        <p:txBody>
          <a:bodyPr wrap="square" rtlCol="0">
            <a:spAutoFit/>
          </a:bodyPr>
          <a:lstStyle/>
          <a:p>
            <a:pPr algn="ctr" defTabSz="457200" fontAlgn="base">
              <a:spcBef>
                <a:spcPct val="0"/>
              </a:spcBef>
              <a:spcAft>
                <a:spcPct val="0"/>
              </a:spcAft>
            </a:pPr>
            <a:r>
              <a:rPr lang="en-GB" sz="1100" u="sng" dirty="0" smtClean="0">
                <a:solidFill>
                  <a:srgbClr val="000000"/>
                </a:solidFill>
              </a:rPr>
              <a:t>Option 2 : Sell 1 MB to European affiliate</a:t>
            </a:r>
            <a:r>
              <a:rPr lang="en-GB" sz="1100" dirty="0" smtClean="0">
                <a:solidFill>
                  <a:srgbClr val="000000"/>
                </a:solidFill>
              </a:rPr>
              <a:t> </a:t>
            </a:r>
          </a:p>
        </p:txBody>
      </p:sp>
      <p:cxnSp>
        <p:nvCxnSpPr>
          <p:cNvPr id="105" name="Straight Connector 104"/>
          <p:cNvCxnSpPr/>
          <p:nvPr/>
        </p:nvCxnSpPr>
        <p:spPr>
          <a:xfrm>
            <a:off x="5124220" y="4925765"/>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294597" y="4916276"/>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634966" y="4925765"/>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485891" y="4925765"/>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498602" y="5424868"/>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16 - April</a:t>
            </a:r>
            <a:endParaRPr lang="en-GB" sz="1050" dirty="0">
              <a:solidFill>
                <a:srgbClr val="000000"/>
              </a:solidFill>
            </a:endParaRPr>
          </a:p>
        </p:txBody>
      </p:sp>
      <p:sp>
        <p:nvSpPr>
          <p:cNvPr id="117" name="Rectangle 116"/>
          <p:cNvSpPr/>
          <p:nvPr/>
        </p:nvSpPr>
        <p:spPr>
          <a:xfrm>
            <a:off x="4943708" y="4916276"/>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18" name="TextBox 117"/>
          <p:cNvSpPr txBox="1"/>
          <p:nvPr/>
        </p:nvSpPr>
        <p:spPr>
          <a:xfrm>
            <a:off x="5040584" y="5073943"/>
            <a:ext cx="761143"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200  KBD</a:t>
            </a:r>
          </a:p>
        </p:txBody>
      </p:sp>
      <p:sp>
        <p:nvSpPr>
          <p:cNvPr id="119" name="TextBox 118"/>
          <p:cNvSpPr txBox="1"/>
          <p:nvPr/>
        </p:nvSpPr>
        <p:spPr>
          <a:xfrm>
            <a:off x="5515390" y="5432629"/>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21 - April</a:t>
            </a:r>
            <a:endParaRPr lang="en-GB" sz="1050" dirty="0">
              <a:solidFill>
                <a:srgbClr val="000000"/>
              </a:solidFill>
            </a:endParaRPr>
          </a:p>
        </p:txBody>
      </p:sp>
      <p:cxnSp>
        <p:nvCxnSpPr>
          <p:cNvPr id="120" name="Straight Connector 119"/>
          <p:cNvCxnSpPr/>
          <p:nvPr/>
        </p:nvCxnSpPr>
        <p:spPr>
          <a:xfrm>
            <a:off x="5119359" y="4367788"/>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289736" y="435829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630105" y="4367788"/>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4943708" y="4358299"/>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24" name="TextBox 123"/>
          <p:cNvSpPr txBox="1"/>
          <p:nvPr/>
        </p:nvSpPr>
        <p:spPr>
          <a:xfrm>
            <a:off x="5035723" y="4515966"/>
            <a:ext cx="761143"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200  KBD</a:t>
            </a:r>
          </a:p>
        </p:txBody>
      </p:sp>
      <p:cxnSp>
        <p:nvCxnSpPr>
          <p:cNvPr id="125" name="Straight Connector 124"/>
          <p:cNvCxnSpPr/>
          <p:nvPr/>
        </p:nvCxnSpPr>
        <p:spPr>
          <a:xfrm>
            <a:off x="5485232" y="435829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630101" y="1878771"/>
            <a:ext cx="0" cy="109564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664445" y="4367788"/>
            <a:ext cx="0" cy="99504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291" y="2373810"/>
            <a:ext cx="2754851"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sale              - 45 KBD</a:t>
            </a:r>
          </a:p>
        </p:txBody>
      </p:sp>
      <p:sp>
        <p:nvSpPr>
          <p:cNvPr id="47" name="TextBox 46"/>
          <p:cNvSpPr txBox="1"/>
          <p:nvPr/>
        </p:nvSpPr>
        <p:spPr>
          <a:xfrm>
            <a:off x="5760283" y="1925204"/>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purchase -200  KBD</a:t>
            </a:r>
          </a:p>
        </p:txBody>
      </p:sp>
    </p:spTree>
    <p:extLst>
      <p:ext uri="{BB962C8B-B14F-4D97-AF65-F5344CB8AC3E}">
        <p14:creationId xmlns:p14="http://schemas.microsoft.com/office/powerpoint/2010/main" val="269834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P spid="108" grpId="0"/>
      <p:bldP spid="90" grpId="0"/>
      <p:bldP spid="92" grpId="0" animBg="1"/>
      <p:bldP spid="104" grpId="0"/>
      <p:bldP spid="118" grpId="0"/>
      <p:bldP spid="124" grpId="0"/>
      <p:bldP spid="46" grpId="0"/>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Catch up hedge example</a:t>
            </a:r>
            <a:endParaRPr lang="en-GB" dirty="0"/>
          </a:p>
        </p:txBody>
      </p:sp>
      <p:cxnSp>
        <p:nvCxnSpPr>
          <p:cNvPr id="4" name="Straight Connector 3"/>
          <p:cNvCxnSpPr/>
          <p:nvPr/>
        </p:nvCxnSpPr>
        <p:spPr>
          <a:xfrm>
            <a:off x="1282378" y="3416991"/>
            <a:ext cx="665065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6022" y="3109232"/>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Deal Date</a:t>
            </a:r>
          </a:p>
          <a:p>
            <a:pPr algn="ctr" defTabSz="457200" fontAlgn="base">
              <a:spcBef>
                <a:spcPct val="0"/>
              </a:spcBef>
              <a:spcAft>
                <a:spcPct val="0"/>
              </a:spcAft>
            </a:pPr>
            <a:r>
              <a:rPr lang="en-GB" sz="1050" dirty="0" smtClean="0">
                <a:solidFill>
                  <a:srgbClr val="000000"/>
                </a:solidFill>
              </a:rPr>
              <a:t>24</a:t>
            </a:r>
            <a:r>
              <a:rPr lang="en-GB" sz="1050" baseline="30000" dirty="0" smtClean="0">
                <a:solidFill>
                  <a:srgbClr val="000000"/>
                </a:solidFill>
              </a:rPr>
              <a:t>th</a:t>
            </a:r>
            <a:r>
              <a:rPr lang="en-GB" sz="1050" dirty="0" smtClean="0">
                <a:solidFill>
                  <a:srgbClr val="000000"/>
                </a:solidFill>
              </a:rPr>
              <a:t> Jan</a:t>
            </a:r>
            <a:endParaRPr lang="en-GB" sz="1050" dirty="0">
              <a:solidFill>
                <a:srgbClr val="000000"/>
              </a:solidFill>
            </a:endParaRPr>
          </a:p>
        </p:txBody>
      </p:sp>
      <p:sp>
        <p:nvSpPr>
          <p:cNvPr id="6" name="TextBox 5"/>
          <p:cNvSpPr txBox="1"/>
          <p:nvPr/>
        </p:nvSpPr>
        <p:spPr>
          <a:xfrm>
            <a:off x="457200" y="5355995"/>
            <a:ext cx="6978543" cy="600164"/>
          </a:xfrm>
          <a:prstGeom prst="rect">
            <a:avLst/>
          </a:prstGeom>
          <a:noFill/>
        </p:spPr>
        <p:txBody>
          <a:bodyPr wrap="square" rtlCol="0">
            <a:spAutoFit/>
          </a:bodyPr>
          <a:lstStyle/>
          <a:p>
            <a:pPr defTabSz="457200" fontAlgn="base">
              <a:spcBef>
                <a:spcPct val="0"/>
              </a:spcBef>
              <a:spcAft>
                <a:spcPct val="0"/>
              </a:spcAft>
            </a:pPr>
            <a:r>
              <a:rPr lang="en-GB" sz="1100" dirty="0" smtClean="0">
                <a:solidFill>
                  <a:srgbClr val="000000"/>
                </a:solidFill>
              </a:rPr>
              <a:t>14</a:t>
            </a:r>
            <a:r>
              <a:rPr lang="en-GB" sz="1100" baseline="30000" dirty="0" smtClean="0">
                <a:solidFill>
                  <a:srgbClr val="000000"/>
                </a:solidFill>
              </a:rPr>
              <a:t>th</a:t>
            </a:r>
            <a:r>
              <a:rPr lang="en-GB" sz="1100" dirty="0" smtClean="0">
                <a:solidFill>
                  <a:srgbClr val="000000"/>
                </a:solidFill>
              </a:rPr>
              <a:t> March - decision taken to send cargo to US </a:t>
            </a:r>
          </a:p>
          <a:p>
            <a:pPr defTabSz="457200" fontAlgn="base">
              <a:spcBef>
                <a:spcPct val="0"/>
              </a:spcBef>
              <a:spcAft>
                <a:spcPct val="0"/>
              </a:spcAft>
            </a:pPr>
            <a:endParaRPr lang="en-GB" sz="1100" dirty="0" smtClean="0">
              <a:solidFill>
                <a:srgbClr val="000000"/>
              </a:solidFill>
            </a:endParaRPr>
          </a:p>
          <a:p>
            <a:pPr defTabSz="457200" fontAlgn="base">
              <a:spcBef>
                <a:spcPct val="0"/>
              </a:spcBef>
              <a:spcAft>
                <a:spcPct val="0"/>
              </a:spcAft>
            </a:pPr>
            <a:r>
              <a:rPr lang="en-GB" sz="1100" dirty="0" smtClean="0">
                <a:solidFill>
                  <a:srgbClr val="000000"/>
                </a:solidFill>
              </a:rPr>
              <a:t>Therefore need a “catch up hedge” </a:t>
            </a:r>
            <a:r>
              <a:rPr lang="en-GB" sz="1100" dirty="0" err="1" smtClean="0">
                <a:solidFill>
                  <a:srgbClr val="000000"/>
                </a:solidFill>
              </a:rPr>
              <a:t>ie</a:t>
            </a:r>
            <a:r>
              <a:rPr lang="en-GB" sz="1100" dirty="0" smtClean="0">
                <a:solidFill>
                  <a:srgbClr val="000000"/>
                </a:solidFill>
              </a:rPr>
              <a:t> sell the hedge that has been missed = 45 x 10 (quote days) = 450kb </a:t>
            </a:r>
            <a:endParaRPr lang="en-GB" sz="1100" dirty="0">
              <a:solidFill>
                <a:srgbClr val="000000"/>
              </a:solidFill>
            </a:endParaRPr>
          </a:p>
        </p:txBody>
      </p:sp>
      <p:sp>
        <p:nvSpPr>
          <p:cNvPr id="7" name="TextBox 6"/>
          <p:cNvSpPr txBox="1"/>
          <p:nvPr/>
        </p:nvSpPr>
        <p:spPr>
          <a:xfrm>
            <a:off x="3766475" y="4034642"/>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30–March </a:t>
            </a:r>
          </a:p>
          <a:p>
            <a:pPr algn="ctr" defTabSz="457200" fontAlgn="base">
              <a:spcBef>
                <a:spcPct val="0"/>
              </a:spcBef>
              <a:spcAft>
                <a:spcPct val="0"/>
              </a:spcAft>
            </a:pPr>
            <a:r>
              <a:rPr lang="en-GB" sz="1050" dirty="0" smtClean="0">
                <a:solidFill>
                  <a:srgbClr val="000000"/>
                </a:solidFill>
              </a:rPr>
              <a:t>Cargo loads  </a:t>
            </a:r>
            <a:endParaRPr lang="en-GB" sz="1050" dirty="0">
              <a:solidFill>
                <a:srgbClr val="000000"/>
              </a:solidFill>
            </a:endParaRPr>
          </a:p>
        </p:txBody>
      </p:sp>
      <p:sp>
        <p:nvSpPr>
          <p:cNvPr id="8" name="TextBox 7"/>
          <p:cNvSpPr txBox="1"/>
          <p:nvPr/>
        </p:nvSpPr>
        <p:spPr>
          <a:xfrm>
            <a:off x="1312658" y="3201565"/>
            <a:ext cx="2754851"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Physical  purchase - 45 KBD</a:t>
            </a:r>
          </a:p>
        </p:txBody>
      </p:sp>
      <p:sp>
        <p:nvSpPr>
          <p:cNvPr id="9" name="TextBox 8"/>
          <p:cNvSpPr txBox="1"/>
          <p:nvPr/>
        </p:nvSpPr>
        <p:spPr>
          <a:xfrm>
            <a:off x="305976" y="1673338"/>
            <a:ext cx="4257786" cy="430887"/>
          </a:xfrm>
          <a:prstGeom prst="rect">
            <a:avLst/>
          </a:prstGeom>
          <a:noFill/>
        </p:spPr>
        <p:txBody>
          <a:bodyPr wrap="square" rtlCol="0">
            <a:spAutoFit/>
          </a:bodyPr>
          <a:lstStyle/>
          <a:p>
            <a:pPr algn="ctr" defTabSz="457200" fontAlgn="base">
              <a:spcBef>
                <a:spcPct val="0"/>
              </a:spcBef>
              <a:spcAft>
                <a:spcPct val="0"/>
              </a:spcAft>
            </a:pPr>
            <a:endParaRPr lang="en-GB" sz="1100" dirty="0" smtClean="0">
              <a:solidFill>
                <a:srgbClr val="000000"/>
              </a:solidFill>
            </a:endParaRPr>
          </a:p>
          <a:p>
            <a:pPr algn="ctr" defTabSz="457200" fontAlgn="base">
              <a:spcBef>
                <a:spcPct val="0"/>
              </a:spcBef>
              <a:spcAft>
                <a:spcPct val="0"/>
              </a:spcAft>
            </a:pPr>
            <a:r>
              <a:rPr lang="en-GB" sz="1100" dirty="0" smtClean="0">
                <a:solidFill>
                  <a:srgbClr val="000000"/>
                </a:solidFill>
              </a:rPr>
              <a:t>1</a:t>
            </a:r>
            <a:r>
              <a:rPr lang="en-GB" sz="1100" baseline="30000" dirty="0" smtClean="0">
                <a:solidFill>
                  <a:srgbClr val="000000"/>
                </a:solidFill>
              </a:rPr>
              <a:t>st</a:t>
            </a:r>
            <a:r>
              <a:rPr lang="en-GB" sz="1100" dirty="0" smtClean="0">
                <a:solidFill>
                  <a:srgbClr val="000000"/>
                </a:solidFill>
              </a:rPr>
              <a:t> March :  </a:t>
            </a:r>
            <a:r>
              <a:rPr lang="en-GB" sz="1100" dirty="0" err="1" smtClean="0">
                <a:solidFill>
                  <a:srgbClr val="000000"/>
                </a:solidFill>
              </a:rPr>
              <a:t>Basrah</a:t>
            </a:r>
            <a:r>
              <a:rPr lang="en-GB" sz="1100" dirty="0" smtClean="0">
                <a:solidFill>
                  <a:srgbClr val="000000"/>
                </a:solidFill>
              </a:rPr>
              <a:t> cargo originally going to Europe no hedge </a:t>
            </a:r>
            <a:endParaRPr lang="en-GB" sz="1100" dirty="0">
              <a:solidFill>
                <a:srgbClr val="000000"/>
              </a:solidFill>
            </a:endParaRPr>
          </a:p>
        </p:txBody>
      </p:sp>
      <p:sp>
        <p:nvSpPr>
          <p:cNvPr id="10" name="TextBox 9"/>
          <p:cNvSpPr txBox="1"/>
          <p:nvPr/>
        </p:nvSpPr>
        <p:spPr>
          <a:xfrm>
            <a:off x="4920969" y="4010285"/>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30 - April</a:t>
            </a:r>
            <a:endParaRPr lang="en-GB" sz="1050" dirty="0">
              <a:solidFill>
                <a:srgbClr val="000000"/>
              </a:solidFill>
            </a:endParaRPr>
          </a:p>
        </p:txBody>
      </p:sp>
      <p:sp>
        <p:nvSpPr>
          <p:cNvPr id="11" name="Rectangle 10"/>
          <p:cNvSpPr/>
          <p:nvPr/>
        </p:nvSpPr>
        <p:spPr>
          <a:xfrm>
            <a:off x="5379336" y="3413852"/>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2" name="TextBox 11"/>
          <p:cNvSpPr txBox="1"/>
          <p:nvPr/>
        </p:nvSpPr>
        <p:spPr>
          <a:xfrm>
            <a:off x="6268817" y="3445954"/>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Physical sale to affiliate 200  KBD</a:t>
            </a:r>
          </a:p>
        </p:txBody>
      </p:sp>
      <p:sp>
        <p:nvSpPr>
          <p:cNvPr id="13" name="TextBox 12"/>
          <p:cNvSpPr txBox="1"/>
          <p:nvPr/>
        </p:nvSpPr>
        <p:spPr>
          <a:xfrm>
            <a:off x="5931269" y="3989029"/>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4</a:t>
            </a:r>
            <a:r>
              <a:rPr lang="en-GB" sz="1050" dirty="0" smtClean="0">
                <a:solidFill>
                  <a:srgbClr val="000000"/>
                </a:solidFill>
              </a:rPr>
              <a:t> - May</a:t>
            </a:r>
            <a:endParaRPr lang="en-GB" sz="1050" dirty="0">
              <a:solidFill>
                <a:srgbClr val="000000"/>
              </a:solidFill>
            </a:endParaRPr>
          </a:p>
        </p:txBody>
      </p:sp>
      <p:cxnSp>
        <p:nvCxnSpPr>
          <p:cNvPr id="14" name="Straight Connector 13"/>
          <p:cNvCxnSpPr/>
          <p:nvPr/>
        </p:nvCxnSpPr>
        <p:spPr>
          <a:xfrm>
            <a:off x="4310905" y="2914637"/>
            <a:ext cx="0" cy="109564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2132" y="3416991"/>
            <a:ext cx="2226972"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 Paper sale    - 45 KBD</a:t>
            </a:r>
          </a:p>
        </p:txBody>
      </p:sp>
      <p:sp>
        <p:nvSpPr>
          <p:cNvPr id="16" name="TextBox 15"/>
          <p:cNvSpPr txBox="1"/>
          <p:nvPr/>
        </p:nvSpPr>
        <p:spPr>
          <a:xfrm>
            <a:off x="5325025" y="2931205"/>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purchase -200  KBD</a:t>
            </a:r>
          </a:p>
        </p:txBody>
      </p:sp>
      <p:sp>
        <p:nvSpPr>
          <p:cNvPr id="18" name="Rectangle 17"/>
          <p:cNvSpPr/>
          <p:nvPr/>
        </p:nvSpPr>
        <p:spPr>
          <a:xfrm>
            <a:off x="1445023" y="3230521"/>
            <a:ext cx="2865882" cy="17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9" name="Rectangle 18"/>
          <p:cNvSpPr/>
          <p:nvPr/>
        </p:nvSpPr>
        <p:spPr>
          <a:xfrm>
            <a:off x="2633781" y="3445954"/>
            <a:ext cx="195773" cy="131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20" name="TextBox 19"/>
          <p:cNvSpPr txBox="1"/>
          <p:nvPr/>
        </p:nvSpPr>
        <p:spPr>
          <a:xfrm>
            <a:off x="1097625" y="3445954"/>
            <a:ext cx="726987"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1-March </a:t>
            </a:r>
            <a:endParaRPr lang="en-GB" sz="1050" dirty="0">
              <a:solidFill>
                <a:srgbClr val="000000"/>
              </a:solidFill>
            </a:endParaRPr>
          </a:p>
        </p:txBody>
      </p:sp>
      <p:sp>
        <p:nvSpPr>
          <p:cNvPr id="21" name="TextBox 20"/>
          <p:cNvSpPr txBox="1"/>
          <p:nvPr/>
        </p:nvSpPr>
        <p:spPr>
          <a:xfrm>
            <a:off x="2240692" y="4839441"/>
            <a:ext cx="981952"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14-March </a:t>
            </a:r>
            <a:endParaRPr lang="en-GB" sz="1050" dirty="0">
              <a:solidFill>
                <a:srgbClr val="000000"/>
              </a:solidFill>
            </a:endParaRPr>
          </a:p>
        </p:txBody>
      </p:sp>
      <p:sp>
        <p:nvSpPr>
          <p:cNvPr id="22" name="Rectangle 21"/>
          <p:cNvSpPr/>
          <p:nvPr/>
        </p:nvSpPr>
        <p:spPr>
          <a:xfrm>
            <a:off x="2835103" y="3440991"/>
            <a:ext cx="1426658" cy="166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23" name="TextBox 22"/>
          <p:cNvSpPr txBox="1"/>
          <p:nvPr/>
        </p:nvSpPr>
        <p:spPr>
          <a:xfrm>
            <a:off x="2612582" y="3316981"/>
            <a:ext cx="259337" cy="1477328"/>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 Sell</a:t>
            </a:r>
          </a:p>
          <a:p>
            <a:pPr algn="ctr" defTabSz="457200" fontAlgn="base">
              <a:spcBef>
                <a:spcPct val="0"/>
              </a:spcBef>
              <a:spcAft>
                <a:spcPct val="0"/>
              </a:spcAft>
            </a:pPr>
            <a:r>
              <a:rPr lang="en-GB" sz="900" dirty="0" smtClean="0">
                <a:solidFill>
                  <a:srgbClr val="000000"/>
                </a:solidFill>
              </a:rPr>
              <a:t> 450kb</a:t>
            </a:r>
          </a:p>
        </p:txBody>
      </p:sp>
      <p:sp>
        <p:nvSpPr>
          <p:cNvPr id="25" name="Rectangle 24"/>
          <p:cNvSpPr/>
          <p:nvPr/>
        </p:nvSpPr>
        <p:spPr>
          <a:xfrm>
            <a:off x="5379336" y="2955718"/>
            <a:ext cx="859362" cy="449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cxnSp>
        <p:nvCxnSpPr>
          <p:cNvPr id="24" name="Straight Connector 23"/>
          <p:cNvCxnSpPr/>
          <p:nvPr/>
        </p:nvCxnSpPr>
        <p:spPr>
          <a:xfrm>
            <a:off x="5727449" y="3432397"/>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76055" y="3432398"/>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15159" y="3432398"/>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42098" y="3437311"/>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P spid="19" grpId="0" animBg="1"/>
      <p:bldP spid="22" grpId="0" animBg="1"/>
      <p:bldP spid="23" grpId="0"/>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64414" y="1075230"/>
            <a:ext cx="8266548" cy="1046334"/>
          </a:xfrm>
        </p:spPr>
        <p:txBody>
          <a:bodyPr/>
          <a:lstStyle/>
          <a:p>
            <a:r>
              <a:rPr lang="en-GB" sz="1200" dirty="0"/>
              <a:t>1</a:t>
            </a:r>
            <a:r>
              <a:rPr lang="en-GB" sz="1200" dirty="0" smtClean="0"/>
              <a:t> MB </a:t>
            </a:r>
            <a:r>
              <a:rPr lang="en-GB" sz="1200" dirty="0" err="1" smtClean="0"/>
              <a:t>Basrah</a:t>
            </a:r>
            <a:r>
              <a:rPr lang="en-GB" sz="1200" dirty="0" smtClean="0"/>
              <a:t> cargo loading on 30</a:t>
            </a:r>
            <a:r>
              <a:rPr lang="en-GB" sz="1200" baseline="30000" dirty="0" smtClean="0"/>
              <a:t>th</a:t>
            </a:r>
            <a:r>
              <a:rPr lang="en-GB" sz="1200" dirty="0" smtClean="0"/>
              <a:t> March and can go either to US or Europe, 22 WDs in a month , 45 kb pricing /day  </a:t>
            </a:r>
          </a:p>
          <a:p>
            <a:endParaRPr lang="en-GB" sz="1200" dirty="0"/>
          </a:p>
          <a:p>
            <a:r>
              <a:rPr lang="en-GB" sz="1200" dirty="0" smtClean="0"/>
              <a:t>Destination free, declaration 15 days after load</a:t>
            </a:r>
          </a:p>
          <a:p>
            <a:endParaRPr lang="en-GB" sz="1200" dirty="0" smtClean="0"/>
          </a:p>
          <a:p>
            <a:r>
              <a:rPr lang="en-GB" sz="1200" dirty="0" smtClean="0"/>
              <a:t>WD 1 assume that cargo goes to US therefore sell paper WTI daily as buy physical cargo on ASCI quote</a:t>
            </a:r>
          </a:p>
          <a:p>
            <a:endParaRPr lang="en-GB" sz="1200" dirty="0" smtClean="0"/>
          </a:p>
          <a:p>
            <a:r>
              <a:rPr lang="en-GB" sz="1200" dirty="0" smtClean="0"/>
              <a:t>Maintain hedging action for WD2,  WD3 and WD4 whilst daily WTI price above rolling month average  </a:t>
            </a:r>
            <a:endParaRPr lang="en-GB" sz="1200" dirty="0"/>
          </a:p>
        </p:txBody>
      </p:sp>
      <p:graphicFrame>
        <p:nvGraphicFramePr>
          <p:cNvPr id="5" name="Chart 4"/>
          <p:cNvGraphicFramePr>
            <a:graphicFrameLocks/>
          </p:cNvGraphicFramePr>
          <p:nvPr>
            <p:extLst/>
          </p:nvPr>
        </p:nvGraphicFramePr>
        <p:xfrm>
          <a:off x="454067" y="2626711"/>
          <a:ext cx="4332117" cy="3400425"/>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2"/>
          <p:cNvSpPr>
            <a:spLocks noGrp="1"/>
          </p:cNvSpPr>
          <p:nvPr>
            <p:ph type="title"/>
          </p:nvPr>
        </p:nvSpPr>
        <p:spPr>
          <a:xfrm>
            <a:off x="454067" y="180845"/>
            <a:ext cx="8229600" cy="762000"/>
          </a:xfrm>
        </p:spPr>
        <p:txBody>
          <a:bodyPr/>
          <a:lstStyle/>
          <a:p>
            <a:r>
              <a:rPr lang="en-GB" dirty="0" smtClean="0"/>
              <a:t>March </a:t>
            </a:r>
            <a:r>
              <a:rPr lang="en-GB" dirty="0" err="1" smtClean="0"/>
              <a:t>Basrah</a:t>
            </a:r>
            <a:r>
              <a:rPr lang="en-GB" dirty="0" smtClean="0"/>
              <a:t> - Hedge optionality example </a:t>
            </a:r>
            <a:endParaRPr lang="en-GB" dirty="0"/>
          </a:p>
        </p:txBody>
      </p:sp>
      <p:pic>
        <p:nvPicPr>
          <p:cNvPr id="4" name="Picture 3"/>
          <p:cNvPicPr>
            <a:picLocks noChangeAspect="1"/>
          </p:cNvPicPr>
          <p:nvPr/>
        </p:nvPicPr>
        <p:blipFill>
          <a:blip r:embed="rId3"/>
          <a:stretch>
            <a:fillRect/>
          </a:stretch>
        </p:blipFill>
        <p:spPr>
          <a:xfrm>
            <a:off x="3391217" y="3259191"/>
            <a:ext cx="5653929" cy="2135464"/>
          </a:xfrm>
          <a:prstGeom prst="rect">
            <a:avLst/>
          </a:prstGeom>
        </p:spPr>
      </p:pic>
    </p:spTree>
    <p:extLst>
      <p:ext uri="{BB962C8B-B14F-4D97-AF65-F5344CB8AC3E}">
        <p14:creationId xmlns:p14="http://schemas.microsoft.com/office/powerpoint/2010/main" val="671207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March </a:t>
            </a:r>
            <a:r>
              <a:rPr lang="en-GB" dirty="0" err="1" smtClean="0"/>
              <a:t>Basrah</a:t>
            </a:r>
            <a:r>
              <a:rPr lang="en-GB" dirty="0" smtClean="0"/>
              <a:t> - Hedge optionality example </a:t>
            </a:r>
            <a:endParaRPr lang="en-GB" dirty="0"/>
          </a:p>
        </p:txBody>
      </p:sp>
      <p:sp>
        <p:nvSpPr>
          <p:cNvPr id="5" name="Content Placeholder 6"/>
          <p:cNvSpPr txBox="1">
            <a:spLocks/>
          </p:cNvSpPr>
          <p:nvPr/>
        </p:nvSpPr>
        <p:spPr bwMode="auto">
          <a:xfrm>
            <a:off x="136046" y="3363129"/>
            <a:ext cx="9007954" cy="1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smtClean="0"/>
              <a:t>On WD 5 / 7</a:t>
            </a:r>
            <a:r>
              <a:rPr lang="en-GB" sz="1200" baseline="30000" dirty="0" smtClean="0"/>
              <a:t>th</a:t>
            </a:r>
            <a:r>
              <a:rPr lang="en-GB" sz="1200" dirty="0" smtClean="0"/>
              <a:t> March daily WTI price $61.15 falls below the  average price of the paper sales in WD 1-4 = $61.85 then change cargo destination to Europe </a:t>
            </a:r>
          </a:p>
          <a:p>
            <a:r>
              <a:rPr lang="en-GB" sz="1200" dirty="0" smtClean="0"/>
              <a:t>As no hedging action is required if cargo goes to Europe then take off WTI paper position </a:t>
            </a:r>
            <a:r>
              <a:rPr lang="en-GB" sz="1200" dirty="0" err="1" smtClean="0"/>
              <a:t>ie</a:t>
            </a:r>
            <a:r>
              <a:rPr lang="en-GB" sz="1200" dirty="0" smtClean="0"/>
              <a:t> buy back hedge at $61.15 </a:t>
            </a:r>
          </a:p>
          <a:p>
            <a:r>
              <a:rPr lang="en-GB" sz="1200" dirty="0" smtClean="0"/>
              <a:t>Hedge close generates  P/(L)  </a:t>
            </a:r>
            <a:r>
              <a:rPr lang="en-GB" sz="1200" dirty="0" err="1" smtClean="0"/>
              <a:t>eg</a:t>
            </a:r>
            <a:r>
              <a:rPr lang="en-GB" sz="1200" dirty="0" smtClean="0"/>
              <a:t> sold $61.85 buy $61.15 on 182kb = $0.128M profit  </a:t>
            </a:r>
            <a:endParaRPr lang="en-GB" sz="1200" dirty="0"/>
          </a:p>
        </p:txBody>
      </p:sp>
      <p:sp>
        <p:nvSpPr>
          <p:cNvPr id="7" name="Up-Down Arrow 6"/>
          <p:cNvSpPr/>
          <p:nvPr/>
        </p:nvSpPr>
        <p:spPr>
          <a:xfrm>
            <a:off x="5525529" y="5531771"/>
            <a:ext cx="131806" cy="226542"/>
          </a:xfrm>
          <a:prstGeom prst="up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fontAlgn="base">
              <a:spcBef>
                <a:spcPct val="0"/>
              </a:spcBef>
              <a:spcAft>
                <a:spcPct val="0"/>
              </a:spcAft>
            </a:pPr>
            <a:endParaRPr lang="en-GB">
              <a:solidFill>
                <a:srgbClr val="000000"/>
              </a:solidFill>
            </a:endParaRPr>
          </a:p>
        </p:txBody>
      </p:sp>
      <p:graphicFrame>
        <p:nvGraphicFramePr>
          <p:cNvPr id="11" name="Content Placeholder 10"/>
          <p:cNvGraphicFramePr>
            <a:graphicFrameLocks noGrp="1"/>
          </p:cNvGraphicFramePr>
          <p:nvPr>
            <p:ph sz="quarter" idx="10"/>
            <p:extLst/>
          </p:nvPr>
        </p:nvGraphicFramePr>
        <p:xfrm>
          <a:off x="457200" y="4090086"/>
          <a:ext cx="3525794" cy="26362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nvPr>
        </p:nvGraphicFramePr>
        <p:xfrm>
          <a:off x="4642021" y="4409463"/>
          <a:ext cx="4053017" cy="2530175"/>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stretch>
            <a:fillRect/>
          </a:stretch>
        </p:blipFill>
        <p:spPr>
          <a:xfrm>
            <a:off x="249521" y="1094146"/>
            <a:ext cx="8364870" cy="2130184"/>
          </a:xfrm>
          <a:prstGeom prst="rect">
            <a:avLst/>
          </a:prstGeom>
        </p:spPr>
      </p:pic>
    </p:spTree>
    <p:extLst>
      <p:ext uri="{BB962C8B-B14F-4D97-AF65-F5344CB8AC3E}">
        <p14:creationId xmlns:p14="http://schemas.microsoft.com/office/powerpoint/2010/main" val="612968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157" y="128245"/>
            <a:ext cx="8229600" cy="762000"/>
          </a:xfrm>
        </p:spPr>
        <p:txBody>
          <a:bodyPr/>
          <a:lstStyle/>
          <a:p>
            <a:r>
              <a:rPr lang="en-GB" dirty="0"/>
              <a:t>March </a:t>
            </a:r>
            <a:r>
              <a:rPr lang="en-GB" dirty="0" err="1" smtClean="0"/>
              <a:t>Basrah</a:t>
            </a:r>
            <a:r>
              <a:rPr lang="en-GB" dirty="0" smtClean="0"/>
              <a:t> - Hedge optionality example </a:t>
            </a:r>
            <a:endParaRPr lang="en-GB" dirty="0"/>
          </a:p>
        </p:txBody>
      </p:sp>
      <p:sp>
        <p:nvSpPr>
          <p:cNvPr id="5" name="Content Placeholder 6"/>
          <p:cNvSpPr txBox="1">
            <a:spLocks/>
          </p:cNvSpPr>
          <p:nvPr/>
        </p:nvSpPr>
        <p:spPr bwMode="auto">
          <a:xfrm>
            <a:off x="132050" y="2244239"/>
            <a:ext cx="8233597" cy="1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smtClean="0"/>
              <a:t>Start to compare current hedge price with the Rolling Month Average </a:t>
            </a:r>
            <a:r>
              <a:rPr lang="en-GB" sz="1200" dirty="0" err="1" smtClean="0"/>
              <a:t>ie</a:t>
            </a:r>
            <a:r>
              <a:rPr lang="en-GB" sz="1200" dirty="0" smtClean="0"/>
              <a:t> price we should have sold the hedge at if the cargo was going to the US</a:t>
            </a:r>
          </a:p>
          <a:p>
            <a:r>
              <a:rPr lang="en-GB" sz="1200" dirty="0" smtClean="0"/>
              <a:t>On WD </a:t>
            </a:r>
            <a:r>
              <a:rPr lang="en-GB" sz="1200" dirty="0"/>
              <a:t>6</a:t>
            </a:r>
            <a:r>
              <a:rPr lang="en-GB" sz="1200" dirty="0" smtClean="0"/>
              <a:t> / 8</a:t>
            </a:r>
            <a:r>
              <a:rPr lang="en-GB" sz="1200" baseline="30000" dirty="0" smtClean="0"/>
              <a:t>th</a:t>
            </a:r>
            <a:r>
              <a:rPr lang="en-GB" sz="1200" dirty="0" smtClean="0"/>
              <a:t> March the WTI price continues to fall cargo destination maintains in Europe </a:t>
            </a:r>
          </a:p>
          <a:p>
            <a:r>
              <a:rPr lang="en-GB" sz="1200" dirty="0" smtClean="0"/>
              <a:t>On WD 7 / 9</a:t>
            </a:r>
            <a:r>
              <a:rPr lang="en-GB" sz="1200" baseline="30000" dirty="0" smtClean="0"/>
              <a:t>th</a:t>
            </a:r>
            <a:r>
              <a:rPr lang="en-GB" sz="1200" dirty="0" smtClean="0"/>
              <a:t> March the WTI price $62.04 rises above the RMA $61.53 therefore if we change the destination of the cargo to the US we will hedge cargo again and sell a “catch up” hedge to cover the prior trade days. Therefore sell 7 x 45.4 = 318 kb at the todays price of $62.04.   </a:t>
            </a:r>
          </a:p>
          <a:p>
            <a:r>
              <a:rPr lang="en-GB" sz="1200" dirty="0" smtClean="0"/>
              <a:t>Catch up hedge generates P/(L) </a:t>
            </a:r>
            <a:r>
              <a:rPr lang="en-GB" sz="1200" dirty="0" err="1" smtClean="0"/>
              <a:t>eg</a:t>
            </a:r>
            <a:r>
              <a:rPr lang="en-GB" sz="1200" dirty="0" smtClean="0"/>
              <a:t> month average price is $61.53, catch up hedge sales price is $62.04  </a:t>
            </a:r>
            <a:r>
              <a:rPr lang="en-GB" sz="1200" dirty="0" err="1" smtClean="0"/>
              <a:t>ie</a:t>
            </a:r>
            <a:r>
              <a:rPr lang="en-GB" sz="1200" dirty="0" smtClean="0"/>
              <a:t> P/(L) =  0.51 x 318 = $0.162 M (if cargoes goes to US) </a:t>
            </a:r>
          </a:p>
          <a:p>
            <a:endParaRPr lang="en-GB" sz="1200" dirty="0" smtClean="0"/>
          </a:p>
          <a:p>
            <a:endParaRPr lang="en-GB" sz="1200" dirty="0"/>
          </a:p>
        </p:txBody>
      </p:sp>
      <p:pic>
        <p:nvPicPr>
          <p:cNvPr id="6" name="Picture 5"/>
          <p:cNvPicPr>
            <a:picLocks noChangeAspect="1"/>
          </p:cNvPicPr>
          <p:nvPr/>
        </p:nvPicPr>
        <p:blipFill>
          <a:blip r:embed="rId2"/>
          <a:stretch>
            <a:fillRect/>
          </a:stretch>
        </p:blipFill>
        <p:spPr>
          <a:xfrm>
            <a:off x="2005655" y="3945923"/>
            <a:ext cx="5429250" cy="2636109"/>
          </a:xfrm>
          <a:prstGeom prst="rect">
            <a:avLst/>
          </a:prstGeom>
        </p:spPr>
      </p:pic>
      <p:pic>
        <p:nvPicPr>
          <p:cNvPr id="4" name="Picture 3"/>
          <p:cNvPicPr>
            <a:picLocks noChangeAspect="1"/>
          </p:cNvPicPr>
          <p:nvPr/>
        </p:nvPicPr>
        <p:blipFill>
          <a:blip r:embed="rId3"/>
          <a:stretch>
            <a:fillRect/>
          </a:stretch>
        </p:blipFill>
        <p:spPr>
          <a:xfrm>
            <a:off x="198196" y="718325"/>
            <a:ext cx="8723382" cy="1368829"/>
          </a:xfrm>
          <a:prstGeom prst="rect">
            <a:avLst/>
          </a:prstGeom>
        </p:spPr>
      </p:pic>
    </p:spTree>
    <p:extLst>
      <p:ext uri="{BB962C8B-B14F-4D97-AF65-F5344CB8AC3E}">
        <p14:creationId xmlns:p14="http://schemas.microsoft.com/office/powerpoint/2010/main" val="3971439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March </a:t>
            </a:r>
            <a:r>
              <a:rPr lang="en-GB" dirty="0" err="1"/>
              <a:t>Basrah</a:t>
            </a:r>
            <a:r>
              <a:rPr lang="en-GB" dirty="0"/>
              <a:t> - Hedge optionality example </a:t>
            </a:r>
          </a:p>
        </p:txBody>
      </p:sp>
      <p:sp>
        <p:nvSpPr>
          <p:cNvPr id="6" name="Content Placeholder 6"/>
          <p:cNvSpPr txBox="1">
            <a:spLocks/>
          </p:cNvSpPr>
          <p:nvPr/>
        </p:nvSpPr>
        <p:spPr bwMode="auto">
          <a:xfrm>
            <a:off x="288567" y="2809660"/>
            <a:ext cx="8233597" cy="1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smtClean="0"/>
              <a:t>On WD 8 / 12</a:t>
            </a:r>
            <a:r>
              <a:rPr lang="en-GB" sz="1200" baseline="30000" dirty="0" smtClean="0"/>
              <a:t>th</a:t>
            </a:r>
            <a:r>
              <a:rPr lang="en-GB" sz="1200" dirty="0" smtClean="0"/>
              <a:t> March  the WTI daily price falls to $61.36 and below the price that we have sold paper the previous day $62.04 therefore the cargo destination would flip to Europe. </a:t>
            </a:r>
          </a:p>
          <a:p>
            <a:r>
              <a:rPr lang="en-GB" sz="1200" dirty="0" smtClean="0"/>
              <a:t>The paper hedge will be closed out, buy back 318kb on WTI P/(L) = ($62.04 - $ 61.36) x 318kb = $0.216 M   </a:t>
            </a:r>
          </a:p>
          <a:p>
            <a:r>
              <a:rPr lang="en-GB" sz="1200" dirty="0" smtClean="0"/>
              <a:t>Total paper P/(L) on WD 8  = $0.128 M + $0.216 M = $0.344M </a:t>
            </a:r>
          </a:p>
          <a:p>
            <a:endParaRPr lang="en-GB" sz="1200" dirty="0" smtClean="0"/>
          </a:p>
          <a:p>
            <a:endParaRPr lang="en-GB" sz="1200" dirty="0" smtClean="0"/>
          </a:p>
          <a:p>
            <a:endParaRPr lang="en-GB" sz="1200" dirty="0"/>
          </a:p>
        </p:txBody>
      </p:sp>
      <p:pic>
        <p:nvPicPr>
          <p:cNvPr id="4" name="Picture 3"/>
          <p:cNvPicPr>
            <a:picLocks noChangeAspect="1"/>
          </p:cNvPicPr>
          <p:nvPr/>
        </p:nvPicPr>
        <p:blipFill>
          <a:blip r:embed="rId2"/>
          <a:stretch>
            <a:fillRect/>
          </a:stretch>
        </p:blipFill>
        <p:spPr>
          <a:xfrm>
            <a:off x="2418641" y="3750286"/>
            <a:ext cx="4830656" cy="3007445"/>
          </a:xfrm>
          <a:prstGeom prst="rect">
            <a:avLst/>
          </a:prstGeom>
        </p:spPr>
      </p:pic>
      <p:pic>
        <p:nvPicPr>
          <p:cNvPr id="5" name="Picture 4"/>
          <p:cNvPicPr>
            <a:picLocks noChangeAspect="1"/>
          </p:cNvPicPr>
          <p:nvPr/>
        </p:nvPicPr>
        <p:blipFill>
          <a:blip r:embed="rId3"/>
          <a:stretch>
            <a:fillRect/>
          </a:stretch>
        </p:blipFill>
        <p:spPr>
          <a:xfrm>
            <a:off x="288567" y="1113649"/>
            <a:ext cx="8491929" cy="1341228"/>
          </a:xfrm>
          <a:prstGeom prst="rect">
            <a:avLst/>
          </a:prstGeom>
        </p:spPr>
      </p:pic>
    </p:spTree>
    <p:extLst>
      <p:ext uri="{BB962C8B-B14F-4D97-AF65-F5344CB8AC3E}">
        <p14:creationId xmlns:p14="http://schemas.microsoft.com/office/powerpoint/2010/main" val="63047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7069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1849" y="3075695"/>
            <a:ext cx="8225399" cy="924912"/>
          </a:xfrm>
        </p:spPr>
        <p:txBody>
          <a:bodyPr/>
          <a:lstStyle/>
          <a:p>
            <a:r>
              <a:rPr lang="en-GB" sz="1200" dirty="0"/>
              <a:t>WD 9 -11 </a:t>
            </a:r>
            <a:r>
              <a:rPr lang="en-GB" sz="1200" dirty="0" smtClean="0"/>
              <a:t>/ 13 – 15 Mar the </a:t>
            </a:r>
            <a:r>
              <a:rPr lang="en-GB" sz="1200" dirty="0"/>
              <a:t>WTI daily price remains below the RMA </a:t>
            </a:r>
            <a:r>
              <a:rPr lang="en-GB" sz="1200" dirty="0" err="1" smtClean="0"/>
              <a:t>ie</a:t>
            </a:r>
            <a:r>
              <a:rPr lang="en-GB" sz="1200" dirty="0" smtClean="0"/>
              <a:t> loss if sell </a:t>
            </a:r>
            <a:r>
              <a:rPr lang="en-GB" sz="1200" dirty="0"/>
              <a:t>hedge so keep cargo in </a:t>
            </a:r>
            <a:r>
              <a:rPr lang="en-GB" sz="1200" dirty="0" smtClean="0"/>
              <a:t>Europe</a:t>
            </a:r>
          </a:p>
          <a:p>
            <a:endParaRPr lang="en-GB" sz="1200" dirty="0"/>
          </a:p>
          <a:p>
            <a:r>
              <a:rPr lang="en-GB" sz="1200" dirty="0" smtClean="0"/>
              <a:t>WD 12 / 16</a:t>
            </a:r>
            <a:r>
              <a:rPr lang="en-GB" sz="1200" baseline="30000" dirty="0" smtClean="0"/>
              <a:t>th</a:t>
            </a:r>
            <a:r>
              <a:rPr lang="en-GB" sz="1200" dirty="0" smtClean="0"/>
              <a:t> March current price $62.34 above RMA $61.44 so re assign cargo to US and put on catch up hedge 12 x 45.4 = 545 kb </a:t>
            </a:r>
          </a:p>
          <a:p>
            <a:r>
              <a:rPr lang="en-GB" sz="1200" dirty="0" smtClean="0"/>
              <a:t>Potential </a:t>
            </a:r>
            <a:r>
              <a:rPr lang="en-GB" sz="1200" dirty="0"/>
              <a:t>p</a:t>
            </a:r>
            <a:r>
              <a:rPr lang="en-GB" sz="1200" dirty="0" smtClean="0"/>
              <a:t>aper gain P/(L) = $ 0.90 ($62.34 - $61.44 ) x 545 kb = $0.491 M (if cargo goes to US) </a:t>
            </a:r>
          </a:p>
        </p:txBody>
      </p:sp>
      <p:sp>
        <p:nvSpPr>
          <p:cNvPr id="4" name="Title 2"/>
          <p:cNvSpPr>
            <a:spLocks noGrp="1"/>
          </p:cNvSpPr>
          <p:nvPr>
            <p:ph type="title"/>
          </p:nvPr>
        </p:nvSpPr>
        <p:spPr/>
        <p:txBody>
          <a:bodyPr/>
          <a:lstStyle/>
          <a:p>
            <a:r>
              <a:rPr lang="en-GB" dirty="0"/>
              <a:t>March </a:t>
            </a:r>
            <a:r>
              <a:rPr lang="en-GB" dirty="0" err="1"/>
              <a:t>Basrah</a:t>
            </a:r>
            <a:r>
              <a:rPr lang="en-GB" dirty="0"/>
              <a:t> - Hedge optionality example </a:t>
            </a:r>
          </a:p>
        </p:txBody>
      </p:sp>
      <p:pic>
        <p:nvPicPr>
          <p:cNvPr id="5" name="Picture 4"/>
          <p:cNvPicPr>
            <a:picLocks noChangeAspect="1"/>
          </p:cNvPicPr>
          <p:nvPr/>
        </p:nvPicPr>
        <p:blipFill>
          <a:blip r:embed="rId2"/>
          <a:stretch>
            <a:fillRect/>
          </a:stretch>
        </p:blipFill>
        <p:spPr>
          <a:xfrm>
            <a:off x="271849" y="1055688"/>
            <a:ext cx="7724946" cy="1720463"/>
          </a:xfrm>
          <a:prstGeom prst="rect">
            <a:avLst/>
          </a:prstGeom>
        </p:spPr>
      </p:pic>
      <p:pic>
        <p:nvPicPr>
          <p:cNvPr id="6" name="Picture 5"/>
          <p:cNvPicPr>
            <a:picLocks noChangeAspect="1"/>
          </p:cNvPicPr>
          <p:nvPr/>
        </p:nvPicPr>
        <p:blipFill>
          <a:blip r:embed="rId3"/>
          <a:stretch>
            <a:fillRect/>
          </a:stretch>
        </p:blipFill>
        <p:spPr>
          <a:xfrm>
            <a:off x="271849" y="4079004"/>
            <a:ext cx="8225399" cy="1424186"/>
          </a:xfrm>
          <a:prstGeom prst="rect">
            <a:avLst/>
          </a:prstGeom>
        </p:spPr>
      </p:pic>
      <p:sp>
        <p:nvSpPr>
          <p:cNvPr id="7" name="Content Placeholder 1"/>
          <p:cNvSpPr txBox="1">
            <a:spLocks/>
          </p:cNvSpPr>
          <p:nvPr/>
        </p:nvSpPr>
        <p:spPr bwMode="auto">
          <a:xfrm>
            <a:off x="271848" y="5558158"/>
            <a:ext cx="8225399" cy="92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smtClean="0"/>
              <a:t>WD 13 / 19 Mar the WTI daily price falls below the average sales price </a:t>
            </a:r>
            <a:r>
              <a:rPr lang="en-GB" sz="1200" dirty="0" err="1" smtClean="0"/>
              <a:t>ie</a:t>
            </a:r>
            <a:r>
              <a:rPr lang="en-GB" sz="1200" dirty="0" smtClean="0"/>
              <a:t> redirect cargo Europe and buy WTI / take off hedge </a:t>
            </a:r>
          </a:p>
          <a:p>
            <a:r>
              <a:rPr lang="en-GB" sz="1200" dirty="0" smtClean="0"/>
              <a:t>Paper hedge P/(L) = $ 0.28 ($62.34 - $62.06 ) x 545 kb = $0.153 M </a:t>
            </a:r>
          </a:p>
          <a:p>
            <a:r>
              <a:rPr lang="en-GB" sz="1200" dirty="0" smtClean="0"/>
              <a:t>Total </a:t>
            </a:r>
            <a:r>
              <a:rPr lang="en-GB" sz="1200" dirty="0"/>
              <a:t>paper P/(L) on WD 8 </a:t>
            </a:r>
            <a:r>
              <a:rPr lang="en-GB" sz="1200" dirty="0" smtClean="0"/>
              <a:t>= </a:t>
            </a:r>
            <a:r>
              <a:rPr lang="en-GB" sz="1200" dirty="0"/>
              <a:t>$0.128 M + $0.216 M </a:t>
            </a:r>
            <a:r>
              <a:rPr lang="en-GB" sz="1200" dirty="0" smtClean="0"/>
              <a:t>+ $0.153 = </a:t>
            </a:r>
            <a:r>
              <a:rPr lang="en-GB" sz="1200" dirty="0"/>
              <a:t>$</a:t>
            </a:r>
            <a:r>
              <a:rPr lang="en-GB" sz="1200" dirty="0" smtClean="0"/>
              <a:t>0.497M </a:t>
            </a:r>
            <a:endParaRPr lang="en-GB" sz="1200" dirty="0"/>
          </a:p>
          <a:p>
            <a:endParaRPr lang="en-GB" sz="1200" dirty="0" smtClean="0"/>
          </a:p>
          <a:p>
            <a:endParaRPr lang="en-GB" sz="1200" dirty="0" smtClean="0"/>
          </a:p>
        </p:txBody>
      </p:sp>
    </p:spTree>
    <p:extLst>
      <p:ext uri="{BB962C8B-B14F-4D97-AF65-F5344CB8AC3E}">
        <p14:creationId xmlns:p14="http://schemas.microsoft.com/office/powerpoint/2010/main" val="593934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tretch>
            <a:fillRect/>
          </a:stretch>
        </p:blipFill>
        <p:spPr>
          <a:xfrm>
            <a:off x="457200" y="1243272"/>
            <a:ext cx="8224838" cy="3249138"/>
          </a:xfrm>
          <a:prstGeom prst="rect">
            <a:avLst/>
          </a:prstGeom>
        </p:spPr>
      </p:pic>
      <p:sp>
        <p:nvSpPr>
          <p:cNvPr id="3" name="Title 2"/>
          <p:cNvSpPr>
            <a:spLocks noGrp="1"/>
          </p:cNvSpPr>
          <p:nvPr>
            <p:ph type="title"/>
          </p:nvPr>
        </p:nvSpPr>
        <p:spPr/>
        <p:txBody>
          <a:bodyPr/>
          <a:lstStyle/>
          <a:p>
            <a:r>
              <a:rPr lang="en-GB" dirty="0"/>
              <a:t>March </a:t>
            </a:r>
            <a:r>
              <a:rPr lang="en-GB" dirty="0" err="1"/>
              <a:t>Basrah</a:t>
            </a:r>
            <a:r>
              <a:rPr lang="en-GB" dirty="0"/>
              <a:t> - Hedge optionality example </a:t>
            </a:r>
          </a:p>
        </p:txBody>
      </p:sp>
      <p:sp>
        <p:nvSpPr>
          <p:cNvPr id="5" name="Content Placeholder 1"/>
          <p:cNvSpPr txBox="1">
            <a:spLocks/>
          </p:cNvSpPr>
          <p:nvPr/>
        </p:nvSpPr>
        <p:spPr bwMode="auto">
          <a:xfrm>
            <a:off x="271848" y="4899131"/>
            <a:ext cx="8225399" cy="92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smtClean="0"/>
              <a:t>WD 14 / 20 Mar the WTI daily price rises above the RMA sales price </a:t>
            </a:r>
            <a:r>
              <a:rPr lang="en-GB" sz="1200" dirty="0" err="1" smtClean="0"/>
              <a:t>ie</a:t>
            </a:r>
            <a:r>
              <a:rPr lang="en-GB" sz="1200" dirty="0" smtClean="0"/>
              <a:t> redirect cargo to US , sell catch up hedge</a:t>
            </a:r>
          </a:p>
          <a:p>
            <a:r>
              <a:rPr lang="en-GB" sz="1200" dirty="0" smtClean="0"/>
              <a:t>Paper P/(L) = $1.78 ($63.40 - $61.62) x 636 (14 x 45.4) = $1.1M (if cargo goes to the US) </a:t>
            </a:r>
          </a:p>
          <a:p>
            <a:r>
              <a:rPr lang="en-GB" sz="1200" dirty="0" smtClean="0"/>
              <a:t>As prices continue to rise then keep cargo into US and capture the P/(L) on the hedge </a:t>
            </a:r>
            <a:endParaRPr lang="en-GB" sz="1200" dirty="0"/>
          </a:p>
          <a:p>
            <a:endParaRPr lang="en-GB" sz="1200" dirty="0" smtClean="0"/>
          </a:p>
          <a:p>
            <a:r>
              <a:rPr lang="en-GB" sz="1200" dirty="0" smtClean="0"/>
              <a:t>Total </a:t>
            </a:r>
            <a:r>
              <a:rPr lang="en-GB" sz="1200" dirty="0"/>
              <a:t>paper P/(L) on WD </a:t>
            </a:r>
            <a:r>
              <a:rPr lang="en-GB" sz="1200" dirty="0" smtClean="0"/>
              <a:t>22 = </a:t>
            </a:r>
            <a:r>
              <a:rPr lang="en-GB" sz="1200" dirty="0"/>
              <a:t>$0.128 M + $0.216 M </a:t>
            </a:r>
            <a:r>
              <a:rPr lang="en-GB" sz="1200" dirty="0" smtClean="0"/>
              <a:t>+ $0.153 + $ 1.1 = $1.6 M  </a:t>
            </a:r>
            <a:r>
              <a:rPr lang="en-GB" sz="1200" dirty="0" smtClean="0">
                <a:sym typeface="Wingdings" panose="05000000000000000000" pitchFamily="2" charset="2"/>
              </a:rPr>
              <a:t></a:t>
            </a:r>
            <a:endParaRPr lang="en-GB" sz="1200" dirty="0"/>
          </a:p>
          <a:p>
            <a:endParaRPr lang="en-GB" sz="1200" dirty="0" smtClean="0"/>
          </a:p>
          <a:p>
            <a:endParaRPr lang="en-GB" sz="1200" dirty="0" smtClean="0"/>
          </a:p>
        </p:txBody>
      </p:sp>
    </p:spTree>
    <p:extLst>
      <p:ext uri="{BB962C8B-B14F-4D97-AF65-F5344CB8AC3E}">
        <p14:creationId xmlns:p14="http://schemas.microsoft.com/office/powerpoint/2010/main" val="2444369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6</a:t>
            </a:r>
            <a:endParaRPr lang="en-GB" sz="6000" dirty="0"/>
          </a:p>
        </p:txBody>
      </p:sp>
    </p:spTree>
    <p:extLst>
      <p:ext uri="{BB962C8B-B14F-4D97-AF65-F5344CB8AC3E}">
        <p14:creationId xmlns:p14="http://schemas.microsoft.com/office/powerpoint/2010/main" val="168315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6 : CPC BLEND SALE INTO ASIA</a:t>
            </a:r>
            <a:endParaRPr lang="en-GB" dirty="0"/>
          </a:p>
        </p:txBody>
      </p:sp>
      <p:cxnSp>
        <p:nvCxnSpPr>
          <p:cNvPr id="4" name="Straight Connector 3"/>
          <p:cNvCxnSpPr/>
          <p:nvPr/>
        </p:nvCxnSpPr>
        <p:spPr>
          <a:xfrm>
            <a:off x="457200" y="894730"/>
            <a:ext cx="8237092" cy="0"/>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0"/>
          </p:nvPr>
        </p:nvSpPr>
        <p:spPr>
          <a:xfrm>
            <a:off x="435239" y="1268760"/>
            <a:ext cx="8229600" cy="4896544"/>
          </a:xfrm>
        </p:spPr>
        <p:txBody>
          <a:bodyPr>
            <a:normAutofit fontScale="92500" lnSpcReduction="10000"/>
          </a:bodyPr>
          <a:lstStyle/>
          <a:p>
            <a:pPr marL="0" indent="0">
              <a:buNone/>
            </a:pPr>
            <a:r>
              <a:rPr lang="en-GB" b="1" dirty="0" smtClean="0"/>
              <a:t>Bought:</a:t>
            </a:r>
          </a:p>
          <a:p>
            <a:pPr marL="0" indent="0">
              <a:buNone/>
            </a:pPr>
            <a:r>
              <a:rPr lang="en-GB" sz="1100" dirty="0" smtClean="0"/>
              <a:t> </a:t>
            </a:r>
          </a:p>
          <a:p>
            <a:pPr marL="0" indent="0">
              <a:buNone/>
            </a:pPr>
            <a:r>
              <a:rPr lang="en-GB" sz="1600" dirty="0" smtClean="0"/>
              <a:t>An equity 1050kb CPC Blend cargo from the Kashagan Field has been made available to our Singapore refinery. The equity volume loads on Apr 13-14, pricing is per inter affiliate FOB transfer price = Dtd (BOL 0/1/5) +X –Y (where X= prevailing CPC trading differential as published by Platts CIF Augusta, average of 6 quotes 25 days prior to BoL and Y = the freight net back from </a:t>
            </a:r>
            <a:r>
              <a:rPr lang="en-GB" sz="1600" dirty="0" err="1" smtClean="0"/>
              <a:t>augusta</a:t>
            </a:r>
            <a:r>
              <a:rPr lang="en-GB" sz="1600" dirty="0" smtClean="0"/>
              <a:t> to CPC terminal)</a:t>
            </a:r>
          </a:p>
          <a:p>
            <a:pPr marL="0" indent="0">
              <a:buNone/>
            </a:pPr>
            <a:endParaRPr lang="en-GB" dirty="0"/>
          </a:p>
          <a:p>
            <a:pPr marL="0" indent="0">
              <a:buNone/>
            </a:pPr>
            <a:r>
              <a:rPr lang="en-GB" b="1" dirty="0"/>
              <a:t>Sold: </a:t>
            </a:r>
            <a:endParaRPr lang="en-GB" b="1" dirty="0" smtClean="0"/>
          </a:p>
          <a:p>
            <a:pPr marL="0" indent="0">
              <a:buNone/>
            </a:pPr>
            <a:endParaRPr lang="en-GB" sz="1100" b="1" dirty="0" smtClean="0"/>
          </a:p>
          <a:p>
            <a:pPr marL="0" indent="0">
              <a:buNone/>
            </a:pPr>
            <a:r>
              <a:rPr lang="en-US" sz="1600" dirty="0" smtClean="0"/>
              <a:t>The 1050kb CPC would be consumed by EMCAP as:</a:t>
            </a:r>
          </a:p>
          <a:p>
            <a:pPr marL="0" indent="0">
              <a:buNone/>
            </a:pPr>
            <a:endParaRPr lang="en-US" sz="1600" dirty="0" smtClean="0"/>
          </a:p>
          <a:p>
            <a:pPr marL="688957" lvl="3" indent="0">
              <a:buNone/>
            </a:pPr>
            <a:r>
              <a:rPr lang="en-US" sz="1600" dirty="0" smtClean="0"/>
              <a:t>300 kb against alternative Apr </a:t>
            </a:r>
            <a:r>
              <a:rPr lang="en-US" sz="1600" dirty="0" err="1" smtClean="0"/>
              <a:t>Murban</a:t>
            </a:r>
            <a:endParaRPr lang="en-US" sz="1600" dirty="0" smtClean="0"/>
          </a:p>
          <a:p>
            <a:pPr marL="688957" lvl="3" indent="0">
              <a:buNone/>
            </a:pPr>
            <a:r>
              <a:rPr lang="en-US" sz="1600" dirty="0" smtClean="0"/>
              <a:t>750 kb against alternative May </a:t>
            </a:r>
            <a:r>
              <a:rPr lang="en-US" sz="1600" dirty="0" err="1" smtClean="0"/>
              <a:t>Murban</a:t>
            </a:r>
            <a:endParaRPr lang="en-GB" sz="1600" dirty="0" smtClean="0"/>
          </a:p>
          <a:p>
            <a:endParaRPr lang="en-GB" dirty="0"/>
          </a:p>
          <a:p>
            <a:pPr marL="0" indent="0">
              <a:buNone/>
            </a:pPr>
            <a:r>
              <a:rPr lang="en-GB" dirty="0" smtClean="0"/>
              <a:t>The requirement for a hedge is therefore to price convert the cargo and reduce EMCAP’s exposure to:</a:t>
            </a:r>
          </a:p>
          <a:p>
            <a:pPr marL="688957" lvl="3" indent="0">
              <a:buNone/>
            </a:pPr>
            <a:endParaRPr lang="en-GB" sz="1700" dirty="0" smtClean="0"/>
          </a:p>
          <a:p>
            <a:pPr marL="1146157" lvl="3" indent="-457200">
              <a:buAutoNum type="arabicParenR"/>
            </a:pPr>
            <a:r>
              <a:rPr lang="en-US" sz="1700" dirty="0" smtClean="0"/>
              <a:t>Brent vs Dubai (for 1050 kb)</a:t>
            </a:r>
          </a:p>
          <a:p>
            <a:pPr marL="1146157" lvl="3" indent="-457200">
              <a:buAutoNum type="arabicParenR"/>
            </a:pPr>
            <a:r>
              <a:rPr lang="en-US" sz="1700" dirty="0" smtClean="0"/>
              <a:t>0/1/5 vs WMA (for 1050kb)</a:t>
            </a:r>
          </a:p>
          <a:p>
            <a:pPr marL="1146157" lvl="3" indent="-457200">
              <a:buAutoNum type="arabicParenR"/>
            </a:pPr>
            <a:r>
              <a:rPr lang="en-US" sz="1700" dirty="0" smtClean="0"/>
              <a:t>Apr vs May (for 750 kb)</a:t>
            </a:r>
            <a:endParaRPr lang="en-GB" sz="1700" dirty="0"/>
          </a:p>
        </p:txBody>
      </p:sp>
    </p:spTree>
    <p:extLst>
      <p:ext uri="{BB962C8B-B14F-4D97-AF65-F5344CB8AC3E}">
        <p14:creationId xmlns:p14="http://schemas.microsoft.com/office/powerpoint/2010/main" val="385788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51520" y="1309688"/>
            <a:ext cx="8568951" cy="4813300"/>
          </a:xfrm>
        </p:spPr>
        <p:txBody>
          <a:bodyPr/>
          <a:lstStyle/>
          <a:p>
            <a:pPr marL="457200" indent="-457200">
              <a:buFont typeface="+mj-lt"/>
              <a:buAutoNum type="arabicPeriod"/>
            </a:pPr>
            <a:r>
              <a:rPr lang="en-US" dirty="0" smtClean="0"/>
              <a:t>EM KAZAKHSTAN SELLS PHYSICAL 1050kb CPC TO EMSS AT Dtd (BoL 0/1/5) +X-Y</a:t>
            </a:r>
          </a:p>
          <a:p>
            <a:pPr marL="457200" indent="-457200">
              <a:buFont typeface="+mj-lt"/>
              <a:buAutoNum type="arabicPeriod"/>
            </a:pPr>
            <a:endParaRPr lang="en-US" dirty="0"/>
          </a:p>
          <a:p>
            <a:pPr marL="457200" indent="-457200">
              <a:buFont typeface="+mj-lt"/>
              <a:buAutoNum type="arabicPeriod"/>
            </a:pPr>
            <a:r>
              <a:rPr lang="en-US" dirty="0" smtClean="0"/>
              <a:t>EMSS PRICE CONVERTS</a:t>
            </a:r>
          </a:p>
          <a:p>
            <a:pPr marL="457200" indent="-457200">
              <a:buFont typeface="+mj-lt"/>
              <a:buAutoNum type="arabicPeriod"/>
            </a:pPr>
            <a:endParaRPr lang="en-US" dirty="0"/>
          </a:p>
          <a:p>
            <a:pPr marL="457200" indent="-457200">
              <a:buFont typeface="+mj-lt"/>
              <a:buAutoNum type="arabicPeriod"/>
            </a:pPr>
            <a:r>
              <a:rPr lang="en-US" dirty="0" smtClean="0"/>
              <a:t>EMSS SELLS PHYSICAL 1050kb CPC BLEND TO EMCAP AT DUB+Z+ACTUAL FREIGHT</a:t>
            </a:r>
          </a:p>
          <a:p>
            <a:pPr marL="457200" indent="-457200">
              <a:buFont typeface="+mj-lt"/>
              <a:buAutoNum type="arabicPeriod"/>
            </a:pPr>
            <a:endParaRPr lang="en-US" dirty="0"/>
          </a:p>
          <a:p>
            <a:pPr marL="0" indent="0">
              <a:buNone/>
            </a:pPr>
            <a:r>
              <a:rPr lang="en-US" dirty="0" smtClean="0"/>
              <a:t>The price conversion is in two parts:</a:t>
            </a:r>
          </a:p>
          <a:p>
            <a:endParaRPr lang="en-US" dirty="0"/>
          </a:p>
          <a:p>
            <a:pPr marL="457200" indent="-457200">
              <a:buFont typeface="+mj-lt"/>
              <a:buAutoNum type="arabicPeriod"/>
            </a:pPr>
            <a:r>
              <a:rPr lang="en-US" dirty="0" smtClean="0"/>
              <a:t>Marker convert 1050kb from Brent to Dubai</a:t>
            </a:r>
          </a:p>
          <a:p>
            <a:pPr marL="457200" indent="-457200">
              <a:buFont typeface="+mj-lt"/>
              <a:buAutoNum type="arabicPeriod"/>
            </a:pPr>
            <a:r>
              <a:rPr lang="en-US" dirty="0" smtClean="0"/>
              <a:t>Time convert 1050kb from 5 days after BoL to:</a:t>
            </a:r>
          </a:p>
          <a:p>
            <a:pPr marL="1373163" lvl="4" indent="-457200">
              <a:buFont typeface="+mj-lt"/>
              <a:buAutoNum type="arabicPeriod"/>
            </a:pPr>
            <a:r>
              <a:rPr lang="en-US" dirty="0" smtClean="0"/>
              <a:t>300kb Apr wma</a:t>
            </a:r>
          </a:p>
          <a:p>
            <a:pPr marL="1373163" lvl="4" indent="-457200">
              <a:buFont typeface="+mj-lt"/>
              <a:buAutoNum type="arabicPeriod"/>
            </a:pPr>
            <a:r>
              <a:rPr lang="en-US" dirty="0" smtClean="0"/>
              <a:t>750kb May wma</a:t>
            </a:r>
            <a:endParaRPr lang="en-GB" dirty="0"/>
          </a:p>
        </p:txBody>
      </p:sp>
      <p:sp>
        <p:nvSpPr>
          <p:cNvPr id="3" name="Title 2"/>
          <p:cNvSpPr>
            <a:spLocks noGrp="1"/>
          </p:cNvSpPr>
          <p:nvPr>
            <p:ph type="title"/>
          </p:nvPr>
        </p:nvSpPr>
        <p:spPr/>
        <p:txBody>
          <a:bodyPr/>
          <a:lstStyle/>
          <a:p>
            <a:r>
              <a:rPr lang="en-US" dirty="0" smtClean="0"/>
              <a:t>How will it work</a:t>
            </a:r>
            <a:endParaRPr lang="en-GB" dirty="0"/>
          </a:p>
        </p:txBody>
      </p:sp>
      <p:cxnSp>
        <p:nvCxnSpPr>
          <p:cNvPr id="4" name="Straight Connector 3"/>
          <p:cNvCxnSpPr/>
          <p:nvPr/>
        </p:nvCxnSpPr>
        <p:spPr>
          <a:xfrm>
            <a:off x="457200" y="894730"/>
            <a:ext cx="8237092" cy="0"/>
          </a:xfrm>
          <a:prstGeom prst="line">
            <a:avLst/>
          </a:prstGeom>
          <a:ln w="381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197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331" y="980728"/>
            <a:ext cx="8443337" cy="5632311"/>
          </a:xfrm>
          <a:prstGeom prst="rect">
            <a:avLst/>
          </a:prstGeom>
          <a:noFill/>
        </p:spPr>
        <p:txBody>
          <a:bodyPr wrap="none" rtlCol="0">
            <a:spAutoFit/>
          </a:bodyPr>
          <a:lstStyle/>
          <a:p>
            <a:r>
              <a:rPr lang="en-US" sz="1000" b="1" u="sng" dirty="0"/>
              <a:t>The proposed Price Conversion will consist of two parts:</a:t>
            </a:r>
            <a:endParaRPr lang="en-GB" sz="1000" dirty="0"/>
          </a:p>
          <a:p>
            <a:r>
              <a:rPr lang="en-US" sz="1000" dirty="0"/>
              <a:t>                                                                                                                                                                                                                        </a:t>
            </a:r>
            <a:endParaRPr lang="en-GB" sz="1000" dirty="0"/>
          </a:p>
          <a:p>
            <a:pPr lvl="0"/>
            <a:r>
              <a:rPr lang="en-US" sz="1000" dirty="0"/>
              <a:t>Marker convert 1050kb from Brent to Dubai.</a:t>
            </a:r>
            <a:endParaRPr lang="en-GB" sz="1000" dirty="0"/>
          </a:p>
          <a:p>
            <a:pPr lvl="0"/>
            <a:r>
              <a:rPr lang="en-US" sz="1000" dirty="0"/>
              <a:t>Time convert 1050kb from 5 days after BOL to:</a:t>
            </a:r>
            <a:endParaRPr lang="en-GB" sz="1000" dirty="0"/>
          </a:p>
          <a:p>
            <a:pPr lvl="1"/>
            <a:r>
              <a:rPr lang="en-US" sz="1000" dirty="0"/>
              <a:t>300kb  Apr WMA</a:t>
            </a:r>
            <a:endParaRPr lang="en-GB" sz="1000" dirty="0"/>
          </a:p>
          <a:p>
            <a:pPr lvl="1"/>
            <a:r>
              <a:rPr lang="en-US" sz="1000" dirty="0"/>
              <a:t>750kb May WMA – volume is pre-coverage for May demand.</a:t>
            </a:r>
            <a:endParaRPr lang="en-GB" sz="1000" dirty="0"/>
          </a:p>
          <a:p>
            <a:r>
              <a:rPr lang="en-US" sz="1000" dirty="0"/>
              <a:t>  </a:t>
            </a:r>
            <a:endParaRPr lang="en-GB" sz="1000" dirty="0"/>
          </a:p>
          <a:p>
            <a:r>
              <a:rPr lang="en-US" sz="1000" b="1" u="sng" dirty="0"/>
              <a:t>Detailed Mechanics of the Price Conversion as follows</a:t>
            </a:r>
            <a:r>
              <a:rPr lang="en-US" sz="1000" b="1" u="sng" dirty="0" smtClean="0"/>
              <a:t>:</a:t>
            </a:r>
          </a:p>
          <a:p>
            <a:endParaRPr lang="en-GB" sz="1000" dirty="0"/>
          </a:p>
          <a:p>
            <a:pPr lvl="0"/>
            <a:r>
              <a:rPr lang="en-US" sz="1000" dirty="0"/>
              <a:t>Assuming BOL = Apr 13, then price-in period </a:t>
            </a:r>
            <a:r>
              <a:rPr lang="en-US" sz="1000" dirty="0" smtClean="0"/>
              <a:t>is 6x 175kb between Apr 13-20:</a:t>
            </a:r>
            <a:endParaRPr lang="en-GB" sz="1000" dirty="0"/>
          </a:p>
          <a:p>
            <a:pPr lvl="0"/>
            <a:endParaRPr lang="en-US" sz="1000" dirty="0" smtClean="0"/>
          </a:p>
          <a:p>
            <a:pPr lvl="0"/>
            <a:r>
              <a:rPr lang="en-US" sz="1000" dirty="0" smtClean="0"/>
              <a:t>Utilizing </a:t>
            </a:r>
            <a:r>
              <a:rPr lang="en-US" sz="1000" dirty="0"/>
              <a:t>ICE Brent as the instrument, acknowledging it is not a perfect price conversion as there will be a residual </a:t>
            </a:r>
            <a:r>
              <a:rPr lang="en-US" sz="1000" u="sng" dirty="0"/>
              <a:t>basis risk between Dtd and ICE</a:t>
            </a:r>
            <a:r>
              <a:rPr lang="en-US" sz="1000" dirty="0"/>
              <a:t>. </a:t>
            </a:r>
            <a:endParaRPr lang="en-GB" sz="1000" dirty="0"/>
          </a:p>
          <a:p>
            <a:pPr lvl="0"/>
            <a:r>
              <a:rPr lang="en-US" sz="1000" dirty="0"/>
              <a:t>Front-line ICE Brent quotes during the price-in period is Jun ICE</a:t>
            </a:r>
            <a:r>
              <a:rPr lang="en-US" sz="1000" dirty="0" smtClean="0"/>
              <a:t>.</a:t>
            </a:r>
          </a:p>
          <a:p>
            <a:pPr lvl="0"/>
            <a:endParaRPr lang="en-GB" sz="1000" dirty="0"/>
          </a:p>
          <a:p>
            <a:pPr lvl="0"/>
            <a:r>
              <a:rPr lang="en-US" sz="1000" dirty="0"/>
              <a:t>We will execute the Price Conversion in three steps:</a:t>
            </a:r>
            <a:endParaRPr lang="en-GB" sz="1000" dirty="0"/>
          </a:p>
          <a:p>
            <a:pPr lvl="1"/>
            <a:r>
              <a:rPr lang="en-US" sz="1000" dirty="0"/>
              <a:t>1) Marker convert (EFS):</a:t>
            </a:r>
            <a:endParaRPr lang="en-GB" sz="1000" dirty="0"/>
          </a:p>
          <a:p>
            <a:pPr lvl="2"/>
            <a:r>
              <a:rPr lang="en-US" sz="1000" dirty="0"/>
              <a:t>Buy 1050kb Jun EFS,  consisting:</a:t>
            </a:r>
            <a:endParaRPr lang="en-GB" sz="1000" dirty="0"/>
          </a:p>
          <a:p>
            <a:pPr lvl="3"/>
            <a:r>
              <a:rPr lang="en-US" sz="1000" dirty="0"/>
              <a:t>Buy 1050kb Jun ICE Brent</a:t>
            </a:r>
            <a:endParaRPr lang="en-GB" sz="1000" dirty="0"/>
          </a:p>
          <a:p>
            <a:pPr lvl="3"/>
            <a:r>
              <a:rPr lang="en-US" sz="1000" dirty="0"/>
              <a:t>Sell 1050kb Jun Dubai swap, consisting:</a:t>
            </a:r>
            <a:endParaRPr lang="en-GB" sz="1000" dirty="0"/>
          </a:p>
          <a:p>
            <a:pPr lvl="4"/>
            <a:r>
              <a:rPr lang="en-US" sz="1000" dirty="0"/>
              <a:t>Sell 1050kb Dubai fixed </a:t>
            </a:r>
            <a:endParaRPr lang="en-GB" sz="1000" dirty="0"/>
          </a:p>
          <a:p>
            <a:pPr lvl="4"/>
            <a:r>
              <a:rPr lang="en-US" sz="1000" dirty="0"/>
              <a:t>Buy 1050kb Dubai floating (Jun 1-30)</a:t>
            </a:r>
            <a:endParaRPr lang="en-GB" sz="1000" dirty="0"/>
          </a:p>
          <a:p>
            <a:r>
              <a:rPr lang="en-US" sz="1000" dirty="0"/>
              <a:t> </a:t>
            </a:r>
            <a:endParaRPr lang="en-GB" sz="1000" dirty="0"/>
          </a:p>
          <a:p>
            <a:pPr lvl="1"/>
            <a:r>
              <a:rPr lang="en-US" sz="1000" dirty="0"/>
              <a:t>2) Time convert (intermonth spread): </a:t>
            </a:r>
            <a:endParaRPr lang="en-GB" sz="1000" dirty="0"/>
          </a:p>
          <a:p>
            <a:pPr lvl="2"/>
            <a:r>
              <a:rPr lang="en-US" sz="1000" dirty="0"/>
              <a:t>Sell 750kb May/Jun Dubai  spread consisting of:</a:t>
            </a:r>
            <a:endParaRPr lang="en-GB" sz="1000" dirty="0"/>
          </a:p>
          <a:p>
            <a:pPr lvl="3"/>
            <a:r>
              <a:rPr lang="en-US" sz="1000" dirty="0"/>
              <a:t>Sell 750kb May Dubai fixed</a:t>
            </a:r>
            <a:endParaRPr lang="en-GB" sz="1000" dirty="0"/>
          </a:p>
          <a:p>
            <a:pPr lvl="3"/>
            <a:r>
              <a:rPr lang="en-US" sz="1000" dirty="0"/>
              <a:t>Buy 750kb Dubai (May 1-31)</a:t>
            </a:r>
            <a:endParaRPr lang="en-GB" sz="1000" dirty="0"/>
          </a:p>
          <a:p>
            <a:pPr lvl="3"/>
            <a:r>
              <a:rPr lang="en-US" sz="1000" dirty="0"/>
              <a:t>Buy 750kb Jun Dubai fixed</a:t>
            </a:r>
            <a:endParaRPr lang="en-GB" sz="1000" dirty="0"/>
          </a:p>
          <a:p>
            <a:pPr lvl="3"/>
            <a:r>
              <a:rPr lang="en-US" sz="1000" dirty="0"/>
              <a:t>Sell 750 Dubai (Jan 1-30)</a:t>
            </a:r>
            <a:endParaRPr lang="en-GB" sz="1000" dirty="0"/>
          </a:p>
          <a:p>
            <a:pPr lvl="2"/>
            <a:r>
              <a:rPr lang="en-US" sz="1000" dirty="0"/>
              <a:t>Sell 300kb Apr/Jun Dubai spread</a:t>
            </a:r>
            <a:endParaRPr lang="en-GB" sz="1000" dirty="0"/>
          </a:p>
          <a:p>
            <a:pPr lvl="3"/>
            <a:r>
              <a:rPr lang="en-US" sz="1000" dirty="0"/>
              <a:t>Sell 300kb Apr Dubai fixed</a:t>
            </a:r>
            <a:endParaRPr lang="en-GB" sz="1000" dirty="0"/>
          </a:p>
          <a:p>
            <a:pPr lvl="3"/>
            <a:r>
              <a:rPr lang="en-US" sz="1000" dirty="0"/>
              <a:t>Buy 300kb Dubai (Apr 1-30)</a:t>
            </a:r>
            <a:endParaRPr lang="en-GB" sz="1000" dirty="0"/>
          </a:p>
          <a:p>
            <a:pPr lvl="3"/>
            <a:r>
              <a:rPr lang="en-US" sz="1000" dirty="0"/>
              <a:t>Buy 300kb Jun Dubai fixed</a:t>
            </a:r>
            <a:endParaRPr lang="en-GB" sz="1000" dirty="0"/>
          </a:p>
          <a:p>
            <a:pPr lvl="3"/>
            <a:r>
              <a:rPr lang="en-US" sz="1000" dirty="0"/>
              <a:t>Sell 300kb Dubai (Jun 1-30)</a:t>
            </a:r>
            <a:endParaRPr lang="en-GB" sz="1000" dirty="0"/>
          </a:p>
          <a:p>
            <a:r>
              <a:rPr lang="en-US" sz="1000" dirty="0"/>
              <a:t> </a:t>
            </a:r>
            <a:endParaRPr lang="en-GB" sz="1000" dirty="0"/>
          </a:p>
          <a:p>
            <a:pPr lvl="1"/>
            <a:r>
              <a:rPr lang="en-US" sz="1000" dirty="0"/>
              <a:t>3) Unwind Jun ICE Brent during the period when the physical cargo prices-in, by selling Jun </a:t>
            </a:r>
            <a:r>
              <a:rPr lang="en-US" sz="1000" dirty="0" smtClean="0"/>
              <a:t>ICE 6x 175kb Apr 13-20:</a:t>
            </a:r>
            <a:endParaRPr lang="en-GB" sz="1000" dirty="0"/>
          </a:p>
        </p:txBody>
      </p:sp>
      <p:sp>
        <p:nvSpPr>
          <p:cNvPr id="5" name="Title 2"/>
          <p:cNvSpPr>
            <a:spLocks noGrp="1"/>
          </p:cNvSpPr>
          <p:nvPr>
            <p:ph type="title"/>
          </p:nvPr>
        </p:nvSpPr>
        <p:spPr>
          <a:xfrm>
            <a:off x="457200" y="293688"/>
            <a:ext cx="8229600" cy="762000"/>
          </a:xfrm>
        </p:spPr>
        <p:txBody>
          <a:bodyPr/>
          <a:lstStyle/>
          <a:p>
            <a:r>
              <a:rPr lang="en-US" dirty="0" smtClean="0"/>
              <a:t>How will it work</a:t>
            </a:r>
            <a:endParaRPr lang="en-GB" dirty="0"/>
          </a:p>
        </p:txBody>
      </p:sp>
      <p:cxnSp>
        <p:nvCxnSpPr>
          <p:cNvPr id="6" name="Straight Connector 5"/>
          <p:cNvCxnSpPr/>
          <p:nvPr/>
        </p:nvCxnSpPr>
        <p:spPr>
          <a:xfrm>
            <a:off x="457200" y="894730"/>
            <a:ext cx="8237092" cy="0"/>
          </a:xfrm>
          <a:prstGeom prst="line">
            <a:avLst/>
          </a:prstGeom>
          <a:ln w="381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47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Rectangle 261"/>
          <p:cNvSpPr/>
          <p:nvPr/>
        </p:nvSpPr>
        <p:spPr>
          <a:xfrm>
            <a:off x="992525" y="260648"/>
            <a:ext cx="1131203" cy="6120680"/>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1" name="Rectangle 80"/>
          <p:cNvSpPr/>
          <p:nvPr/>
        </p:nvSpPr>
        <p:spPr>
          <a:xfrm>
            <a:off x="3372387" y="2856545"/>
            <a:ext cx="59043" cy="52511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51" name="Rectangle 150"/>
          <p:cNvSpPr/>
          <p:nvPr/>
        </p:nvSpPr>
        <p:spPr>
          <a:xfrm>
            <a:off x="3445373" y="2856544"/>
            <a:ext cx="59043" cy="52511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52" name="Rectangle 151"/>
          <p:cNvSpPr/>
          <p:nvPr/>
        </p:nvSpPr>
        <p:spPr>
          <a:xfrm>
            <a:off x="3504416" y="2856543"/>
            <a:ext cx="59043" cy="52511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53" name="Rectangle 152"/>
          <p:cNvSpPr/>
          <p:nvPr/>
        </p:nvSpPr>
        <p:spPr>
          <a:xfrm>
            <a:off x="3563021" y="2856545"/>
            <a:ext cx="59043" cy="52511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54" name="Rectangle 153"/>
          <p:cNvSpPr/>
          <p:nvPr/>
        </p:nvSpPr>
        <p:spPr>
          <a:xfrm>
            <a:off x="3636007" y="2856544"/>
            <a:ext cx="59043" cy="52511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55" name="Rectangle 154"/>
          <p:cNvSpPr/>
          <p:nvPr/>
        </p:nvSpPr>
        <p:spPr>
          <a:xfrm>
            <a:off x="3695050" y="2856543"/>
            <a:ext cx="59043" cy="52511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245" name="Rectangle 244"/>
          <p:cNvSpPr/>
          <p:nvPr/>
        </p:nvSpPr>
        <p:spPr>
          <a:xfrm>
            <a:off x="3370816" y="3399254"/>
            <a:ext cx="59043" cy="5251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246" name="Rectangle 245"/>
          <p:cNvSpPr/>
          <p:nvPr/>
        </p:nvSpPr>
        <p:spPr>
          <a:xfrm>
            <a:off x="3443802" y="3399253"/>
            <a:ext cx="59043" cy="5251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247" name="Rectangle 246"/>
          <p:cNvSpPr/>
          <p:nvPr/>
        </p:nvSpPr>
        <p:spPr>
          <a:xfrm>
            <a:off x="3502845" y="3399252"/>
            <a:ext cx="59043" cy="5251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248" name="Rectangle 247"/>
          <p:cNvSpPr/>
          <p:nvPr/>
        </p:nvSpPr>
        <p:spPr>
          <a:xfrm>
            <a:off x="3561450" y="3399254"/>
            <a:ext cx="59043" cy="5251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249" name="Rectangle 248"/>
          <p:cNvSpPr/>
          <p:nvPr/>
        </p:nvSpPr>
        <p:spPr>
          <a:xfrm>
            <a:off x="3634436" y="3399253"/>
            <a:ext cx="59043" cy="5251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250" name="Rectangle 249"/>
          <p:cNvSpPr/>
          <p:nvPr/>
        </p:nvSpPr>
        <p:spPr>
          <a:xfrm>
            <a:off x="3693479" y="3399252"/>
            <a:ext cx="59043" cy="5251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cxnSp>
        <p:nvCxnSpPr>
          <p:cNvPr id="4" name="Straight Connector 3"/>
          <p:cNvCxnSpPr/>
          <p:nvPr/>
        </p:nvCxnSpPr>
        <p:spPr>
          <a:xfrm flipV="1">
            <a:off x="827584" y="3408217"/>
            <a:ext cx="8064896" cy="355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0498" y="3172088"/>
            <a:ext cx="817053"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Deal Date</a:t>
            </a:r>
          </a:p>
        </p:txBody>
      </p:sp>
      <p:sp>
        <p:nvSpPr>
          <p:cNvPr id="10" name="TextBox 9"/>
          <p:cNvSpPr txBox="1"/>
          <p:nvPr/>
        </p:nvSpPr>
        <p:spPr>
          <a:xfrm>
            <a:off x="4358583" y="3690414"/>
            <a:ext cx="2127758"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Physical sale 750KB wma May</a:t>
            </a:r>
          </a:p>
        </p:txBody>
      </p:sp>
      <p:cxnSp>
        <p:nvCxnSpPr>
          <p:cNvPr id="12" name="Straight Connector 11"/>
          <p:cNvCxnSpPr/>
          <p:nvPr/>
        </p:nvCxnSpPr>
        <p:spPr>
          <a:xfrm>
            <a:off x="992525" y="2898130"/>
            <a:ext cx="0" cy="109564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36966" y="3434537"/>
            <a:ext cx="195773" cy="1318587"/>
          </a:xfrm>
          <a:prstGeom prst="rect">
            <a:avLst/>
          </a:prstGeom>
          <a:solidFill>
            <a:srgbClr val="CCCC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18" name="TextBox 17"/>
          <p:cNvSpPr txBox="1"/>
          <p:nvPr/>
        </p:nvSpPr>
        <p:spPr>
          <a:xfrm>
            <a:off x="4012374" y="2094871"/>
            <a:ext cx="594411"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APRIL</a:t>
            </a:r>
            <a:endParaRPr lang="en-GB" sz="1050" dirty="0">
              <a:solidFill>
                <a:srgbClr val="000000"/>
              </a:solidFill>
            </a:endParaRPr>
          </a:p>
        </p:txBody>
      </p:sp>
      <p:sp>
        <p:nvSpPr>
          <p:cNvPr id="26" name="Rectangle 25"/>
          <p:cNvSpPr/>
          <p:nvPr/>
        </p:nvSpPr>
        <p:spPr>
          <a:xfrm>
            <a:off x="1639923" y="2060848"/>
            <a:ext cx="195773" cy="131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cxnSp>
        <p:nvCxnSpPr>
          <p:cNvPr id="27" name="Straight Connector 26"/>
          <p:cNvCxnSpPr/>
          <p:nvPr/>
        </p:nvCxnSpPr>
        <p:spPr>
          <a:xfrm flipH="1">
            <a:off x="6398781" y="2266194"/>
            <a:ext cx="26334" cy="1993637"/>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448791" y="3441087"/>
            <a:ext cx="1865091" cy="226975"/>
            <a:chOff x="1850117" y="1700807"/>
            <a:chExt cx="2818005" cy="587016"/>
          </a:xfrm>
          <a:solidFill>
            <a:schemeClr val="accent5">
              <a:lumMod val="60000"/>
              <a:lumOff val="40000"/>
            </a:schemeClr>
          </a:solidFill>
        </p:grpSpPr>
        <p:sp>
          <p:nvSpPr>
            <p:cNvPr id="29" name="Rectangle 28"/>
            <p:cNvSpPr/>
            <p:nvPr/>
          </p:nvSpPr>
          <p:spPr>
            <a:xfrm>
              <a:off x="1850117" y="1700808"/>
              <a:ext cx="2818005" cy="576064"/>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cxnSp>
          <p:nvCxnSpPr>
            <p:cNvPr id="30" name="Straight Connector 29"/>
            <p:cNvCxnSpPr/>
            <p:nvPr/>
          </p:nvCxnSpPr>
          <p:spPr>
            <a:xfrm>
              <a:off x="2411760"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555776"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2699792"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869484"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979712"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2123728"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267744"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2987824"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3113063"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3203848"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3347864"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3491880"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3563888"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3707904"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3851920"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3995936"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4139952"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4283968" y="1700808"/>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4427984" y="1700807"/>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4558747" y="1711759"/>
              <a:ext cx="0" cy="576064"/>
            </a:xfrm>
            <a:prstGeom prst="lin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p:cNvGrpSpPr/>
          <p:nvPr/>
        </p:nvGrpSpPr>
        <p:grpSpPr>
          <a:xfrm>
            <a:off x="6441850" y="2938681"/>
            <a:ext cx="1865091" cy="439305"/>
            <a:chOff x="1850117" y="1700807"/>
            <a:chExt cx="2818005" cy="587016"/>
          </a:xfrm>
          <a:solidFill>
            <a:srgbClr val="CCCCFF"/>
          </a:solidFill>
        </p:grpSpPr>
        <p:sp>
          <p:nvSpPr>
            <p:cNvPr id="51" name="Rectangle 50"/>
            <p:cNvSpPr/>
            <p:nvPr/>
          </p:nvSpPr>
          <p:spPr>
            <a:xfrm>
              <a:off x="1850117" y="1700808"/>
              <a:ext cx="2818005" cy="576064"/>
            </a:xfrm>
            <a:prstGeom prst="rect">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p:cNvCxnSpPr/>
            <p:nvPr/>
          </p:nvCxnSpPr>
          <p:spPr>
            <a:xfrm>
              <a:off x="2411760"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555776"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99792"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869484"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979712"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123728"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67744"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87824"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113063"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03848"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347864"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491880"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563888"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707904"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851920"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995936"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39952"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283968" y="1700808"/>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27984" y="1700807"/>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58747" y="1711759"/>
              <a:ext cx="0" cy="576064"/>
            </a:xfrm>
            <a:prstGeom prst="line">
              <a:avLst/>
            </a:prstGeom>
            <a:grpFill/>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2935043" y="2507957"/>
            <a:ext cx="1300094" cy="3693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Physical buy 1050KB 0/1/5</a:t>
            </a:r>
          </a:p>
        </p:txBody>
      </p:sp>
      <p:sp>
        <p:nvSpPr>
          <p:cNvPr id="73" name="TextBox 72"/>
          <p:cNvSpPr txBox="1"/>
          <p:nvPr/>
        </p:nvSpPr>
        <p:spPr>
          <a:xfrm>
            <a:off x="2978938" y="3973273"/>
            <a:ext cx="1300094" cy="3693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sale 1050KB 0/1/5</a:t>
            </a:r>
          </a:p>
        </p:txBody>
      </p:sp>
      <p:sp>
        <p:nvSpPr>
          <p:cNvPr id="74" name="TextBox 73"/>
          <p:cNvSpPr txBox="1"/>
          <p:nvPr/>
        </p:nvSpPr>
        <p:spPr>
          <a:xfrm>
            <a:off x="6114973" y="2699654"/>
            <a:ext cx="2618210"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buy 1050kb June floating</a:t>
            </a:r>
          </a:p>
        </p:txBody>
      </p:sp>
      <p:sp>
        <p:nvSpPr>
          <p:cNvPr id="75" name="TextBox 74"/>
          <p:cNvSpPr txBox="1"/>
          <p:nvPr/>
        </p:nvSpPr>
        <p:spPr>
          <a:xfrm>
            <a:off x="1460831" y="465776"/>
            <a:ext cx="578651" cy="784830"/>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June</a:t>
            </a:r>
          </a:p>
          <a:p>
            <a:pPr algn="ctr" defTabSz="457200" fontAlgn="base">
              <a:spcBef>
                <a:spcPct val="0"/>
              </a:spcBef>
              <a:spcAft>
                <a:spcPct val="0"/>
              </a:spcAft>
            </a:pPr>
            <a:r>
              <a:rPr lang="en-US" sz="900" dirty="0" smtClean="0">
                <a:solidFill>
                  <a:srgbClr val="000000"/>
                </a:solidFill>
              </a:rPr>
              <a:t>fixed</a:t>
            </a:r>
            <a:endParaRPr lang="en-GB" sz="900" dirty="0" smtClean="0">
              <a:solidFill>
                <a:srgbClr val="000000"/>
              </a:solidFill>
            </a:endParaRPr>
          </a:p>
          <a:p>
            <a:pPr algn="ctr" defTabSz="457200" fontAlgn="base">
              <a:spcBef>
                <a:spcPct val="0"/>
              </a:spcBef>
              <a:spcAft>
                <a:spcPct val="0"/>
              </a:spcAft>
            </a:pPr>
            <a:r>
              <a:rPr lang="en-GB" sz="900" dirty="0" smtClean="0">
                <a:solidFill>
                  <a:srgbClr val="000000"/>
                </a:solidFill>
              </a:rPr>
              <a:t>ICE Brent</a:t>
            </a:r>
          </a:p>
          <a:p>
            <a:pPr algn="ctr" defTabSz="457200" fontAlgn="base">
              <a:spcBef>
                <a:spcPct val="0"/>
              </a:spcBef>
              <a:spcAft>
                <a:spcPct val="0"/>
              </a:spcAft>
            </a:pPr>
            <a:r>
              <a:rPr lang="en-GB" sz="900" dirty="0" smtClean="0">
                <a:solidFill>
                  <a:srgbClr val="000000"/>
                </a:solidFill>
              </a:rPr>
              <a:t>1050Kb</a:t>
            </a:r>
          </a:p>
        </p:txBody>
      </p:sp>
      <p:cxnSp>
        <p:nvCxnSpPr>
          <p:cNvPr id="87" name="Straight Connector 86"/>
          <p:cNvCxnSpPr/>
          <p:nvPr/>
        </p:nvCxnSpPr>
        <p:spPr>
          <a:xfrm flipH="1">
            <a:off x="4488539" y="2262096"/>
            <a:ext cx="26334" cy="1993637"/>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427984" y="2094870"/>
            <a:ext cx="594411" cy="253916"/>
          </a:xfrm>
          <a:prstGeom prst="rect">
            <a:avLst/>
          </a:prstGeom>
          <a:noFill/>
        </p:spPr>
        <p:txBody>
          <a:bodyPr wrap="square" rtlCol="0">
            <a:spAutoFit/>
          </a:bodyPr>
          <a:lstStyle/>
          <a:p>
            <a:pPr algn="ctr" defTabSz="457200" fontAlgn="base">
              <a:spcBef>
                <a:spcPct val="0"/>
              </a:spcBef>
              <a:spcAft>
                <a:spcPct val="0"/>
              </a:spcAft>
            </a:pPr>
            <a:r>
              <a:rPr lang="en-US" sz="1050" dirty="0" smtClean="0">
                <a:solidFill>
                  <a:srgbClr val="000000"/>
                </a:solidFill>
              </a:rPr>
              <a:t>MAY</a:t>
            </a:r>
            <a:endParaRPr lang="en-GB" sz="1050" dirty="0">
              <a:solidFill>
                <a:srgbClr val="000000"/>
              </a:solidFill>
            </a:endParaRPr>
          </a:p>
        </p:txBody>
      </p:sp>
      <p:sp>
        <p:nvSpPr>
          <p:cNvPr id="89" name="TextBox 88"/>
          <p:cNvSpPr txBox="1"/>
          <p:nvPr/>
        </p:nvSpPr>
        <p:spPr>
          <a:xfrm>
            <a:off x="5940152" y="2094870"/>
            <a:ext cx="594411" cy="253916"/>
          </a:xfrm>
          <a:prstGeom prst="rect">
            <a:avLst/>
          </a:prstGeom>
          <a:noFill/>
        </p:spPr>
        <p:txBody>
          <a:bodyPr wrap="square" rtlCol="0">
            <a:spAutoFit/>
          </a:bodyPr>
          <a:lstStyle/>
          <a:p>
            <a:pPr algn="ctr" defTabSz="457200" fontAlgn="base">
              <a:spcBef>
                <a:spcPct val="0"/>
              </a:spcBef>
              <a:spcAft>
                <a:spcPct val="0"/>
              </a:spcAft>
            </a:pPr>
            <a:r>
              <a:rPr lang="en-US" sz="1050" dirty="0" smtClean="0">
                <a:solidFill>
                  <a:srgbClr val="000000"/>
                </a:solidFill>
              </a:rPr>
              <a:t>MAY</a:t>
            </a:r>
            <a:endParaRPr lang="en-GB" sz="1050" dirty="0">
              <a:solidFill>
                <a:srgbClr val="000000"/>
              </a:solidFill>
            </a:endParaRPr>
          </a:p>
        </p:txBody>
      </p:sp>
      <p:sp>
        <p:nvSpPr>
          <p:cNvPr id="90" name="TextBox 89"/>
          <p:cNvSpPr txBox="1"/>
          <p:nvPr/>
        </p:nvSpPr>
        <p:spPr>
          <a:xfrm>
            <a:off x="6332674" y="2084854"/>
            <a:ext cx="594411" cy="253916"/>
          </a:xfrm>
          <a:prstGeom prst="rect">
            <a:avLst/>
          </a:prstGeom>
          <a:noFill/>
        </p:spPr>
        <p:txBody>
          <a:bodyPr wrap="square" rtlCol="0">
            <a:spAutoFit/>
          </a:bodyPr>
          <a:lstStyle/>
          <a:p>
            <a:pPr algn="ctr" defTabSz="457200" fontAlgn="base">
              <a:spcBef>
                <a:spcPct val="0"/>
              </a:spcBef>
              <a:spcAft>
                <a:spcPct val="0"/>
              </a:spcAft>
            </a:pPr>
            <a:r>
              <a:rPr lang="en-US" sz="1050" dirty="0" smtClean="0">
                <a:solidFill>
                  <a:srgbClr val="000000"/>
                </a:solidFill>
              </a:rPr>
              <a:t>JUNE</a:t>
            </a:r>
            <a:endParaRPr lang="en-GB" sz="1050" dirty="0">
              <a:solidFill>
                <a:srgbClr val="000000"/>
              </a:solidFill>
            </a:endParaRPr>
          </a:p>
        </p:txBody>
      </p:sp>
      <p:sp>
        <p:nvSpPr>
          <p:cNvPr id="91" name="Rectangle 90"/>
          <p:cNvSpPr/>
          <p:nvPr/>
        </p:nvSpPr>
        <p:spPr>
          <a:xfrm>
            <a:off x="1382572" y="3427006"/>
            <a:ext cx="214734" cy="828726"/>
          </a:xfrm>
          <a:prstGeom prst="rect">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grpSp>
        <p:nvGrpSpPr>
          <p:cNvPr id="93" name="Group 92"/>
          <p:cNvGrpSpPr/>
          <p:nvPr/>
        </p:nvGrpSpPr>
        <p:grpSpPr>
          <a:xfrm>
            <a:off x="4530503" y="3165211"/>
            <a:ext cx="1865091" cy="226975"/>
            <a:chOff x="1850117" y="1700807"/>
            <a:chExt cx="2818005" cy="587016"/>
          </a:xfrm>
          <a:solidFill>
            <a:schemeClr val="accent5">
              <a:lumMod val="20000"/>
              <a:lumOff val="80000"/>
            </a:schemeClr>
          </a:solidFill>
        </p:grpSpPr>
        <p:sp>
          <p:nvSpPr>
            <p:cNvPr id="94" name="Rectangle 93"/>
            <p:cNvSpPr/>
            <p:nvPr/>
          </p:nvSpPr>
          <p:spPr>
            <a:xfrm>
              <a:off x="1850117" y="1700808"/>
              <a:ext cx="2818005" cy="576064"/>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p:cNvCxnSpPr/>
            <p:nvPr/>
          </p:nvCxnSpPr>
          <p:spPr>
            <a:xfrm>
              <a:off x="2411760"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555776"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99792"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869484"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979712"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23728"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267744"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987824"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113063"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203848"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347864"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491880"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563888"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707904"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851920"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995936"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139952"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83968" y="1700808"/>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427984" y="1700807"/>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558747" y="1711759"/>
              <a:ext cx="0" cy="576064"/>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4836035" y="2923499"/>
            <a:ext cx="1300094"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buy 750kb May</a:t>
            </a:r>
          </a:p>
        </p:txBody>
      </p:sp>
      <p:grpSp>
        <p:nvGrpSpPr>
          <p:cNvPr id="116" name="Group 115"/>
          <p:cNvGrpSpPr/>
          <p:nvPr/>
        </p:nvGrpSpPr>
        <p:grpSpPr>
          <a:xfrm>
            <a:off x="2603910" y="3284777"/>
            <a:ext cx="1865091" cy="105894"/>
            <a:chOff x="1850117" y="1700807"/>
            <a:chExt cx="2818005" cy="587016"/>
          </a:xfrm>
          <a:solidFill>
            <a:schemeClr val="accent4">
              <a:lumMod val="20000"/>
              <a:lumOff val="80000"/>
            </a:schemeClr>
          </a:solidFill>
        </p:grpSpPr>
        <p:sp>
          <p:nvSpPr>
            <p:cNvPr id="117" name="Rectangle 116"/>
            <p:cNvSpPr/>
            <p:nvPr/>
          </p:nvSpPr>
          <p:spPr>
            <a:xfrm>
              <a:off x="1850117" y="1700808"/>
              <a:ext cx="2818005" cy="576064"/>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8" name="Straight Connector 117"/>
            <p:cNvCxnSpPr/>
            <p:nvPr/>
          </p:nvCxnSpPr>
          <p:spPr>
            <a:xfrm>
              <a:off x="2411760"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555776"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699792"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869484"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979712"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123728"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267744"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987824"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113063"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203848"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347864"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491880"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63888"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707904"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851920"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995936"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139952"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283968" y="1700808"/>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427984" y="1700807"/>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558747" y="1711759"/>
              <a:ext cx="0" cy="576064"/>
            </a:xfrm>
            <a:prstGeom prst="line">
              <a:avLst/>
            </a:prstGeom>
            <a:grpFill/>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flipH="1">
            <a:off x="2580325" y="2262095"/>
            <a:ext cx="26334" cy="1993637"/>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563114" y="2095598"/>
            <a:ext cx="594411" cy="253916"/>
          </a:xfrm>
          <a:prstGeom prst="rect">
            <a:avLst/>
          </a:prstGeom>
          <a:noFill/>
        </p:spPr>
        <p:txBody>
          <a:bodyPr wrap="square" rtlCol="0">
            <a:spAutoFit/>
          </a:bodyPr>
          <a:lstStyle/>
          <a:p>
            <a:pPr algn="ctr" defTabSz="457200" fontAlgn="base">
              <a:spcBef>
                <a:spcPct val="0"/>
              </a:spcBef>
              <a:spcAft>
                <a:spcPct val="0"/>
              </a:spcAft>
            </a:pPr>
            <a:r>
              <a:rPr lang="en-GB" sz="1050" dirty="0" smtClean="0">
                <a:solidFill>
                  <a:srgbClr val="000000"/>
                </a:solidFill>
              </a:rPr>
              <a:t>APRIL</a:t>
            </a:r>
            <a:endParaRPr lang="en-GB" sz="1050" dirty="0">
              <a:solidFill>
                <a:srgbClr val="000000"/>
              </a:solidFill>
            </a:endParaRPr>
          </a:p>
        </p:txBody>
      </p:sp>
      <p:sp>
        <p:nvSpPr>
          <p:cNvPr id="140" name="Rectangle 139"/>
          <p:cNvSpPr/>
          <p:nvPr/>
        </p:nvSpPr>
        <p:spPr>
          <a:xfrm>
            <a:off x="1122314" y="3434537"/>
            <a:ext cx="221511" cy="435358"/>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142" name="TextBox 141"/>
          <p:cNvSpPr txBox="1"/>
          <p:nvPr/>
        </p:nvSpPr>
        <p:spPr>
          <a:xfrm>
            <a:off x="2826113" y="3078144"/>
            <a:ext cx="1419206" cy="230832"/>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Paper buy 300kb April</a:t>
            </a:r>
          </a:p>
        </p:txBody>
      </p:sp>
      <p:sp>
        <p:nvSpPr>
          <p:cNvPr id="143" name="TextBox 142"/>
          <p:cNvSpPr txBox="1"/>
          <p:nvPr/>
        </p:nvSpPr>
        <p:spPr>
          <a:xfrm>
            <a:off x="963423" y="4371014"/>
            <a:ext cx="539291" cy="6463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Dubai</a:t>
            </a:r>
          </a:p>
          <a:p>
            <a:pPr algn="ctr" defTabSz="457200" fontAlgn="base">
              <a:spcBef>
                <a:spcPct val="0"/>
              </a:spcBef>
              <a:spcAft>
                <a:spcPct val="0"/>
              </a:spcAft>
            </a:pPr>
            <a:r>
              <a:rPr lang="en-GB" sz="900" dirty="0" smtClean="0">
                <a:solidFill>
                  <a:srgbClr val="000000"/>
                </a:solidFill>
              </a:rPr>
              <a:t>fixed</a:t>
            </a:r>
          </a:p>
          <a:p>
            <a:pPr algn="ctr" defTabSz="457200" fontAlgn="base">
              <a:spcBef>
                <a:spcPct val="0"/>
              </a:spcBef>
              <a:spcAft>
                <a:spcPct val="0"/>
              </a:spcAft>
            </a:pPr>
            <a:r>
              <a:rPr lang="en-US" sz="900" dirty="0">
                <a:solidFill>
                  <a:srgbClr val="000000"/>
                </a:solidFill>
              </a:rPr>
              <a:t>A</a:t>
            </a:r>
            <a:r>
              <a:rPr lang="en-US" sz="900" dirty="0" smtClean="0">
                <a:solidFill>
                  <a:srgbClr val="000000"/>
                </a:solidFill>
              </a:rPr>
              <a:t>pril</a:t>
            </a:r>
            <a:endParaRPr lang="en-GB" sz="900" dirty="0" smtClean="0">
              <a:solidFill>
                <a:srgbClr val="000000"/>
              </a:solidFill>
            </a:endParaRPr>
          </a:p>
          <a:p>
            <a:pPr algn="ctr" defTabSz="457200" fontAlgn="base">
              <a:spcBef>
                <a:spcPct val="0"/>
              </a:spcBef>
              <a:spcAft>
                <a:spcPct val="0"/>
              </a:spcAft>
            </a:pPr>
            <a:r>
              <a:rPr lang="en-GB" sz="900" dirty="0" smtClean="0">
                <a:solidFill>
                  <a:srgbClr val="000000"/>
                </a:solidFill>
              </a:rPr>
              <a:t>300Kb</a:t>
            </a:r>
          </a:p>
        </p:txBody>
      </p:sp>
      <p:sp>
        <p:nvSpPr>
          <p:cNvPr id="144" name="TextBox 143"/>
          <p:cNvSpPr txBox="1"/>
          <p:nvPr/>
        </p:nvSpPr>
        <p:spPr>
          <a:xfrm>
            <a:off x="1217340" y="4984706"/>
            <a:ext cx="539291" cy="6463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Dubai</a:t>
            </a:r>
          </a:p>
          <a:p>
            <a:pPr algn="ctr" defTabSz="457200" fontAlgn="base">
              <a:spcBef>
                <a:spcPct val="0"/>
              </a:spcBef>
              <a:spcAft>
                <a:spcPct val="0"/>
              </a:spcAft>
            </a:pPr>
            <a:r>
              <a:rPr lang="en-GB" sz="900" dirty="0" smtClean="0">
                <a:solidFill>
                  <a:srgbClr val="000000"/>
                </a:solidFill>
              </a:rPr>
              <a:t>fixed</a:t>
            </a:r>
          </a:p>
          <a:p>
            <a:pPr algn="ctr" defTabSz="457200" fontAlgn="base">
              <a:spcBef>
                <a:spcPct val="0"/>
              </a:spcBef>
              <a:spcAft>
                <a:spcPct val="0"/>
              </a:spcAft>
            </a:pPr>
            <a:r>
              <a:rPr lang="en-US" sz="900" dirty="0" smtClean="0">
                <a:solidFill>
                  <a:srgbClr val="000000"/>
                </a:solidFill>
              </a:rPr>
              <a:t>May</a:t>
            </a:r>
            <a:endParaRPr lang="en-GB" sz="900" dirty="0" smtClean="0">
              <a:solidFill>
                <a:srgbClr val="000000"/>
              </a:solidFill>
            </a:endParaRPr>
          </a:p>
          <a:p>
            <a:pPr algn="ctr" defTabSz="457200" fontAlgn="base">
              <a:spcBef>
                <a:spcPct val="0"/>
              </a:spcBef>
              <a:spcAft>
                <a:spcPct val="0"/>
              </a:spcAft>
            </a:pPr>
            <a:r>
              <a:rPr lang="en-GB" sz="900" dirty="0" smtClean="0">
                <a:solidFill>
                  <a:srgbClr val="000000"/>
                </a:solidFill>
              </a:rPr>
              <a:t>750Kb</a:t>
            </a:r>
          </a:p>
        </p:txBody>
      </p:sp>
      <p:sp>
        <p:nvSpPr>
          <p:cNvPr id="145" name="TextBox 144"/>
          <p:cNvSpPr txBox="1"/>
          <p:nvPr/>
        </p:nvSpPr>
        <p:spPr>
          <a:xfrm>
            <a:off x="1430222" y="5609444"/>
            <a:ext cx="609260" cy="6463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Dubai</a:t>
            </a:r>
          </a:p>
          <a:p>
            <a:pPr algn="ctr" defTabSz="457200" fontAlgn="base">
              <a:spcBef>
                <a:spcPct val="0"/>
              </a:spcBef>
              <a:spcAft>
                <a:spcPct val="0"/>
              </a:spcAft>
            </a:pPr>
            <a:r>
              <a:rPr lang="en-GB" sz="900" dirty="0" smtClean="0">
                <a:solidFill>
                  <a:srgbClr val="000000"/>
                </a:solidFill>
              </a:rPr>
              <a:t>fixed</a:t>
            </a:r>
          </a:p>
          <a:p>
            <a:pPr algn="ctr" defTabSz="457200" fontAlgn="base">
              <a:spcBef>
                <a:spcPct val="0"/>
              </a:spcBef>
              <a:spcAft>
                <a:spcPct val="0"/>
              </a:spcAft>
            </a:pPr>
            <a:r>
              <a:rPr lang="en-US" sz="900" dirty="0" err="1" smtClean="0">
                <a:solidFill>
                  <a:srgbClr val="000000"/>
                </a:solidFill>
              </a:rPr>
              <a:t>Jue</a:t>
            </a:r>
            <a:endParaRPr lang="en-GB" sz="900" dirty="0" smtClean="0">
              <a:solidFill>
                <a:srgbClr val="000000"/>
              </a:solidFill>
            </a:endParaRPr>
          </a:p>
          <a:p>
            <a:pPr algn="ctr" defTabSz="457200" fontAlgn="base">
              <a:spcBef>
                <a:spcPct val="0"/>
              </a:spcBef>
              <a:spcAft>
                <a:spcPct val="0"/>
              </a:spcAft>
            </a:pPr>
            <a:r>
              <a:rPr lang="en-GB" sz="900" dirty="0" smtClean="0">
                <a:solidFill>
                  <a:srgbClr val="000000"/>
                </a:solidFill>
              </a:rPr>
              <a:t>1050Kb</a:t>
            </a:r>
          </a:p>
        </p:txBody>
      </p:sp>
      <p:grpSp>
        <p:nvGrpSpPr>
          <p:cNvPr id="156" name="Group 155"/>
          <p:cNvGrpSpPr/>
          <p:nvPr/>
        </p:nvGrpSpPr>
        <p:grpSpPr>
          <a:xfrm>
            <a:off x="2613679" y="3426530"/>
            <a:ext cx="1865091" cy="105894"/>
            <a:chOff x="1850117" y="1700807"/>
            <a:chExt cx="2818005" cy="587016"/>
          </a:xfrm>
          <a:solidFill>
            <a:schemeClr val="bg1"/>
          </a:solidFill>
        </p:grpSpPr>
        <p:sp>
          <p:nvSpPr>
            <p:cNvPr id="157" name="Rectangle 156"/>
            <p:cNvSpPr/>
            <p:nvPr/>
          </p:nvSpPr>
          <p:spPr>
            <a:xfrm>
              <a:off x="1850117" y="1700808"/>
              <a:ext cx="2818005"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8" name="Straight Connector 157"/>
            <p:cNvCxnSpPr/>
            <p:nvPr/>
          </p:nvCxnSpPr>
          <p:spPr>
            <a:xfrm>
              <a:off x="2411760"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555776"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699792"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86948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979712"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123728"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26774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98782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3113063"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203848"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47864"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491880"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563888"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70790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3851920"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3995936"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139952"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4283968" y="1700808"/>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4427984"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4558747"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553155" y="2607829"/>
            <a:ext cx="422335" cy="307886"/>
            <a:chOff x="6715102" y="1339226"/>
            <a:chExt cx="614797" cy="390932"/>
          </a:xfrm>
        </p:grpSpPr>
        <p:sp>
          <p:nvSpPr>
            <p:cNvPr id="182" name="Oval 181"/>
            <p:cNvSpPr/>
            <p:nvPr/>
          </p:nvSpPr>
          <p:spPr>
            <a:xfrm>
              <a:off x="6813571" y="1339226"/>
              <a:ext cx="337487" cy="349196"/>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800"/>
            </a:p>
          </p:txBody>
        </p:sp>
        <p:sp>
          <p:nvSpPr>
            <p:cNvPr id="183" name="TextBox 182"/>
            <p:cNvSpPr txBox="1"/>
            <p:nvPr/>
          </p:nvSpPr>
          <p:spPr>
            <a:xfrm>
              <a:off x="6715102" y="1369669"/>
              <a:ext cx="614797" cy="360489"/>
            </a:xfrm>
            <a:prstGeom prst="rect">
              <a:avLst/>
            </a:prstGeom>
            <a:noFill/>
          </p:spPr>
          <p:txBody>
            <a:bodyPr wrap="none" rtlCol="0">
              <a:spAutoFit/>
            </a:bodyPr>
            <a:lstStyle/>
            <a:p>
              <a:r>
                <a:rPr lang="en-US" sz="800" dirty="0" smtClean="0"/>
                <a:t>EFS</a:t>
              </a:r>
              <a:endParaRPr lang="en-GB" sz="800" dirty="0"/>
            </a:p>
          </p:txBody>
        </p:sp>
      </p:grpSp>
      <p:grpSp>
        <p:nvGrpSpPr>
          <p:cNvPr id="184" name="Group 183"/>
          <p:cNvGrpSpPr/>
          <p:nvPr/>
        </p:nvGrpSpPr>
        <p:grpSpPr>
          <a:xfrm>
            <a:off x="1560742" y="3918962"/>
            <a:ext cx="422335" cy="307886"/>
            <a:chOff x="6715102" y="1339226"/>
            <a:chExt cx="614797" cy="390932"/>
          </a:xfrm>
        </p:grpSpPr>
        <p:sp>
          <p:nvSpPr>
            <p:cNvPr id="185" name="Oval 184"/>
            <p:cNvSpPr/>
            <p:nvPr/>
          </p:nvSpPr>
          <p:spPr>
            <a:xfrm>
              <a:off x="6813571" y="1339226"/>
              <a:ext cx="337487" cy="349196"/>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800"/>
            </a:p>
          </p:txBody>
        </p:sp>
        <p:sp>
          <p:nvSpPr>
            <p:cNvPr id="186" name="TextBox 185"/>
            <p:cNvSpPr txBox="1"/>
            <p:nvPr/>
          </p:nvSpPr>
          <p:spPr>
            <a:xfrm>
              <a:off x="6715102" y="1369669"/>
              <a:ext cx="614797" cy="360489"/>
            </a:xfrm>
            <a:prstGeom prst="rect">
              <a:avLst/>
            </a:prstGeom>
            <a:noFill/>
          </p:spPr>
          <p:txBody>
            <a:bodyPr wrap="none" rtlCol="0">
              <a:spAutoFit/>
            </a:bodyPr>
            <a:lstStyle/>
            <a:p>
              <a:r>
                <a:rPr lang="en-US" sz="800" dirty="0" smtClean="0"/>
                <a:t>EFS</a:t>
              </a:r>
              <a:endParaRPr lang="en-GB" sz="800" dirty="0"/>
            </a:p>
          </p:txBody>
        </p:sp>
      </p:grpSp>
      <p:grpSp>
        <p:nvGrpSpPr>
          <p:cNvPr id="187" name="Group 186"/>
          <p:cNvGrpSpPr/>
          <p:nvPr/>
        </p:nvGrpSpPr>
        <p:grpSpPr>
          <a:xfrm>
            <a:off x="7174001" y="2996952"/>
            <a:ext cx="422335" cy="307885"/>
            <a:chOff x="6715102" y="1339226"/>
            <a:chExt cx="614797" cy="390931"/>
          </a:xfrm>
        </p:grpSpPr>
        <p:sp>
          <p:nvSpPr>
            <p:cNvPr id="188" name="Oval 187"/>
            <p:cNvSpPr/>
            <p:nvPr/>
          </p:nvSpPr>
          <p:spPr>
            <a:xfrm>
              <a:off x="6813571" y="1339226"/>
              <a:ext cx="337487" cy="349196"/>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800"/>
            </a:p>
          </p:txBody>
        </p:sp>
        <p:sp>
          <p:nvSpPr>
            <p:cNvPr id="189" name="TextBox 188"/>
            <p:cNvSpPr txBox="1"/>
            <p:nvPr/>
          </p:nvSpPr>
          <p:spPr>
            <a:xfrm>
              <a:off x="6715102" y="1369668"/>
              <a:ext cx="614797" cy="360489"/>
            </a:xfrm>
            <a:prstGeom prst="rect">
              <a:avLst/>
            </a:prstGeom>
            <a:noFill/>
          </p:spPr>
          <p:txBody>
            <a:bodyPr wrap="none" rtlCol="0">
              <a:spAutoFit/>
            </a:bodyPr>
            <a:lstStyle/>
            <a:p>
              <a:r>
                <a:rPr lang="en-US" sz="800" dirty="0" smtClean="0"/>
                <a:t>EFS</a:t>
              </a:r>
              <a:endParaRPr lang="en-GB" sz="800" dirty="0"/>
            </a:p>
          </p:txBody>
        </p:sp>
      </p:grpSp>
      <p:cxnSp>
        <p:nvCxnSpPr>
          <p:cNvPr id="191" name="Straight Connector 190"/>
          <p:cNvCxnSpPr>
            <a:stCxn id="16" idx="2"/>
          </p:cNvCxnSpPr>
          <p:nvPr/>
        </p:nvCxnSpPr>
        <p:spPr>
          <a:xfrm>
            <a:off x="1734853" y="4753124"/>
            <a:ext cx="9450" cy="85632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a:stCxn id="91" idx="2"/>
            <a:endCxn id="144" idx="0"/>
          </p:cNvCxnSpPr>
          <p:nvPr/>
        </p:nvCxnSpPr>
        <p:spPr>
          <a:xfrm flipH="1">
            <a:off x="1486986" y="4255732"/>
            <a:ext cx="2953" cy="728974"/>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40" idx="2"/>
            <a:endCxn id="143" idx="0"/>
          </p:cNvCxnSpPr>
          <p:nvPr/>
        </p:nvCxnSpPr>
        <p:spPr>
          <a:xfrm flipH="1">
            <a:off x="1233069" y="3869895"/>
            <a:ext cx="1" cy="501119"/>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1390340" y="2554217"/>
            <a:ext cx="214734" cy="828726"/>
          </a:xfrm>
          <a:prstGeom prst="rect">
            <a:avLst/>
          </a:prstGeom>
          <a:solidFill>
            <a:schemeClr val="accent5">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200" name="Rectangle 199"/>
          <p:cNvSpPr/>
          <p:nvPr/>
        </p:nvSpPr>
        <p:spPr>
          <a:xfrm>
            <a:off x="1129527" y="2953249"/>
            <a:ext cx="221511" cy="435358"/>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grpSp>
        <p:nvGrpSpPr>
          <p:cNvPr id="201" name="Group 200"/>
          <p:cNvGrpSpPr/>
          <p:nvPr/>
        </p:nvGrpSpPr>
        <p:grpSpPr>
          <a:xfrm>
            <a:off x="6448791" y="3670767"/>
            <a:ext cx="1865091" cy="105894"/>
            <a:chOff x="1850117" y="1700807"/>
            <a:chExt cx="2818005" cy="587016"/>
          </a:xfrm>
          <a:solidFill>
            <a:schemeClr val="accent4">
              <a:lumMod val="75000"/>
            </a:schemeClr>
          </a:solidFill>
        </p:grpSpPr>
        <p:sp>
          <p:nvSpPr>
            <p:cNvPr id="202" name="Rectangle 201"/>
            <p:cNvSpPr/>
            <p:nvPr/>
          </p:nvSpPr>
          <p:spPr>
            <a:xfrm>
              <a:off x="1850117" y="1700808"/>
              <a:ext cx="2818005" cy="576064"/>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3" name="Straight Connector 202"/>
            <p:cNvCxnSpPr/>
            <p:nvPr/>
          </p:nvCxnSpPr>
          <p:spPr>
            <a:xfrm>
              <a:off x="2411760"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2555776"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699792"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869484"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979712"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2123728"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267744"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987824"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3113063"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203848"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347864"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3491880"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3563888"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3707904"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3851920"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3995936"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4139952"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283968" y="1700808"/>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427984" y="1700807"/>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4558747" y="1711759"/>
              <a:ext cx="0" cy="576064"/>
            </a:xfrm>
            <a:prstGeom prst="line">
              <a:avLst/>
            </a:prstGeom>
            <a:grpFill/>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4529504" y="3426004"/>
            <a:ext cx="1865091" cy="226975"/>
            <a:chOff x="1850117" y="1700807"/>
            <a:chExt cx="2818005" cy="587016"/>
          </a:xfrm>
          <a:solidFill>
            <a:schemeClr val="bg1"/>
          </a:solidFill>
        </p:grpSpPr>
        <p:sp>
          <p:nvSpPr>
            <p:cNvPr id="224" name="Rectangle 223"/>
            <p:cNvSpPr/>
            <p:nvPr/>
          </p:nvSpPr>
          <p:spPr>
            <a:xfrm>
              <a:off x="1850117" y="1700808"/>
              <a:ext cx="2818005"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p:cNvCxnSpPr/>
            <p:nvPr/>
          </p:nvCxnSpPr>
          <p:spPr>
            <a:xfrm>
              <a:off x="2411760"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555776"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2699792"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286948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79712"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2123728"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26774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98782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3113063"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3203848"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3347864"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3491880"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3563888"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07904"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3851920"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5936"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139952"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283968" y="1700808"/>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4427984" y="1700807"/>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4558747" y="1711759"/>
              <a:ext cx="0" cy="576064"/>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51" name="TextBox 250"/>
          <p:cNvSpPr txBox="1"/>
          <p:nvPr/>
        </p:nvSpPr>
        <p:spPr>
          <a:xfrm>
            <a:off x="971600" y="1861626"/>
            <a:ext cx="539291" cy="6463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Dubai</a:t>
            </a:r>
          </a:p>
          <a:p>
            <a:pPr algn="ctr" defTabSz="457200" fontAlgn="base">
              <a:spcBef>
                <a:spcPct val="0"/>
              </a:spcBef>
              <a:spcAft>
                <a:spcPct val="0"/>
              </a:spcAft>
            </a:pPr>
            <a:r>
              <a:rPr lang="en-GB" sz="900" dirty="0" smtClean="0">
                <a:solidFill>
                  <a:srgbClr val="000000"/>
                </a:solidFill>
              </a:rPr>
              <a:t>fixed</a:t>
            </a:r>
          </a:p>
          <a:p>
            <a:pPr algn="ctr" defTabSz="457200" fontAlgn="base">
              <a:spcBef>
                <a:spcPct val="0"/>
              </a:spcBef>
              <a:spcAft>
                <a:spcPct val="0"/>
              </a:spcAft>
            </a:pPr>
            <a:r>
              <a:rPr lang="en-US" sz="900" dirty="0" smtClean="0">
                <a:solidFill>
                  <a:srgbClr val="000000"/>
                </a:solidFill>
              </a:rPr>
              <a:t>June</a:t>
            </a:r>
            <a:endParaRPr lang="en-GB" sz="900" dirty="0" smtClean="0">
              <a:solidFill>
                <a:srgbClr val="000000"/>
              </a:solidFill>
            </a:endParaRPr>
          </a:p>
          <a:p>
            <a:pPr algn="ctr" defTabSz="457200" fontAlgn="base">
              <a:spcBef>
                <a:spcPct val="0"/>
              </a:spcBef>
              <a:spcAft>
                <a:spcPct val="0"/>
              </a:spcAft>
            </a:pPr>
            <a:r>
              <a:rPr lang="en-GB" sz="900" dirty="0" smtClean="0">
                <a:solidFill>
                  <a:srgbClr val="000000"/>
                </a:solidFill>
              </a:rPr>
              <a:t>300Kb</a:t>
            </a:r>
          </a:p>
        </p:txBody>
      </p:sp>
      <p:cxnSp>
        <p:nvCxnSpPr>
          <p:cNvPr id="253" name="Straight Connector 252"/>
          <p:cNvCxnSpPr>
            <a:stCxn id="200" idx="0"/>
            <a:endCxn id="251" idx="2"/>
          </p:cNvCxnSpPr>
          <p:nvPr/>
        </p:nvCxnSpPr>
        <p:spPr>
          <a:xfrm flipV="1">
            <a:off x="1240283" y="2507957"/>
            <a:ext cx="963" cy="445292"/>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a:endCxn id="199" idx="0"/>
          </p:cNvCxnSpPr>
          <p:nvPr/>
        </p:nvCxnSpPr>
        <p:spPr>
          <a:xfrm flipH="1">
            <a:off x="1497707" y="1846278"/>
            <a:ext cx="1976" cy="707939"/>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258" name="TextBox 257"/>
          <p:cNvSpPr txBox="1"/>
          <p:nvPr/>
        </p:nvSpPr>
        <p:spPr>
          <a:xfrm>
            <a:off x="1222898" y="1235007"/>
            <a:ext cx="539291" cy="646331"/>
          </a:xfrm>
          <a:prstGeom prst="rect">
            <a:avLst/>
          </a:prstGeom>
          <a:noFill/>
        </p:spPr>
        <p:txBody>
          <a:bodyPr wrap="square" rtlCol="0">
            <a:spAutoFit/>
          </a:bodyPr>
          <a:lstStyle/>
          <a:p>
            <a:pPr algn="ctr" defTabSz="457200" fontAlgn="base">
              <a:spcBef>
                <a:spcPct val="0"/>
              </a:spcBef>
              <a:spcAft>
                <a:spcPct val="0"/>
              </a:spcAft>
            </a:pPr>
            <a:r>
              <a:rPr lang="en-GB" sz="900" dirty="0" smtClean="0">
                <a:solidFill>
                  <a:srgbClr val="000000"/>
                </a:solidFill>
              </a:rPr>
              <a:t>Dubai</a:t>
            </a:r>
          </a:p>
          <a:p>
            <a:pPr algn="ctr" defTabSz="457200" fontAlgn="base">
              <a:spcBef>
                <a:spcPct val="0"/>
              </a:spcBef>
              <a:spcAft>
                <a:spcPct val="0"/>
              </a:spcAft>
            </a:pPr>
            <a:r>
              <a:rPr lang="en-GB" sz="900" dirty="0" smtClean="0">
                <a:solidFill>
                  <a:srgbClr val="000000"/>
                </a:solidFill>
              </a:rPr>
              <a:t>fixed</a:t>
            </a:r>
          </a:p>
          <a:p>
            <a:pPr algn="ctr" defTabSz="457200" fontAlgn="base">
              <a:spcBef>
                <a:spcPct val="0"/>
              </a:spcBef>
              <a:spcAft>
                <a:spcPct val="0"/>
              </a:spcAft>
            </a:pPr>
            <a:r>
              <a:rPr lang="en-US" sz="900" dirty="0" smtClean="0">
                <a:solidFill>
                  <a:srgbClr val="000000"/>
                </a:solidFill>
              </a:rPr>
              <a:t>June</a:t>
            </a:r>
            <a:endParaRPr lang="en-GB" sz="900" dirty="0" smtClean="0">
              <a:solidFill>
                <a:srgbClr val="000000"/>
              </a:solidFill>
            </a:endParaRPr>
          </a:p>
          <a:p>
            <a:pPr algn="ctr" defTabSz="457200" fontAlgn="base">
              <a:spcBef>
                <a:spcPct val="0"/>
              </a:spcBef>
              <a:spcAft>
                <a:spcPct val="0"/>
              </a:spcAft>
            </a:pPr>
            <a:r>
              <a:rPr lang="en-GB" sz="900" dirty="0" smtClean="0">
                <a:solidFill>
                  <a:srgbClr val="000000"/>
                </a:solidFill>
              </a:rPr>
              <a:t>750Kb</a:t>
            </a:r>
          </a:p>
        </p:txBody>
      </p:sp>
      <p:cxnSp>
        <p:nvCxnSpPr>
          <p:cNvPr id="260" name="Straight Connector 259"/>
          <p:cNvCxnSpPr>
            <a:stCxn id="26" idx="0"/>
            <a:endCxn id="75" idx="2"/>
          </p:cNvCxnSpPr>
          <p:nvPr/>
        </p:nvCxnSpPr>
        <p:spPr>
          <a:xfrm flipV="1">
            <a:off x="1737810" y="1250606"/>
            <a:ext cx="12347" cy="810242"/>
          </a:xfrm>
          <a:prstGeom prst="line">
            <a:avLst/>
          </a:prstGeom>
          <a:ln w="127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6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26" grpId="0" animBg="1"/>
      <p:bldP spid="72" grpId="0"/>
      <p:bldP spid="73" grpId="0"/>
      <p:bldP spid="74" grpId="0"/>
      <p:bldP spid="75" grpId="0"/>
      <p:bldP spid="91" grpId="0" animBg="1"/>
      <p:bldP spid="115" grpId="0"/>
      <p:bldP spid="140" grpId="0" animBg="1"/>
      <p:bldP spid="142" grpId="0"/>
      <p:bldP spid="143" grpId="0"/>
      <p:bldP spid="144" grpId="0"/>
      <p:bldP spid="145" grpId="0"/>
      <p:bldP spid="199" grpId="0" animBg="1"/>
      <p:bldP spid="200" grpId="0" animBg="1"/>
      <p:bldP spid="251" grpId="0"/>
      <p:bldP spid="25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7</a:t>
            </a:r>
            <a:endParaRPr lang="en-GB" sz="6000" dirty="0"/>
          </a:p>
        </p:txBody>
      </p:sp>
    </p:spTree>
    <p:extLst>
      <p:ext uri="{BB962C8B-B14F-4D97-AF65-F5344CB8AC3E}">
        <p14:creationId xmlns:p14="http://schemas.microsoft.com/office/powerpoint/2010/main" val="1226262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400" dirty="0" smtClean="0"/>
              <a:t>AG Global Destination Flexibility</a:t>
            </a:r>
            <a:br>
              <a:rPr lang="en-US" sz="4400" dirty="0" smtClean="0"/>
            </a:br>
            <a:r>
              <a:rPr lang="en-US" sz="4400" dirty="0"/>
              <a:t/>
            </a:r>
            <a:br>
              <a:rPr lang="en-US" sz="4400" dirty="0"/>
            </a:br>
            <a:r>
              <a:rPr lang="en-US" sz="2000" dirty="0" smtClean="0"/>
              <a:t>Global Crude Advisor</a:t>
            </a:r>
            <a:br>
              <a:rPr lang="en-US" sz="2000" dirty="0" smtClean="0"/>
            </a:br>
            <a:r>
              <a:rPr lang="en-US" sz="2000" dirty="0" smtClean="0"/>
              <a:t>Global Feed &amp; Product Management </a:t>
            </a:r>
            <a:endParaRPr lang="en-US" sz="2000" dirty="0"/>
          </a:p>
        </p:txBody>
      </p:sp>
      <p:sp>
        <p:nvSpPr>
          <p:cNvPr id="41986" name="Content Placeholder 2"/>
          <p:cNvSpPr>
            <a:spLocks noGrp="1"/>
          </p:cNvSpPr>
          <p:nvPr>
            <p:ph sz="quarter" idx="11"/>
          </p:nvPr>
        </p:nvSpPr>
        <p:spPr/>
        <p:txBody>
          <a:bodyPr/>
          <a:lstStyle/>
          <a:p>
            <a:r>
              <a:rPr lang="en-US" dirty="0" smtClean="0"/>
              <a:t>May 2018</a:t>
            </a:r>
            <a:endParaRPr lang="en-US" dirty="0"/>
          </a:p>
        </p:txBody>
      </p:sp>
    </p:spTree>
    <p:extLst>
      <p:ext uri="{BB962C8B-B14F-4D97-AF65-F5344CB8AC3E}">
        <p14:creationId xmlns:p14="http://schemas.microsoft.com/office/powerpoint/2010/main" val="16857461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enablers</a:t>
            </a:r>
            <a:endParaRPr lang="en-US" dirty="0"/>
          </a:p>
        </p:txBody>
      </p:sp>
    </p:spTree>
    <p:extLst>
      <p:ext uri="{BB962C8B-B14F-4D97-AF65-F5344CB8AC3E}">
        <p14:creationId xmlns:p14="http://schemas.microsoft.com/office/powerpoint/2010/main" val="1759704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7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306058" y="2348880"/>
            <a:ext cx="4459875" cy="1015663"/>
          </a:xfrm>
          <a:prstGeom prst="rect">
            <a:avLst/>
          </a:prstGeom>
          <a:noFill/>
        </p:spPr>
        <p:txBody>
          <a:bodyPr wrap="none" rtlCol="0">
            <a:spAutoFit/>
          </a:bodyPr>
          <a:lstStyle/>
          <a:p>
            <a:r>
              <a:rPr lang="en-US" sz="6000" dirty="0" smtClean="0"/>
              <a:t>EXAMPLE 1</a:t>
            </a:r>
            <a:endParaRPr lang="en-GB" sz="6000" dirty="0"/>
          </a:p>
        </p:txBody>
      </p:sp>
    </p:spTree>
    <p:extLst>
      <p:ext uri="{BB962C8B-B14F-4D97-AF65-F5344CB8AC3E}">
        <p14:creationId xmlns:p14="http://schemas.microsoft.com/office/powerpoint/2010/main" val="24792285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itle 2"/>
          <p:cNvSpPr>
            <a:spLocks noGrp="1"/>
          </p:cNvSpPr>
          <p:nvPr>
            <p:ph type="title"/>
          </p:nvPr>
        </p:nvSpPr>
        <p:spPr>
          <a:xfrm>
            <a:off x="296563" y="267892"/>
            <a:ext cx="8229600" cy="762000"/>
          </a:xfrm>
        </p:spPr>
        <p:txBody>
          <a:bodyPr/>
          <a:lstStyle/>
          <a:p>
            <a:r>
              <a:rPr lang="en-US" sz="2800" dirty="0" smtClean="0"/>
              <a:t>Global AG </a:t>
            </a:r>
            <a:r>
              <a:rPr lang="en-US" sz="2800" dirty="0"/>
              <a:t>program</a:t>
            </a:r>
          </a:p>
        </p:txBody>
      </p:sp>
      <p:pic>
        <p:nvPicPr>
          <p:cNvPr id="4" name="Picture 3"/>
          <p:cNvPicPr>
            <a:picLocks noChangeAspect="1"/>
          </p:cNvPicPr>
          <p:nvPr/>
        </p:nvPicPr>
        <p:blipFill>
          <a:blip r:embed="rId2"/>
          <a:stretch>
            <a:fillRect/>
          </a:stretch>
        </p:blipFill>
        <p:spPr>
          <a:xfrm>
            <a:off x="296563" y="1238206"/>
            <a:ext cx="8575379" cy="4956264"/>
          </a:xfrm>
          <a:prstGeom prst="rect">
            <a:avLst/>
          </a:prstGeom>
        </p:spPr>
      </p:pic>
      <p:sp>
        <p:nvSpPr>
          <p:cNvPr id="5" name="Line Callout 1 4"/>
          <p:cNvSpPr/>
          <p:nvPr/>
        </p:nvSpPr>
        <p:spPr>
          <a:xfrm>
            <a:off x="6275040" y="5264750"/>
            <a:ext cx="2650689" cy="939114"/>
          </a:xfrm>
          <a:prstGeom prst="borderCallout1">
            <a:avLst>
              <a:gd name="adj1" fmla="val 47671"/>
              <a:gd name="adj2" fmla="val -3551"/>
              <a:gd name="adj3" fmla="val -160611"/>
              <a:gd name="adj4" fmla="val -31582"/>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Loadports for Saudi, Basrah and Kuwait. </a:t>
            </a:r>
          </a:p>
          <a:p>
            <a:pPr algn="ctr"/>
            <a:r>
              <a:rPr lang="en-US" sz="1100" dirty="0" smtClean="0"/>
              <a:t>Aramco sells Saudi / KPC sells Kuwait / SOMO sells Basrah</a:t>
            </a:r>
            <a:endParaRPr lang="en-US" sz="1100" dirty="0"/>
          </a:p>
        </p:txBody>
      </p:sp>
      <p:sp>
        <p:nvSpPr>
          <p:cNvPr id="6" name="Line Callout 1 5"/>
          <p:cNvSpPr/>
          <p:nvPr/>
        </p:nvSpPr>
        <p:spPr>
          <a:xfrm>
            <a:off x="6056769" y="1164823"/>
            <a:ext cx="3087232" cy="953407"/>
          </a:xfrm>
          <a:prstGeom prst="borderCallout1">
            <a:avLst>
              <a:gd name="adj1" fmla="val 50564"/>
              <a:gd name="adj2" fmla="val -2873"/>
              <a:gd name="adj3" fmla="val 256961"/>
              <a:gd name="adj4" fmla="val -32589"/>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Suez Canal: VLCC (2.1MB) need to drop ~ 650 kb via SUMED pipe; pick up at Sidi Kerir </a:t>
            </a:r>
            <a:br>
              <a:rPr lang="en-US" sz="1200" dirty="0" smtClean="0"/>
            </a:br>
            <a:r>
              <a:rPr lang="en-US" sz="1200" dirty="0" smtClean="0"/>
              <a:t>(D&amp;P = Drop and Pick)</a:t>
            </a:r>
          </a:p>
          <a:p>
            <a:pPr algn="ctr"/>
            <a:r>
              <a:rPr lang="en-US" sz="1200" dirty="0" smtClean="0"/>
              <a:t>Saudi offers FOB sales in Sidi Kerir</a:t>
            </a:r>
            <a:endParaRPr lang="en-US" sz="1200" dirty="0"/>
          </a:p>
        </p:txBody>
      </p:sp>
      <p:sp>
        <p:nvSpPr>
          <p:cNvPr id="7" name="Line Callout 1 6"/>
          <p:cNvSpPr/>
          <p:nvPr/>
        </p:nvSpPr>
        <p:spPr>
          <a:xfrm>
            <a:off x="4244884" y="204696"/>
            <a:ext cx="3094169" cy="884690"/>
          </a:xfrm>
          <a:prstGeom prst="borderCallout1">
            <a:avLst>
              <a:gd name="adj1" fmla="val 108224"/>
              <a:gd name="adj2" fmla="val 35193"/>
              <a:gd name="adj3" fmla="val 327407"/>
              <a:gd name="adj4" fmla="val 778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Main AG destinations in Europe: Gravenchon, Fawley, Antwerp, Rotterdam, Augusta and Miro. Saudi offers in tank transfers in Rotterdam </a:t>
            </a:r>
            <a:endParaRPr lang="en-US" sz="1200" dirty="0"/>
          </a:p>
        </p:txBody>
      </p:sp>
      <p:sp>
        <p:nvSpPr>
          <p:cNvPr id="8" name="Line Callout 1 7"/>
          <p:cNvSpPr/>
          <p:nvPr/>
        </p:nvSpPr>
        <p:spPr>
          <a:xfrm>
            <a:off x="420430" y="4535350"/>
            <a:ext cx="1787611" cy="939114"/>
          </a:xfrm>
          <a:prstGeom prst="borderCallout1">
            <a:avLst>
              <a:gd name="adj1" fmla="val 31031"/>
              <a:gd name="adj2" fmla="val 103649"/>
              <a:gd name="adj3" fmla="val -83991"/>
              <a:gd name="adj4" fmla="val 10775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VLCC (2.1MB) with AG into USGC. Lightering (500 kb) into sites</a:t>
            </a:r>
            <a:endParaRPr lang="en-US" sz="1400" dirty="0"/>
          </a:p>
        </p:txBody>
      </p:sp>
      <p:sp>
        <p:nvSpPr>
          <p:cNvPr id="9" name="Line Callout 1 8"/>
          <p:cNvSpPr/>
          <p:nvPr/>
        </p:nvSpPr>
        <p:spPr>
          <a:xfrm>
            <a:off x="7621315" y="3166042"/>
            <a:ext cx="1408090" cy="1019853"/>
          </a:xfrm>
          <a:prstGeom prst="borderCallout1">
            <a:avLst>
              <a:gd name="adj1" fmla="val 54715"/>
              <a:gd name="adj2" fmla="val -5568"/>
              <a:gd name="adj3" fmla="val 111623"/>
              <a:gd name="adj4" fmla="val -75788"/>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Singapore ships AG on multigrade / multiport VLCC due to lack of tanks </a:t>
            </a:r>
            <a:endParaRPr lang="en-US" sz="1200" dirty="0"/>
          </a:p>
        </p:txBody>
      </p:sp>
      <p:sp>
        <p:nvSpPr>
          <p:cNvPr id="10" name="TextBox 9"/>
          <p:cNvSpPr txBox="1"/>
          <p:nvPr/>
        </p:nvSpPr>
        <p:spPr>
          <a:xfrm>
            <a:off x="4267743" y="5396113"/>
            <a:ext cx="1418380" cy="307777"/>
          </a:xfrm>
          <a:prstGeom prst="rect">
            <a:avLst/>
          </a:prstGeom>
          <a:noFill/>
        </p:spPr>
        <p:txBody>
          <a:bodyPr wrap="square" rtlCol="0">
            <a:spAutoFit/>
          </a:bodyPr>
          <a:lstStyle>
            <a:defPPr>
              <a:defRPr lang="en-US"/>
            </a:defPPr>
            <a:lvl1pPr>
              <a:defRPr sz="1400">
                <a:solidFill>
                  <a:srgbClr val="00B050"/>
                </a:solidFill>
              </a:defRPr>
            </a:lvl1pPr>
          </a:lstStyle>
          <a:p>
            <a:r>
              <a:rPr lang="en-US" dirty="0"/>
              <a:t>Cape </a:t>
            </a:r>
            <a:r>
              <a:rPr lang="en-US" dirty="0" smtClean="0"/>
              <a:t>Route(C)</a:t>
            </a:r>
            <a:endParaRPr lang="en-US" dirty="0"/>
          </a:p>
        </p:txBody>
      </p:sp>
      <p:sp>
        <p:nvSpPr>
          <p:cNvPr id="11" name="Arc 10"/>
          <p:cNvSpPr/>
          <p:nvPr/>
        </p:nvSpPr>
        <p:spPr>
          <a:xfrm>
            <a:off x="4323555" y="4372489"/>
            <a:ext cx="1043586" cy="1004632"/>
          </a:xfrm>
          <a:prstGeom prst="arc">
            <a:avLst>
              <a:gd name="adj1" fmla="val 3697289"/>
              <a:gd name="adj2" fmla="val 9141784"/>
            </a:avLst>
          </a:prstGeom>
          <a:ln w="12700">
            <a:solidFill>
              <a:srgbClr val="00B050"/>
            </a:solidFill>
            <a:headEnd type="none" w="med" len="lg"/>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00B050"/>
              </a:solidFill>
            </a:endParaRPr>
          </a:p>
        </p:txBody>
      </p:sp>
      <p:sp>
        <p:nvSpPr>
          <p:cNvPr id="12" name="TextBox 11"/>
          <p:cNvSpPr txBox="1"/>
          <p:nvPr/>
        </p:nvSpPr>
        <p:spPr>
          <a:xfrm>
            <a:off x="420430" y="5615156"/>
            <a:ext cx="2537816"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AG barrels into </a:t>
            </a:r>
          </a:p>
          <a:p>
            <a:r>
              <a:rPr lang="en-US" sz="1200" dirty="0" smtClean="0"/>
              <a:t>USGC:  BT / BR</a:t>
            </a:r>
            <a:endParaRPr lang="en-US" sz="1200" dirty="0"/>
          </a:p>
          <a:p>
            <a:r>
              <a:rPr lang="en-US" sz="1200" dirty="0"/>
              <a:t>AP: </a:t>
            </a:r>
            <a:r>
              <a:rPr lang="en-US" sz="1200" dirty="0" smtClean="0"/>
              <a:t>	 </a:t>
            </a:r>
            <a:r>
              <a:rPr lang="en-US" sz="1200" dirty="0"/>
              <a:t> </a:t>
            </a:r>
            <a:r>
              <a:rPr lang="en-US" sz="1200" dirty="0" smtClean="0"/>
              <a:t>SIN / ETL / MONZ</a:t>
            </a:r>
            <a:endParaRPr lang="en-US" sz="1200" dirty="0"/>
          </a:p>
          <a:p>
            <a:r>
              <a:rPr lang="en-US" sz="1200" dirty="0" smtClean="0"/>
              <a:t>NWE: 	  GRA / FAW / ROT / ANT</a:t>
            </a:r>
          </a:p>
          <a:p>
            <a:r>
              <a:rPr lang="en-US" sz="1200" dirty="0" smtClean="0"/>
              <a:t>MED: 	  AUG / MIRO</a:t>
            </a:r>
          </a:p>
        </p:txBody>
      </p:sp>
      <p:sp>
        <p:nvSpPr>
          <p:cNvPr id="13" name="Oval 12"/>
          <p:cNvSpPr/>
          <p:nvPr/>
        </p:nvSpPr>
        <p:spPr>
          <a:xfrm>
            <a:off x="5211931" y="3525876"/>
            <a:ext cx="310419"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4" name="Oval 13"/>
          <p:cNvSpPr/>
          <p:nvPr/>
        </p:nvSpPr>
        <p:spPr>
          <a:xfrm>
            <a:off x="6446108" y="3765846"/>
            <a:ext cx="310419"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5" name="Oval 14"/>
          <p:cNvSpPr/>
          <p:nvPr/>
        </p:nvSpPr>
        <p:spPr>
          <a:xfrm>
            <a:off x="4690138" y="5085785"/>
            <a:ext cx="310419"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9" name="Oval 18"/>
          <p:cNvSpPr/>
          <p:nvPr/>
        </p:nvSpPr>
        <p:spPr>
          <a:xfrm>
            <a:off x="2095170" y="3476368"/>
            <a:ext cx="310419"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20" name="Oval 19"/>
          <p:cNvSpPr/>
          <p:nvPr/>
        </p:nvSpPr>
        <p:spPr>
          <a:xfrm>
            <a:off x="3864860" y="2859542"/>
            <a:ext cx="310419"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21" name="Oval 20"/>
          <p:cNvSpPr/>
          <p:nvPr/>
        </p:nvSpPr>
        <p:spPr>
          <a:xfrm>
            <a:off x="2204660" y="3723329"/>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p:cNvSpPr/>
          <p:nvPr/>
        </p:nvSpPr>
        <p:spPr>
          <a:xfrm>
            <a:off x="8085438" y="5152153"/>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p:cNvSpPr/>
          <p:nvPr/>
        </p:nvSpPr>
        <p:spPr>
          <a:xfrm>
            <a:off x="4267744" y="3099512"/>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Oval 23"/>
          <p:cNvSpPr/>
          <p:nvPr/>
        </p:nvSpPr>
        <p:spPr>
          <a:xfrm>
            <a:off x="4542652" y="3166042"/>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p:cNvSpPr/>
          <p:nvPr/>
        </p:nvSpPr>
        <p:spPr>
          <a:xfrm>
            <a:off x="4621853" y="3508850"/>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Oval 25"/>
          <p:cNvSpPr/>
          <p:nvPr/>
        </p:nvSpPr>
        <p:spPr>
          <a:xfrm>
            <a:off x="4341565" y="3042373"/>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Oval 26"/>
          <p:cNvSpPr/>
          <p:nvPr/>
        </p:nvSpPr>
        <p:spPr>
          <a:xfrm>
            <a:off x="4244884" y="3065232"/>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Oval 27"/>
          <p:cNvSpPr/>
          <p:nvPr/>
        </p:nvSpPr>
        <p:spPr>
          <a:xfrm>
            <a:off x="6537268" y="4301949"/>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Oval 28"/>
          <p:cNvSpPr/>
          <p:nvPr/>
        </p:nvSpPr>
        <p:spPr>
          <a:xfrm>
            <a:off x="6487430" y="4094478"/>
            <a:ext cx="45719" cy="4571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16"/>
          <p:cNvPicPr>
            <a:picLocks noChangeAspect="1"/>
          </p:cNvPicPr>
          <p:nvPr/>
        </p:nvPicPr>
        <p:blipFill>
          <a:blip r:embed="rId3"/>
          <a:stretch>
            <a:fillRect/>
          </a:stretch>
        </p:blipFill>
        <p:spPr>
          <a:xfrm>
            <a:off x="6027743" y="4506573"/>
            <a:ext cx="418365" cy="412749"/>
          </a:xfrm>
          <a:prstGeom prst="rect">
            <a:avLst/>
          </a:prstGeom>
        </p:spPr>
      </p:pic>
      <p:pic>
        <p:nvPicPr>
          <p:cNvPr id="30" name="Picture 29"/>
          <p:cNvPicPr>
            <a:picLocks noChangeAspect="1"/>
          </p:cNvPicPr>
          <p:nvPr/>
        </p:nvPicPr>
        <p:blipFill>
          <a:blip r:embed="rId3"/>
          <a:stretch>
            <a:fillRect/>
          </a:stretch>
        </p:blipFill>
        <p:spPr>
          <a:xfrm flipH="1">
            <a:off x="3879299" y="4945778"/>
            <a:ext cx="418365" cy="412749"/>
          </a:xfrm>
          <a:prstGeom prst="rect">
            <a:avLst/>
          </a:prstGeom>
        </p:spPr>
      </p:pic>
      <p:pic>
        <p:nvPicPr>
          <p:cNvPr id="31" name="Picture 30"/>
          <p:cNvPicPr>
            <a:picLocks noChangeAspect="1"/>
          </p:cNvPicPr>
          <p:nvPr/>
        </p:nvPicPr>
        <p:blipFill>
          <a:blip r:embed="rId3"/>
          <a:stretch>
            <a:fillRect/>
          </a:stretch>
        </p:blipFill>
        <p:spPr>
          <a:xfrm flipH="1">
            <a:off x="3073866" y="3476368"/>
            <a:ext cx="418365" cy="412749"/>
          </a:xfrm>
          <a:prstGeom prst="rect">
            <a:avLst/>
          </a:prstGeom>
        </p:spPr>
      </p:pic>
      <p:sp>
        <p:nvSpPr>
          <p:cNvPr id="32" name="TextBox 31"/>
          <p:cNvSpPr txBox="1"/>
          <p:nvPr/>
        </p:nvSpPr>
        <p:spPr>
          <a:xfrm>
            <a:off x="4696203" y="3916721"/>
            <a:ext cx="1408671" cy="523220"/>
          </a:xfrm>
          <a:prstGeom prst="rect">
            <a:avLst/>
          </a:prstGeom>
          <a:noFill/>
        </p:spPr>
        <p:txBody>
          <a:bodyPr wrap="square" rtlCol="0">
            <a:spAutoFit/>
          </a:bodyPr>
          <a:lstStyle/>
          <a:p>
            <a:r>
              <a:rPr lang="en-US" sz="1400" dirty="0">
                <a:solidFill>
                  <a:srgbClr val="00B050"/>
                </a:solidFill>
              </a:rPr>
              <a:t>Suez </a:t>
            </a:r>
            <a:r>
              <a:rPr lang="en-US" sz="1400" dirty="0" smtClean="0">
                <a:solidFill>
                  <a:srgbClr val="00B050"/>
                </a:solidFill>
              </a:rPr>
              <a:t/>
            </a:r>
            <a:br>
              <a:rPr lang="en-US" sz="1400" dirty="0" smtClean="0">
                <a:solidFill>
                  <a:srgbClr val="00B050"/>
                </a:solidFill>
              </a:rPr>
            </a:br>
            <a:r>
              <a:rPr lang="en-US" sz="1400" dirty="0" smtClean="0">
                <a:solidFill>
                  <a:srgbClr val="00B050"/>
                </a:solidFill>
              </a:rPr>
              <a:t>Route (S)</a:t>
            </a:r>
            <a:endParaRPr lang="en-US" sz="1400" dirty="0">
              <a:solidFill>
                <a:srgbClr val="00B050"/>
              </a:solidFill>
            </a:endParaRPr>
          </a:p>
        </p:txBody>
      </p:sp>
      <p:cxnSp>
        <p:nvCxnSpPr>
          <p:cNvPr id="34" name="Curved Connector 33"/>
          <p:cNvCxnSpPr/>
          <p:nvPr/>
        </p:nvCxnSpPr>
        <p:spPr>
          <a:xfrm flipH="1" flipV="1">
            <a:off x="3879299" y="3544376"/>
            <a:ext cx="1502280" cy="494307"/>
          </a:xfrm>
          <a:prstGeom prst="curvedConnector3">
            <a:avLst>
              <a:gd name="adj1" fmla="val 21545"/>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667572" y="3622248"/>
            <a:ext cx="310419"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37" name="Down Arrow 36"/>
          <p:cNvSpPr/>
          <p:nvPr/>
        </p:nvSpPr>
        <p:spPr>
          <a:xfrm rot="5400000">
            <a:off x="4787367" y="5867769"/>
            <a:ext cx="243967" cy="1044133"/>
          </a:xfrm>
          <a:prstGeom prst="downArrow">
            <a:avLst/>
          </a:prstGeom>
          <a:solidFill>
            <a:schemeClr val="accent5">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8" name="Down Arrow 37"/>
          <p:cNvSpPr/>
          <p:nvPr/>
        </p:nvSpPr>
        <p:spPr>
          <a:xfrm rot="5400000">
            <a:off x="4795316" y="6182052"/>
            <a:ext cx="243967" cy="1060031"/>
          </a:xfrm>
          <a:prstGeom prst="downArrow">
            <a:avLst/>
          </a:prstGeom>
          <a:solidFill>
            <a:schemeClr val="accent5">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9" name="Down Arrow 38"/>
          <p:cNvSpPr/>
          <p:nvPr/>
        </p:nvSpPr>
        <p:spPr>
          <a:xfrm rot="16200000">
            <a:off x="6036394" y="6131001"/>
            <a:ext cx="243967" cy="814812"/>
          </a:xfrm>
          <a:prstGeom prst="downArrow">
            <a:avLst/>
          </a:prstGeom>
          <a:solidFill>
            <a:schemeClr val="accent5">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TextBox 39"/>
          <p:cNvSpPr txBox="1"/>
          <p:nvPr/>
        </p:nvSpPr>
        <p:spPr>
          <a:xfrm>
            <a:off x="5352647" y="6392479"/>
            <a:ext cx="647994" cy="276999"/>
          </a:xfrm>
          <a:prstGeom prst="rect">
            <a:avLst/>
          </a:prstGeom>
          <a:noFill/>
        </p:spPr>
        <p:txBody>
          <a:bodyPr wrap="square" rtlCol="0">
            <a:spAutoFit/>
          </a:bodyPr>
          <a:lstStyle/>
          <a:p>
            <a:r>
              <a:rPr lang="en-US" sz="1200" dirty="0" smtClean="0">
                <a:solidFill>
                  <a:schemeClr val="bg1">
                    <a:lumMod val="65000"/>
                  </a:schemeClr>
                </a:solidFill>
              </a:rPr>
              <a:t>AG</a:t>
            </a:r>
            <a:endParaRPr lang="en-US" sz="1200" dirty="0">
              <a:solidFill>
                <a:schemeClr val="bg1">
                  <a:lumMod val="65000"/>
                </a:schemeClr>
              </a:solidFill>
            </a:endParaRPr>
          </a:p>
        </p:txBody>
      </p:sp>
      <p:sp>
        <p:nvSpPr>
          <p:cNvPr id="41" name="TextBox 40"/>
          <p:cNvSpPr txBox="1"/>
          <p:nvPr/>
        </p:nvSpPr>
        <p:spPr>
          <a:xfrm>
            <a:off x="3762860" y="6555968"/>
            <a:ext cx="809031" cy="276999"/>
          </a:xfrm>
          <a:prstGeom prst="rect">
            <a:avLst/>
          </a:prstGeom>
          <a:noFill/>
        </p:spPr>
        <p:txBody>
          <a:bodyPr wrap="square" rtlCol="0">
            <a:spAutoFit/>
          </a:bodyPr>
          <a:lstStyle/>
          <a:p>
            <a:r>
              <a:rPr lang="en-US" sz="1200" dirty="0" smtClean="0">
                <a:solidFill>
                  <a:schemeClr val="bg1">
                    <a:lumMod val="65000"/>
                  </a:schemeClr>
                </a:solidFill>
              </a:rPr>
              <a:t>USGC</a:t>
            </a:r>
            <a:endParaRPr lang="en-US" sz="1200" dirty="0">
              <a:solidFill>
                <a:schemeClr val="bg1">
                  <a:lumMod val="65000"/>
                </a:schemeClr>
              </a:solidFill>
            </a:endParaRPr>
          </a:p>
        </p:txBody>
      </p:sp>
      <p:sp>
        <p:nvSpPr>
          <p:cNvPr id="42" name="TextBox 41"/>
          <p:cNvSpPr txBox="1"/>
          <p:nvPr/>
        </p:nvSpPr>
        <p:spPr>
          <a:xfrm>
            <a:off x="3762859" y="6246952"/>
            <a:ext cx="709071" cy="276999"/>
          </a:xfrm>
          <a:prstGeom prst="rect">
            <a:avLst/>
          </a:prstGeom>
          <a:noFill/>
        </p:spPr>
        <p:txBody>
          <a:bodyPr wrap="square" rtlCol="0">
            <a:spAutoFit/>
          </a:bodyPr>
          <a:lstStyle/>
          <a:p>
            <a:r>
              <a:rPr lang="en-US" sz="1200" dirty="0" smtClean="0">
                <a:solidFill>
                  <a:schemeClr val="bg1">
                    <a:lumMod val="65000"/>
                  </a:schemeClr>
                </a:solidFill>
              </a:rPr>
              <a:t>NWE</a:t>
            </a:r>
            <a:endParaRPr lang="en-US" sz="1200" dirty="0">
              <a:solidFill>
                <a:schemeClr val="bg1">
                  <a:lumMod val="65000"/>
                </a:schemeClr>
              </a:solidFill>
            </a:endParaRPr>
          </a:p>
        </p:txBody>
      </p:sp>
      <p:sp>
        <p:nvSpPr>
          <p:cNvPr id="43" name="TextBox 42"/>
          <p:cNvSpPr txBox="1"/>
          <p:nvPr/>
        </p:nvSpPr>
        <p:spPr>
          <a:xfrm>
            <a:off x="6518898" y="6382544"/>
            <a:ext cx="1102418" cy="276999"/>
          </a:xfrm>
          <a:prstGeom prst="rect">
            <a:avLst/>
          </a:prstGeom>
          <a:noFill/>
        </p:spPr>
        <p:txBody>
          <a:bodyPr wrap="square" rtlCol="0">
            <a:spAutoFit/>
          </a:bodyPr>
          <a:lstStyle/>
          <a:p>
            <a:r>
              <a:rPr lang="en-US" sz="1200" dirty="0" smtClean="0">
                <a:solidFill>
                  <a:schemeClr val="bg1">
                    <a:lumMod val="65000"/>
                  </a:schemeClr>
                </a:solidFill>
              </a:rPr>
              <a:t>Asia Pac</a:t>
            </a:r>
            <a:endParaRPr lang="en-US" sz="1200" dirty="0">
              <a:solidFill>
                <a:schemeClr val="bg1">
                  <a:lumMod val="65000"/>
                </a:schemeClr>
              </a:solidFill>
            </a:endParaRPr>
          </a:p>
        </p:txBody>
      </p:sp>
      <p:sp>
        <p:nvSpPr>
          <p:cNvPr id="44" name="TextBox 43"/>
          <p:cNvSpPr txBox="1"/>
          <p:nvPr/>
        </p:nvSpPr>
        <p:spPr>
          <a:xfrm>
            <a:off x="4884626" y="5993891"/>
            <a:ext cx="2344286" cy="307777"/>
          </a:xfrm>
          <a:prstGeom prst="rect">
            <a:avLst/>
          </a:prstGeom>
          <a:noFill/>
        </p:spPr>
        <p:txBody>
          <a:bodyPr wrap="square" rtlCol="0">
            <a:spAutoFit/>
          </a:bodyPr>
          <a:lstStyle/>
          <a:p>
            <a:r>
              <a:rPr lang="en-US" sz="1400" u="sng" dirty="0" smtClean="0">
                <a:solidFill>
                  <a:schemeClr val="bg1">
                    <a:lumMod val="65000"/>
                  </a:schemeClr>
                </a:solidFill>
              </a:rPr>
              <a:t>Shipping Days</a:t>
            </a:r>
            <a:endParaRPr lang="en-US" sz="1400" u="sng" dirty="0">
              <a:solidFill>
                <a:schemeClr val="bg1">
                  <a:lumMod val="65000"/>
                </a:schemeClr>
              </a:solidFill>
            </a:endParaRPr>
          </a:p>
        </p:txBody>
      </p:sp>
      <p:sp>
        <p:nvSpPr>
          <p:cNvPr id="46" name="TextBox 45"/>
          <p:cNvSpPr txBox="1"/>
          <p:nvPr/>
        </p:nvSpPr>
        <p:spPr>
          <a:xfrm>
            <a:off x="4500914" y="6251739"/>
            <a:ext cx="1185209" cy="261610"/>
          </a:xfrm>
          <a:prstGeom prst="rect">
            <a:avLst/>
          </a:prstGeom>
          <a:noFill/>
        </p:spPr>
        <p:txBody>
          <a:bodyPr wrap="square" rtlCol="0">
            <a:spAutoFit/>
          </a:bodyPr>
          <a:lstStyle/>
          <a:p>
            <a:r>
              <a:rPr lang="en-US" sz="1100" dirty="0" smtClean="0">
                <a:solidFill>
                  <a:schemeClr val="bg1">
                    <a:lumMod val="65000"/>
                  </a:schemeClr>
                </a:solidFill>
              </a:rPr>
              <a:t>26(S) / 39(C)</a:t>
            </a:r>
            <a:endParaRPr lang="en-US" sz="1100" dirty="0">
              <a:solidFill>
                <a:schemeClr val="bg1">
                  <a:lumMod val="65000"/>
                </a:schemeClr>
              </a:solidFill>
            </a:endParaRPr>
          </a:p>
        </p:txBody>
      </p:sp>
      <p:sp>
        <p:nvSpPr>
          <p:cNvPr id="47" name="TextBox 46"/>
          <p:cNvSpPr txBox="1"/>
          <p:nvPr/>
        </p:nvSpPr>
        <p:spPr>
          <a:xfrm>
            <a:off x="4521234" y="6567852"/>
            <a:ext cx="1185209" cy="261610"/>
          </a:xfrm>
          <a:prstGeom prst="rect">
            <a:avLst/>
          </a:prstGeom>
          <a:noFill/>
        </p:spPr>
        <p:txBody>
          <a:bodyPr wrap="square" rtlCol="0">
            <a:spAutoFit/>
          </a:bodyPr>
          <a:lstStyle/>
          <a:p>
            <a:r>
              <a:rPr lang="en-US" sz="1100" dirty="0" smtClean="0">
                <a:solidFill>
                  <a:schemeClr val="bg1">
                    <a:lumMod val="65000"/>
                  </a:schemeClr>
                </a:solidFill>
              </a:rPr>
              <a:t>38(S) / 45(C)</a:t>
            </a:r>
            <a:endParaRPr lang="en-US" sz="1100" dirty="0">
              <a:solidFill>
                <a:schemeClr val="bg1">
                  <a:lumMod val="65000"/>
                </a:schemeClr>
              </a:solidFill>
            </a:endParaRPr>
          </a:p>
        </p:txBody>
      </p:sp>
      <p:sp>
        <p:nvSpPr>
          <p:cNvPr id="48" name="TextBox 47"/>
          <p:cNvSpPr txBox="1"/>
          <p:nvPr/>
        </p:nvSpPr>
        <p:spPr>
          <a:xfrm>
            <a:off x="5951015" y="6405627"/>
            <a:ext cx="1185209" cy="261610"/>
          </a:xfrm>
          <a:prstGeom prst="rect">
            <a:avLst/>
          </a:prstGeom>
          <a:noFill/>
        </p:spPr>
        <p:txBody>
          <a:bodyPr wrap="square" rtlCol="0">
            <a:spAutoFit/>
          </a:bodyPr>
          <a:lstStyle/>
          <a:p>
            <a:r>
              <a:rPr lang="en-US" sz="1100" dirty="0" smtClean="0">
                <a:solidFill>
                  <a:schemeClr val="bg1">
                    <a:lumMod val="65000"/>
                  </a:schemeClr>
                </a:solidFill>
              </a:rPr>
              <a:t>12</a:t>
            </a:r>
            <a:endParaRPr lang="en-US" sz="1100" dirty="0">
              <a:solidFill>
                <a:schemeClr val="bg1">
                  <a:lumMod val="65000"/>
                </a:schemeClr>
              </a:solidFill>
            </a:endParaRPr>
          </a:p>
        </p:txBody>
      </p:sp>
      <p:pic>
        <p:nvPicPr>
          <p:cNvPr id="18" name="Picture 17"/>
          <p:cNvPicPr>
            <a:picLocks noChangeAspect="1"/>
          </p:cNvPicPr>
          <p:nvPr/>
        </p:nvPicPr>
        <p:blipFill>
          <a:blip r:embed="rId4"/>
          <a:stretch>
            <a:fillRect/>
          </a:stretch>
        </p:blipFill>
        <p:spPr>
          <a:xfrm>
            <a:off x="150464" y="855553"/>
            <a:ext cx="3488537" cy="752138"/>
          </a:xfrm>
          <a:prstGeom prst="rect">
            <a:avLst/>
          </a:prstGeom>
        </p:spPr>
      </p:pic>
    </p:spTree>
    <p:extLst>
      <p:ext uri="{BB962C8B-B14F-4D97-AF65-F5344CB8AC3E}">
        <p14:creationId xmlns:p14="http://schemas.microsoft.com/office/powerpoint/2010/main" val="2142250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20430" y="285123"/>
            <a:ext cx="6389077" cy="310662"/>
          </a:xfrm>
        </p:spPr>
        <p:txBody>
          <a:bodyPr/>
          <a:lstStyle/>
          <a:p>
            <a:r>
              <a:rPr lang="en-US" altLang="en-US" dirty="0"/>
              <a:t>Loadports and Logistics</a:t>
            </a:r>
          </a:p>
        </p:txBody>
      </p:sp>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846" y="1951893"/>
            <a:ext cx="5779477" cy="380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Line 4"/>
          <p:cNvSpPr>
            <a:spLocks noChangeShapeType="1"/>
          </p:cNvSpPr>
          <p:nvPr/>
        </p:nvSpPr>
        <p:spPr bwMode="auto">
          <a:xfrm>
            <a:off x="3056792" y="2378320"/>
            <a:ext cx="29308" cy="21101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50" name="Line 5"/>
          <p:cNvSpPr>
            <a:spLocks noChangeShapeType="1"/>
          </p:cNvSpPr>
          <p:nvPr/>
        </p:nvSpPr>
        <p:spPr bwMode="auto">
          <a:xfrm flipH="1">
            <a:off x="3962400" y="3182815"/>
            <a:ext cx="1758462" cy="4454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51" name="Text Box 6"/>
          <p:cNvSpPr txBox="1">
            <a:spLocks noChangeArrowheads="1"/>
          </p:cNvSpPr>
          <p:nvPr/>
        </p:nvSpPr>
        <p:spPr bwMode="auto">
          <a:xfrm rot="-844463">
            <a:off x="4004897" y="3107818"/>
            <a:ext cx="1598734" cy="262829"/>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en-US" sz="1108" b="1" dirty="0">
                <a:solidFill>
                  <a:srgbClr val="FF3300"/>
                </a:solidFill>
              </a:rPr>
              <a:t>P/L - Arab Light only</a:t>
            </a:r>
          </a:p>
        </p:txBody>
      </p:sp>
      <p:sp>
        <p:nvSpPr>
          <p:cNvPr id="6152" name="Text Box 7"/>
          <p:cNvSpPr txBox="1">
            <a:spLocks noChangeArrowheads="1"/>
          </p:cNvSpPr>
          <p:nvPr/>
        </p:nvSpPr>
        <p:spPr bwMode="auto">
          <a:xfrm>
            <a:off x="5741377" y="5852747"/>
            <a:ext cx="1850186" cy="319639"/>
          </a:xfrm>
          <a:prstGeom prst="rect">
            <a:avLst/>
          </a:prstGeom>
          <a:noFill/>
          <a:ln w="2857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r>
              <a:rPr lang="en-US" altLang="en-US" sz="1477" dirty="0"/>
              <a:t>US / NWE via Cape</a:t>
            </a:r>
          </a:p>
        </p:txBody>
      </p:sp>
      <p:sp>
        <p:nvSpPr>
          <p:cNvPr id="6153" name="Text Box 8"/>
          <p:cNvSpPr txBox="1">
            <a:spLocks noChangeArrowheads="1"/>
          </p:cNvSpPr>
          <p:nvPr/>
        </p:nvSpPr>
        <p:spPr bwMode="auto">
          <a:xfrm>
            <a:off x="8191500" y="2910255"/>
            <a:ext cx="437940" cy="319639"/>
          </a:xfrm>
          <a:prstGeom prst="rect">
            <a:avLst/>
          </a:prstGeom>
          <a:noFill/>
          <a:ln w="2857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r>
              <a:rPr lang="en-US" altLang="en-US" sz="1477" dirty="0"/>
              <a:t>AP</a:t>
            </a:r>
          </a:p>
        </p:txBody>
      </p:sp>
      <p:sp>
        <p:nvSpPr>
          <p:cNvPr id="6154" name="Freeform 9"/>
          <p:cNvSpPr>
            <a:spLocks/>
          </p:cNvSpPr>
          <p:nvPr/>
        </p:nvSpPr>
        <p:spPr bwMode="auto">
          <a:xfrm>
            <a:off x="5884985" y="3096358"/>
            <a:ext cx="2332892" cy="332642"/>
          </a:xfrm>
          <a:custGeom>
            <a:avLst/>
            <a:gdLst>
              <a:gd name="T0" fmla="*/ 0 w 1592"/>
              <a:gd name="T1" fmla="*/ 2147483647 h 227"/>
              <a:gd name="T2" fmla="*/ 2147483647 w 1592"/>
              <a:gd name="T3" fmla="*/ 2147483647 h 227"/>
              <a:gd name="T4" fmla="*/ 2147483647 w 1592"/>
              <a:gd name="T5" fmla="*/ 2147483647 h 227"/>
              <a:gd name="T6" fmla="*/ 2147483647 w 1592"/>
              <a:gd name="T7" fmla="*/ 2147483647 h 227"/>
              <a:gd name="T8" fmla="*/ 2147483647 w 1592"/>
              <a:gd name="T9" fmla="*/ 2147483647 h 227"/>
              <a:gd name="T10" fmla="*/ 2147483647 w 1592"/>
              <a:gd name="T11" fmla="*/ 2147483647 h 227"/>
              <a:gd name="T12" fmla="*/ 2147483647 w 1592"/>
              <a:gd name="T13" fmla="*/ 2147483647 h 2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2" h="227">
                <a:moveTo>
                  <a:pt x="0" y="35"/>
                </a:moveTo>
                <a:cubicBezTo>
                  <a:pt x="181" y="81"/>
                  <a:pt x="363" y="128"/>
                  <a:pt x="472" y="123"/>
                </a:cubicBezTo>
                <a:cubicBezTo>
                  <a:pt x="581" y="118"/>
                  <a:pt x="607" y="0"/>
                  <a:pt x="656" y="3"/>
                </a:cubicBezTo>
                <a:cubicBezTo>
                  <a:pt x="705" y="6"/>
                  <a:pt x="736" y="112"/>
                  <a:pt x="768" y="139"/>
                </a:cubicBezTo>
                <a:cubicBezTo>
                  <a:pt x="800" y="166"/>
                  <a:pt x="763" y="150"/>
                  <a:pt x="848" y="163"/>
                </a:cubicBezTo>
                <a:cubicBezTo>
                  <a:pt x="933" y="176"/>
                  <a:pt x="1156" y="227"/>
                  <a:pt x="1280" y="219"/>
                </a:cubicBezTo>
                <a:cubicBezTo>
                  <a:pt x="1404" y="211"/>
                  <a:pt x="1540" y="132"/>
                  <a:pt x="1592" y="115"/>
                </a:cubicBezTo>
              </a:path>
            </a:pathLst>
          </a:custGeom>
          <a:noFill/>
          <a:ln w="38100" cmpd="sng">
            <a:solidFill>
              <a:srgbClr val="00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55" name="Freeform 10"/>
          <p:cNvSpPr>
            <a:spLocks/>
          </p:cNvSpPr>
          <p:nvPr/>
        </p:nvSpPr>
        <p:spPr bwMode="auto">
          <a:xfrm>
            <a:off x="3341077" y="2983524"/>
            <a:ext cx="4432789" cy="2864827"/>
          </a:xfrm>
          <a:custGeom>
            <a:avLst/>
            <a:gdLst>
              <a:gd name="T0" fmla="*/ 2147483647 w 3025"/>
              <a:gd name="T1" fmla="*/ 2147483647 h 1955"/>
              <a:gd name="T2" fmla="*/ 2147483647 w 3025"/>
              <a:gd name="T3" fmla="*/ 2147483647 h 1955"/>
              <a:gd name="T4" fmla="*/ 2147483647 w 3025"/>
              <a:gd name="T5" fmla="*/ 2147483647 h 1955"/>
              <a:gd name="T6" fmla="*/ 2147483647 w 3025"/>
              <a:gd name="T7" fmla="*/ 2147483647 h 1955"/>
              <a:gd name="T8" fmla="*/ 2147483647 w 3025"/>
              <a:gd name="T9" fmla="*/ 2147483647 h 1955"/>
              <a:gd name="T10" fmla="*/ 0 w 3025"/>
              <a:gd name="T11" fmla="*/ 0 h 19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5" h="1955">
                <a:moveTo>
                  <a:pt x="2880" y="288"/>
                </a:moveTo>
                <a:cubicBezTo>
                  <a:pt x="2952" y="379"/>
                  <a:pt x="3025" y="471"/>
                  <a:pt x="2976" y="664"/>
                </a:cubicBezTo>
                <a:cubicBezTo>
                  <a:pt x="2927" y="857"/>
                  <a:pt x="2861" y="1260"/>
                  <a:pt x="2584" y="1448"/>
                </a:cubicBezTo>
                <a:cubicBezTo>
                  <a:pt x="2307" y="1636"/>
                  <a:pt x="1589" y="1757"/>
                  <a:pt x="1312" y="1792"/>
                </a:cubicBezTo>
                <a:cubicBezTo>
                  <a:pt x="1035" y="1827"/>
                  <a:pt x="1139" y="1955"/>
                  <a:pt x="920" y="1656"/>
                </a:cubicBezTo>
                <a:cubicBezTo>
                  <a:pt x="701" y="1357"/>
                  <a:pt x="153" y="276"/>
                  <a:pt x="0" y="0"/>
                </a:cubicBezTo>
              </a:path>
            </a:pathLst>
          </a:custGeom>
          <a:noFill/>
          <a:ln w="38100" cmpd="sng">
            <a:solidFill>
              <a:srgbClr val="00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56" name="Freeform 11"/>
          <p:cNvSpPr>
            <a:spLocks/>
          </p:cNvSpPr>
          <p:nvPr/>
        </p:nvSpPr>
        <p:spPr bwMode="auto">
          <a:xfrm>
            <a:off x="6611815" y="4847492"/>
            <a:ext cx="773723" cy="1019908"/>
          </a:xfrm>
          <a:custGeom>
            <a:avLst/>
            <a:gdLst>
              <a:gd name="T0" fmla="*/ 2147483647 w 520"/>
              <a:gd name="T1" fmla="*/ 0 h 704"/>
              <a:gd name="T2" fmla="*/ 0 w 520"/>
              <a:gd name="T3" fmla="*/ 2147483647 h 704"/>
              <a:gd name="T4" fmla="*/ 0 60000 65536"/>
              <a:gd name="T5" fmla="*/ 0 60000 65536"/>
            </a:gdLst>
            <a:ahLst/>
            <a:cxnLst>
              <a:cxn ang="T4">
                <a:pos x="T0" y="T1"/>
              </a:cxn>
              <a:cxn ang="T5">
                <a:pos x="T2" y="T3"/>
              </a:cxn>
            </a:cxnLst>
            <a:rect l="0" t="0" r="r" b="b"/>
            <a:pathLst>
              <a:path w="520" h="704">
                <a:moveTo>
                  <a:pt x="520" y="0"/>
                </a:moveTo>
                <a:cubicBezTo>
                  <a:pt x="303" y="293"/>
                  <a:pt x="87" y="587"/>
                  <a:pt x="0" y="704"/>
                </a:cubicBezTo>
              </a:path>
            </a:pathLst>
          </a:custGeom>
          <a:noFill/>
          <a:ln w="38100" cmpd="sng">
            <a:solidFill>
              <a:srgbClr val="00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57" name="AutoShape 12"/>
          <p:cNvSpPr>
            <a:spLocks noChangeArrowheads="1"/>
          </p:cNvSpPr>
          <p:nvPr/>
        </p:nvSpPr>
        <p:spPr bwMode="auto">
          <a:xfrm>
            <a:off x="3903785" y="3593123"/>
            <a:ext cx="128954" cy="140677"/>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endParaRPr lang="en-US" altLang="en-US" sz="738" dirty="0"/>
          </a:p>
        </p:txBody>
      </p:sp>
      <p:sp>
        <p:nvSpPr>
          <p:cNvPr id="6158" name="AutoShape 13"/>
          <p:cNvSpPr>
            <a:spLocks noChangeArrowheads="1"/>
          </p:cNvSpPr>
          <p:nvPr/>
        </p:nvSpPr>
        <p:spPr bwMode="auto">
          <a:xfrm>
            <a:off x="5767754" y="3100754"/>
            <a:ext cx="128954" cy="140677"/>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endParaRPr lang="en-US" altLang="en-US" sz="738" dirty="0"/>
          </a:p>
        </p:txBody>
      </p:sp>
      <p:sp>
        <p:nvSpPr>
          <p:cNvPr id="6159" name="AutoShape 14"/>
          <p:cNvSpPr>
            <a:spLocks noChangeArrowheads="1"/>
          </p:cNvSpPr>
          <p:nvPr/>
        </p:nvSpPr>
        <p:spPr bwMode="auto">
          <a:xfrm>
            <a:off x="2977661" y="2233246"/>
            <a:ext cx="128954" cy="140677"/>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endParaRPr lang="en-US" altLang="en-US" sz="738" dirty="0"/>
          </a:p>
        </p:txBody>
      </p:sp>
      <p:sp>
        <p:nvSpPr>
          <p:cNvPr id="6160" name="Freeform 15"/>
          <p:cNvSpPr>
            <a:spLocks/>
          </p:cNvSpPr>
          <p:nvPr/>
        </p:nvSpPr>
        <p:spPr bwMode="auto">
          <a:xfrm>
            <a:off x="1992923" y="1060938"/>
            <a:ext cx="1150327" cy="1148862"/>
          </a:xfrm>
          <a:custGeom>
            <a:avLst/>
            <a:gdLst>
              <a:gd name="T0" fmla="*/ 2147483647 w 785"/>
              <a:gd name="T1" fmla="*/ 2147483647 h 360"/>
              <a:gd name="T2" fmla="*/ 2147483647 w 785"/>
              <a:gd name="T3" fmla="*/ 2147483647 h 360"/>
              <a:gd name="T4" fmla="*/ 0 w 785"/>
              <a:gd name="T5" fmla="*/ 0 h 360"/>
              <a:gd name="T6" fmla="*/ 0 60000 65536"/>
              <a:gd name="T7" fmla="*/ 0 60000 65536"/>
              <a:gd name="T8" fmla="*/ 0 60000 65536"/>
            </a:gdLst>
            <a:ahLst/>
            <a:cxnLst>
              <a:cxn ang="T6">
                <a:pos x="T0" y="T1"/>
              </a:cxn>
              <a:cxn ang="T7">
                <a:pos x="T2" y="T3"/>
              </a:cxn>
              <a:cxn ang="T8">
                <a:pos x="T4" y="T5"/>
              </a:cxn>
            </a:cxnLst>
            <a:rect l="0" t="0" r="r" b="b"/>
            <a:pathLst>
              <a:path w="785" h="360">
                <a:moveTo>
                  <a:pt x="728" y="360"/>
                </a:moveTo>
                <a:cubicBezTo>
                  <a:pt x="756" y="330"/>
                  <a:pt x="785" y="300"/>
                  <a:pt x="664" y="240"/>
                </a:cubicBezTo>
                <a:cubicBezTo>
                  <a:pt x="543" y="180"/>
                  <a:pt x="111" y="40"/>
                  <a:pt x="0" y="0"/>
                </a:cubicBezTo>
              </a:path>
            </a:pathLst>
          </a:custGeom>
          <a:noFill/>
          <a:ln w="38100" cmpd="sng">
            <a:solidFill>
              <a:srgbClr val="00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61" name="Text Box 16"/>
          <p:cNvSpPr txBox="1">
            <a:spLocks noChangeArrowheads="1"/>
          </p:cNvSpPr>
          <p:nvPr/>
        </p:nvSpPr>
        <p:spPr bwMode="auto">
          <a:xfrm>
            <a:off x="383931" y="964224"/>
            <a:ext cx="1576072" cy="319639"/>
          </a:xfrm>
          <a:prstGeom prst="rect">
            <a:avLst/>
          </a:prstGeom>
          <a:noFill/>
          <a:ln w="2857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r>
              <a:rPr lang="en-US" altLang="en-US" sz="1477" dirty="0"/>
              <a:t>US / NWE / Med</a:t>
            </a:r>
          </a:p>
        </p:txBody>
      </p:sp>
      <p:sp>
        <p:nvSpPr>
          <p:cNvPr id="6162" name="Freeform 17"/>
          <p:cNvSpPr>
            <a:spLocks/>
          </p:cNvSpPr>
          <p:nvPr/>
        </p:nvSpPr>
        <p:spPr bwMode="auto">
          <a:xfrm>
            <a:off x="3552093" y="3358661"/>
            <a:ext cx="363415" cy="269631"/>
          </a:xfrm>
          <a:custGeom>
            <a:avLst/>
            <a:gdLst>
              <a:gd name="T0" fmla="*/ 2147483647 w 264"/>
              <a:gd name="T1" fmla="*/ 2147483647 h 184"/>
              <a:gd name="T2" fmla="*/ 0 w 264"/>
              <a:gd name="T3" fmla="*/ 0 h 184"/>
              <a:gd name="T4" fmla="*/ 0 60000 65536"/>
              <a:gd name="T5" fmla="*/ 0 60000 65536"/>
            </a:gdLst>
            <a:ahLst/>
            <a:cxnLst>
              <a:cxn ang="T4">
                <a:pos x="T0" y="T1"/>
              </a:cxn>
              <a:cxn ang="T5">
                <a:pos x="T2" y="T3"/>
              </a:cxn>
            </a:cxnLst>
            <a:rect l="0" t="0" r="r" b="b"/>
            <a:pathLst>
              <a:path w="264" h="184">
                <a:moveTo>
                  <a:pt x="264" y="184"/>
                </a:moveTo>
                <a:cubicBezTo>
                  <a:pt x="154" y="109"/>
                  <a:pt x="45" y="35"/>
                  <a:pt x="0" y="0"/>
                </a:cubicBezTo>
              </a:path>
            </a:pathLst>
          </a:custGeom>
          <a:noFill/>
          <a:ln w="38100"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63" name="AutoShape 18"/>
          <p:cNvSpPr>
            <a:spLocks/>
          </p:cNvSpPr>
          <p:nvPr/>
        </p:nvSpPr>
        <p:spPr bwMode="auto">
          <a:xfrm>
            <a:off x="7022123" y="1449266"/>
            <a:ext cx="1975338" cy="448408"/>
          </a:xfrm>
          <a:prstGeom prst="borderCallout2">
            <a:avLst>
              <a:gd name="adj1" fmla="val 23528"/>
              <a:gd name="adj2" fmla="val -3560"/>
              <a:gd name="adj3" fmla="val 23528"/>
              <a:gd name="adj4" fmla="val -31083"/>
              <a:gd name="adj5" fmla="val 368301"/>
              <a:gd name="adj6" fmla="val -59940"/>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292" b="1" dirty="0">
                <a:solidFill>
                  <a:srgbClr val="FFFF00"/>
                </a:solidFill>
              </a:rPr>
              <a:t>Ras Tanura / Juaymah (Saudi)</a:t>
            </a:r>
          </a:p>
        </p:txBody>
      </p:sp>
      <p:sp>
        <p:nvSpPr>
          <p:cNvPr id="6164" name="AutoShape 19"/>
          <p:cNvSpPr>
            <a:spLocks/>
          </p:cNvSpPr>
          <p:nvPr/>
        </p:nvSpPr>
        <p:spPr bwMode="auto">
          <a:xfrm>
            <a:off x="2239108" y="3968261"/>
            <a:ext cx="949569" cy="422031"/>
          </a:xfrm>
          <a:prstGeom prst="borderCallout2">
            <a:avLst>
              <a:gd name="adj1" fmla="val 25000"/>
              <a:gd name="adj2" fmla="val 107407"/>
              <a:gd name="adj3" fmla="val 25000"/>
              <a:gd name="adj4" fmla="val 142593"/>
              <a:gd name="adj5" fmla="val -72222"/>
              <a:gd name="adj6" fmla="val 179014"/>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477" b="1" dirty="0">
                <a:solidFill>
                  <a:srgbClr val="FFFF00"/>
                </a:solidFill>
              </a:rPr>
              <a:t>Yanbu</a:t>
            </a:r>
          </a:p>
        </p:txBody>
      </p:sp>
      <p:sp>
        <p:nvSpPr>
          <p:cNvPr id="6165" name="AutoShape 20"/>
          <p:cNvSpPr>
            <a:spLocks/>
          </p:cNvSpPr>
          <p:nvPr/>
        </p:nvSpPr>
        <p:spPr bwMode="auto">
          <a:xfrm>
            <a:off x="597877" y="1811216"/>
            <a:ext cx="1254369" cy="363415"/>
          </a:xfrm>
          <a:prstGeom prst="borderCallout2">
            <a:avLst>
              <a:gd name="adj1" fmla="val 29032"/>
              <a:gd name="adj2" fmla="val 105606"/>
              <a:gd name="adj3" fmla="val 29032"/>
              <a:gd name="adj4" fmla="val 147782"/>
              <a:gd name="adj5" fmla="val 129032"/>
              <a:gd name="adj6" fmla="val 191588"/>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477" b="1" dirty="0">
                <a:solidFill>
                  <a:srgbClr val="FFFF00"/>
                </a:solidFill>
              </a:rPr>
              <a:t>Sidi Kerir </a:t>
            </a:r>
          </a:p>
        </p:txBody>
      </p:sp>
      <p:sp>
        <p:nvSpPr>
          <p:cNvPr id="6166" name="AutoShape 21"/>
          <p:cNvSpPr>
            <a:spLocks/>
          </p:cNvSpPr>
          <p:nvPr/>
        </p:nvSpPr>
        <p:spPr bwMode="auto">
          <a:xfrm>
            <a:off x="609600" y="2491154"/>
            <a:ext cx="1242646" cy="562708"/>
          </a:xfrm>
          <a:prstGeom prst="borderCallout2">
            <a:avLst>
              <a:gd name="adj1" fmla="val 18750"/>
              <a:gd name="adj2" fmla="val 105662"/>
              <a:gd name="adj3" fmla="val 18750"/>
              <a:gd name="adj4" fmla="val 150588"/>
              <a:gd name="adj5" fmla="val -2083"/>
              <a:gd name="adj6" fmla="val 197171"/>
            </a:avLst>
          </a:prstGeom>
          <a:ln>
            <a:headEnd/>
            <a:tailEnd/>
          </a:ln>
        </p:spPr>
        <p:style>
          <a:lnRef idx="2">
            <a:schemeClr val="accent5"/>
          </a:lnRef>
          <a:fillRef idx="1">
            <a:schemeClr val="lt1"/>
          </a:fillRef>
          <a:effectRef idx="0">
            <a:schemeClr val="accent5"/>
          </a:effectRef>
          <a:fontRef idx="minor">
            <a:schemeClr val="dk1"/>
          </a:fontRef>
        </p:style>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477" b="1" dirty="0">
                <a:solidFill>
                  <a:srgbClr val="FF3300"/>
                </a:solidFill>
              </a:rPr>
              <a:t>SUMED Pipeline</a:t>
            </a:r>
          </a:p>
        </p:txBody>
      </p:sp>
      <p:sp>
        <p:nvSpPr>
          <p:cNvPr id="6167" name="AutoShape 22"/>
          <p:cNvSpPr>
            <a:spLocks/>
          </p:cNvSpPr>
          <p:nvPr/>
        </p:nvSpPr>
        <p:spPr bwMode="auto">
          <a:xfrm>
            <a:off x="3892062" y="920262"/>
            <a:ext cx="1242646" cy="316523"/>
          </a:xfrm>
          <a:prstGeom prst="borderCallout2">
            <a:avLst>
              <a:gd name="adj1" fmla="val 33333"/>
              <a:gd name="adj2" fmla="val -5662"/>
              <a:gd name="adj3" fmla="val 33333"/>
              <a:gd name="adj4" fmla="val -33019"/>
              <a:gd name="adj5" fmla="val 474074"/>
              <a:gd name="adj6" fmla="val -61319"/>
            </a:avLst>
          </a:prstGeom>
          <a:ln>
            <a:headEnd/>
            <a:tailEnd/>
          </a:ln>
        </p:spPr>
        <p:style>
          <a:lnRef idx="2">
            <a:schemeClr val="accent5"/>
          </a:lnRef>
          <a:fillRef idx="1">
            <a:schemeClr val="lt1"/>
          </a:fillRef>
          <a:effectRef idx="0">
            <a:schemeClr val="accent5"/>
          </a:effectRef>
          <a:fontRef idx="minor">
            <a:schemeClr val="dk1"/>
          </a:fontRef>
        </p:style>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477" b="1" dirty="0">
                <a:solidFill>
                  <a:srgbClr val="FF3300"/>
                </a:solidFill>
              </a:rPr>
              <a:t>Suez Canal</a:t>
            </a:r>
          </a:p>
        </p:txBody>
      </p:sp>
      <p:sp>
        <p:nvSpPr>
          <p:cNvPr id="6168" name="AutoShape 23"/>
          <p:cNvSpPr>
            <a:spLocks/>
          </p:cNvSpPr>
          <p:nvPr/>
        </p:nvSpPr>
        <p:spPr bwMode="auto">
          <a:xfrm>
            <a:off x="597877" y="3464169"/>
            <a:ext cx="1242646" cy="375138"/>
          </a:xfrm>
          <a:prstGeom prst="borderCallout2">
            <a:avLst>
              <a:gd name="adj1" fmla="val 28125"/>
              <a:gd name="adj2" fmla="val 105662"/>
              <a:gd name="adj3" fmla="val 28125"/>
              <a:gd name="adj4" fmla="val 152949"/>
              <a:gd name="adj5" fmla="val -221875"/>
              <a:gd name="adj6" fmla="val 201889"/>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77" b="1" dirty="0">
                <a:solidFill>
                  <a:srgbClr val="FFFF00"/>
                </a:solidFill>
                <a:latin typeface="Arial" panose="020B0604020202020204" pitchFamily="34" charset="0"/>
              </a:rPr>
              <a:t>Ain Sukna</a:t>
            </a:r>
          </a:p>
        </p:txBody>
      </p:sp>
      <p:sp>
        <p:nvSpPr>
          <p:cNvPr id="6169" name="Text Box 24"/>
          <p:cNvSpPr txBox="1">
            <a:spLocks noChangeArrowheads="1"/>
          </p:cNvSpPr>
          <p:nvPr/>
        </p:nvSpPr>
        <p:spPr bwMode="auto">
          <a:xfrm>
            <a:off x="5005754" y="5246078"/>
            <a:ext cx="1676400" cy="26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1108" b="1" dirty="0">
                <a:ea typeface="MS PGothic" panose="020B0600070205080204" pitchFamily="34" charset="-128"/>
              </a:rPr>
              <a:t>Gulf of Aden</a:t>
            </a:r>
            <a:endParaRPr lang="en-US" altLang="en-US" sz="1108" b="1" dirty="0"/>
          </a:p>
        </p:txBody>
      </p:sp>
      <p:sp>
        <p:nvSpPr>
          <p:cNvPr id="6170" name="Text Box 25"/>
          <p:cNvSpPr txBox="1">
            <a:spLocks noChangeArrowheads="1"/>
          </p:cNvSpPr>
          <p:nvPr/>
        </p:nvSpPr>
        <p:spPr bwMode="auto">
          <a:xfrm>
            <a:off x="3833012" y="1181935"/>
            <a:ext cx="2895600"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923" b="1" dirty="0">
                <a:ea typeface="MS PGothic" panose="020B0600070205080204" pitchFamily="34" charset="-128"/>
              </a:rPr>
              <a:t>3 days through Canal </a:t>
            </a:r>
            <a:r>
              <a:rPr lang="en-US" altLang="ja-JP" sz="923" b="1" dirty="0" smtClean="0">
                <a:ea typeface="MS PGothic" panose="020B0600070205080204" pitchFamily="34" charset="-128"/>
              </a:rPr>
              <a:t>incl</a:t>
            </a:r>
            <a:br>
              <a:rPr lang="en-US" altLang="ja-JP" sz="923" b="1" dirty="0" smtClean="0">
                <a:ea typeface="MS PGothic" panose="020B0600070205080204" pitchFamily="34" charset="-128"/>
              </a:rPr>
            </a:br>
            <a:r>
              <a:rPr lang="en-US" altLang="ja-JP" sz="923" b="1" dirty="0" smtClean="0">
                <a:ea typeface="MS PGothic" panose="020B0600070205080204" pitchFamily="34" charset="-128"/>
              </a:rPr>
              <a:t> Drop and Pick</a:t>
            </a:r>
            <a:endParaRPr lang="en-US" altLang="en-US" sz="923" b="1" dirty="0"/>
          </a:p>
        </p:txBody>
      </p:sp>
      <p:sp>
        <p:nvSpPr>
          <p:cNvPr id="6171" name="Text Box 26"/>
          <p:cNvSpPr txBox="1">
            <a:spLocks noChangeArrowheads="1"/>
          </p:cNvSpPr>
          <p:nvPr/>
        </p:nvSpPr>
        <p:spPr bwMode="auto">
          <a:xfrm>
            <a:off x="365288" y="1274152"/>
            <a:ext cx="177300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923" b="1" dirty="0" smtClean="0">
                <a:ea typeface="MS PGothic" panose="020B0600070205080204" pitchFamily="34" charset="-128"/>
              </a:rPr>
              <a:t>22  </a:t>
            </a:r>
            <a:r>
              <a:rPr lang="en-US" altLang="ja-JP" sz="923" b="1" dirty="0">
                <a:ea typeface="MS PGothic" panose="020B0600070205080204" pitchFamily="34" charset="-128"/>
              </a:rPr>
              <a:t>/  </a:t>
            </a:r>
            <a:r>
              <a:rPr lang="en-US" altLang="ja-JP" sz="923" b="1" dirty="0" smtClean="0">
                <a:ea typeface="MS PGothic" panose="020B0600070205080204" pitchFamily="34" charset="-128"/>
              </a:rPr>
              <a:t>12  </a:t>
            </a:r>
            <a:r>
              <a:rPr lang="en-US" altLang="ja-JP" sz="923" b="1" dirty="0">
                <a:ea typeface="MS PGothic" panose="020B0600070205080204" pitchFamily="34" charset="-128"/>
              </a:rPr>
              <a:t>/ </a:t>
            </a:r>
            <a:r>
              <a:rPr lang="en-US" altLang="ja-JP" sz="923" b="1" dirty="0" smtClean="0">
                <a:ea typeface="MS PGothic" panose="020B0600070205080204" pitchFamily="34" charset="-128"/>
              </a:rPr>
              <a:t>3 </a:t>
            </a:r>
            <a:r>
              <a:rPr lang="en-US" altLang="ja-JP" sz="923" b="1" dirty="0">
                <a:ea typeface="MS PGothic" panose="020B0600070205080204" pitchFamily="34" charset="-128"/>
              </a:rPr>
              <a:t>days Voyage from </a:t>
            </a:r>
            <a:r>
              <a:rPr lang="en-US" altLang="ja-JP" sz="923" b="1" dirty="0" smtClean="0">
                <a:ea typeface="MS PGothic" panose="020B0600070205080204" pitchFamily="34" charset="-128"/>
              </a:rPr>
              <a:t>Sidi Kerir</a:t>
            </a:r>
            <a:endParaRPr lang="en-US" altLang="en-US" sz="923" b="1" dirty="0"/>
          </a:p>
        </p:txBody>
      </p:sp>
      <p:sp>
        <p:nvSpPr>
          <p:cNvPr id="6172" name="Text Box 27"/>
          <p:cNvSpPr txBox="1">
            <a:spLocks noChangeArrowheads="1"/>
          </p:cNvSpPr>
          <p:nvPr/>
        </p:nvSpPr>
        <p:spPr bwMode="auto">
          <a:xfrm>
            <a:off x="5779477" y="6183923"/>
            <a:ext cx="3062654" cy="23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923" b="1" dirty="0" smtClean="0">
                <a:ea typeface="MS PGothic" panose="020B0600070205080204" pitchFamily="34" charset="-128"/>
              </a:rPr>
              <a:t>45 </a:t>
            </a:r>
            <a:r>
              <a:rPr lang="en-US" altLang="ja-JP" sz="923" b="1" dirty="0">
                <a:ea typeface="MS PGothic" panose="020B0600070205080204" pitchFamily="34" charset="-128"/>
              </a:rPr>
              <a:t>/ </a:t>
            </a:r>
            <a:r>
              <a:rPr lang="en-US" altLang="ja-JP" sz="923" b="1" dirty="0" smtClean="0">
                <a:ea typeface="MS PGothic" panose="020B0600070205080204" pitchFamily="34" charset="-128"/>
              </a:rPr>
              <a:t>39 </a:t>
            </a:r>
            <a:r>
              <a:rPr lang="en-US" altLang="ja-JP" sz="923" b="1" dirty="0">
                <a:ea typeface="MS PGothic" panose="020B0600070205080204" pitchFamily="34" charset="-128"/>
              </a:rPr>
              <a:t>days </a:t>
            </a:r>
            <a:r>
              <a:rPr lang="en-US" altLang="ja-JP" sz="923" b="1" dirty="0" smtClean="0">
                <a:ea typeface="MS PGothic" panose="020B0600070205080204" pitchFamily="34" charset="-128"/>
              </a:rPr>
              <a:t>voyage</a:t>
            </a:r>
            <a:endParaRPr lang="en-US" altLang="en-US" sz="923" b="1" dirty="0"/>
          </a:p>
        </p:txBody>
      </p:sp>
      <p:sp>
        <p:nvSpPr>
          <p:cNvPr id="6173" name="Text Box 28"/>
          <p:cNvSpPr txBox="1">
            <a:spLocks noChangeArrowheads="1"/>
          </p:cNvSpPr>
          <p:nvPr/>
        </p:nvSpPr>
        <p:spPr bwMode="auto">
          <a:xfrm>
            <a:off x="8042031" y="3393831"/>
            <a:ext cx="110196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923" b="1" dirty="0" smtClean="0">
                <a:ea typeface="MS PGothic" panose="020B0600070205080204" pitchFamily="34" charset="-128"/>
              </a:rPr>
              <a:t>12 </a:t>
            </a:r>
            <a:r>
              <a:rPr lang="en-US" altLang="ja-JP" sz="923" b="1" dirty="0">
                <a:ea typeface="MS PGothic" panose="020B0600070205080204" pitchFamily="34" charset="-128"/>
              </a:rPr>
              <a:t>days voyage to Singapore</a:t>
            </a:r>
          </a:p>
        </p:txBody>
      </p:sp>
      <p:sp>
        <p:nvSpPr>
          <p:cNvPr id="6174" name="Text Box 30"/>
          <p:cNvSpPr txBox="1">
            <a:spLocks noChangeArrowheads="1"/>
          </p:cNvSpPr>
          <p:nvPr/>
        </p:nvSpPr>
        <p:spPr bwMode="auto">
          <a:xfrm>
            <a:off x="3411415" y="3006969"/>
            <a:ext cx="1676400" cy="23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923" b="1" dirty="0">
                <a:ea typeface="MS PGothic" panose="020B0600070205080204" pitchFamily="34" charset="-128"/>
              </a:rPr>
              <a:t>1.5 day Voyage</a:t>
            </a:r>
            <a:endParaRPr lang="en-US" altLang="en-US" sz="923" b="1" dirty="0"/>
          </a:p>
        </p:txBody>
      </p:sp>
      <p:sp>
        <p:nvSpPr>
          <p:cNvPr id="6175" name="Text Box 31"/>
          <p:cNvSpPr txBox="1">
            <a:spLocks noChangeArrowheads="1"/>
          </p:cNvSpPr>
          <p:nvPr/>
        </p:nvSpPr>
        <p:spPr bwMode="auto">
          <a:xfrm>
            <a:off x="527538" y="3042139"/>
            <a:ext cx="161778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923" b="1" dirty="0">
                <a:ea typeface="MS PGothic" panose="020B0600070205080204" pitchFamily="34" charset="-128"/>
              </a:rPr>
              <a:t>2 Pipelines for Light (AL) and Heavy (Basrah/AH)</a:t>
            </a:r>
            <a:endParaRPr lang="en-US" altLang="en-US" sz="923" b="1" dirty="0"/>
          </a:p>
        </p:txBody>
      </p:sp>
      <p:sp>
        <p:nvSpPr>
          <p:cNvPr id="6176" name="AutoShape 34"/>
          <p:cNvSpPr>
            <a:spLocks noChangeArrowheads="1"/>
          </p:cNvSpPr>
          <p:nvPr/>
        </p:nvSpPr>
        <p:spPr bwMode="auto">
          <a:xfrm>
            <a:off x="5539154" y="2552700"/>
            <a:ext cx="128954" cy="140677"/>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endParaRPr lang="en-US" altLang="en-US" sz="738" dirty="0"/>
          </a:p>
        </p:txBody>
      </p:sp>
      <p:sp>
        <p:nvSpPr>
          <p:cNvPr id="6177" name="AutoShape 35"/>
          <p:cNvSpPr>
            <a:spLocks/>
          </p:cNvSpPr>
          <p:nvPr/>
        </p:nvSpPr>
        <p:spPr bwMode="auto">
          <a:xfrm>
            <a:off x="6548071" y="204450"/>
            <a:ext cx="1525466" cy="434989"/>
          </a:xfrm>
          <a:prstGeom prst="borderCallout2">
            <a:avLst>
              <a:gd name="adj1" fmla="val 37111"/>
              <a:gd name="adj2" fmla="val -4611"/>
              <a:gd name="adj3" fmla="val 37111"/>
              <a:gd name="adj4" fmla="val -33236"/>
              <a:gd name="adj5" fmla="val 541413"/>
              <a:gd name="adj6" fmla="val -64988"/>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292" b="1" dirty="0">
                <a:solidFill>
                  <a:srgbClr val="FFFF00"/>
                </a:solidFill>
              </a:rPr>
              <a:t>BOT (</a:t>
            </a:r>
            <a:r>
              <a:rPr lang="en-US" altLang="en-US" sz="1292" b="1" dirty="0" smtClean="0">
                <a:solidFill>
                  <a:srgbClr val="FFFF00"/>
                </a:solidFill>
              </a:rPr>
              <a:t>Basrah Oil Terminal)</a:t>
            </a:r>
            <a:endParaRPr lang="en-US" altLang="en-US" sz="1292" b="1" dirty="0">
              <a:solidFill>
                <a:srgbClr val="FFFF00"/>
              </a:solidFill>
            </a:endParaRPr>
          </a:p>
        </p:txBody>
      </p:sp>
      <p:sp>
        <p:nvSpPr>
          <p:cNvPr id="6178" name="AutoShape 36"/>
          <p:cNvSpPr>
            <a:spLocks noChangeArrowheads="1"/>
          </p:cNvSpPr>
          <p:nvPr/>
        </p:nvSpPr>
        <p:spPr bwMode="auto">
          <a:xfrm>
            <a:off x="3503735" y="1881554"/>
            <a:ext cx="128954" cy="140677"/>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endParaRPr lang="en-US" altLang="en-US" sz="738" dirty="0"/>
          </a:p>
        </p:txBody>
      </p:sp>
      <p:sp>
        <p:nvSpPr>
          <p:cNvPr id="6179" name="AutoShape 37"/>
          <p:cNvSpPr>
            <a:spLocks/>
          </p:cNvSpPr>
          <p:nvPr/>
        </p:nvSpPr>
        <p:spPr bwMode="auto">
          <a:xfrm>
            <a:off x="4116266" y="1550377"/>
            <a:ext cx="1525465" cy="284285"/>
          </a:xfrm>
          <a:prstGeom prst="borderCallout2">
            <a:avLst>
              <a:gd name="adj1" fmla="val 37111"/>
              <a:gd name="adj2" fmla="val -4611"/>
              <a:gd name="adj3" fmla="val 37111"/>
              <a:gd name="adj4" fmla="val -19884"/>
              <a:gd name="adj5" fmla="val 134537"/>
              <a:gd name="adj6" fmla="val -35926"/>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292" b="1" dirty="0">
                <a:solidFill>
                  <a:srgbClr val="FFFF00"/>
                </a:solidFill>
              </a:rPr>
              <a:t>Ceyhan (Kirkuk)</a:t>
            </a:r>
          </a:p>
        </p:txBody>
      </p:sp>
      <p:sp>
        <p:nvSpPr>
          <p:cNvPr id="6180" name="AutoShape 38"/>
          <p:cNvSpPr>
            <a:spLocks noChangeArrowheads="1"/>
          </p:cNvSpPr>
          <p:nvPr/>
        </p:nvSpPr>
        <p:spPr bwMode="auto">
          <a:xfrm>
            <a:off x="5490797" y="2700704"/>
            <a:ext cx="128954" cy="140677"/>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endParaRPr lang="en-US" altLang="en-US" sz="738" dirty="0"/>
          </a:p>
        </p:txBody>
      </p:sp>
      <p:sp>
        <p:nvSpPr>
          <p:cNvPr id="6181" name="AutoShape 39"/>
          <p:cNvSpPr>
            <a:spLocks/>
          </p:cNvSpPr>
          <p:nvPr/>
        </p:nvSpPr>
        <p:spPr bwMode="auto">
          <a:xfrm>
            <a:off x="6728612" y="756670"/>
            <a:ext cx="1975338" cy="444762"/>
          </a:xfrm>
          <a:prstGeom prst="borderCallout2">
            <a:avLst>
              <a:gd name="adj1" fmla="val 40676"/>
              <a:gd name="adj2" fmla="val -3560"/>
              <a:gd name="adj3" fmla="val 40676"/>
              <a:gd name="adj4" fmla="val -27819"/>
              <a:gd name="adj5" fmla="val 449808"/>
              <a:gd name="adj6" fmla="val -57847"/>
            </a:avLst>
          </a:prstGeom>
          <a:solidFill>
            <a:srgbClr val="0033CC"/>
          </a:solidFill>
          <a:ln w="2857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lgn="ctr"/>
            <a:r>
              <a:rPr lang="en-US" altLang="en-US" sz="1292" b="1" dirty="0">
                <a:solidFill>
                  <a:srgbClr val="FFFF00"/>
                </a:solidFill>
              </a:rPr>
              <a:t>MAA </a:t>
            </a:r>
            <a:r>
              <a:rPr lang="en-US" altLang="en-US" sz="1292" b="1" dirty="0" smtClean="0">
                <a:solidFill>
                  <a:srgbClr val="FFFF00"/>
                </a:solidFill>
              </a:rPr>
              <a:t>(Mina Al Ahmadi) Kuwait</a:t>
            </a:r>
            <a:endParaRPr lang="en-US" altLang="en-US" sz="1292" b="1" dirty="0">
              <a:solidFill>
                <a:srgbClr val="FFFF00"/>
              </a:solidFill>
            </a:endParaRPr>
          </a:p>
        </p:txBody>
      </p:sp>
      <p:sp>
        <p:nvSpPr>
          <p:cNvPr id="6182" name="Text Box 40"/>
          <p:cNvSpPr txBox="1">
            <a:spLocks noChangeArrowheads="1"/>
          </p:cNvSpPr>
          <p:nvPr/>
        </p:nvSpPr>
        <p:spPr bwMode="auto">
          <a:xfrm>
            <a:off x="4174882" y="4234962"/>
            <a:ext cx="1244111" cy="2628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1108" b="1" dirty="0" smtClean="0">
                <a:ea typeface="MS PGothic" panose="020B0600070205080204" pitchFamily="34" charset="-128"/>
              </a:rPr>
              <a:t>12 </a:t>
            </a:r>
            <a:r>
              <a:rPr lang="en-US" altLang="ja-JP" sz="1108" b="1" dirty="0">
                <a:ea typeface="MS PGothic" panose="020B0600070205080204" pitchFamily="34" charset="-128"/>
              </a:rPr>
              <a:t>days Voyage</a:t>
            </a:r>
            <a:endParaRPr lang="en-US" altLang="en-US" sz="1108" b="1" dirty="0"/>
          </a:p>
        </p:txBody>
      </p:sp>
      <p:sp>
        <p:nvSpPr>
          <p:cNvPr id="3" name="Explosion 1 2"/>
          <p:cNvSpPr/>
          <p:nvPr/>
        </p:nvSpPr>
        <p:spPr>
          <a:xfrm>
            <a:off x="4635230" y="5399638"/>
            <a:ext cx="300561" cy="218537"/>
          </a:xfrm>
          <a:prstGeom prst="irregularSeal1">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Explosion 1 41"/>
          <p:cNvSpPr/>
          <p:nvPr/>
        </p:nvSpPr>
        <p:spPr>
          <a:xfrm>
            <a:off x="6713620" y="3018510"/>
            <a:ext cx="300561" cy="218537"/>
          </a:xfrm>
          <a:prstGeom prst="irregularSeal1">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1" name="Text Box 24"/>
          <p:cNvSpPr txBox="1">
            <a:spLocks noChangeArrowheads="1"/>
          </p:cNvSpPr>
          <p:nvPr/>
        </p:nvSpPr>
        <p:spPr bwMode="auto">
          <a:xfrm>
            <a:off x="6152101" y="2727552"/>
            <a:ext cx="1676400" cy="26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a:solidFill>
                  <a:schemeClr val="tx1"/>
                </a:solidFill>
                <a:latin typeface="Arial" panose="020B0604020202020204" pitchFamily="34" charset="0"/>
              </a:defRPr>
            </a:lvl1pPr>
            <a:lvl2pPr marL="742950" indent="-285750">
              <a:defRPr sz="800">
                <a:solidFill>
                  <a:schemeClr val="tx1"/>
                </a:solidFill>
                <a:latin typeface="Arial" panose="020B0604020202020204" pitchFamily="34" charset="0"/>
              </a:defRPr>
            </a:lvl2pPr>
            <a:lvl3pPr marL="1143000" indent="-228600">
              <a:defRPr sz="800">
                <a:solidFill>
                  <a:schemeClr val="tx1"/>
                </a:solidFill>
                <a:latin typeface="Arial" panose="020B0604020202020204" pitchFamily="34" charset="0"/>
              </a:defRPr>
            </a:lvl3pPr>
            <a:lvl4pPr marL="1600200" indent="-228600">
              <a:defRPr sz="800">
                <a:solidFill>
                  <a:schemeClr val="tx1"/>
                </a:solidFill>
                <a:latin typeface="Arial" panose="020B0604020202020204" pitchFamily="34" charset="0"/>
              </a:defRPr>
            </a:lvl4pPr>
            <a:lvl5pPr marL="2057400" indent="-228600">
              <a:defRPr sz="800">
                <a:solidFill>
                  <a:schemeClr val="tx1"/>
                </a:solidFill>
                <a:latin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defRPr>
            </a:lvl9pPr>
          </a:lstStyle>
          <a:p>
            <a:pPr>
              <a:spcBef>
                <a:spcPct val="50000"/>
              </a:spcBef>
            </a:pPr>
            <a:r>
              <a:rPr lang="en-US" altLang="ja-JP" sz="1108" b="1" dirty="0" smtClean="0">
                <a:ea typeface="MS PGothic" panose="020B0600070205080204" pitchFamily="34" charset="-128"/>
              </a:rPr>
              <a:t>Straight of Hormuz</a:t>
            </a:r>
            <a:endParaRPr lang="en-US" altLang="en-US" sz="1108" b="1" dirty="0"/>
          </a:p>
        </p:txBody>
      </p:sp>
      <p:sp>
        <p:nvSpPr>
          <p:cNvPr id="2" name="Can 1"/>
          <p:cNvSpPr/>
          <p:nvPr/>
        </p:nvSpPr>
        <p:spPr>
          <a:xfrm>
            <a:off x="636136" y="4756966"/>
            <a:ext cx="2323070" cy="1503881"/>
          </a:xfrm>
          <a:prstGeom prst="can">
            <a:avLst/>
          </a:prstGeom>
          <a:solidFill>
            <a:schemeClr val="bg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1296662" y="4797450"/>
            <a:ext cx="1137182" cy="369332"/>
          </a:xfrm>
          <a:prstGeom prst="rect">
            <a:avLst/>
          </a:prstGeom>
          <a:noFill/>
        </p:spPr>
        <p:txBody>
          <a:bodyPr wrap="square" rtlCol="0">
            <a:spAutoFit/>
          </a:bodyPr>
          <a:lstStyle/>
          <a:p>
            <a:r>
              <a:rPr lang="en-US" dirty="0" smtClean="0">
                <a:solidFill>
                  <a:srgbClr val="FF0000"/>
                </a:solidFill>
              </a:rPr>
              <a:t>SUMED</a:t>
            </a:r>
            <a:endParaRPr lang="en-US" dirty="0">
              <a:solidFill>
                <a:srgbClr val="FF0000"/>
              </a:solidFill>
            </a:endParaRPr>
          </a:p>
        </p:txBody>
      </p:sp>
      <p:sp>
        <p:nvSpPr>
          <p:cNvPr id="5" name="Rectangle 4"/>
          <p:cNvSpPr/>
          <p:nvPr/>
        </p:nvSpPr>
        <p:spPr>
          <a:xfrm>
            <a:off x="134917" y="5132759"/>
            <a:ext cx="2842744" cy="1015663"/>
          </a:xfrm>
          <a:prstGeom prst="rect">
            <a:avLst/>
          </a:prstGeom>
        </p:spPr>
        <p:txBody>
          <a:bodyPr wrap="square">
            <a:spAutoFit/>
          </a:bodyPr>
          <a:lstStyle/>
          <a:p>
            <a:pPr lvl="1" algn="ctr">
              <a:lnSpc>
                <a:spcPct val="120000"/>
              </a:lnSpc>
              <a:buClr>
                <a:schemeClr val="tx1"/>
              </a:buClr>
              <a:defRPr/>
            </a:pPr>
            <a:r>
              <a:rPr lang="en-US" sz="1000" b="1" dirty="0" smtClean="0"/>
              <a:t> Barrels lifted in </a:t>
            </a:r>
            <a:r>
              <a:rPr lang="en-US" sz="1000" b="1" dirty="0" err="1" smtClean="0"/>
              <a:t>Sidi</a:t>
            </a:r>
            <a:r>
              <a:rPr lang="en-US" sz="1000" b="1" dirty="0" smtClean="0"/>
              <a:t> </a:t>
            </a:r>
            <a:r>
              <a:rPr lang="en-US" sz="1000" b="1" dirty="0" err="1" smtClean="0"/>
              <a:t>Kerir</a:t>
            </a:r>
            <a:r>
              <a:rPr lang="en-US" sz="1000" b="1" dirty="0" smtClean="0"/>
              <a:t> that </a:t>
            </a:r>
            <a:r>
              <a:rPr lang="en-US" sz="1000" b="1" dirty="0"/>
              <a:t>are delivered to a refinery can be “borrowed” from another affiliate, to be re-balanced in the following </a:t>
            </a:r>
            <a:r>
              <a:rPr lang="en-US" sz="1000" b="1" dirty="0" smtClean="0"/>
              <a:t>month.</a:t>
            </a:r>
            <a:endParaRPr lang="en-US" sz="1000" b="1" dirty="0"/>
          </a:p>
        </p:txBody>
      </p:sp>
    </p:spTree>
    <p:extLst>
      <p:ext uri="{BB962C8B-B14F-4D97-AF65-F5344CB8AC3E}">
        <p14:creationId xmlns:p14="http://schemas.microsoft.com/office/powerpoint/2010/main" val="850255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51692" y="446943"/>
            <a:ext cx="6389077" cy="310662"/>
          </a:xfrm>
        </p:spPr>
        <p:txBody>
          <a:bodyPr/>
          <a:lstStyle/>
          <a:p>
            <a:r>
              <a:rPr lang="en-US" altLang="en-US" dirty="0" smtClean="0"/>
              <a:t>Contract Pricing</a:t>
            </a:r>
            <a:r>
              <a:rPr lang="en-US" altLang="en-US" sz="1846" dirty="0" smtClean="0"/>
              <a:t> </a:t>
            </a:r>
            <a:r>
              <a:rPr lang="en-US" altLang="en-US" dirty="0"/>
              <a:t>Summary</a:t>
            </a:r>
          </a:p>
        </p:txBody>
      </p:sp>
      <p:sp>
        <p:nvSpPr>
          <p:cNvPr id="6" name="Content Placeholder 1"/>
          <p:cNvSpPr>
            <a:spLocks noGrp="1"/>
          </p:cNvSpPr>
          <p:nvPr>
            <p:ph sz="quarter" idx="10"/>
          </p:nvPr>
        </p:nvSpPr>
        <p:spPr>
          <a:xfrm>
            <a:off x="351692" y="1038461"/>
            <a:ext cx="8689972" cy="5234714"/>
          </a:xfrm>
        </p:spPr>
        <p:txBody>
          <a:bodyPr/>
          <a:lstStyle/>
          <a:p>
            <a:r>
              <a:rPr lang="en-US" sz="1400" dirty="0" smtClean="0"/>
              <a:t>Saudi Aramco prices based on monthly published Official  Sales Price (OSP</a:t>
            </a:r>
            <a:r>
              <a:rPr lang="en-US" sz="1400" dirty="0"/>
              <a:t>) </a:t>
            </a:r>
            <a:r>
              <a:rPr lang="en-US" sz="1400" dirty="0" smtClean="0"/>
              <a:t>vs. regional marker:</a:t>
            </a:r>
          </a:p>
          <a:p>
            <a:pPr lvl="1"/>
            <a:r>
              <a:rPr lang="en-US" sz="1200" dirty="0" smtClean="0"/>
              <a:t>USGC : Argus Sour Crude Index – Mars, Poseidon and SGC</a:t>
            </a:r>
          </a:p>
          <a:p>
            <a:pPr lvl="1"/>
            <a:r>
              <a:rPr lang="en-US" sz="1200" dirty="0" smtClean="0"/>
              <a:t>Europe : ICE </a:t>
            </a:r>
            <a:r>
              <a:rPr lang="en-US" sz="1200" dirty="0" err="1" smtClean="0"/>
              <a:t>BWave</a:t>
            </a:r>
            <a:endParaRPr lang="en-US" sz="1200" dirty="0" smtClean="0"/>
          </a:p>
          <a:p>
            <a:pPr lvl="1"/>
            <a:r>
              <a:rPr lang="en-US" sz="1200" dirty="0" smtClean="0"/>
              <a:t>AP : 50/50 Oman/Dubai</a:t>
            </a:r>
            <a:br>
              <a:rPr lang="en-US" sz="1200" dirty="0" smtClean="0"/>
            </a:br>
            <a:endParaRPr lang="en-US" sz="1200" dirty="0" smtClean="0"/>
          </a:p>
          <a:p>
            <a:r>
              <a:rPr lang="en-US" sz="1400" dirty="0" smtClean="0"/>
              <a:t>Period differs between regions </a:t>
            </a:r>
          </a:p>
          <a:p>
            <a:pPr lvl="1"/>
            <a:r>
              <a:rPr lang="en-US" sz="1200" dirty="0" smtClean="0"/>
              <a:t>USGC : average ASCI quotes of month M-1 CD26 through month M CD25, where M is month of load</a:t>
            </a:r>
          </a:p>
          <a:p>
            <a:pPr lvl="1"/>
            <a:r>
              <a:rPr lang="en-US" sz="1200" dirty="0" smtClean="0"/>
              <a:t>Europe : NWE : average of 20 quotes starting B/L +35 days / MED: average </a:t>
            </a:r>
            <a:r>
              <a:rPr lang="en-US" sz="1200" dirty="0"/>
              <a:t>of 20 quotes starting B/L </a:t>
            </a:r>
            <a:r>
              <a:rPr lang="en-US" sz="1200" dirty="0" smtClean="0"/>
              <a:t>+15 </a:t>
            </a:r>
            <a:r>
              <a:rPr lang="en-US" sz="1200" dirty="0"/>
              <a:t>days </a:t>
            </a:r>
          </a:p>
          <a:p>
            <a:pPr lvl="1"/>
            <a:r>
              <a:rPr lang="en-US" sz="1200" dirty="0" smtClean="0"/>
              <a:t>AP : average month </a:t>
            </a:r>
            <a:r>
              <a:rPr lang="en-US" sz="1200" dirty="0"/>
              <a:t>M, </a:t>
            </a:r>
            <a:r>
              <a:rPr lang="en-US" sz="1200" dirty="0" smtClean="0"/>
              <a:t>where </a:t>
            </a:r>
            <a:r>
              <a:rPr lang="en-US" sz="1200" dirty="0"/>
              <a:t>M is </a:t>
            </a:r>
            <a:r>
              <a:rPr lang="en-US" sz="1200" dirty="0" smtClean="0"/>
              <a:t>month of load</a:t>
            </a:r>
            <a:endParaRPr lang="en-US" sz="1200" dirty="0"/>
          </a:p>
          <a:p>
            <a:pPr lvl="1"/>
            <a:endParaRPr lang="en-US" sz="1200" dirty="0" smtClean="0"/>
          </a:p>
          <a:p>
            <a:endParaRPr lang="en-US" sz="1400" dirty="0" smtClean="0"/>
          </a:p>
          <a:p>
            <a:endParaRPr lang="en-US" sz="1400" dirty="0" smtClean="0"/>
          </a:p>
          <a:p>
            <a:pPr marL="0" indent="0">
              <a:buNone/>
            </a:pPr>
            <a:endParaRPr lang="en-US" sz="1400" dirty="0" smtClean="0"/>
          </a:p>
        </p:txBody>
      </p:sp>
      <p:pic>
        <p:nvPicPr>
          <p:cNvPr id="4" name="Picture 3"/>
          <p:cNvPicPr>
            <a:picLocks noChangeAspect="1"/>
          </p:cNvPicPr>
          <p:nvPr/>
        </p:nvPicPr>
        <p:blipFill>
          <a:blip r:embed="rId3"/>
          <a:stretch>
            <a:fillRect/>
          </a:stretch>
        </p:blipFill>
        <p:spPr>
          <a:xfrm>
            <a:off x="66945" y="3350609"/>
            <a:ext cx="4681727" cy="2677648"/>
          </a:xfrm>
          <a:prstGeom prst="rect">
            <a:avLst/>
          </a:prstGeom>
        </p:spPr>
      </p:pic>
      <p:pic>
        <p:nvPicPr>
          <p:cNvPr id="5" name="Picture 4"/>
          <p:cNvPicPr>
            <a:picLocks noChangeAspect="1"/>
          </p:cNvPicPr>
          <p:nvPr/>
        </p:nvPicPr>
        <p:blipFill>
          <a:blip r:embed="rId4"/>
          <a:stretch>
            <a:fillRect/>
          </a:stretch>
        </p:blipFill>
        <p:spPr>
          <a:xfrm>
            <a:off x="4860324" y="3785836"/>
            <a:ext cx="4238823" cy="2242421"/>
          </a:xfrm>
          <a:prstGeom prst="rect">
            <a:avLst/>
          </a:prstGeom>
        </p:spPr>
      </p:pic>
      <p:pic>
        <p:nvPicPr>
          <p:cNvPr id="8" name="Picture 7"/>
          <p:cNvPicPr>
            <a:picLocks noChangeAspect="1"/>
          </p:cNvPicPr>
          <p:nvPr/>
        </p:nvPicPr>
        <p:blipFill>
          <a:blip r:embed="rId5"/>
          <a:stretch>
            <a:fillRect/>
          </a:stretch>
        </p:blipFill>
        <p:spPr>
          <a:xfrm>
            <a:off x="4836306" y="3350608"/>
            <a:ext cx="4205357" cy="301074"/>
          </a:xfrm>
          <a:prstGeom prst="rect">
            <a:avLst/>
          </a:prstGeom>
        </p:spPr>
      </p:pic>
    </p:spTree>
    <p:extLst>
      <p:ext uri="{BB962C8B-B14F-4D97-AF65-F5344CB8AC3E}">
        <p14:creationId xmlns:p14="http://schemas.microsoft.com/office/powerpoint/2010/main" val="31580265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optimization</a:t>
            </a:r>
            <a:endParaRPr lang="en-US" dirty="0"/>
          </a:p>
        </p:txBody>
      </p:sp>
    </p:spTree>
    <p:extLst>
      <p:ext uri="{BB962C8B-B14F-4D97-AF65-F5344CB8AC3E}">
        <p14:creationId xmlns:p14="http://schemas.microsoft.com/office/powerpoint/2010/main" val="26267379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r="36266"/>
          <a:stretch/>
        </p:blipFill>
        <p:spPr>
          <a:xfrm>
            <a:off x="6678319" y="1657459"/>
            <a:ext cx="2405658" cy="2181549"/>
          </a:xfrm>
          <a:prstGeom prst="rect">
            <a:avLst/>
          </a:prstGeom>
        </p:spPr>
      </p:pic>
      <p:sp>
        <p:nvSpPr>
          <p:cNvPr id="7" name="Content Placeholder 1"/>
          <p:cNvSpPr>
            <a:spLocks noGrp="1"/>
          </p:cNvSpPr>
          <p:nvPr>
            <p:ph sz="quarter" idx="10"/>
          </p:nvPr>
        </p:nvSpPr>
        <p:spPr>
          <a:xfrm>
            <a:off x="454028" y="725423"/>
            <a:ext cx="8689972" cy="5234714"/>
          </a:xfrm>
        </p:spPr>
        <p:txBody>
          <a:bodyPr/>
          <a:lstStyle/>
          <a:p>
            <a:r>
              <a:rPr lang="en-US" sz="1400" dirty="0" smtClean="0"/>
              <a:t>EM AG contracts have global destination flexibility enabling global optimization</a:t>
            </a:r>
            <a:br>
              <a:rPr lang="en-US" sz="1400" dirty="0" smtClean="0"/>
            </a:br>
            <a:endParaRPr lang="en-US" sz="1400" dirty="0" smtClean="0"/>
          </a:p>
          <a:p>
            <a:r>
              <a:rPr lang="en-US" sz="1400" dirty="0"/>
              <a:t>Regional swaps </a:t>
            </a:r>
            <a:r>
              <a:rPr lang="en-US" sz="1400" dirty="0" smtClean="0"/>
              <a:t>monetize month on month differences </a:t>
            </a:r>
            <a:r>
              <a:rPr lang="en-US" sz="1400" dirty="0"/>
              <a:t>in Official Sales Price (OSP) and Flat Price (FP) </a:t>
            </a:r>
            <a:r>
              <a:rPr lang="en-US" sz="1400" dirty="0" smtClean="0"/>
              <a:t>between </a:t>
            </a:r>
            <a:r>
              <a:rPr lang="en-US" sz="1400" dirty="0"/>
              <a:t>regions, enabled by price disclosure on FP and OSPs </a:t>
            </a:r>
            <a:r>
              <a:rPr lang="en-US" sz="1400" dirty="0" smtClean="0"/>
              <a:t>between </a:t>
            </a:r>
            <a:r>
              <a:rPr lang="en-US" sz="1400" dirty="0"/>
              <a:t>initial and final nomination</a:t>
            </a:r>
          </a:p>
          <a:p>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pPr lvl="2"/>
            <a:r>
              <a:rPr lang="en-US" sz="1200" dirty="0" smtClean="0"/>
              <a:t>Final </a:t>
            </a:r>
            <a:r>
              <a:rPr lang="en-US" sz="1200" dirty="0"/>
              <a:t>destination is declared ~10 days before loading </a:t>
            </a:r>
            <a:r>
              <a:rPr lang="en-US" sz="1200" dirty="0" smtClean="0"/>
              <a:t>ship (final </a:t>
            </a:r>
            <a:r>
              <a:rPr lang="en-US" sz="1200" dirty="0"/>
              <a:t>load instructions) </a:t>
            </a:r>
          </a:p>
          <a:p>
            <a:pPr lvl="2"/>
            <a:r>
              <a:rPr lang="en-US" sz="1200" dirty="0"/>
              <a:t>Re-allocation </a:t>
            </a:r>
            <a:r>
              <a:rPr lang="en-US" sz="1200" dirty="0" smtClean="0"/>
              <a:t>can be </a:t>
            </a:r>
            <a:r>
              <a:rPr lang="en-US" sz="1200" dirty="0"/>
              <a:t>driven by optimizations or by operational </a:t>
            </a:r>
            <a:r>
              <a:rPr lang="en-US" sz="1200" dirty="0" smtClean="0"/>
              <a:t>reasons</a:t>
            </a:r>
          </a:p>
          <a:p>
            <a:pPr lvl="2"/>
            <a:r>
              <a:rPr lang="en-US" sz="1200" dirty="0"/>
              <a:t>Planned regional swaps require reversal in next month loading </a:t>
            </a:r>
            <a:r>
              <a:rPr lang="en-US" sz="1200" dirty="0" smtClean="0"/>
              <a:t>program</a:t>
            </a:r>
          </a:p>
          <a:p>
            <a:pPr lvl="2"/>
            <a:r>
              <a:rPr lang="en-US" sz="1200" dirty="0" smtClean="0"/>
              <a:t>SUMED </a:t>
            </a:r>
            <a:r>
              <a:rPr lang="en-US" sz="1200" dirty="0"/>
              <a:t>allows </a:t>
            </a:r>
            <a:r>
              <a:rPr lang="en-US" sz="1200" dirty="0" smtClean="0"/>
              <a:t>to </a:t>
            </a:r>
            <a:r>
              <a:rPr lang="en-US" sz="1200" dirty="0"/>
              <a:t>switch destination </a:t>
            </a:r>
            <a:r>
              <a:rPr lang="en-US" sz="1200" dirty="0" smtClean="0"/>
              <a:t>West using affiliate </a:t>
            </a:r>
            <a:r>
              <a:rPr lang="en-US" sz="1200" dirty="0"/>
              <a:t>inventories </a:t>
            </a:r>
            <a:r>
              <a:rPr lang="en-US" sz="1200" dirty="0" smtClean="0"/>
              <a:t>in SUMED without </a:t>
            </a:r>
            <a:r>
              <a:rPr lang="en-US" sz="1200" dirty="0"/>
              <a:t>impacting physical </a:t>
            </a:r>
            <a:r>
              <a:rPr lang="en-US" sz="1200" dirty="0" smtClean="0"/>
              <a:t>destination </a:t>
            </a:r>
            <a:endParaRPr lang="en-US" sz="1200" dirty="0"/>
          </a:p>
          <a:p>
            <a:pPr lvl="2"/>
            <a:r>
              <a:rPr lang="en-US" sz="1200" dirty="0" smtClean="0"/>
              <a:t>Approved </a:t>
            </a:r>
            <a:r>
              <a:rPr lang="en-US" sz="1200" dirty="0"/>
              <a:t>derivatives programs in place to lock flat price exposure allowing earlier </a:t>
            </a:r>
            <a:r>
              <a:rPr lang="en-US" sz="1200" dirty="0" smtClean="0"/>
              <a:t>decisions</a:t>
            </a:r>
          </a:p>
          <a:p>
            <a:pPr lvl="2"/>
            <a:r>
              <a:rPr lang="en-US" sz="1200" dirty="0" smtClean="0"/>
              <a:t>AP program is constrained by lack of tankage (Singapore &lt;8MB vs 16MB Design Practice) but initiated East – West optimization early 2018</a:t>
            </a:r>
            <a:endParaRPr lang="en-US" sz="1200" dirty="0"/>
          </a:p>
          <a:p>
            <a:pPr lvl="1"/>
            <a:endParaRPr lang="en-US" sz="1400" dirty="0" smtClean="0"/>
          </a:p>
          <a:p>
            <a:pPr marL="227006" lvl="1" indent="0">
              <a:buNone/>
            </a:pPr>
            <a:endParaRPr lang="en-US" sz="1400" dirty="0" smtClean="0"/>
          </a:p>
          <a:p>
            <a:pPr marL="227006" lvl="1" indent="0">
              <a:buNone/>
            </a:pPr>
            <a:r>
              <a:rPr lang="en-US" sz="1400" dirty="0" smtClean="0"/>
              <a:t/>
            </a:r>
            <a:br>
              <a:rPr lang="en-US" sz="1400" dirty="0" smtClean="0"/>
            </a:br>
            <a:endParaRPr lang="en-US" sz="1400" dirty="0" smtClean="0"/>
          </a:p>
          <a:p>
            <a:pPr marL="227006" lvl="1" indent="0">
              <a:buNone/>
            </a:pPr>
            <a:endParaRPr lang="en-US" sz="1400" dirty="0" smtClean="0"/>
          </a:p>
          <a:p>
            <a:pPr marL="0" indent="0">
              <a:buNone/>
            </a:pPr>
            <a:endParaRPr lang="en-US" sz="1400" dirty="0" smtClean="0"/>
          </a:p>
        </p:txBody>
      </p:sp>
      <p:sp>
        <p:nvSpPr>
          <p:cNvPr id="6147" name="Rectangle 2"/>
          <p:cNvSpPr>
            <a:spLocks noGrp="1" noChangeArrowheads="1"/>
          </p:cNvSpPr>
          <p:nvPr>
            <p:ph type="title"/>
          </p:nvPr>
        </p:nvSpPr>
        <p:spPr>
          <a:xfrm>
            <a:off x="457200" y="301928"/>
            <a:ext cx="7392154" cy="310662"/>
          </a:xfrm>
        </p:spPr>
        <p:txBody>
          <a:bodyPr/>
          <a:lstStyle/>
          <a:p>
            <a:r>
              <a:rPr lang="en-US" altLang="en-US" sz="2400" dirty="0" smtClean="0"/>
              <a:t>Global Destination Flexibility</a:t>
            </a:r>
            <a:endParaRPr lang="en-US" altLang="en-US" sz="2400" dirty="0"/>
          </a:p>
        </p:txBody>
      </p:sp>
      <p:sp>
        <p:nvSpPr>
          <p:cNvPr id="26" name="Rectangle 25"/>
          <p:cNvSpPr/>
          <p:nvPr/>
        </p:nvSpPr>
        <p:spPr>
          <a:xfrm>
            <a:off x="6596504" y="1690276"/>
            <a:ext cx="701084" cy="125407"/>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3" name="Rectangle 32"/>
          <p:cNvSpPr/>
          <p:nvPr/>
        </p:nvSpPr>
        <p:spPr>
          <a:xfrm>
            <a:off x="6609977" y="1849784"/>
            <a:ext cx="687610" cy="166301"/>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9" name="Rectangle 38"/>
          <p:cNvSpPr/>
          <p:nvPr/>
        </p:nvSpPr>
        <p:spPr>
          <a:xfrm>
            <a:off x="6799152" y="2016085"/>
            <a:ext cx="536674" cy="143466"/>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Rectangle 43"/>
          <p:cNvSpPr/>
          <p:nvPr/>
        </p:nvSpPr>
        <p:spPr>
          <a:xfrm>
            <a:off x="6706850" y="2203664"/>
            <a:ext cx="763009" cy="162266"/>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Oval 15"/>
          <p:cNvSpPr/>
          <p:nvPr/>
        </p:nvSpPr>
        <p:spPr>
          <a:xfrm>
            <a:off x="8720482" y="2349206"/>
            <a:ext cx="211095"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17" name="Oval 16"/>
          <p:cNvSpPr/>
          <p:nvPr/>
        </p:nvSpPr>
        <p:spPr>
          <a:xfrm>
            <a:off x="8872882" y="2501606"/>
            <a:ext cx="211095"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18" name="Oval 17"/>
          <p:cNvSpPr/>
          <p:nvPr/>
        </p:nvSpPr>
        <p:spPr>
          <a:xfrm>
            <a:off x="8480040" y="2654006"/>
            <a:ext cx="211095"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19" name="Oval 18"/>
          <p:cNvSpPr/>
          <p:nvPr/>
        </p:nvSpPr>
        <p:spPr>
          <a:xfrm>
            <a:off x="7364312" y="2630159"/>
            <a:ext cx="211095" cy="23997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grpSp>
        <p:nvGrpSpPr>
          <p:cNvPr id="32" name="Group 31"/>
          <p:cNvGrpSpPr/>
          <p:nvPr/>
        </p:nvGrpSpPr>
        <p:grpSpPr>
          <a:xfrm>
            <a:off x="3212305" y="1726601"/>
            <a:ext cx="5417303" cy="913908"/>
            <a:chOff x="3060619" y="2868957"/>
            <a:chExt cx="5417303" cy="913908"/>
          </a:xfrm>
        </p:grpSpPr>
        <p:sp>
          <p:nvSpPr>
            <p:cNvPr id="24" name="Oval 23"/>
            <p:cNvSpPr/>
            <p:nvPr/>
          </p:nvSpPr>
          <p:spPr>
            <a:xfrm>
              <a:off x="3069855" y="3362291"/>
              <a:ext cx="130072" cy="17284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smtClean="0"/>
                <a:t>3</a:t>
              </a:r>
              <a:endParaRPr lang="en-US" sz="800" dirty="0"/>
            </a:p>
          </p:txBody>
        </p:sp>
        <p:grpSp>
          <p:nvGrpSpPr>
            <p:cNvPr id="12" name="Group 11"/>
            <p:cNvGrpSpPr/>
            <p:nvPr/>
          </p:nvGrpSpPr>
          <p:grpSpPr>
            <a:xfrm>
              <a:off x="3060619" y="2868957"/>
              <a:ext cx="5417303" cy="913908"/>
              <a:chOff x="969056" y="3017044"/>
              <a:chExt cx="5417303" cy="913908"/>
            </a:xfrm>
          </p:grpSpPr>
          <p:sp>
            <p:nvSpPr>
              <p:cNvPr id="20" name="Oval 19"/>
              <p:cNvSpPr/>
              <p:nvPr/>
            </p:nvSpPr>
            <p:spPr>
              <a:xfrm>
                <a:off x="969056" y="3069124"/>
                <a:ext cx="130072" cy="17284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smtClean="0"/>
                  <a:t>1</a:t>
                </a:r>
                <a:endParaRPr lang="en-US" sz="800" dirty="0"/>
              </a:p>
            </p:txBody>
          </p:sp>
          <p:sp>
            <p:nvSpPr>
              <p:cNvPr id="23" name="Oval 22"/>
              <p:cNvSpPr/>
              <p:nvPr/>
            </p:nvSpPr>
            <p:spPr>
              <a:xfrm>
                <a:off x="977029" y="3287504"/>
                <a:ext cx="130072" cy="17284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smtClean="0"/>
                  <a:t>2</a:t>
                </a:r>
                <a:endParaRPr lang="en-US" sz="800" dirty="0"/>
              </a:p>
            </p:txBody>
          </p:sp>
          <p:sp>
            <p:nvSpPr>
              <p:cNvPr id="25" name="Oval 24"/>
              <p:cNvSpPr/>
              <p:nvPr/>
            </p:nvSpPr>
            <p:spPr>
              <a:xfrm>
                <a:off x="977029" y="3725868"/>
                <a:ext cx="130072" cy="17284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smtClean="0"/>
                  <a:t>4</a:t>
                </a:r>
                <a:endParaRPr lang="en-US" sz="800" dirty="0"/>
              </a:p>
            </p:txBody>
          </p:sp>
          <p:sp>
            <p:nvSpPr>
              <p:cNvPr id="11" name="TextBox 10"/>
              <p:cNvSpPr txBox="1"/>
              <p:nvPr/>
            </p:nvSpPr>
            <p:spPr>
              <a:xfrm>
                <a:off x="1043327" y="3017044"/>
                <a:ext cx="5306526" cy="276999"/>
              </a:xfrm>
              <a:prstGeom prst="rect">
                <a:avLst/>
              </a:prstGeom>
              <a:noFill/>
            </p:spPr>
            <p:txBody>
              <a:bodyPr wrap="square" rtlCol="0">
                <a:spAutoFit/>
              </a:bodyPr>
              <a:lstStyle/>
              <a:p>
                <a:r>
                  <a:rPr lang="en-US" sz="1200" dirty="0" smtClean="0"/>
                  <a:t>Original nomination ARL to USGC (at nomination)</a:t>
                </a:r>
                <a:endParaRPr lang="en-US" sz="1200" dirty="0"/>
              </a:p>
            </p:txBody>
          </p:sp>
          <p:sp>
            <p:nvSpPr>
              <p:cNvPr id="27" name="TextBox 26"/>
              <p:cNvSpPr txBox="1"/>
              <p:nvPr/>
            </p:nvSpPr>
            <p:spPr>
              <a:xfrm>
                <a:off x="1060537" y="3243137"/>
                <a:ext cx="5306526" cy="276999"/>
              </a:xfrm>
              <a:prstGeom prst="rect">
                <a:avLst/>
              </a:prstGeom>
              <a:noFill/>
            </p:spPr>
            <p:txBody>
              <a:bodyPr wrap="square" rtlCol="0">
                <a:spAutoFit/>
              </a:bodyPr>
              <a:lstStyle/>
              <a:p>
                <a:r>
                  <a:rPr lang="en-US" sz="1200" dirty="0" smtClean="0"/>
                  <a:t>Final nomination ARL to NWE (following price disclosure)</a:t>
                </a:r>
                <a:endParaRPr lang="en-US" sz="1200" dirty="0"/>
              </a:p>
            </p:txBody>
          </p:sp>
          <p:sp>
            <p:nvSpPr>
              <p:cNvPr id="28" name="TextBox 27"/>
              <p:cNvSpPr txBox="1"/>
              <p:nvPr/>
            </p:nvSpPr>
            <p:spPr>
              <a:xfrm>
                <a:off x="1079833" y="3453551"/>
                <a:ext cx="5306526" cy="276999"/>
              </a:xfrm>
              <a:prstGeom prst="rect">
                <a:avLst/>
              </a:prstGeom>
              <a:noFill/>
            </p:spPr>
            <p:txBody>
              <a:bodyPr wrap="square" rtlCol="0">
                <a:spAutoFit/>
              </a:bodyPr>
              <a:lstStyle/>
              <a:p>
                <a:r>
                  <a:rPr lang="en-US" sz="1200" dirty="0" smtClean="0"/>
                  <a:t>ARL discharged in SUMED and retitle from NWE to USGC</a:t>
                </a:r>
                <a:endParaRPr lang="en-US" sz="1200" dirty="0"/>
              </a:p>
            </p:txBody>
          </p:sp>
          <p:sp>
            <p:nvSpPr>
              <p:cNvPr id="29" name="TextBox 28"/>
              <p:cNvSpPr txBox="1"/>
              <p:nvPr/>
            </p:nvSpPr>
            <p:spPr>
              <a:xfrm>
                <a:off x="1077988" y="3653953"/>
                <a:ext cx="5306526" cy="276999"/>
              </a:xfrm>
              <a:prstGeom prst="rect">
                <a:avLst/>
              </a:prstGeom>
              <a:noFill/>
            </p:spPr>
            <p:txBody>
              <a:bodyPr wrap="square" rtlCol="0">
                <a:spAutoFit/>
              </a:bodyPr>
              <a:lstStyle/>
              <a:p>
                <a:r>
                  <a:rPr lang="en-US" sz="1200" dirty="0" smtClean="0"/>
                  <a:t>Physical barrels ARL discharged in USGC</a:t>
                </a:r>
                <a:endParaRPr lang="en-US" sz="1200" dirty="0"/>
              </a:p>
            </p:txBody>
          </p:sp>
        </p:grpSp>
      </p:grpSp>
      <p:sp>
        <p:nvSpPr>
          <p:cNvPr id="30" name="TextBox 29"/>
          <p:cNvSpPr txBox="1"/>
          <p:nvPr/>
        </p:nvSpPr>
        <p:spPr>
          <a:xfrm>
            <a:off x="3337756" y="2568594"/>
            <a:ext cx="5306526" cy="276999"/>
          </a:xfrm>
          <a:prstGeom prst="rect">
            <a:avLst/>
          </a:prstGeom>
          <a:noFill/>
        </p:spPr>
        <p:txBody>
          <a:bodyPr wrap="square" rtlCol="0">
            <a:spAutoFit/>
          </a:bodyPr>
          <a:lstStyle/>
          <a:p>
            <a:r>
              <a:rPr lang="en-US" sz="1200" dirty="0" smtClean="0"/>
              <a:t>Reverse transaction in next month program</a:t>
            </a:r>
            <a:endParaRPr lang="en-US" sz="1200" dirty="0"/>
          </a:p>
        </p:txBody>
      </p:sp>
      <p:sp>
        <p:nvSpPr>
          <p:cNvPr id="34" name="Oval 33"/>
          <p:cNvSpPr/>
          <p:nvPr/>
        </p:nvSpPr>
        <p:spPr>
          <a:xfrm>
            <a:off x="3221541" y="2640509"/>
            <a:ext cx="130072" cy="17284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5</a:t>
            </a:r>
          </a:p>
        </p:txBody>
      </p:sp>
      <p:sp>
        <p:nvSpPr>
          <p:cNvPr id="2" name="TextBox 1"/>
          <p:cNvSpPr txBox="1"/>
          <p:nvPr/>
        </p:nvSpPr>
        <p:spPr>
          <a:xfrm>
            <a:off x="5784939" y="1556947"/>
            <a:ext cx="2337686" cy="261610"/>
          </a:xfrm>
          <a:prstGeom prst="rect">
            <a:avLst/>
          </a:prstGeom>
          <a:noFill/>
        </p:spPr>
        <p:txBody>
          <a:bodyPr wrap="square" rtlCol="0">
            <a:spAutoFit/>
          </a:bodyPr>
          <a:lstStyle/>
          <a:p>
            <a:pPr algn="ctr"/>
            <a:r>
              <a:rPr lang="en-US" sz="1100" b="1" dirty="0" smtClean="0"/>
              <a:t>Example West Optimization</a:t>
            </a:r>
            <a:endParaRPr lang="en-US" sz="1100" b="1" dirty="0"/>
          </a:p>
        </p:txBody>
      </p:sp>
      <p:pic>
        <p:nvPicPr>
          <p:cNvPr id="3" name="Picture 2"/>
          <p:cNvPicPr>
            <a:picLocks noChangeAspect="1"/>
          </p:cNvPicPr>
          <p:nvPr/>
        </p:nvPicPr>
        <p:blipFill>
          <a:blip r:embed="rId4"/>
          <a:stretch>
            <a:fillRect/>
          </a:stretch>
        </p:blipFill>
        <p:spPr>
          <a:xfrm>
            <a:off x="152238" y="4588151"/>
            <a:ext cx="4793853" cy="2219325"/>
          </a:xfrm>
          <a:prstGeom prst="rect">
            <a:avLst/>
          </a:prstGeom>
        </p:spPr>
      </p:pic>
      <p:pic>
        <p:nvPicPr>
          <p:cNvPr id="4" name="Picture 3"/>
          <p:cNvPicPr>
            <a:picLocks noChangeAspect="1"/>
          </p:cNvPicPr>
          <p:nvPr/>
        </p:nvPicPr>
        <p:blipFill>
          <a:blip r:embed="rId5"/>
          <a:stretch>
            <a:fillRect/>
          </a:stretch>
        </p:blipFill>
        <p:spPr>
          <a:xfrm>
            <a:off x="5071157" y="4588151"/>
            <a:ext cx="3882558" cy="2219326"/>
          </a:xfrm>
          <a:prstGeom prst="rect">
            <a:avLst/>
          </a:prstGeom>
        </p:spPr>
      </p:pic>
    </p:spTree>
    <p:extLst>
      <p:ext uri="{BB962C8B-B14F-4D97-AF65-F5344CB8AC3E}">
        <p14:creationId xmlns:p14="http://schemas.microsoft.com/office/powerpoint/2010/main" val="2575300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79330"/>
            <a:ext cx="8530281" cy="310662"/>
          </a:xfrm>
        </p:spPr>
        <p:txBody>
          <a:bodyPr/>
          <a:lstStyle/>
          <a:p>
            <a:r>
              <a:rPr lang="en-US" altLang="en-US" sz="2400" dirty="0" smtClean="0"/>
              <a:t>Regional retitling swaps – example West USGC vs NWE</a:t>
            </a:r>
            <a:endParaRPr lang="en-US" altLang="en-US" sz="2400" dirty="0"/>
          </a:p>
        </p:txBody>
      </p:sp>
      <p:sp>
        <p:nvSpPr>
          <p:cNvPr id="7" name="Content Placeholder 1"/>
          <p:cNvSpPr>
            <a:spLocks noGrp="1"/>
          </p:cNvSpPr>
          <p:nvPr>
            <p:ph sz="quarter" idx="10"/>
          </p:nvPr>
        </p:nvSpPr>
        <p:spPr>
          <a:xfrm>
            <a:off x="217373" y="743158"/>
            <a:ext cx="8563223" cy="5234714"/>
          </a:xfrm>
        </p:spPr>
        <p:txBody>
          <a:bodyPr/>
          <a:lstStyle/>
          <a:p>
            <a:r>
              <a:rPr lang="en-US" sz="1400" dirty="0" smtClean="0"/>
              <a:t>Initial AG program includes following ships: </a:t>
            </a:r>
          </a:p>
          <a:p>
            <a:pPr lvl="1"/>
            <a:r>
              <a:rPr lang="en-US" sz="1200" dirty="0" smtClean="0"/>
              <a:t>4/27 VLCC loading ARL to USGC </a:t>
            </a:r>
          </a:p>
          <a:p>
            <a:pPr lvl="1"/>
            <a:r>
              <a:rPr lang="en-US" sz="1200" dirty="0" smtClean="0"/>
              <a:t>5/10 VLCC loading ARL to NWE</a:t>
            </a:r>
          </a:p>
          <a:p>
            <a:endParaRPr lang="en-US" sz="1400" dirty="0" smtClean="0"/>
          </a:p>
          <a:p>
            <a:r>
              <a:rPr lang="en-US" sz="1400" dirty="0" smtClean="0"/>
              <a:t>~ Apr 20, we decide title on 4/27 loader. Price discovery: </a:t>
            </a:r>
          </a:p>
          <a:p>
            <a:pPr lvl="1"/>
            <a:r>
              <a:rPr lang="en-US" sz="1200" dirty="0" smtClean="0"/>
              <a:t>OSPs for April and May loaders</a:t>
            </a:r>
          </a:p>
          <a:p>
            <a:pPr lvl="1"/>
            <a:r>
              <a:rPr lang="en-US" sz="1200" dirty="0" smtClean="0"/>
              <a:t>~ 80% FP discovery for USGC</a:t>
            </a:r>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smtClean="0"/>
          </a:p>
          <a:p>
            <a:pPr marL="0" indent="0">
              <a:buNone/>
            </a:pPr>
            <a:endParaRPr lang="en-US" sz="1400" dirty="0" smtClean="0"/>
          </a:p>
        </p:txBody>
      </p:sp>
      <p:pic>
        <p:nvPicPr>
          <p:cNvPr id="29" name="Picture 28"/>
          <p:cNvPicPr>
            <a:picLocks noChangeAspect="1"/>
          </p:cNvPicPr>
          <p:nvPr/>
        </p:nvPicPr>
        <p:blipFill>
          <a:blip r:embed="rId3"/>
          <a:stretch>
            <a:fillRect/>
          </a:stretch>
        </p:blipFill>
        <p:spPr>
          <a:xfrm>
            <a:off x="95669" y="4168154"/>
            <a:ext cx="3179414" cy="2542215"/>
          </a:xfrm>
          <a:prstGeom prst="rect">
            <a:avLst/>
          </a:prstGeom>
        </p:spPr>
      </p:pic>
      <p:pic>
        <p:nvPicPr>
          <p:cNvPr id="2" name="Picture 1"/>
          <p:cNvPicPr>
            <a:picLocks noChangeAspect="1"/>
          </p:cNvPicPr>
          <p:nvPr/>
        </p:nvPicPr>
        <p:blipFill>
          <a:blip r:embed="rId4"/>
          <a:stretch>
            <a:fillRect/>
          </a:stretch>
        </p:blipFill>
        <p:spPr>
          <a:xfrm>
            <a:off x="95669" y="2665577"/>
            <a:ext cx="3165891" cy="1464143"/>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3324511" y="2663721"/>
            <a:ext cx="5769704" cy="4046648"/>
          </a:xfrm>
          <a:prstGeom prst="rect">
            <a:avLst/>
          </a:prstGeom>
        </p:spPr>
      </p:pic>
      <p:pic>
        <p:nvPicPr>
          <p:cNvPr id="6" name="Picture 5"/>
          <p:cNvPicPr>
            <a:picLocks noChangeAspect="1"/>
          </p:cNvPicPr>
          <p:nvPr/>
        </p:nvPicPr>
        <p:blipFill>
          <a:blip r:embed="rId6"/>
          <a:stretch>
            <a:fillRect/>
          </a:stretch>
        </p:blipFill>
        <p:spPr>
          <a:xfrm>
            <a:off x="5663992" y="914050"/>
            <a:ext cx="3273413" cy="1348933"/>
          </a:xfrm>
          <a:prstGeom prst="rect">
            <a:avLst/>
          </a:prstGeom>
        </p:spPr>
      </p:pic>
    </p:spTree>
    <p:extLst>
      <p:ext uri="{BB962C8B-B14F-4D97-AF65-F5344CB8AC3E}">
        <p14:creationId xmlns:p14="http://schemas.microsoft.com/office/powerpoint/2010/main" val="2497605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79330"/>
            <a:ext cx="6389077" cy="310662"/>
          </a:xfrm>
        </p:spPr>
        <p:txBody>
          <a:bodyPr/>
          <a:lstStyle/>
          <a:p>
            <a:r>
              <a:rPr lang="en-US" altLang="en-US" sz="2400" dirty="0" smtClean="0"/>
              <a:t>Regional retitling swaps - paper</a:t>
            </a:r>
            <a:endParaRPr lang="en-US" altLang="en-US" sz="2400" dirty="0"/>
          </a:p>
        </p:txBody>
      </p:sp>
      <p:sp>
        <p:nvSpPr>
          <p:cNvPr id="7" name="Content Placeholder 1"/>
          <p:cNvSpPr>
            <a:spLocks noGrp="1"/>
          </p:cNvSpPr>
          <p:nvPr>
            <p:ph sz="quarter" idx="10"/>
          </p:nvPr>
        </p:nvSpPr>
        <p:spPr>
          <a:xfrm>
            <a:off x="217373" y="743158"/>
            <a:ext cx="8563223" cy="5234714"/>
          </a:xfrm>
        </p:spPr>
        <p:txBody>
          <a:bodyPr/>
          <a:lstStyle/>
          <a:p>
            <a:r>
              <a:rPr lang="en-US" sz="1400" dirty="0" smtClean="0"/>
              <a:t>Approved </a:t>
            </a:r>
            <a:r>
              <a:rPr lang="en-US" sz="1400" dirty="0"/>
              <a:t>derivatives programs in place to lock flat price </a:t>
            </a:r>
            <a:r>
              <a:rPr lang="en-US" sz="1400" dirty="0" smtClean="0"/>
              <a:t>exposure</a:t>
            </a:r>
          </a:p>
          <a:p>
            <a:pPr lvl="1"/>
            <a:r>
              <a:rPr lang="en-US" sz="1200" dirty="0" smtClean="0"/>
              <a:t>Mars/TI flat price locked in via purchase/sale of Mars and TI futures</a:t>
            </a:r>
          </a:p>
          <a:p>
            <a:pPr lvl="1"/>
            <a:r>
              <a:rPr lang="en-US" sz="1200" dirty="0" smtClean="0"/>
              <a:t>ICE locked in only in case of significant change in pricing period via similar program</a:t>
            </a:r>
          </a:p>
          <a:p>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a:p>
          <a:p>
            <a:pPr marL="227008" lvl="1">
              <a:spcBef>
                <a:spcPct val="0"/>
              </a:spcBef>
            </a:pPr>
            <a:endParaRPr lang="en-US" sz="1400" dirty="0" smtClean="0"/>
          </a:p>
          <a:p>
            <a:pPr marL="227008" lvl="1">
              <a:spcBef>
                <a:spcPct val="0"/>
              </a:spcBef>
            </a:pPr>
            <a:endParaRPr lang="en-US" sz="1400" dirty="0" smtClean="0"/>
          </a:p>
          <a:p>
            <a:pPr marL="0" indent="0">
              <a:buNone/>
            </a:pPr>
            <a:endParaRPr lang="en-US" sz="1400" dirty="0" smtClean="0"/>
          </a:p>
        </p:txBody>
      </p:sp>
      <p:pic>
        <p:nvPicPr>
          <p:cNvPr id="10" name="Picture 9"/>
          <p:cNvPicPr>
            <a:picLocks noChangeAspect="1"/>
          </p:cNvPicPr>
          <p:nvPr/>
        </p:nvPicPr>
        <p:blipFill>
          <a:blip r:embed="rId3"/>
          <a:stretch>
            <a:fillRect/>
          </a:stretch>
        </p:blipFill>
        <p:spPr>
          <a:xfrm>
            <a:off x="4640730" y="4847754"/>
            <a:ext cx="4421820" cy="1001112"/>
          </a:xfrm>
          <a:prstGeom prst="rect">
            <a:avLst/>
          </a:prstGeom>
        </p:spPr>
      </p:pic>
      <p:pic>
        <p:nvPicPr>
          <p:cNvPr id="11" name="Picture 10"/>
          <p:cNvPicPr>
            <a:picLocks noChangeAspect="1"/>
          </p:cNvPicPr>
          <p:nvPr/>
        </p:nvPicPr>
        <p:blipFill>
          <a:blip r:embed="rId4"/>
          <a:stretch>
            <a:fillRect/>
          </a:stretch>
        </p:blipFill>
        <p:spPr>
          <a:xfrm>
            <a:off x="33949" y="4847754"/>
            <a:ext cx="4421822" cy="1001112"/>
          </a:xfrm>
          <a:prstGeom prst="rect">
            <a:avLst/>
          </a:prstGeom>
        </p:spPr>
      </p:pic>
      <p:pic>
        <p:nvPicPr>
          <p:cNvPr id="2" name="Picture 1"/>
          <p:cNvPicPr>
            <a:picLocks noChangeAspect="1"/>
          </p:cNvPicPr>
          <p:nvPr/>
        </p:nvPicPr>
        <p:blipFill>
          <a:blip r:embed="rId5"/>
          <a:stretch>
            <a:fillRect/>
          </a:stretch>
        </p:blipFill>
        <p:spPr>
          <a:xfrm>
            <a:off x="4556391" y="2114801"/>
            <a:ext cx="4365182" cy="2621434"/>
          </a:xfrm>
          <a:prstGeom prst="rect">
            <a:avLst/>
          </a:prstGeom>
        </p:spPr>
      </p:pic>
      <p:pic>
        <p:nvPicPr>
          <p:cNvPr id="4" name="Picture 3"/>
          <p:cNvPicPr>
            <a:picLocks noChangeAspect="1"/>
          </p:cNvPicPr>
          <p:nvPr/>
        </p:nvPicPr>
        <p:blipFill>
          <a:blip r:embed="rId6"/>
          <a:stretch>
            <a:fillRect/>
          </a:stretch>
        </p:blipFill>
        <p:spPr>
          <a:xfrm>
            <a:off x="33949" y="2098220"/>
            <a:ext cx="4578493" cy="2749534"/>
          </a:xfrm>
          <a:prstGeom prst="rect">
            <a:avLst/>
          </a:prstGeom>
        </p:spPr>
      </p:pic>
    </p:spTree>
    <p:extLst>
      <p:ext uri="{BB962C8B-B14F-4D97-AF65-F5344CB8AC3E}">
        <p14:creationId xmlns:p14="http://schemas.microsoft.com/office/powerpoint/2010/main" val="3356623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txBox="1">
            <a:spLocks/>
          </p:cNvSpPr>
          <p:nvPr/>
        </p:nvSpPr>
        <p:spPr bwMode="auto">
          <a:xfrm>
            <a:off x="218982" y="907075"/>
            <a:ext cx="5091887" cy="523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227008" lvl="1"/>
            <a:r>
              <a:rPr lang="en-US" sz="1400" dirty="0" smtClean="0"/>
              <a:t>Case For Action</a:t>
            </a:r>
          </a:p>
          <a:p>
            <a:pPr marL="461951" lvl="2"/>
            <a:r>
              <a:rPr lang="en-US" sz="1200" dirty="0" smtClean="0"/>
              <a:t>Regional title swaps focused in past years only West via </a:t>
            </a:r>
            <a:r>
              <a:rPr lang="en-US" sz="1200" dirty="0" err="1" smtClean="0"/>
              <a:t>Sumed</a:t>
            </a:r>
            <a:r>
              <a:rPr lang="en-US" sz="1200" dirty="0" smtClean="0"/>
              <a:t> </a:t>
            </a:r>
            <a:br>
              <a:rPr lang="en-US" sz="1200" dirty="0" smtClean="0"/>
            </a:br>
            <a:r>
              <a:rPr lang="en-US" sz="1200" dirty="0" smtClean="0"/>
              <a:t>(USGC vs. Europe)</a:t>
            </a:r>
          </a:p>
          <a:p>
            <a:pPr marL="461951" lvl="2"/>
            <a:r>
              <a:rPr lang="en-US" sz="1200" dirty="0" smtClean="0"/>
              <a:t>AP price structure has price discovery for month-end AP barrels</a:t>
            </a:r>
          </a:p>
          <a:p>
            <a:pPr marL="461951" lvl="2"/>
            <a:r>
              <a:rPr lang="en-US" sz="1200" dirty="0" smtClean="0"/>
              <a:t>Past AP optimizations not successful due to logistics constraints</a:t>
            </a:r>
            <a:r>
              <a:rPr lang="en-US" sz="1400" dirty="0" smtClean="0"/>
              <a:t/>
            </a:r>
            <a:br>
              <a:rPr lang="en-US" sz="1400" dirty="0" smtClean="0"/>
            </a:br>
            <a:endParaRPr lang="en-US" sz="1400" dirty="0"/>
          </a:p>
          <a:p>
            <a:pPr marL="227008" lvl="1"/>
            <a:r>
              <a:rPr lang="en-US" sz="1400" dirty="0" smtClean="0"/>
              <a:t>Optimization developed 1Q 2018 to leverage AP’s potential</a:t>
            </a:r>
            <a:endParaRPr lang="en-US" sz="1400" dirty="0"/>
          </a:p>
          <a:p>
            <a:pPr marL="461951" lvl="2"/>
            <a:r>
              <a:rPr lang="en-US" sz="1200" dirty="0" smtClean="0"/>
              <a:t>Schedule distinct VLCC ARL in AP as mid month arriving ship </a:t>
            </a:r>
          </a:p>
          <a:p>
            <a:pPr marL="461951" lvl="2"/>
            <a:r>
              <a:rPr lang="en-US" sz="1200" dirty="0" smtClean="0"/>
              <a:t>Schedule offsetting month end West bound vessel</a:t>
            </a:r>
          </a:p>
          <a:p>
            <a:pPr marL="461951" lvl="2"/>
            <a:r>
              <a:rPr lang="en-US" sz="1200" dirty="0" smtClean="0"/>
              <a:t>Decide optimized load month around ~ month M / CD 20 </a:t>
            </a:r>
          </a:p>
          <a:p>
            <a:pPr marL="688959" lvl="3"/>
            <a:endParaRPr lang="en-US" sz="1200" dirty="0" smtClean="0"/>
          </a:p>
          <a:p>
            <a:pPr marL="227008" lvl="1"/>
            <a:r>
              <a:rPr lang="en-US" sz="1200" dirty="0" smtClean="0"/>
              <a:t>Critical Enablers</a:t>
            </a:r>
          </a:p>
          <a:p>
            <a:pPr marL="461951" lvl="2"/>
            <a:r>
              <a:rPr lang="en-US" sz="1200" dirty="0" smtClean="0"/>
              <a:t>Saudi allocation requires two VLCC in each month, one at month start, one at month end. Saudi Aramco ‘good’ dates leveraged via commercial</a:t>
            </a:r>
          </a:p>
          <a:p>
            <a:pPr marL="461951" lvl="2"/>
            <a:r>
              <a:rPr lang="en-US" sz="1200" dirty="0" smtClean="0"/>
              <a:t>~ up to 10 days of incremental demurrage </a:t>
            </a:r>
            <a:endParaRPr lang="en-US" sz="1200" dirty="0"/>
          </a:p>
          <a:p>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0" indent="0">
              <a:buFont typeface="Arial" charset="0"/>
              <a:buNone/>
            </a:pPr>
            <a:endParaRPr lang="en-US" sz="1400" dirty="0" smtClean="0"/>
          </a:p>
        </p:txBody>
      </p:sp>
      <p:sp>
        <p:nvSpPr>
          <p:cNvPr id="8" name="Rectangle 2"/>
          <p:cNvSpPr>
            <a:spLocks noGrp="1" noChangeArrowheads="1"/>
          </p:cNvSpPr>
          <p:nvPr>
            <p:ph type="title"/>
          </p:nvPr>
        </p:nvSpPr>
        <p:spPr>
          <a:xfrm>
            <a:off x="457200" y="279330"/>
            <a:ext cx="8530281" cy="310662"/>
          </a:xfrm>
        </p:spPr>
        <p:txBody>
          <a:bodyPr/>
          <a:lstStyle/>
          <a:p>
            <a:r>
              <a:rPr lang="en-US" altLang="en-US" sz="2400" dirty="0" smtClean="0"/>
              <a:t>Regional retitling swaps – West vs East </a:t>
            </a:r>
            <a:endParaRPr lang="en-US" altLang="en-US" sz="2400" dirty="0"/>
          </a:p>
        </p:txBody>
      </p:sp>
      <p:pic>
        <p:nvPicPr>
          <p:cNvPr id="11" name="Picture 10"/>
          <p:cNvPicPr>
            <a:picLocks noChangeAspect="1"/>
          </p:cNvPicPr>
          <p:nvPr/>
        </p:nvPicPr>
        <p:blipFill>
          <a:blip r:embed="rId3"/>
          <a:stretch>
            <a:fillRect/>
          </a:stretch>
        </p:blipFill>
        <p:spPr>
          <a:xfrm>
            <a:off x="5310869" y="2614395"/>
            <a:ext cx="3676612" cy="2101604"/>
          </a:xfrm>
          <a:prstGeom prst="rect">
            <a:avLst/>
          </a:prstGeom>
        </p:spPr>
      </p:pic>
      <p:pic>
        <p:nvPicPr>
          <p:cNvPr id="2" name="Picture 1"/>
          <p:cNvPicPr>
            <a:picLocks noChangeAspect="1"/>
          </p:cNvPicPr>
          <p:nvPr/>
        </p:nvPicPr>
        <p:blipFill>
          <a:blip r:embed="rId4"/>
          <a:stretch>
            <a:fillRect/>
          </a:stretch>
        </p:blipFill>
        <p:spPr>
          <a:xfrm>
            <a:off x="5592710" y="981363"/>
            <a:ext cx="3273413" cy="991600"/>
          </a:xfrm>
          <a:prstGeom prst="rect">
            <a:avLst/>
          </a:prstGeom>
        </p:spPr>
      </p:pic>
    </p:spTree>
    <p:extLst>
      <p:ext uri="{BB962C8B-B14F-4D97-AF65-F5344CB8AC3E}">
        <p14:creationId xmlns:p14="http://schemas.microsoft.com/office/powerpoint/2010/main" val="22143079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51692" y="446943"/>
            <a:ext cx="6389077" cy="31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3200" kern="1200">
                <a:solidFill>
                  <a:schemeClr val="tx2"/>
                </a:solidFill>
                <a:latin typeface="Arial"/>
                <a:ea typeface="Arial"/>
                <a:cs typeface="Arial"/>
              </a:defRPr>
            </a:lvl1pPr>
            <a:lvl2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189" algn="l" defTabSz="457189" rtl="0" eaLnBrk="1" fontAlgn="base" hangingPunct="1">
              <a:spcBef>
                <a:spcPct val="0"/>
              </a:spcBef>
              <a:spcAft>
                <a:spcPct val="0"/>
              </a:spcAft>
              <a:defRPr sz="2800">
                <a:solidFill>
                  <a:schemeClr val="tx1"/>
                </a:solidFill>
                <a:latin typeface="Arial" charset="0"/>
                <a:ea typeface="ヒラギノ角ゴ Pro W3" charset="0"/>
              </a:defRPr>
            </a:lvl6pPr>
            <a:lvl7pPr marL="914377" algn="l" defTabSz="457189" rtl="0" eaLnBrk="1" fontAlgn="base" hangingPunct="1">
              <a:spcBef>
                <a:spcPct val="0"/>
              </a:spcBef>
              <a:spcAft>
                <a:spcPct val="0"/>
              </a:spcAft>
              <a:defRPr sz="2800">
                <a:solidFill>
                  <a:schemeClr val="tx1"/>
                </a:solidFill>
                <a:latin typeface="Arial" charset="0"/>
                <a:ea typeface="ヒラギノ角ゴ Pro W3" charset="0"/>
              </a:defRPr>
            </a:lvl7pPr>
            <a:lvl8pPr marL="1371566" algn="l" defTabSz="457189" rtl="0" eaLnBrk="1" fontAlgn="base" hangingPunct="1">
              <a:spcBef>
                <a:spcPct val="0"/>
              </a:spcBef>
              <a:spcAft>
                <a:spcPct val="0"/>
              </a:spcAft>
              <a:defRPr sz="2800">
                <a:solidFill>
                  <a:schemeClr val="tx1"/>
                </a:solidFill>
                <a:latin typeface="Arial" charset="0"/>
                <a:ea typeface="ヒラギノ角ゴ Pro W3" charset="0"/>
              </a:defRPr>
            </a:lvl8pPr>
            <a:lvl9pPr marL="1828754" algn="l" defTabSz="457189" rtl="0" eaLnBrk="1" fontAlgn="base" hangingPunct="1">
              <a:spcBef>
                <a:spcPct val="0"/>
              </a:spcBef>
              <a:spcAft>
                <a:spcPct val="0"/>
              </a:spcAft>
              <a:defRPr sz="2800">
                <a:solidFill>
                  <a:schemeClr val="tx1"/>
                </a:solidFill>
                <a:latin typeface="Arial" charset="0"/>
                <a:ea typeface="ヒラギノ角ゴ Pro W3" charset="0"/>
              </a:defRPr>
            </a:lvl9pPr>
          </a:lstStyle>
          <a:p>
            <a:r>
              <a:rPr lang="en-US" altLang="en-US" sz="2400" dirty="0" smtClean="0"/>
              <a:t>East-West Detailed Example</a:t>
            </a:r>
            <a:endParaRPr lang="en-US" altLang="en-US" sz="2400" dirty="0"/>
          </a:p>
        </p:txBody>
      </p:sp>
      <p:sp>
        <p:nvSpPr>
          <p:cNvPr id="5" name="Content Placeholder 1"/>
          <p:cNvSpPr txBox="1">
            <a:spLocks/>
          </p:cNvSpPr>
          <p:nvPr/>
        </p:nvSpPr>
        <p:spPr bwMode="auto">
          <a:xfrm>
            <a:off x="218983" y="932542"/>
            <a:ext cx="8839957" cy="83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spcBef>
                <a:spcPct val="0"/>
              </a:spcBef>
              <a:buNone/>
            </a:pPr>
            <a:r>
              <a:rPr lang="en-US" sz="1400" dirty="0" smtClean="0"/>
              <a:t>VLCC ARL planned in AP program for arrival mid month M+1 / CD 11-13</a:t>
            </a:r>
          </a:p>
          <a:p>
            <a:pPr marL="461951" lvl="2"/>
            <a:r>
              <a:rPr lang="en-US" sz="1200" dirty="0" smtClean="0"/>
              <a:t>optionality on load month M (CD 30-31) or load month M+1 (~1-2)</a:t>
            </a:r>
          </a:p>
          <a:p>
            <a:pPr marL="461951" lvl="2"/>
            <a:r>
              <a:rPr lang="en-US" sz="1200" dirty="0" smtClean="0"/>
              <a:t>destination </a:t>
            </a:r>
            <a:r>
              <a:rPr lang="en-US" sz="1200" dirty="0"/>
              <a:t>declared ~ 10 days before B/L so by month M CD ~ </a:t>
            </a:r>
            <a:r>
              <a:rPr lang="en-US" sz="1200" dirty="0" smtClean="0"/>
              <a:t>20. Optimization through OSP and FP</a:t>
            </a:r>
          </a:p>
          <a:p>
            <a:pPr marL="461951" lvl="2"/>
            <a:r>
              <a:rPr lang="en-US" sz="1200" dirty="0" smtClean="0"/>
              <a:t>Flat price locked in AP and West</a:t>
            </a:r>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461951" lvl="2"/>
            <a:endParaRPr lang="en-US" sz="1200" dirty="0"/>
          </a:p>
          <a:p>
            <a:pPr marL="461951" lvl="2"/>
            <a:endParaRPr lang="en-US" sz="12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0" indent="0">
              <a:buFont typeface="Arial" charset="0"/>
              <a:buNone/>
            </a:pPr>
            <a:endParaRPr lang="en-US" sz="1400" dirty="0" smtClean="0"/>
          </a:p>
        </p:txBody>
      </p:sp>
      <p:pic>
        <p:nvPicPr>
          <p:cNvPr id="22" name="Picture 21"/>
          <p:cNvPicPr>
            <a:picLocks noChangeAspect="1"/>
          </p:cNvPicPr>
          <p:nvPr/>
        </p:nvPicPr>
        <p:blipFill>
          <a:blip r:embed="rId3"/>
          <a:stretch>
            <a:fillRect/>
          </a:stretch>
        </p:blipFill>
        <p:spPr>
          <a:xfrm>
            <a:off x="57666" y="1814482"/>
            <a:ext cx="3366890" cy="1661888"/>
          </a:xfrm>
          <a:prstGeom prst="rect">
            <a:avLst/>
          </a:prstGeom>
        </p:spPr>
      </p:pic>
      <p:pic>
        <p:nvPicPr>
          <p:cNvPr id="24" name="Picture 23"/>
          <p:cNvPicPr>
            <a:picLocks noChangeAspect="1"/>
          </p:cNvPicPr>
          <p:nvPr/>
        </p:nvPicPr>
        <p:blipFill>
          <a:blip r:embed="rId4"/>
          <a:stretch>
            <a:fillRect/>
          </a:stretch>
        </p:blipFill>
        <p:spPr>
          <a:xfrm>
            <a:off x="57665" y="3551072"/>
            <a:ext cx="3366891" cy="1630530"/>
          </a:xfrm>
          <a:prstGeom prst="rect">
            <a:avLst/>
          </a:prstGeom>
        </p:spPr>
      </p:pic>
      <p:pic>
        <p:nvPicPr>
          <p:cNvPr id="26" name="Picture 25"/>
          <p:cNvPicPr>
            <a:picLocks noChangeAspect="1"/>
          </p:cNvPicPr>
          <p:nvPr/>
        </p:nvPicPr>
        <p:blipFill>
          <a:blip r:embed="rId5"/>
          <a:stretch>
            <a:fillRect/>
          </a:stretch>
        </p:blipFill>
        <p:spPr>
          <a:xfrm>
            <a:off x="3430478" y="1537744"/>
            <a:ext cx="5628462" cy="3822897"/>
          </a:xfrm>
          <a:prstGeom prst="rect">
            <a:avLst/>
          </a:prstGeom>
        </p:spPr>
      </p:pic>
      <p:cxnSp>
        <p:nvCxnSpPr>
          <p:cNvPr id="9" name="Straight Connector 8"/>
          <p:cNvCxnSpPr/>
          <p:nvPr/>
        </p:nvCxnSpPr>
        <p:spPr>
          <a:xfrm>
            <a:off x="5475153" y="5125940"/>
            <a:ext cx="0" cy="8846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102126" y="5125940"/>
            <a:ext cx="0" cy="46940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627870" y="5404871"/>
            <a:ext cx="1688757" cy="307777"/>
          </a:xfrm>
          <a:prstGeom prst="rect">
            <a:avLst/>
          </a:prstGeom>
          <a:noFill/>
        </p:spPr>
        <p:txBody>
          <a:bodyPr wrap="square" rtlCol="0">
            <a:spAutoFit/>
          </a:bodyPr>
          <a:lstStyle/>
          <a:p>
            <a:pPr algn="ctr"/>
            <a:r>
              <a:rPr lang="en-US" sz="1400" dirty="0" smtClean="0"/>
              <a:t>Original </a:t>
            </a:r>
            <a:endParaRPr lang="en-US" sz="1400" dirty="0"/>
          </a:p>
        </p:txBody>
      </p:sp>
      <p:sp>
        <p:nvSpPr>
          <p:cNvPr id="19" name="TextBox 18"/>
          <p:cNvSpPr txBox="1"/>
          <p:nvPr/>
        </p:nvSpPr>
        <p:spPr>
          <a:xfrm>
            <a:off x="2446638" y="5714985"/>
            <a:ext cx="1869989" cy="307777"/>
          </a:xfrm>
          <a:prstGeom prst="rect">
            <a:avLst/>
          </a:prstGeom>
          <a:noFill/>
        </p:spPr>
        <p:txBody>
          <a:bodyPr wrap="square" rtlCol="0">
            <a:spAutoFit/>
          </a:bodyPr>
          <a:lstStyle/>
          <a:p>
            <a:pPr algn="ctr"/>
            <a:r>
              <a:rPr lang="en-US" sz="1400" dirty="0" smtClean="0"/>
              <a:t>Title Swap Optimum</a:t>
            </a:r>
            <a:endParaRPr lang="en-US" sz="1400" dirty="0"/>
          </a:p>
        </p:txBody>
      </p:sp>
      <p:pic>
        <p:nvPicPr>
          <p:cNvPr id="34" name="Picture 33"/>
          <p:cNvPicPr>
            <a:picLocks noChangeAspect="1"/>
          </p:cNvPicPr>
          <p:nvPr/>
        </p:nvPicPr>
        <p:blipFill>
          <a:blip r:embed="rId6"/>
          <a:stretch>
            <a:fillRect/>
          </a:stretch>
        </p:blipFill>
        <p:spPr>
          <a:xfrm>
            <a:off x="5345342" y="5383450"/>
            <a:ext cx="799199" cy="304897"/>
          </a:xfrm>
          <a:prstGeom prst="rect">
            <a:avLst/>
          </a:prstGeom>
        </p:spPr>
      </p:pic>
      <p:pic>
        <p:nvPicPr>
          <p:cNvPr id="37" name="Picture 36"/>
          <p:cNvPicPr>
            <a:picLocks noChangeAspect="1"/>
          </p:cNvPicPr>
          <p:nvPr/>
        </p:nvPicPr>
        <p:blipFill>
          <a:blip r:embed="rId7"/>
          <a:stretch>
            <a:fillRect/>
          </a:stretch>
        </p:blipFill>
        <p:spPr>
          <a:xfrm>
            <a:off x="4971961" y="5391689"/>
            <a:ext cx="799200" cy="304897"/>
          </a:xfrm>
          <a:prstGeom prst="rect">
            <a:avLst/>
          </a:prstGeom>
        </p:spPr>
      </p:pic>
      <p:pic>
        <p:nvPicPr>
          <p:cNvPr id="38" name="Picture 37"/>
          <p:cNvPicPr>
            <a:picLocks noChangeAspect="1"/>
          </p:cNvPicPr>
          <p:nvPr/>
        </p:nvPicPr>
        <p:blipFill>
          <a:blip r:embed="rId6"/>
          <a:stretch>
            <a:fillRect/>
          </a:stretch>
        </p:blipFill>
        <p:spPr>
          <a:xfrm>
            <a:off x="6991923" y="5400776"/>
            <a:ext cx="799199" cy="304897"/>
          </a:xfrm>
          <a:prstGeom prst="rect">
            <a:avLst/>
          </a:prstGeom>
        </p:spPr>
      </p:pic>
      <p:pic>
        <p:nvPicPr>
          <p:cNvPr id="39" name="Picture 38"/>
          <p:cNvPicPr>
            <a:picLocks noChangeAspect="1"/>
          </p:cNvPicPr>
          <p:nvPr/>
        </p:nvPicPr>
        <p:blipFill>
          <a:blip r:embed="rId7"/>
          <a:stretch>
            <a:fillRect/>
          </a:stretch>
        </p:blipFill>
        <p:spPr>
          <a:xfrm>
            <a:off x="6577352" y="5400777"/>
            <a:ext cx="799200" cy="304897"/>
          </a:xfrm>
          <a:prstGeom prst="rect">
            <a:avLst/>
          </a:prstGeom>
        </p:spPr>
      </p:pic>
      <p:pic>
        <p:nvPicPr>
          <p:cNvPr id="40" name="Picture 39"/>
          <p:cNvPicPr>
            <a:picLocks noChangeAspect="1"/>
          </p:cNvPicPr>
          <p:nvPr/>
        </p:nvPicPr>
        <p:blipFill>
          <a:blip r:embed="rId6"/>
          <a:stretch>
            <a:fillRect/>
          </a:stretch>
        </p:blipFill>
        <p:spPr>
          <a:xfrm>
            <a:off x="6991923" y="5745808"/>
            <a:ext cx="799199" cy="304897"/>
          </a:xfrm>
          <a:prstGeom prst="rect">
            <a:avLst/>
          </a:prstGeom>
        </p:spPr>
      </p:pic>
      <p:pic>
        <p:nvPicPr>
          <p:cNvPr id="41" name="Picture 40"/>
          <p:cNvPicPr>
            <a:picLocks noChangeAspect="1"/>
          </p:cNvPicPr>
          <p:nvPr/>
        </p:nvPicPr>
        <p:blipFill>
          <a:blip r:embed="rId7"/>
          <a:stretch>
            <a:fillRect/>
          </a:stretch>
        </p:blipFill>
        <p:spPr>
          <a:xfrm>
            <a:off x="6577352" y="5745809"/>
            <a:ext cx="799200" cy="304897"/>
          </a:xfrm>
          <a:prstGeom prst="rect">
            <a:avLst/>
          </a:prstGeom>
        </p:spPr>
      </p:pic>
      <p:pic>
        <p:nvPicPr>
          <p:cNvPr id="42" name="Picture 41"/>
          <p:cNvPicPr>
            <a:picLocks noChangeAspect="1"/>
          </p:cNvPicPr>
          <p:nvPr/>
        </p:nvPicPr>
        <p:blipFill>
          <a:blip r:embed="rId7"/>
          <a:stretch>
            <a:fillRect/>
          </a:stretch>
        </p:blipFill>
        <p:spPr>
          <a:xfrm>
            <a:off x="5499867" y="5717865"/>
            <a:ext cx="799200" cy="304897"/>
          </a:xfrm>
          <a:prstGeom prst="rect">
            <a:avLst/>
          </a:prstGeom>
        </p:spPr>
      </p:pic>
      <p:pic>
        <p:nvPicPr>
          <p:cNvPr id="43" name="Picture 42"/>
          <p:cNvPicPr>
            <a:picLocks noChangeAspect="1"/>
          </p:cNvPicPr>
          <p:nvPr/>
        </p:nvPicPr>
        <p:blipFill>
          <a:blip r:embed="rId6"/>
          <a:stretch>
            <a:fillRect/>
          </a:stretch>
        </p:blipFill>
        <p:spPr>
          <a:xfrm>
            <a:off x="4813744" y="5705673"/>
            <a:ext cx="799199" cy="304897"/>
          </a:xfrm>
          <a:prstGeom prst="rect">
            <a:avLst/>
          </a:prstGeom>
        </p:spPr>
      </p:pic>
      <p:cxnSp>
        <p:nvCxnSpPr>
          <p:cNvPr id="45" name="Straight Connector 44"/>
          <p:cNvCxnSpPr/>
          <p:nvPr/>
        </p:nvCxnSpPr>
        <p:spPr>
          <a:xfrm>
            <a:off x="7102126" y="5127868"/>
            <a:ext cx="0" cy="8846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4281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4294967295"/>
          </p:nvPr>
        </p:nvSpPr>
        <p:spPr>
          <a:xfrm>
            <a:off x="7367954" y="6365631"/>
            <a:ext cx="2895600" cy="228600"/>
          </a:xfrm>
          <a:prstGeom prst="rect">
            <a:avLst/>
          </a:prstGeom>
          <a:noFill/>
        </p:spPr>
        <p:txBody>
          <a:bodyPr/>
          <a:lstStyle>
            <a:lvl1pPr>
              <a:defRPr sz="738">
                <a:solidFill>
                  <a:schemeClr val="tx1"/>
                </a:solidFill>
                <a:latin typeface="Arial" panose="020B0604020202020204" pitchFamily="34" charset="0"/>
              </a:defRPr>
            </a:lvl1pPr>
            <a:lvl2pPr marL="685817" indent="-263776">
              <a:defRPr sz="738">
                <a:solidFill>
                  <a:schemeClr val="tx1"/>
                </a:solidFill>
                <a:latin typeface="Arial" panose="020B0604020202020204" pitchFamily="34" charset="0"/>
              </a:defRPr>
            </a:lvl2pPr>
            <a:lvl3pPr marL="1055103" indent="-211021">
              <a:defRPr sz="738">
                <a:solidFill>
                  <a:schemeClr val="tx1"/>
                </a:solidFill>
                <a:latin typeface="Arial" panose="020B0604020202020204" pitchFamily="34" charset="0"/>
              </a:defRPr>
            </a:lvl3pPr>
            <a:lvl4pPr marL="1477145" indent="-211021">
              <a:defRPr sz="738">
                <a:solidFill>
                  <a:schemeClr val="tx1"/>
                </a:solidFill>
                <a:latin typeface="Arial" panose="020B0604020202020204" pitchFamily="34" charset="0"/>
              </a:defRPr>
            </a:lvl4pPr>
            <a:lvl5pPr marL="1899186" indent="-211021">
              <a:defRPr sz="738">
                <a:solidFill>
                  <a:schemeClr val="tx1"/>
                </a:solidFill>
                <a:latin typeface="Arial" panose="020B0604020202020204" pitchFamily="34" charset="0"/>
              </a:defRPr>
            </a:lvl5pPr>
            <a:lvl6pPr marL="2321227" indent="-211021" eaLnBrk="0" fontAlgn="base" hangingPunct="0">
              <a:spcBef>
                <a:spcPct val="0"/>
              </a:spcBef>
              <a:spcAft>
                <a:spcPct val="0"/>
              </a:spcAft>
              <a:defRPr sz="738">
                <a:solidFill>
                  <a:schemeClr val="tx1"/>
                </a:solidFill>
                <a:latin typeface="Arial" panose="020B0604020202020204" pitchFamily="34" charset="0"/>
              </a:defRPr>
            </a:lvl6pPr>
            <a:lvl7pPr marL="2743269" indent="-211021" eaLnBrk="0" fontAlgn="base" hangingPunct="0">
              <a:spcBef>
                <a:spcPct val="0"/>
              </a:spcBef>
              <a:spcAft>
                <a:spcPct val="0"/>
              </a:spcAft>
              <a:defRPr sz="738">
                <a:solidFill>
                  <a:schemeClr val="tx1"/>
                </a:solidFill>
                <a:latin typeface="Arial" panose="020B0604020202020204" pitchFamily="34" charset="0"/>
              </a:defRPr>
            </a:lvl7pPr>
            <a:lvl8pPr marL="3165310" indent="-211021" eaLnBrk="0" fontAlgn="base" hangingPunct="0">
              <a:spcBef>
                <a:spcPct val="0"/>
              </a:spcBef>
              <a:spcAft>
                <a:spcPct val="0"/>
              </a:spcAft>
              <a:defRPr sz="738">
                <a:solidFill>
                  <a:schemeClr val="tx1"/>
                </a:solidFill>
                <a:latin typeface="Arial" panose="020B0604020202020204" pitchFamily="34" charset="0"/>
              </a:defRPr>
            </a:lvl8pPr>
            <a:lvl9pPr marL="3587351" indent="-211021" eaLnBrk="0" fontAlgn="base" hangingPunct="0">
              <a:spcBef>
                <a:spcPct val="0"/>
              </a:spcBef>
              <a:spcAft>
                <a:spcPct val="0"/>
              </a:spcAft>
              <a:defRPr sz="738">
                <a:solidFill>
                  <a:schemeClr val="tx1"/>
                </a:solidFill>
                <a:latin typeface="Arial" panose="020B0604020202020204" pitchFamily="34" charset="0"/>
              </a:defRPr>
            </a:lvl9pPr>
          </a:lstStyle>
          <a:p>
            <a:fld id="{3BDC46EA-5B98-4050-BF5F-3C7C45951591}" type="slidenum">
              <a:rPr lang="en-US" altLang="en-US" sz="923"/>
              <a:pPr/>
              <a:t>59</a:t>
            </a:fld>
            <a:endParaRPr lang="en-US" altLang="en-US" sz="923" dirty="0"/>
          </a:p>
        </p:txBody>
      </p:sp>
      <p:sp>
        <p:nvSpPr>
          <p:cNvPr id="7" name="Rectangle 2"/>
          <p:cNvSpPr txBox="1">
            <a:spLocks noChangeArrowheads="1"/>
          </p:cNvSpPr>
          <p:nvPr/>
        </p:nvSpPr>
        <p:spPr bwMode="auto">
          <a:xfrm>
            <a:off x="351692" y="446943"/>
            <a:ext cx="6389077" cy="31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3200" kern="1200">
                <a:solidFill>
                  <a:schemeClr val="tx2"/>
                </a:solidFill>
                <a:latin typeface="Arial"/>
                <a:ea typeface="Arial"/>
                <a:cs typeface="Arial"/>
              </a:defRPr>
            </a:lvl1pPr>
            <a:lvl2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189" algn="l" defTabSz="457189" rtl="0" eaLnBrk="1" fontAlgn="base" hangingPunct="1">
              <a:spcBef>
                <a:spcPct val="0"/>
              </a:spcBef>
              <a:spcAft>
                <a:spcPct val="0"/>
              </a:spcAft>
              <a:defRPr sz="2800">
                <a:solidFill>
                  <a:schemeClr val="tx1"/>
                </a:solidFill>
                <a:latin typeface="Arial" charset="0"/>
                <a:ea typeface="ヒラギノ角ゴ Pro W3" charset="0"/>
              </a:defRPr>
            </a:lvl6pPr>
            <a:lvl7pPr marL="914377" algn="l" defTabSz="457189" rtl="0" eaLnBrk="1" fontAlgn="base" hangingPunct="1">
              <a:spcBef>
                <a:spcPct val="0"/>
              </a:spcBef>
              <a:spcAft>
                <a:spcPct val="0"/>
              </a:spcAft>
              <a:defRPr sz="2800">
                <a:solidFill>
                  <a:schemeClr val="tx1"/>
                </a:solidFill>
                <a:latin typeface="Arial" charset="0"/>
                <a:ea typeface="ヒラギノ角ゴ Pro W3" charset="0"/>
              </a:defRPr>
            </a:lvl7pPr>
            <a:lvl8pPr marL="1371566" algn="l" defTabSz="457189" rtl="0" eaLnBrk="1" fontAlgn="base" hangingPunct="1">
              <a:spcBef>
                <a:spcPct val="0"/>
              </a:spcBef>
              <a:spcAft>
                <a:spcPct val="0"/>
              </a:spcAft>
              <a:defRPr sz="2800">
                <a:solidFill>
                  <a:schemeClr val="tx1"/>
                </a:solidFill>
                <a:latin typeface="Arial" charset="0"/>
                <a:ea typeface="ヒラギノ角ゴ Pro W3" charset="0"/>
              </a:defRPr>
            </a:lvl8pPr>
            <a:lvl9pPr marL="1828754" algn="l" defTabSz="457189" rtl="0" eaLnBrk="1" fontAlgn="base" hangingPunct="1">
              <a:spcBef>
                <a:spcPct val="0"/>
              </a:spcBef>
              <a:spcAft>
                <a:spcPct val="0"/>
              </a:spcAft>
              <a:defRPr sz="2800">
                <a:solidFill>
                  <a:schemeClr val="tx1"/>
                </a:solidFill>
                <a:latin typeface="Arial" charset="0"/>
                <a:ea typeface="ヒラギノ角ゴ Pro W3" charset="0"/>
              </a:defRPr>
            </a:lvl9pPr>
          </a:lstStyle>
          <a:p>
            <a:r>
              <a:rPr lang="en-US" altLang="en-US" sz="2400" dirty="0" smtClean="0"/>
              <a:t>Conclusion</a:t>
            </a:r>
            <a:endParaRPr lang="en-US" altLang="en-US" sz="2400" dirty="0"/>
          </a:p>
        </p:txBody>
      </p:sp>
      <p:sp>
        <p:nvSpPr>
          <p:cNvPr id="5" name="Content Placeholder 1"/>
          <p:cNvSpPr txBox="1">
            <a:spLocks/>
          </p:cNvSpPr>
          <p:nvPr/>
        </p:nvSpPr>
        <p:spPr bwMode="auto">
          <a:xfrm>
            <a:off x="218982" y="957166"/>
            <a:ext cx="8563223" cy="523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Regional swaps </a:t>
            </a:r>
            <a:r>
              <a:rPr lang="en-US" sz="1400" dirty="0" smtClean="0"/>
              <a:t>are </a:t>
            </a:r>
            <a:r>
              <a:rPr lang="en-US" sz="1400" b="1" dirty="0" smtClean="0"/>
              <a:t>GI optimizations </a:t>
            </a:r>
            <a:r>
              <a:rPr lang="en-US" sz="1400" dirty="0" smtClean="0"/>
              <a:t>monetizing month-on-month </a:t>
            </a:r>
            <a:r>
              <a:rPr lang="en-US" sz="1400" dirty="0"/>
              <a:t>differences in Official Sales Price (OSP) and Flat Price (FP) changes between regions, enabled by price disclosure on FP and OSPs by time </a:t>
            </a:r>
            <a:r>
              <a:rPr lang="en-US" sz="1400" dirty="0" smtClean="0"/>
              <a:t>discovery between </a:t>
            </a:r>
            <a:r>
              <a:rPr lang="en-US" sz="1400" dirty="0"/>
              <a:t>initial and final nomination</a:t>
            </a:r>
          </a:p>
          <a:p>
            <a:pPr marL="227008" lvl="1">
              <a:spcBef>
                <a:spcPct val="0"/>
              </a:spcBef>
            </a:pPr>
            <a:endParaRPr lang="en-US" sz="1400" dirty="0"/>
          </a:p>
          <a:p>
            <a:pPr marL="227008" lvl="1">
              <a:spcBef>
                <a:spcPct val="0"/>
              </a:spcBef>
            </a:pPr>
            <a:r>
              <a:rPr lang="en-US" sz="1400" dirty="0" smtClean="0"/>
              <a:t>This is Asset Backed Trading …. but we have been doing these swaps for years capturing value from EM’s global destination flexibility. Historically these optimizations have delivered ~ 30-50 M$ per year.</a:t>
            </a:r>
          </a:p>
          <a:p>
            <a:pPr marL="227008" lvl="1">
              <a:spcBef>
                <a:spcPct val="0"/>
              </a:spcBef>
            </a:pPr>
            <a:endParaRPr lang="en-US" sz="1400" dirty="0" smtClean="0"/>
          </a:p>
          <a:p>
            <a:pPr marL="227008" lvl="1">
              <a:spcBef>
                <a:spcPct val="0"/>
              </a:spcBef>
            </a:pPr>
            <a:r>
              <a:rPr lang="en-US" sz="1400" dirty="0" smtClean="0"/>
              <a:t>In the past ~ 12 months we have added hedging options to lock in flat price gains as part of these swaps</a:t>
            </a:r>
            <a:endParaRPr lang="en-US" sz="1400" dirty="0"/>
          </a:p>
          <a:p>
            <a:pPr marL="227008" lvl="1">
              <a:spcBef>
                <a:spcPct val="0"/>
              </a:spcBef>
            </a:pPr>
            <a:endParaRPr lang="en-US" sz="1400" dirty="0"/>
          </a:p>
          <a:p>
            <a:pPr marL="227008" lvl="1">
              <a:spcBef>
                <a:spcPct val="0"/>
              </a:spcBef>
            </a:pPr>
            <a:r>
              <a:rPr lang="en-US" sz="1400" dirty="0" smtClean="0"/>
              <a:t>In a regional title swap, there is no change in delivery of the physical barrels into the system </a:t>
            </a:r>
          </a:p>
          <a:p>
            <a:pPr marL="461951" lvl="2"/>
            <a:r>
              <a:rPr lang="en-US" sz="1400" dirty="0" smtClean="0"/>
              <a:t>Western bound barrels requires ships to sail via Suez for retitle in </a:t>
            </a:r>
            <a:r>
              <a:rPr lang="en-US" sz="1400" dirty="0" err="1" smtClean="0"/>
              <a:t>Sumed</a:t>
            </a:r>
            <a:endParaRPr lang="en-US" sz="1400" dirty="0" smtClean="0"/>
          </a:p>
          <a:p>
            <a:pPr marL="461951" lvl="2"/>
            <a:r>
              <a:rPr lang="en-US" sz="1400" dirty="0" smtClean="0"/>
              <a:t>East / West optimization has been added early 2018</a:t>
            </a:r>
          </a:p>
          <a:p>
            <a:pPr marL="227008" lvl="1">
              <a:spcBef>
                <a:spcPct val="0"/>
              </a:spcBef>
            </a:pPr>
            <a:endParaRPr lang="en-US" sz="1400" dirty="0"/>
          </a:p>
          <a:p>
            <a:pPr marL="227008" lvl="1">
              <a:spcBef>
                <a:spcPct val="0"/>
              </a:spcBef>
            </a:pPr>
            <a:r>
              <a:rPr lang="en-US" sz="1400" dirty="0" smtClean="0"/>
              <a:t>Having month end and one month start distinct VLCC of fungible grade (ARL) on the water is a key enabler. This can explain why sometimes we are nominating ARL at times in to marginal economic layers. </a:t>
            </a:r>
          </a:p>
          <a:p>
            <a:pPr marL="227008" lvl="1">
              <a:spcBef>
                <a:spcPct val="0"/>
              </a:spcBef>
            </a:pPr>
            <a:endParaRPr lang="en-US" sz="1400" dirty="0" smtClean="0"/>
          </a:p>
          <a:p>
            <a:pPr marL="461951" lvl="2"/>
            <a:endParaRPr lang="en-US" sz="1400" dirty="0" smtClean="0"/>
          </a:p>
          <a:p>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227008" lvl="1">
              <a:spcBef>
                <a:spcPct val="0"/>
              </a:spcBef>
            </a:pPr>
            <a:endParaRPr lang="en-US" sz="1400" dirty="0" smtClean="0"/>
          </a:p>
          <a:p>
            <a:pPr marL="0" indent="0">
              <a:buFont typeface="Arial" charset="0"/>
              <a:buNone/>
            </a:pPr>
            <a:endParaRPr lang="en-US" sz="1400" dirty="0" smtClean="0"/>
          </a:p>
        </p:txBody>
      </p:sp>
    </p:spTree>
    <p:extLst>
      <p:ext uri="{BB962C8B-B14F-4D97-AF65-F5344CB8AC3E}">
        <p14:creationId xmlns:p14="http://schemas.microsoft.com/office/powerpoint/2010/main" val="2358953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Line 4"/>
          <p:cNvSpPr>
            <a:spLocks noChangeShapeType="1"/>
          </p:cNvSpPr>
          <p:nvPr/>
        </p:nvSpPr>
        <p:spPr bwMode="auto">
          <a:xfrm>
            <a:off x="4075393" y="5815402"/>
            <a:ext cx="11768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65" name="Line 5"/>
          <p:cNvSpPr>
            <a:spLocks noChangeShapeType="1"/>
          </p:cNvSpPr>
          <p:nvPr/>
        </p:nvSpPr>
        <p:spPr bwMode="auto">
          <a:xfrm>
            <a:off x="3203849" y="1751330"/>
            <a:ext cx="2048436"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66" name="Line 6"/>
          <p:cNvSpPr>
            <a:spLocks noChangeShapeType="1"/>
          </p:cNvSpPr>
          <p:nvPr/>
        </p:nvSpPr>
        <p:spPr bwMode="auto">
          <a:xfrm>
            <a:off x="3590817" y="2736799"/>
            <a:ext cx="16614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67" name="Line 7"/>
          <p:cNvSpPr>
            <a:spLocks noChangeShapeType="1"/>
          </p:cNvSpPr>
          <p:nvPr/>
        </p:nvSpPr>
        <p:spPr bwMode="auto">
          <a:xfrm>
            <a:off x="4634195" y="2956876"/>
            <a:ext cx="0" cy="289558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68" name="Line 8"/>
          <p:cNvSpPr>
            <a:spLocks noChangeShapeType="1"/>
          </p:cNvSpPr>
          <p:nvPr/>
        </p:nvSpPr>
        <p:spPr bwMode="auto">
          <a:xfrm flipV="1">
            <a:off x="4634195" y="2756849"/>
            <a:ext cx="0" cy="387"/>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69" name="Text Box 9"/>
          <p:cNvSpPr txBox="1">
            <a:spLocks noChangeArrowheads="1"/>
          </p:cNvSpPr>
          <p:nvPr/>
        </p:nvSpPr>
        <p:spPr bwMode="auto">
          <a:xfrm>
            <a:off x="5241117" y="1582053"/>
            <a:ext cx="143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b="1" dirty="0" smtClean="0">
                <a:solidFill>
                  <a:schemeClr val="accent1"/>
                </a:solidFill>
              </a:rPr>
              <a:t>Cash BFOE</a:t>
            </a:r>
            <a:endParaRPr lang="en-US" sz="2400" dirty="0">
              <a:solidFill>
                <a:schemeClr val="accent1"/>
              </a:solidFill>
            </a:endParaRPr>
          </a:p>
        </p:txBody>
      </p:sp>
      <p:sp>
        <p:nvSpPr>
          <p:cNvPr id="168971" name="Text Box 11"/>
          <p:cNvSpPr txBox="1">
            <a:spLocks noChangeArrowheads="1"/>
          </p:cNvSpPr>
          <p:nvPr/>
        </p:nvSpPr>
        <p:spPr bwMode="auto">
          <a:xfrm>
            <a:off x="1979712" y="3429000"/>
            <a:ext cx="101288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b="1" dirty="0">
                <a:solidFill>
                  <a:schemeClr val="accent1"/>
                </a:solidFill>
              </a:rPr>
              <a:t> </a:t>
            </a:r>
            <a:r>
              <a:rPr lang="en-US" sz="1400" b="1" dirty="0" smtClean="0">
                <a:solidFill>
                  <a:schemeClr val="accent1"/>
                </a:solidFill>
              </a:rPr>
              <a:t>March Forward </a:t>
            </a:r>
            <a:br>
              <a:rPr lang="en-US" sz="1400" b="1" dirty="0" smtClean="0">
                <a:solidFill>
                  <a:schemeClr val="accent1"/>
                </a:solidFill>
              </a:rPr>
            </a:br>
            <a:r>
              <a:rPr lang="en-GB" sz="1400" b="1" dirty="0" smtClean="0">
                <a:solidFill>
                  <a:schemeClr val="accent1"/>
                </a:solidFill>
              </a:rPr>
              <a:t>Cash BFOE</a:t>
            </a:r>
            <a:endParaRPr lang="en-US" sz="2000" dirty="0">
              <a:solidFill>
                <a:schemeClr val="accent1"/>
              </a:solidFill>
            </a:endParaRPr>
          </a:p>
        </p:txBody>
      </p:sp>
      <p:sp>
        <p:nvSpPr>
          <p:cNvPr id="168972" name="Text Box 12"/>
          <p:cNvSpPr txBox="1">
            <a:spLocks noChangeArrowheads="1"/>
          </p:cNvSpPr>
          <p:nvPr/>
        </p:nvSpPr>
        <p:spPr bwMode="auto">
          <a:xfrm>
            <a:off x="5241117" y="2567522"/>
            <a:ext cx="143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b="1" dirty="0" smtClean="0"/>
              <a:t>Dated Brent</a:t>
            </a:r>
            <a:endParaRPr lang="en-US" sz="2400" dirty="0"/>
          </a:p>
        </p:txBody>
      </p:sp>
      <p:sp>
        <p:nvSpPr>
          <p:cNvPr id="168973" name="AutoShape 13"/>
          <p:cNvSpPr>
            <a:spLocks/>
          </p:cNvSpPr>
          <p:nvPr/>
        </p:nvSpPr>
        <p:spPr bwMode="auto">
          <a:xfrm>
            <a:off x="2806425" y="1739088"/>
            <a:ext cx="397423" cy="4096356"/>
          </a:xfrm>
          <a:prstGeom prst="leftBrace">
            <a:avLst>
              <a:gd name="adj1" fmla="val 3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75" name="Line 15"/>
          <p:cNvSpPr>
            <a:spLocks noChangeShapeType="1"/>
          </p:cNvSpPr>
          <p:nvPr/>
        </p:nvSpPr>
        <p:spPr bwMode="auto">
          <a:xfrm>
            <a:off x="1979713" y="2180998"/>
            <a:ext cx="327257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76" name="Text Box 16"/>
          <p:cNvSpPr txBox="1">
            <a:spLocks noChangeArrowheads="1"/>
          </p:cNvSpPr>
          <p:nvPr/>
        </p:nvSpPr>
        <p:spPr bwMode="auto">
          <a:xfrm>
            <a:off x="5220072" y="2011721"/>
            <a:ext cx="14346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b="1" dirty="0" smtClean="0">
                <a:solidFill>
                  <a:srgbClr val="FF0000"/>
                </a:solidFill>
              </a:rPr>
              <a:t>ICE Future</a:t>
            </a:r>
            <a:endParaRPr lang="en-US" sz="2400" dirty="0">
              <a:solidFill>
                <a:srgbClr val="FF0000"/>
              </a:solidFill>
            </a:endParaRPr>
          </a:p>
        </p:txBody>
      </p:sp>
      <p:sp>
        <p:nvSpPr>
          <p:cNvPr id="168977" name="Line 17"/>
          <p:cNvSpPr>
            <a:spLocks noChangeShapeType="1"/>
          </p:cNvSpPr>
          <p:nvPr/>
        </p:nvSpPr>
        <p:spPr bwMode="auto">
          <a:xfrm flipH="1">
            <a:off x="4634194" y="2757237"/>
            <a:ext cx="0" cy="180587"/>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78" name="AutoShape 18"/>
          <p:cNvSpPr>
            <a:spLocks/>
          </p:cNvSpPr>
          <p:nvPr/>
        </p:nvSpPr>
        <p:spPr bwMode="auto">
          <a:xfrm>
            <a:off x="6482604" y="1719497"/>
            <a:ext cx="290510" cy="441911"/>
          </a:xfrm>
          <a:prstGeom prst="rightBrace">
            <a:avLst>
              <a:gd name="adj1" fmla="val 12500"/>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FF0000"/>
              </a:solidFill>
            </a:endParaRPr>
          </a:p>
        </p:txBody>
      </p:sp>
      <p:sp>
        <p:nvSpPr>
          <p:cNvPr id="168979" name="Text Box 19"/>
          <p:cNvSpPr txBox="1">
            <a:spLocks noChangeArrowheads="1"/>
          </p:cNvSpPr>
          <p:nvPr/>
        </p:nvSpPr>
        <p:spPr bwMode="auto">
          <a:xfrm>
            <a:off x="6798284" y="1772816"/>
            <a:ext cx="833728" cy="30777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b="1" dirty="0" smtClean="0">
                <a:solidFill>
                  <a:srgbClr val="FF0000"/>
                </a:solidFill>
              </a:rPr>
              <a:t>EFP</a:t>
            </a:r>
            <a:endParaRPr lang="en-US" sz="2000" dirty="0">
              <a:solidFill>
                <a:srgbClr val="FF0000"/>
              </a:solidFill>
            </a:endParaRPr>
          </a:p>
        </p:txBody>
      </p:sp>
      <p:sp>
        <p:nvSpPr>
          <p:cNvPr id="168981" name="Text Box 21"/>
          <p:cNvSpPr txBox="1">
            <a:spLocks noChangeArrowheads="1"/>
          </p:cNvSpPr>
          <p:nvPr/>
        </p:nvSpPr>
        <p:spPr bwMode="auto">
          <a:xfrm>
            <a:off x="899593" y="3626440"/>
            <a:ext cx="11521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400" b="1" dirty="0" smtClean="0">
                <a:solidFill>
                  <a:srgbClr val="FF0000"/>
                </a:solidFill>
              </a:rPr>
              <a:t>March </a:t>
            </a:r>
          </a:p>
          <a:p>
            <a:r>
              <a:rPr lang="en-US" sz="1400" b="1" dirty="0" smtClean="0">
                <a:solidFill>
                  <a:srgbClr val="FF0000"/>
                </a:solidFill>
              </a:rPr>
              <a:t>Future</a:t>
            </a:r>
          </a:p>
          <a:p>
            <a:r>
              <a:rPr lang="en-GB" sz="1400" b="1" dirty="0" smtClean="0">
                <a:solidFill>
                  <a:srgbClr val="FF0000"/>
                </a:solidFill>
              </a:rPr>
              <a:t>ICE Brent</a:t>
            </a:r>
            <a:endParaRPr lang="en-US" sz="1400" dirty="0">
              <a:solidFill>
                <a:srgbClr val="FF0000"/>
              </a:solidFill>
            </a:endParaRPr>
          </a:p>
        </p:txBody>
      </p:sp>
      <p:sp>
        <p:nvSpPr>
          <p:cNvPr id="168983" name="AutoShape 23"/>
          <p:cNvSpPr>
            <a:spLocks/>
          </p:cNvSpPr>
          <p:nvPr/>
        </p:nvSpPr>
        <p:spPr bwMode="auto">
          <a:xfrm>
            <a:off x="1619672" y="2183378"/>
            <a:ext cx="372581" cy="3607669"/>
          </a:xfrm>
          <a:prstGeom prst="leftBrace">
            <a:avLst>
              <a:gd name="adj1" fmla="val 335928"/>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85" name="AutoShape 25"/>
          <p:cNvSpPr>
            <a:spLocks/>
          </p:cNvSpPr>
          <p:nvPr/>
        </p:nvSpPr>
        <p:spPr bwMode="auto">
          <a:xfrm>
            <a:off x="4075393" y="2760806"/>
            <a:ext cx="278999" cy="3074638"/>
          </a:xfrm>
          <a:prstGeom prst="leftBrace">
            <a:avLst>
              <a:gd name="adj1" fmla="val 13699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986" name="Text Box 26"/>
          <p:cNvSpPr txBox="1">
            <a:spLocks noChangeArrowheads="1"/>
          </p:cNvSpPr>
          <p:nvPr/>
        </p:nvSpPr>
        <p:spPr bwMode="auto">
          <a:xfrm>
            <a:off x="3426107" y="3914138"/>
            <a:ext cx="9282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b="1" dirty="0" smtClean="0"/>
              <a:t>Dated Brent </a:t>
            </a:r>
            <a:endParaRPr lang="en-US" sz="2000" dirty="0"/>
          </a:p>
        </p:txBody>
      </p:sp>
      <p:cxnSp>
        <p:nvCxnSpPr>
          <p:cNvPr id="3" name="Straight Arrow Connector 2"/>
          <p:cNvCxnSpPr/>
          <p:nvPr/>
        </p:nvCxnSpPr>
        <p:spPr>
          <a:xfrm flipV="1">
            <a:off x="5076056" y="1775376"/>
            <a:ext cx="0" cy="369332"/>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964075" y="5809726"/>
            <a:ext cx="32478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964075" y="2736799"/>
            <a:ext cx="32478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964075" y="1751330"/>
            <a:ext cx="32478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964075" y="2183378"/>
            <a:ext cx="32478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AutoShape 18"/>
          <p:cNvSpPr>
            <a:spLocks/>
          </p:cNvSpPr>
          <p:nvPr/>
        </p:nvSpPr>
        <p:spPr bwMode="auto">
          <a:xfrm>
            <a:off x="6482604" y="2166919"/>
            <a:ext cx="254579" cy="593887"/>
          </a:xfrm>
          <a:prstGeom prst="rightBrace">
            <a:avLst>
              <a:gd name="adj1" fmla="val 125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 name="Text Box 19"/>
          <p:cNvSpPr txBox="1">
            <a:spLocks noChangeArrowheads="1"/>
          </p:cNvSpPr>
          <p:nvPr/>
        </p:nvSpPr>
        <p:spPr bwMode="auto">
          <a:xfrm>
            <a:off x="6804248" y="2323799"/>
            <a:ext cx="129614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b="1" dirty="0" smtClean="0"/>
              <a:t>DFL = monthly</a:t>
            </a:r>
            <a:endParaRPr lang="en-US" sz="2000" dirty="0"/>
          </a:p>
        </p:txBody>
      </p:sp>
      <p:cxnSp>
        <p:nvCxnSpPr>
          <p:cNvPr id="10" name="Straight Arrow Connector 9"/>
          <p:cNvCxnSpPr/>
          <p:nvPr/>
        </p:nvCxnSpPr>
        <p:spPr>
          <a:xfrm flipV="1">
            <a:off x="827584" y="1484784"/>
            <a:ext cx="0" cy="44644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01198" y="3282956"/>
            <a:ext cx="1800200" cy="369332"/>
          </a:xfrm>
          <a:prstGeom prst="rect">
            <a:avLst/>
          </a:prstGeom>
          <a:noFill/>
        </p:spPr>
        <p:txBody>
          <a:bodyPr wrap="square" rtlCol="0">
            <a:spAutoFit/>
          </a:bodyPr>
          <a:lstStyle/>
          <a:p>
            <a:r>
              <a:rPr lang="en-GB" dirty="0" smtClean="0"/>
              <a:t>Price US$/bbl</a:t>
            </a:r>
            <a:endParaRPr lang="en-US" dirty="0"/>
          </a:p>
        </p:txBody>
      </p:sp>
      <p:sp>
        <p:nvSpPr>
          <p:cNvPr id="15" name="Title 14"/>
          <p:cNvSpPr>
            <a:spLocks noGrp="1"/>
          </p:cNvSpPr>
          <p:nvPr>
            <p:ph type="title"/>
          </p:nvPr>
        </p:nvSpPr>
        <p:spPr/>
        <p:txBody>
          <a:bodyPr>
            <a:normAutofit/>
          </a:bodyPr>
          <a:lstStyle/>
          <a:p>
            <a:r>
              <a:rPr lang="en-US" dirty="0"/>
              <a:t>Pricing Methodology </a:t>
            </a:r>
          </a:p>
        </p:txBody>
      </p:sp>
      <p:sp>
        <p:nvSpPr>
          <p:cNvPr id="2" name="TextBox 1"/>
          <p:cNvSpPr txBox="1"/>
          <p:nvPr/>
        </p:nvSpPr>
        <p:spPr>
          <a:xfrm>
            <a:off x="5868144" y="3832699"/>
            <a:ext cx="2592288" cy="369332"/>
          </a:xfrm>
          <a:prstGeom prst="rect">
            <a:avLst/>
          </a:prstGeom>
          <a:noFill/>
        </p:spPr>
        <p:txBody>
          <a:bodyPr wrap="square" rtlCol="0">
            <a:spAutoFit/>
          </a:bodyPr>
          <a:lstStyle/>
          <a:p>
            <a:r>
              <a:rPr lang="en-GB" dirty="0" smtClean="0"/>
              <a:t>Dtd Brent = ICE - DFL</a:t>
            </a:r>
            <a:endParaRPr lang="en-US" dirty="0"/>
          </a:p>
        </p:txBody>
      </p:sp>
      <p:sp>
        <p:nvSpPr>
          <p:cNvPr id="31" name="AutoShape 18"/>
          <p:cNvSpPr>
            <a:spLocks/>
          </p:cNvSpPr>
          <p:nvPr/>
        </p:nvSpPr>
        <p:spPr bwMode="auto">
          <a:xfrm>
            <a:off x="7989829" y="1663098"/>
            <a:ext cx="254579" cy="1097708"/>
          </a:xfrm>
          <a:prstGeom prst="rightBrace">
            <a:avLst>
              <a:gd name="adj1" fmla="val 12500"/>
              <a:gd name="adj2" fmla="val 50000"/>
            </a:avLst>
          </a:prstGeom>
          <a:noFill/>
          <a:ln w="28575">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 name="Text Box 19"/>
          <p:cNvSpPr txBox="1">
            <a:spLocks noChangeArrowheads="1"/>
          </p:cNvSpPr>
          <p:nvPr/>
        </p:nvSpPr>
        <p:spPr bwMode="auto">
          <a:xfrm>
            <a:off x="8172400" y="2080593"/>
            <a:ext cx="7557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b="1" dirty="0" smtClean="0">
                <a:solidFill>
                  <a:schemeClr val="accent4">
                    <a:lumMod val="75000"/>
                  </a:schemeClr>
                </a:solidFill>
              </a:rPr>
              <a:t>CFD</a:t>
            </a:r>
            <a:endParaRPr lang="en-US" sz="2000" dirty="0">
              <a:solidFill>
                <a:schemeClr val="accent4">
                  <a:lumMod val="75000"/>
                </a:schemeClr>
              </a:solidFill>
            </a:endParaRPr>
          </a:p>
        </p:txBody>
      </p:sp>
      <p:sp>
        <p:nvSpPr>
          <p:cNvPr id="33" name="TextBox 32"/>
          <p:cNvSpPr txBox="1"/>
          <p:nvPr/>
        </p:nvSpPr>
        <p:spPr>
          <a:xfrm>
            <a:off x="5868144" y="4731095"/>
            <a:ext cx="2592288" cy="369332"/>
          </a:xfrm>
          <a:prstGeom prst="rect">
            <a:avLst/>
          </a:prstGeom>
          <a:noFill/>
        </p:spPr>
        <p:txBody>
          <a:bodyPr wrap="square" rtlCol="0">
            <a:spAutoFit/>
          </a:bodyPr>
          <a:lstStyle/>
          <a:p>
            <a:r>
              <a:rPr lang="en-GB" dirty="0" smtClean="0"/>
              <a:t>ICE = Cash BFOE - EFP</a:t>
            </a:r>
            <a:endParaRPr lang="en-US" dirty="0"/>
          </a:p>
        </p:txBody>
      </p:sp>
      <p:sp>
        <p:nvSpPr>
          <p:cNvPr id="35" name="TextBox 34"/>
          <p:cNvSpPr txBox="1"/>
          <p:nvPr/>
        </p:nvSpPr>
        <p:spPr>
          <a:xfrm>
            <a:off x="5868144" y="4281897"/>
            <a:ext cx="2952328" cy="369332"/>
          </a:xfrm>
          <a:prstGeom prst="rect">
            <a:avLst/>
          </a:prstGeom>
          <a:noFill/>
        </p:spPr>
        <p:txBody>
          <a:bodyPr wrap="square" rtlCol="0">
            <a:spAutoFit/>
          </a:bodyPr>
          <a:lstStyle/>
          <a:p>
            <a:r>
              <a:rPr lang="en-GB" dirty="0"/>
              <a:t>Cash BFOE = Dtd Brent </a:t>
            </a:r>
            <a:r>
              <a:rPr lang="en-GB" dirty="0" smtClean="0"/>
              <a:t>+ CFD</a:t>
            </a:r>
            <a:endParaRPr lang="en-US" dirty="0"/>
          </a:p>
        </p:txBody>
      </p:sp>
    </p:spTree>
    <p:extLst>
      <p:ext uri="{BB962C8B-B14F-4D97-AF65-F5344CB8AC3E}">
        <p14:creationId xmlns:p14="http://schemas.microsoft.com/office/powerpoint/2010/main" val="149933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0" y="2348880"/>
            <a:ext cx="9144000" cy="1015663"/>
          </a:xfrm>
          <a:prstGeom prst="rect">
            <a:avLst/>
          </a:prstGeom>
          <a:noFill/>
        </p:spPr>
        <p:txBody>
          <a:bodyPr wrap="square" rtlCol="0">
            <a:spAutoFit/>
          </a:bodyPr>
          <a:lstStyle/>
          <a:p>
            <a:pPr algn="ctr"/>
            <a:r>
              <a:rPr lang="en-US" sz="6000" dirty="0" smtClean="0"/>
              <a:t>APPENDIX</a:t>
            </a:r>
            <a:endParaRPr lang="en-GB" sz="6000" dirty="0"/>
          </a:p>
        </p:txBody>
      </p:sp>
    </p:spTree>
    <p:extLst>
      <p:ext uri="{BB962C8B-B14F-4D97-AF65-F5344CB8AC3E}">
        <p14:creationId xmlns:p14="http://schemas.microsoft.com/office/powerpoint/2010/main" val="40235521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92696"/>
            <a:ext cx="8280920" cy="5355312"/>
          </a:xfrm>
          <a:prstGeom prst="rect">
            <a:avLst/>
          </a:prstGeom>
        </p:spPr>
        <p:txBody>
          <a:bodyPr wrap="square">
            <a:spAutoFit/>
          </a:bodyPr>
          <a:lstStyle/>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Dated Brent = ICE BT + CFD + EFP</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EFP = BFOE – ICE BT – physical trading mechanism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MOPS EFP = BFOE – ICE BT (4.30pm vs 4.30pm minute marker)</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CFD = Dated Brent – BFOE (4.30pm vs 4.30pm)</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DFL = Dated Brent – ICE BT settlement	(4.30pm vs 7.30pm)</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(CMA) Calendar monthly average WTI futures = (</a:t>
            </a:r>
            <a:r>
              <a:rPr lang="en-US" baseline="30000" dirty="0">
                <a:latin typeface="Cambria" panose="02040503050406030204" pitchFamily="18" charset="0"/>
                <a:ea typeface="MS Mincho" panose="02020609040205080304" pitchFamily="49" charset="-128"/>
                <a:cs typeface="Times New Roman" panose="02020603050405020304" pitchFamily="18" charset="0"/>
              </a:rPr>
              <a:t>2</a:t>
            </a:r>
            <a:r>
              <a:rPr lang="en-US" dirty="0">
                <a:latin typeface="Cambria" panose="02040503050406030204" pitchFamily="18" charset="0"/>
                <a:ea typeface="MS Mincho" panose="02020609040205080304" pitchFamily="49" charset="-128"/>
                <a:cs typeface="Times New Roman" panose="02020603050405020304" pitchFamily="18" charset="0"/>
              </a:rPr>
              <a:t>/</a:t>
            </a:r>
            <a:r>
              <a:rPr lang="en-US" baseline="-25000" dirty="0">
                <a:latin typeface="Cambria" panose="02040503050406030204" pitchFamily="18" charset="0"/>
                <a:ea typeface="MS Mincho" panose="02020609040205080304" pitchFamily="49" charset="-128"/>
                <a:cs typeface="Times New Roman" panose="02020603050405020304" pitchFamily="18" charset="0"/>
              </a:rPr>
              <a:t>3</a:t>
            </a:r>
            <a:r>
              <a:rPr lang="en-US" dirty="0">
                <a:latin typeface="Cambria" panose="02040503050406030204" pitchFamily="18" charset="0"/>
                <a:ea typeface="MS Mincho" panose="02020609040205080304" pitchFamily="49" charset="-128"/>
                <a:cs typeface="Times New Roman" panose="02020603050405020304" pitchFamily="18" charset="0"/>
              </a:rPr>
              <a:t> M+1) +(</a:t>
            </a:r>
            <a:r>
              <a:rPr lang="en-US" baseline="30000" dirty="0">
                <a:latin typeface="Cambria" panose="02040503050406030204" pitchFamily="18" charset="0"/>
                <a:ea typeface="MS Mincho" panose="02020609040205080304" pitchFamily="49" charset="-128"/>
                <a:cs typeface="Times New Roman" panose="02020603050405020304" pitchFamily="18" charset="0"/>
              </a:rPr>
              <a:t>1</a:t>
            </a:r>
            <a:r>
              <a:rPr lang="en-US" dirty="0">
                <a:latin typeface="Cambria" panose="02040503050406030204" pitchFamily="18" charset="0"/>
                <a:ea typeface="MS Mincho" panose="02020609040205080304" pitchFamily="49" charset="-128"/>
                <a:cs typeface="Times New Roman" panose="02020603050405020304" pitchFamily="18" charset="0"/>
              </a:rPr>
              <a:t>/</a:t>
            </a:r>
            <a:r>
              <a:rPr lang="en-US" baseline="-25000" dirty="0">
                <a:latin typeface="Cambria" panose="02040503050406030204" pitchFamily="18" charset="0"/>
                <a:ea typeface="MS Mincho" panose="02020609040205080304" pitchFamily="49" charset="-128"/>
                <a:cs typeface="Times New Roman" panose="02020603050405020304" pitchFamily="18" charset="0"/>
              </a:rPr>
              <a:t>3</a:t>
            </a:r>
            <a:r>
              <a:rPr lang="en-US" dirty="0">
                <a:latin typeface="Cambria" panose="02040503050406030204" pitchFamily="18" charset="0"/>
                <a:ea typeface="MS Mincho" panose="02020609040205080304" pitchFamily="49" charset="-128"/>
                <a:cs typeface="Times New Roman" panose="02020603050405020304" pitchFamily="18" charset="0"/>
              </a:rPr>
              <a:t> M+2)</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(CMA) ICE BT futures = M+2</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(CMA) Dubai Swap = Dubai partial M+2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u="sng" dirty="0">
                <a:latin typeface="Cambria" panose="02040503050406030204" pitchFamily="18" charset="0"/>
                <a:ea typeface="MS Mincho" panose="02020609040205080304" pitchFamily="49" charset="-128"/>
                <a:cs typeface="Times New Roman" panose="02020603050405020304" pitchFamily="18" charset="0"/>
              </a:rPr>
              <a:t>Spread values are expressed as</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Month A-Month B : if negative A &lt; B ; if positive A&gt;B</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DFL = Dated to frontline futures </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EFP = Exchange of futures for physical</a:t>
            </a:r>
            <a:endParaRPr lang="en-GB" sz="1100" dirty="0">
              <a:latin typeface="Cambria" panose="02040503050406030204" pitchFamily="18" charset="0"/>
              <a:ea typeface="MS Mincho" panose="02020609040205080304" pitchFamily="49" charset="-128"/>
              <a:cs typeface="Times New Roman" panose="02020603050405020304" pitchFamily="18" charset="0"/>
            </a:endParaRPr>
          </a:p>
          <a:p>
            <a:pPr>
              <a:spcAft>
                <a:spcPts val="0"/>
              </a:spcAft>
            </a:pPr>
            <a:r>
              <a:rPr lang="en-US" dirty="0">
                <a:latin typeface="Cambria" panose="02040503050406030204" pitchFamily="18" charset="0"/>
                <a:ea typeface="MS Mincho" panose="02020609040205080304" pitchFamily="49" charset="-128"/>
                <a:cs typeface="Times New Roman" panose="02020603050405020304" pitchFamily="18" charset="0"/>
              </a:rPr>
              <a:t>EFS = Exchange of futures for swaps</a:t>
            </a: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09893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ChangeAspect="1"/>
          </p:cNvPicPr>
          <p:nvPr/>
        </p:nvPicPr>
        <p:blipFill>
          <a:blip r:embed="rId2"/>
          <a:stretch>
            <a:fillRect/>
          </a:stretch>
        </p:blipFill>
        <p:spPr>
          <a:xfrm>
            <a:off x="287338" y="600075"/>
            <a:ext cx="8569325" cy="5657850"/>
          </a:xfrm>
          <a:prstGeom prst="rect">
            <a:avLst/>
          </a:prstGeom>
        </p:spPr>
      </p:pic>
    </p:spTree>
    <p:extLst>
      <p:ext uri="{BB962C8B-B14F-4D97-AF65-F5344CB8AC3E}">
        <p14:creationId xmlns:p14="http://schemas.microsoft.com/office/powerpoint/2010/main" val="1544352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GB"/>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181596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412776"/>
            <a:ext cx="8229600" cy="5616624"/>
          </a:xfrm>
        </p:spPr>
        <p:txBody>
          <a:bodyPr>
            <a:normAutofit/>
          </a:bodyPr>
          <a:lstStyle/>
          <a:p>
            <a:pPr marL="0" indent="0">
              <a:buNone/>
            </a:pPr>
            <a:r>
              <a:rPr lang="en-GB" b="1" dirty="0" smtClean="0"/>
              <a:t>Bought</a:t>
            </a:r>
            <a:r>
              <a:rPr lang="en-GB" b="1" dirty="0"/>
              <a:t>:</a:t>
            </a:r>
            <a:r>
              <a:rPr lang="en-GB" dirty="0"/>
              <a:t> Slagen refinery is long a Grane cargo and EMS&amp;S purchase the cargo from </a:t>
            </a:r>
            <a:r>
              <a:rPr lang="en-GB" dirty="0" smtClean="0"/>
              <a:t>ENAS </a:t>
            </a:r>
            <a:r>
              <a:rPr lang="en-GB" dirty="0"/>
              <a:t>pricing on the average of the five Dated Brent quotations after B/L (0/0/5 B/L). Estimated load date of 16</a:t>
            </a:r>
            <a:r>
              <a:rPr lang="en-GB" baseline="30000" dirty="0"/>
              <a:t>th</a:t>
            </a:r>
            <a:r>
              <a:rPr lang="en-GB" dirty="0"/>
              <a:t> November. Cargo size is 630KB</a:t>
            </a:r>
            <a:r>
              <a:rPr lang="en-GB" dirty="0" smtClean="0"/>
              <a:t>. Deal Date is 15</a:t>
            </a:r>
            <a:r>
              <a:rPr lang="en-GB" baseline="30000" dirty="0" smtClean="0"/>
              <a:t>th</a:t>
            </a:r>
            <a:r>
              <a:rPr lang="en-GB" dirty="0" smtClean="0"/>
              <a:t> November.</a:t>
            </a:r>
          </a:p>
          <a:p>
            <a:endParaRPr lang="en-GB" dirty="0"/>
          </a:p>
          <a:p>
            <a:pPr marL="0" indent="0">
              <a:buNone/>
            </a:pPr>
            <a:r>
              <a:rPr lang="en-GB" dirty="0"/>
              <a:t>The purchase price is DTD - </a:t>
            </a:r>
            <a:r>
              <a:rPr lang="en-GB" dirty="0" smtClean="0"/>
              <a:t>0.8</a:t>
            </a:r>
          </a:p>
          <a:p>
            <a:endParaRPr lang="en-GB" dirty="0"/>
          </a:p>
          <a:p>
            <a:pPr marL="0" indent="0">
              <a:buNone/>
            </a:pPr>
            <a:r>
              <a:rPr lang="en-GB" b="1" dirty="0"/>
              <a:t>Sold: </a:t>
            </a:r>
            <a:r>
              <a:rPr lang="en-GB" dirty="0"/>
              <a:t>The cargo will be sold to ENED (Rotterdam refinery) and will price over the period that an alternate crude would have priced when this cargo will be ran. These dates are fixed at 18-22 December pricing on Dated Brent. </a:t>
            </a:r>
            <a:endParaRPr lang="en-GB" dirty="0" smtClean="0"/>
          </a:p>
          <a:p>
            <a:endParaRPr lang="en-GB" dirty="0"/>
          </a:p>
          <a:p>
            <a:pPr marL="0" indent="0">
              <a:buNone/>
            </a:pPr>
            <a:r>
              <a:rPr lang="en-GB" dirty="0"/>
              <a:t>The sale price is DTD – 1.0</a:t>
            </a:r>
          </a:p>
          <a:p>
            <a:pPr lvl="0"/>
            <a:endParaRPr lang="en-GB" dirty="0" smtClean="0"/>
          </a:p>
          <a:p>
            <a:pPr lvl="0"/>
            <a:endParaRPr lang="en-GB" dirty="0" smtClean="0"/>
          </a:p>
        </p:txBody>
      </p:sp>
      <p:sp>
        <p:nvSpPr>
          <p:cNvPr id="2" name="Title 1"/>
          <p:cNvSpPr>
            <a:spLocks noGrp="1"/>
          </p:cNvSpPr>
          <p:nvPr>
            <p:ph type="title"/>
          </p:nvPr>
        </p:nvSpPr>
        <p:spPr/>
        <p:txBody>
          <a:bodyPr>
            <a:normAutofit/>
          </a:bodyPr>
          <a:lstStyle/>
          <a:p>
            <a:r>
              <a:rPr lang="en-GB" dirty="0" smtClean="0"/>
              <a:t>Example 1: Grane pricing basis exposure</a:t>
            </a:r>
            <a:endParaRPr lang="en-US" dirty="0"/>
          </a:p>
        </p:txBody>
      </p:sp>
    </p:spTree>
    <p:extLst>
      <p:ext uri="{BB962C8B-B14F-4D97-AF65-F5344CB8AC3E}">
        <p14:creationId xmlns:p14="http://schemas.microsoft.com/office/powerpoint/2010/main" val="28424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997918" y="2377151"/>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6" name="TextBox 25"/>
          <p:cNvSpPr txBox="1"/>
          <p:nvPr/>
        </p:nvSpPr>
        <p:spPr>
          <a:xfrm>
            <a:off x="1788817" y="179583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8" name="TextBox 27"/>
          <p:cNvSpPr txBox="1"/>
          <p:nvPr/>
        </p:nvSpPr>
        <p:spPr>
          <a:xfrm>
            <a:off x="2364880" y="179283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9" name="TextBox 28"/>
          <p:cNvSpPr txBox="1"/>
          <p:nvPr/>
        </p:nvSpPr>
        <p:spPr>
          <a:xfrm>
            <a:off x="2656168" y="1785392"/>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0" name="TextBox 29"/>
          <p:cNvSpPr txBox="1"/>
          <p:nvPr/>
        </p:nvSpPr>
        <p:spPr>
          <a:xfrm>
            <a:off x="2951820" y="1777948"/>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27" name="TextBox 26"/>
          <p:cNvSpPr txBox="1"/>
          <p:nvPr/>
        </p:nvSpPr>
        <p:spPr>
          <a:xfrm>
            <a:off x="2076848" y="1792683"/>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 name="Content Placeholder 2"/>
          <p:cNvSpPr>
            <a:spLocks noGrp="1"/>
          </p:cNvSpPr>
          <p:nvPr>
            <p:ph sz="quarter" idx="10"/>
          </p:nvPr>
        </p:nvSpPr>
        <p:spPr>
          <a:xfrm>
            <a:off x="448327" y="3717032"/>
            <a:ext cx="8229600" cy="2952328"/>
          </a:xfrm>
        </p:spPr>
        <p:txBody>
          <a:bodyPr>
            <a:normAutofit/>
          </a:bodyPr>
          <a:lstStyle/>
          <a:p>
            <a:pPr marL="0" indent="0">
              <a:buNone/>
            </a:pPr>
            <a:r>
              <a:rPr lang="en-GB" sz="1800" b="1" dirty="0" smtClean="0"/>
              <a:t>Why </a:t>
            </a:r>
            <a:r>
              <a:rPr lang="en-GB" sz="1800" b="1" dirty="0"/>
              <a:t>hedge?</a:t>
            </a:r>
          </a:p>
          <a:p>
            <a:pPr marL="914400" lvl="1" indent="-457200">
              <a:buFont typeface="+mj-lt"/>
              <a:buAutoNum type="arabicPeriod"/>
            </a:pPr>
            <a:r>
              <a:rPr lang="en-GB" sz="1600" dirty="0"/>
              <a:t>Protect the </a:t>
            </a:r>
            <a:r>
              <a:rPr lang="en-GB" sz="1600" dirty="0" smtClean="0"/>
              <a:t>Dated Brent exposure between 17-23 November and 18-22 December</a:t>
            </a:r>
            <a:endParaRPr lang="en-GB" sz="1600" dirty="0"/>
          </a:p>
          <a:p>
            <a:pPr marL="914400" lvl="1" indent="-457200">
              <a:buFont typeface="+mj-lt"/>
              <a:buAutoNum type="arabicPeriod"/>
            </a:pPr>
            <a:r>
              <a:rPr lang="en-GB" sz="1600" dirty="0"/>
              <a:t>Lock in any contango structure in the </a:t>
            </a:r>
            <a:r>
              <a:rPr lang="en-GB" sz="1600" dirty="0" smtClean="0"/>
              <a:t>market</a:t>
            </a:r>
          </a:p>
          <a:p>
            <a:pPr marL="457200" lvl="1" indent="0">
              <a:buNone/>
            </a:pPr>
            <a:endParaRPr lang="en-GB" sz="1600" dirty="0"/>
          </a:p>
          <a:p>
            <a:pPr marL="0" lvl="0" indent="0">
              <a:buNone/>
            </a:pPr>
            <a:r>
              <a:rPr lang="en-GB" sz="2000" b="1" dirty="0" smtClean="0"/>
              <a:t>Questions</a:t>
            </a:r>
            <a:endParaRPr lang="en-GB" sz="2000" b="1" dirty="0"/>
          </a:p>
          <a:p>
            <a:pPr lvl="0"/>
            <a:r>
              <a:rPr lang="en-GB" sz="1600" dirty="0" smtClean="0"/>
              <a:t>Are we neutral, long or short PRICE? </a:t>
            </a:r>
          </a:p>
          <a:p>
            <a:pPr lvl="0"/>
            <a:r>
              <a:rPr lang="en-GB" sz="1600" dirty="0" smtClean="0"/>
              <a:t>How </a:t>
            </a:r>
            <a:r>
              <a:rPr lang="en-GB" sz="1600" dirty="0"/>
              <a:t>would you hedge this cargo using Futures only</a:t>
            </a:r>
            <a:r>
              <a:rPr lang="en-GB" sz="1600" dirty="0" smtClean="0"/>
              <a:t>?</a:t>
            </a:r>
          </a:p>
          <a:p>
            <a:pPr lvl="0"/>
            <a:r>
              <a:rPr lang="en-GB" sz="1600" dirty="0" smtClean="0"/>
              <a:t>How </a:t>
            </a:r>
            <a:r>
              <a:rPr lang="en-GB" sz="1600" dirty="0"/>
              <a:t>would you hedge this cargo using a swap</a:t>
            </a:r>
            <a:r>
              <a:rPr lang="en-GB" sz="1600" dirty="0" smtClean="0"/>
              <a:t>? </a:t>
            </a:r>
          </a:p>
        </p:txBody>
      </p:sp>
      <p:sp>
        <p:nvSpPr>
          <p:cNvPr id="2" name="Title 1"/>
          <p:cNvSpPr>
            <a:spLocks noGrp="1"/>
          </p:cNvSpPr>
          <p:nvPr>
            <p:ph type="title"/>
          </p:nvPr>
        </p:nvSpPr>
        <p:spPr/>
        <p:txBody>
          <a:bodyPr>
            <a:normAutofit/>
          </a:bodyPr>
          <a:lstStyle/>
          <a:p>
            <a:r>
              <a:rPr lang="en-GB" dirty="0" smtClean="0"/>
              <a:t>Example 1: Grane pricing basis exposure</a:t>
            </a:r>
            <a:endParaRPr lang="en-US" dirty="0"/>
          </a:p>
        </p:txBody>
      </p:sp>
      <p:cxnSp>
        <p:nvCxnSpPr>
          <p:cNvPr id="5" name="Straight Connector 4"/>
          <p:cNvCxnSpPr/>
          <p:nvPr/>
        </p:nvCxnSpPr>
        <p:spPr>
          <a:xfrm>
            <a:off x="827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528" y="2276872"/>
            <a:ext cx="1224136" cy="523220"/>
          </a:xfrm>
          <a:prstGeom prst="rect">
            <a:avLst/>
          </a:prstGeom>
          <a:noFill/>
        </p:spPr>
        <p:txBody>
          <a:bodyPr wrap="square" rtlCol="0">
            <a:spAutoFit/>
          </a:bodyPr>
          <a:lstStyle/>
          <a:p>
            <a:pPr algn="ctr"/>
            <a:r>
              <a:rPr lang="en-GB" sz="1400" dirty="0" smtClean="0"/>
              <a:t>Deal Date</a:t>
            </a:r>
          </a:p>
          <a:p>
            <a:pPr algn="ctr"/>
            <a:r>
              <a:rPr lang="en-GB" sz="1400" dirty="0" smtClean="0"/>
              <a:t>15 Nov</a:t>
            </a:r>
            <a:endParaRPr lang="en-GB" sz="1400" dirty="0"/>
          </a:p>
        </p:txBody>
      </p:sp>
      <p:sp>
        <p:nvSpPr>
          <p:cNvPr id="7" name="Rectangle 6"/>
          <p:cNvSpPr/>
          <p:nvPr/>
        </p:nvSpPr>
        <p:spPr>
          <a:xfrm>
            <a:off x="2267744" y="1700808"/>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555776"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42969"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1741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19872"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90180" y="2276873"/>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45348" y="2244605"/>
            <a:ext cx="1224136" cy="261610"/>
          </a:xfrm>
          <a:prstGeom prst="rect">
            <a:avLst/>
          </a:prstGeom>
          <a:noFill/>
        </p:spPr>
        <p:txBody>
          <a:bodyPr wrap="square" rtlCol="0">
            <a:spAutoFit/>
          </a:bodyPr>
          <a:lstStyle/>
          <a:p>
            <a:pPr algn="ctr"/>
            <a:r>
              <a:rPr lang="en-GB" sz="1100" dirty="0" smtClean="0"/>
              <a:t>17-Nov</a:t>
            </a:r>
            <a:endParaRPr lang="en-GB" sz="1100" dirty="0"/>
          </a:p>
        </p:txBody>
      </p:sp>
      <p:sp>
        <p:nvSpPr>
          <p:cNvPr id="21" name="TextBox 20"/>
          <p:cNvSpPr txBox="1"/>
          <p:nvPr/>
        </p:nvSpPr>
        <p:spPr>
          <a:xfrm>
            <a:off x="3095836" y="2245132"/>
            <a:ext cx="1224136" cy="261610"/>
          </a:xfrm>
          <a:prstGeom prst="rect">
            <a:avLst/>
          </a:prstGeom>
          <a:noFill/>
        </p:spPr>
        <p:txBody>
          <a:bodyPr wrap="square" rtlCol="0">
            <a:spAutoFit/>
          </a:bodyPr>
          <a:lstStyle/>
          <a:p>
            <a:pPr algn="ctr"/>
            <a:r>
              <a:rPr lang="en-GB" sz="1100" dirty="0" smtClean="0"/>
              <a:t>23-Nov</a:t>
            </a:r>
            <a:endParaRPr lang="en-GB" sz="1100" dirty="0"/>
          </a:p>
        </p:txBody>
      </p:sp>
      <p:sp>
        <p:nvSpPr>
          <p:cNvPr id="22" name="TextBox 21"/>
          <p:cNvSpPr txBox="1"/>
          <p:nvPr/>
        </p:nvSpPr>
        <p:spPr>
          <a:xfrm>
            <a:off x="4644008" y="1969248"/>
            <a:ext cx="1224136" cy="261610"/>
          </a:xfrm>
          <a:prstGeom prst="rect">
            <a:avLst/>
          </a:prstGeom>
          <a:noFill/>
        </p:spPr>
        <p:txBody>
          <a:bodyPr wrap="square" rtlCol="0">
            <a:spAutoFit/>
          </a:bodyPr>
          <a:lstStyle/>
          <a:p>
            <a:pPr algn="ctr"/>
            <a:r>
              <a:rPr lang="en-GB" sz="1100" dirty="0" smtClean="0"/>
              <a:t>18-Dec</a:t>
            </a:r>
            <a:endParaRPr lang="en-GB" sz="1100" dirty="0"/>
          </a:p>
        </p:txBody>
      </p:sp>
      <p:sp>
        <p:nvSpPr>
          <p:cNvPr id="23" name="TextBox 22"/>
          <p:cNvSpPr txBox="1"/>
          <p:nvPr/>
        </p:nvSpPr>
        <p:spPr>
          <a:xfrm>
            <a:off x="6018272" y="1952962"/>
            <a:ext cx="1224136" cy="261610"/>
          </a:xfrm>
          <a:prstGeom prst="rect">
            <a:avLst/>
          </a:prstGeom>
          <a:noFill/>
        </p:spPr>
        <p:txBody>
          <a:bodyPr wrap="square" rtlCol="0">
            <a:spAutoFit/>
          </a:bodyPr>
          <a:lstStyle/>
          <a:p>
            <a:pPr algn="ctr"/>
            <a:r>
              <a:rPr lang="en-GB" sz="1100" dirty="0" smtClean="0"/>
              <a:t>22-Dec</a:t>
            </a:r>
            <a:endParaRPr lang="en-GB" sz="1100" dirty="0"/>
          </a:p>
        </p:txBody>
      </p:sp>
      <p:sp>
        <p:nvSpPr>
          <p:cNvPr id="24" name="TextBox 23"/>
          <p:cNvSpPr txBox="1"/>
          <p:nvPr/>
        </p:nvSpPr>
        <p:spPr>
          <a:xfrm>
            <a:off x="1633933" y="1054476"/>
            <a:ext cx="2707782" cy="584775"/>
          </a:xfrm>
          <a:prstGeom prst="rect">
            <a:avLst/>
          </a:prstGeom>
          <a:noFill/>
        </p:spPr>
        <p:txBody>
          <a:bodyPr wrap="square" rtlCol="0">
            <a:spAutoFit/>
          </a:bodyPr>
          <a:lstStyle/>
          <a:p>
            <a:pPr algn="ctr"/>
            <a:r>
              <a:rPr lang="en-GB" sz="1600" dirty="0" smtClean="0"/>
              <a:t>EMS&amp;S buy physical from ENAS - DTD</a:t>
            </a:r>
            <a:endParaRPr lang="en-GB" sz="1600" dirty="0"/>
          </a:p>
        </p:txBody>
      </p:sp>
      <p:sp>
        <p:nvSpPr>
          <p:cNvPr id="25" name="TextBox 24"/>
          <p:cNvSpPr txBox="1"/>
          <p:nvPr/>
        </p:nvSpPr>
        <p:spPr>
          <a:xfrm>
            <a:off x="4668122" y="2852937"/>
            <a:ext cx="2484276" cy="584775"/>
          </a:xfrm>
          <a:prstGeom prst="rect">
            <a:avLst/>
          </a:prstGeom>
          <a:noFill/>
        </p:spPr>
        <p:txBody>
          <a:bodyPr wrap="square" rtlCol="0">
            <a:spAutoFit/>
          </a:bodyPr>
          <a:lstStyle/>
          <a:p>
            <a:pPr algn="ctr"/>
            <a:r>
              <a:rPr lang="en-GB" sz="1600" dirty="0" smtClean="0"/>
              <a:t>EMS&amp;S sell physical to ENED - DTD</a:t>
            </a:r>
            <a:endParaRPr lang="en-GB" sz="1600" dirty="0"/>
          </a:p>
        </p:txBody>
      </p:sp>
      <p:sp>
        <p:nvSpPr>
          <p:cNvPr id="31" name="TextBox 30"/>
          <p:cNvSpPr txBox="1"/>
          <p:nvPr/>
        </p:nvSpPr>
        <p:spPr>
          <a:xfrm>
            <a:off x="4706630" y="2384594"/>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3" name="TextBox 32"/>
          <p:cNvSpPr txBox="1"/>
          <p:nvPr/>
        </p:nvSpPr>
        <p:spPr>
          <a:xfrm>
            <a:off x="5293570" y="2369707"/>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4" name="TextBox 33"/>
          <p:cNvSpPr txBox="1"/>
          <p:nvPr/>
        </p:nvSpPr>
        <p:spPr>
          <a:xfrm>
            <a:off x="5572492" y="2368309"/>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
        <p:nvSpPr>
          <p:cNvPr id="35" name="TextBox 34"/>
          <p:cNvSpPr txBox="1"/>
          <p:nvPr/>
        </p:nvSpPr>
        <p:spPr>
          <a:xfrm>
            <a:off x="5868144" y="2360865"/>
            <a:ext cx="1224136" cy="430887"/>
          </a:xfrm>
          <a:prstGeom prst="rect">
            <a:avLst/>
          </a:prstGeom>
          <a:noFill/>
        </p:spPr>
        <p:txBody>
          <a:bodyPr wrap="square" rtlCol="0">
            <a:spAutoFit/>
          </a:bodyPr>
          <a:lstStyle/>
          <a:p>
            <a:pPr algn="ctr"/>
            <a:r>
              <a:rPr lang="en-GB" sz="1100" dirty="0" smtClean="0"/>
              <a:t>126</a:t>
            </a:r>
          </a:p>
          <a:p>
            <a:pPr algn="ctr"/>
            <a:r>
              <a:rPr lang="en-GB" sz="1100" dirty="0" smtClean="0"/>
              <a:t>KB</a:t>
            </a:r>
            <a:endParaRPr lang="en-GB" sz="1100" dirty="0"/>
          </a:p>
        </p:txBody>
      </p:sp>
    </p:spTree>
    <p:extLst>
      <p:ext uri="{BB962C8B-B14F-4D97-AF65-F5344CB8AC3E}">
        <p14:creationId xmlns:p14="http://schemas.microsoft.com/office/powerpoint/2010/main" val="42658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6" grpId="0"/>
      <p:bldP spid="28" grpId="0"/>
      <p:bldP spid="29" grpId="0"/>
      <p:bldP spid="30" grpId="0"/>
      <p:bldP spid="27" grpId="0"/>
      <p:bldP spid="6" grpId="0"/>
      <p:bldP spid="7" grpId="0" animBg="1"/>
      <p:bldP spid="14" grpId="0" animBg="1"/>
      <p:bldP spid="20" grpId="0"/>
      <p:bldP spid="21" grpId="0"/>
      <p:bldP spid="22" grpId="0"/>
      <p:bldP spid="23" grpId="0"/>
      <p:bldP spid="24" grpId="0"/>
      <p:bldP spid="25" grpId="0"/>
      <p:bldP spid="31" grpId="0"/>
      <p:bldP spid="33"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sz="quarter" idx="10"/>
          </p:nvPr>
        </p:nvSpPr>
        <p:spPr>
          <a:xfrm>
            <a:off x="501478" y="1052736"/>
            <a:ext cx="8391001" cy="5616624"/>
          </a:xfrm>
        </p:spPr>
        <p:txBody>
          <a:bodyPr>
            <a:normAutofit/>
          </a:bodyPr>
          <a:lstStyle/>
          <a:p>
            <a:r>
              <a:rPr lang="en-US" sz="1800" dirty="0" smtClean="0"/>
              <a:t>Futures are standardised “paper” contracts that are traded on a regulated exchange</a:t>
            </a:r>
          </a:p>
          <a:p>
            <a:endParaRPr lang="en-US" sz="1800" dirty="0" smtClean="0"/>
          </a:p>
          <a:p>
            <a:r>
              <a:rPr lang="en-US" sz="1800" dirty="0" smtClean="0"/>
              <a:t>Futures for Brent Crude Oil are traded on the ICE</a:t>
            </a:r>
          </a:p>
          <a:p>
            <a:pPr lvl="1"/>
            <a:r>
              <a:rPr lang="en-GB" sz="1600" dirty="0" smtClean="0"/>
              <a:t>One </a:t>
            </a:r>
            <a:r>
              <a:rPr lang="en-GB" sz="1600" dirty="0"/>
              <a:t>contract equals 1,000 barrels (159 m3). </a:t>
            </a:r>
            <a:endParaRPr lang="en-GB" sz="1600" dirty="0" smtClean="0"/>
          </a:p>
          <a:p>
            <a:pPr lvl="1"/>
            <a:r>
              <a:rPr lang="en-GB" sz="1600" dirty="0" smtClean="0"/>
              <a:t>Contracts </a:t>
            </a:r>
            <a:r>
              <a:rPr lang="en-GB" sz="1600" dirty="0"/>
              <a:t>are quoted in U.S. dollars. </a:t>
            </a:r>
            <a:endParaRPr lang="en-GB" sz="1600" dirty="0" smtClean="0"/>
          </a:p>
          <a:p>
            <a:pPr lvl="1"/>
            <a:r>
              <a:rPr lang="en-GB" sz="1600" dirty="0" smtClean="0"/>
              <a:t>Each </a:t>
            </a:r>
            <a:r>
              <a:rPr lang="en-GB" sz="1600" dirty="0"/>
              <a:t>tick lost or gained equals $10</a:t>
            </a:r>
            <a:r>
              <a:rPr lang="en-GB" sz="1600" dirty="0" smtClean="0"/>
              <a:t>.</a:t>
            </a:r>
          </a:p>
          <a:p>
            <a:pPr lvl="1"/>
            <a:r>
              <a:rPr lang="en-GB" sz="1600" dirty="0" smtClean="0"/>
              <a:t>Cash settle on expiry</a:t>
            </a:r>
          </a:p>
          <a:p>
            <a:pPr lvl="1"/>
            <a:r>
              <a:rPr lang="en-GB" sz="1600" dirty="0" smtClean="0"/>
              <a:t>Based/derived from physical value</a:t>
            </a:r>
            <a:endParaRPr lang="en-US" sz="1600" dirty="0"/>
          </a:p>
          <a:p>
            <a:endParaRPr lang="en-US" sz="1800" dirty="0" smtClean="0"/>
          </a:p>
          <a:p>
            <a:r>
              <a:rPr lang="en-US" sz="1800" dirty="0" smtClean="0"/>
              <a:t>ICE provides an instantaneous current price of oil loading in future months (up to 3 years ahead)  - Very liquid market with a large number of participants</a:t>
            </a:r>
          </a:p>
          <a:p>
            <a:pPr lvl="1"/>
            <a:r>
              <a:rPr lang="en-GB" sz="1600" dirty="0" smtClean="0"/>
              <a:t>Daily settlement price for each month</a:t>
            </a:r>
          </a:p>
          <a:p>
            <a:pPr lvl="1"/>
            <a:endParaRPr lang="en-US" sz="1600" dirty="0" smtClean="0"/>
          </a:p>
          <a:p>
            <a:r>
              <a:rPr lang="en-GB" sz="1800" dirty="0" smtClean="0"/>
              <a:t>Front month (currently traded) ICE is M+2 out and expires on the last day of M-2</a:t>
            </a:r>
          </a:p>
          <a:p>
            <a:pPr marL="0" indent="0">
              <a:buNone/>
            </a:pPr>
            <a:endParaRPr lang="en-US" sz="1800" dirty="0" smtClean="0"/>
          </a:p>
          <a:p>
            <a:endParaRPr lang="en-US" sz="1800" dirty="0"/>
          </a:p>
        </p:txBody>
      </p:sp>
      <p:sp>
        <p:nvSpPr>
          <p:cNvPr id="66562" name="Rectangle 2"/>
          <p:cNvSpPr>
            <a:spLocks noGrp="1" noChangeArrowheads="1"/>
          </p:cNvSpPr>
          <p:nvPr>
            <p:ph type="title"/>
          </p:nvPr>
        </p:nvSpPr>
        <p:spPr/>
        <p:txBody>
          <a:bodyPr/>
          <a:lstStyle/>
          <a:p>
            <a:r>
              <a:rPr lang="en-US" dirty="0" smtClean="0"/>
              <a:t>Hedging Tool: Futures - Brent </a:t>
            </a:r>
            <a:endParaRPr lang="en-US" dirty="0"/>
          </a:p>
        </p:txBody>
      </p:sp>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425137"/>
            <a:ext cx="2808164" cy="10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2008544993"/>
              </p:ext>
            </p:extLst>
          </p:nvPr>
        </p:nvGraphicFramePr>
        <p:xfrm>
          <a:off x="1475656" y="5661248"/>
          <a:ext cx="6000327" cy="640080"/>
        </p:xfrm>
        <a:graphic>
          <a:graphicData uri="http://schemas.openxmlformats.org/drawingml/2006/table">
            <a:tbl>
              <a:tblPr firstRow="1" bandRow="1">
                <a:tableStyleId>{5C22544A-7EE6-4342-B048-85BDC9FD1C3A}</a:tableStyleId>
              </a:tblPr>
              <a:tblGrid>
                <a:gridCol w="2000109"/>
                <a:gridCol w="2000109"/>
                <a:gridCol w="2000109"/>
              </a:tblGrid>
              <a:tr h="269288">
                <a:tc>
                  <a:txBody>
                    <a:bodyPr/>
                    <a:lstStyle/>
                    <a:p>
                      <a:pPr algn="ctr"/>
                      <a:r>
                        <a:rPr lang="en-GB" sz="1600" dirty="0" smtClean="0"/>
                        <a:t>Todays date</a:t>
                      </a:r>
                      <a:endParaRPr lang="en-US" sz="1600" dirty="0"/>
                    </a:p>
                  </a:txBody>
                  <a:tcPr/>
                </a:tc>
                <a:tc>
                  <a:txBody>
                    <a:bodyPr/>
                    <a:lstStyle/>
                    <a:p>
                      <a:pPr algn="ctr"/>
                      <a:r>
                        <a:rPr lang="en-GB" sz="1600" dirty="0" smtClean="0"/>
                        <a:t>Front</a:t>
                      </a:r>
                      <a:r>
                        <a:rPr lang="en-GB" sz="1600" baseline="0" dirty="0" smtClean="0"/>
                        <a:t> Month ICE</a:t>
                      </a:r>
                      <a:endParaRPr lang="en-US" sz="1600" dirty="0"/>
                    </a:p>
                  </a:txBody>
                  <a:tcPr/>
                </a:tc>
                <a:tc>
                  <a:txBody>
                    <a:bodyPr/>
                    <a:lstStyle/>
                    <a:p>
                      <a:pPr algn="ctr"/>
                      <a:r>
                        <a:rPr lang="en-GB" sz="1600" dirty="0" smtClean="0"/>
                        <a:t>FM Ice Expires</a:t>
                      </a:r>
                      <a:endParaRPr lang="en-US" sz="1600" dirty="0"/>
                    </a:p>
                  </a:txBody>
                  <a:tcPr/>
                </a:tc>
              </a:tr>
              <a:tr h="269288">
                <a:tc>
                  <a:txBody>
                    <a:bodyPr/>
                    <a:lstStyle/>
                    <a:p>
                      <a:pPr algn="ctr"/>
                      <a:r>
                        <a:rPr lang="en-GB" sz="1400" dirty="0" smtClean="0">
                          <a:solidFill>
                            <a:schemeClr val="tx1"/>
                          </a:solidFill>
                        </a:rPr>
                        <a:t>28</a:t>
                      </a:r>
                      <a:r>
                        <a:rPr lang="en-GB" sz="1400" baseline="30000" dirty="0" smtClean="0">
                          <a:solidFill>
                            <a:schemeClr val="tx1"/>
                          </a:solidFill>
                        </a:rPr>
                        <a:t>th</a:t>
                      </a:r>
                      <a:r>
                        <a:rPr lang="en-GB" sz="1400" baseline="0" dirty="0" smtClean="0">
                          <a:solidFill>
                            <a:schemeClr val="tx1"/>
                          </a:solidFill>
                        </a:rPr>
                        <a:t> March</a:t>
                      </a:r>
                      <a:endParaRPr lang="en-US" sz="1400" dirty="0">
                        <a:solidFill>
                          <a:schemeClr val="tx1"/>
                        </a:solidFill>
                      </a:endParaRPr>
                    </a:p>
                  </a:txBody>
                  <a:tcPr/>
                </a:tc>
                <a:tc>
                  <a:txBody>
                    <a:bodyPr/>
                    <a:lstStyle/>
                    <a:p>
                      <a:pPr algn="ctr"/>
                      <a:r>
                        <a:rPr lang="en-GB" sz="1400" dirty="0" smtClean="0">
                          <a:solidFill>
                            <a:schemeClr val="tx1"/>
                          </a:solidFill>
                        </a:rPr>
                        <a:t>May </a:t>
                      </a:r>
                      <a:r>
                        <a:rPr lang="en-GB" sz="1400" baseline="0" dirty="0" smtClean="0">
                          <a:solidFill>
                            <a:schemeClr val="tx1"/>
                          </a:solidFill>
                        </a:rPr>
                        <a:t>ICE</a:t>
                      </a:r>
                      <a:endParaRPr lang="en-US" sz="1400" dirty="0">
                        <a:solidFill>
                          <a:schemeClr val="tx1"/>
                        </a:solidFill>
                      </a:endParaRPr>
                    </a:p>
                  </a:txBody>
                  <a:tcPr/>
                </a:tc>
                <a:tc>
                  <a:txBody>
                    <a:bodyPr/>
                    <a:lstStyle/>
                    <a:p>
                      <a:pPr algn="ctr"/>
                      <a:r>
                        <a:rPr lang="en-GB" sz="1400" dirty="0" smtClean="0">
                          <a:solidFill>
                            <a:schemeClr val="tx1"/>
                          </a:solidFill>
                        </a:rPr>
                        <a:t>31</a:t>
                      </a:r>
                      <a:r>
                        <a:rPr lang="en-GB" sz="1400" baseline="30000" dirty="0" smtClean="0">
                          <a:solidFill>
                            <a:schemeClr val="tx1"/>
                          </a:solidFill>
                        </a:rPr>
                        <a:t>st</a:t>
                      </a:r>
                      <a:r>
                        <a:rPr lang="en-GB" sz="1400" dirty="0" smtClean="0">
                          <a:solidFill>
                            <a:schemeClr val="tx1"/>
                          </a:solidFill>
                        </a:rPr>
                        <a:t> March</a:t>
                      </a:r>
                      <a:endParaRPr lang="en-US" sz="1400" dirty="0">
                        <a:solidFill>
                          <a:schemeClr val="tx1"/>
                        </a:solidFill>
                      </a:endParaRPr>
                    </a:p>
                  </a:txBody>
                  <a:tcPr/>
                </a:tc>
              </a:tr>
            </a:tbl>
          </a:graphicData>
        </a:graphic>
      </p:graphicFrame>
    </p:spTree>
    <p:extLst>
      <p:ext uri="{BB962C8B-B14F-4D97-AF65-F5344CB8AC3E}">
        <p14:creationId xmlns:p14="http://schemas.microsoft.com/office/powerpoint/2010/main" val="2095785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ExxonMobil">
      <a:dk1>
        <a:srgbClr val="000000"/>
      </a:dk1>
      <a:lt1>
        <a:srgbClr val="FFFFFF"/>
      </a:lt1>
      <a:dk2>
        <a:srgbClr val="ED1C2E"/>
      </a:dk2>
      <a:lt2>
        <a:srgbClr val="5A5A5A"/>
      </a:lt2>
      <a:accent1>
        <a:srgbClr val="0C479D"/>
      </a:accent1>
      <a:accent2>
        <a:srgbClr val="00A3E0"/>
      </a:accent2>
      <a:accent3>
        <a:srgbClr val="13943C"/>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FF60FE1D-FA53-4B8D-9C90-251A0346BBC7}" vid="{46A81B26-F44B-482F-8189-47D16613FDB8}"/>
    </a:ext>
  </a:extLst>
</a:theme>
</file>

<file path=ppt/theme/theme2.xml><?xml version="1.0" encoding="utf-8"?>
<a:theme xmlns:a="http://schemas.openxmlformats.org/drawingml/2006/main" name="ExxonMobil_Sample Slides">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ExxonMobil_Sample Slides">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96403F0860AB46882D6AABA9E1073F" ma:contentTypeVersion="44" ma:contentTypeDescription="Create a new document." ma:contentTypeScope="" ma:versionID="150f2835eba694ce3ceeaff1e7f8a5e8">
  <xsd:schema xmlns:xsd="http://www.w3.org/2001/XMLSchema" xmlns:xs="http://www.w3.org/2001/XMLSchema" xmlns:p="http://schemas.microsoft.com/office/2006/metadata/properties" xmlns:ns2="241b6614-12ca-4b89-afe2-d57be9090892" xmlns:ns4="4809888b-46cd-46a6-bac7-c9d00198e78e" xmlns:ns5="http://schemas.microsoft.com/sharepoint/v4" targetNamespace="http://schemas.microsoft.com/office/2006/metadata/properties" ma:root="true" ma:fieldsID="b134ce527099770cbede0ed5b9dd0bbb" ns2:_="" ns4:_="" ns5:_="">
    <xsd:import namespace="241b6614-12ca-4b89-afe2-d57be9090892"/>
    <xsd:import namespace="4809888b-46cd-46a6-bac7-c9d00198e78e"/>
    <xsd:import namespace="http://schemas.microsoft.com/sharepoint/v4"/>
    <xsd:element name="properties">
      <xsd:complexType>
        <xsd:sequence>
          <xsd:element name="documentManagement">
            <xsd:complexType>
              <xsd:all>
                <xsd:element ref="ns2:Function" minOccurs="0"/>
                <xsd:element ref="ns2:Strategy_x0020_Grouping" minOccurs="0"/>
                <xsd:element ref="ns2:Year" minOccurs="0"/>
                <xsd:element ref="ns2:Quarter" minOccurs="0"/>
                <xsd:element ref="ns2:Month" minOccurs="0"/>
                <xsd:element ref="ns2:Planning_x0020_Type"/>
                <xsd:element ref="ns2:Stewardship_x0020_Grouping" minOccurs="0"/>
                <xsd:element ref="ns2:Corporate_x0020_Plan_x0020_Grouping" minOccurs="0"/>
                <xsd:element ref="ns2:Tools_x0020__x0026__x0020_Analysis_x0020_Grouping" minOccurs="0"/>
                <xsd:element ref="ns2:Admin_x0020__x0026__x0020_Safety_x0020_Grouping" minOccurs="0"/>
                <xsd:element ref="ns2:Controls_x0020_Grouping" minOccurs="0"/>
                <xsd:element ref="ns2:Training_x0020_Grouping" minOccurs="0"/>
                <xsd:element ref="ns2:Scheduling_x0020_Grouping" minOccurs="0"/>
                <xsd:element ref="ns4:Trading_x0020_Grouping" minOccurs="0"/>
                <xsd:element ref="ns4:Procedure" minOccurs="0"/>
                <xsd:element ref="ns4:MPI_x0020_Classification"/>
                <xsd:element ref="ns4:Office" minOccurs="0"/>
                <xsd:element ref="ns5:IconOverlay" minOccurs="0"/>
                <xsd:element ref="ns2:TaxKeywordTaxHTField" minOccurs="0"/>
                <xsd:element ref="ns2:TaxCatchAll" minOccurs="0"/>
                <xsd:element ref="ns4:HCP_x0020_Repor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1b6614-12ca-4b89-afe2-d57be9090892" elementFormDefault="qualified">
    <xsd:import namespace="http://schemas.microsoft.com/office/2006/documentManagement/types"/>
    <xsd:import namespace="http://schemas.microsoft.com/office/infopath/2007/PartnerControls"/>
    <xsd:element name="Function" ma:index="2" nillable="true" ma:displayName="Function" ma:list="{4641fe41-95df-494a-b608-16f22b66e991}" ma:internalName="Function0" ma:showField="Title" ma:web="241b6614-12ca-4b89-afe2-d57be9090892">
      <xsd:simpleType>
        <xsd:restriction base="dms:Lookup"/>
      </xsd:simpleType>
    </xsd:element>
    <xsd:element name="Strategy_x0020_Grouping" ma:index="3" nillable="true" ma:displayName="Region" ma:list="{37c29ef6-cd78-40a8-aa7c-79e5158cb051}" ma:internalName="Strategy_x0020_Grouping0" ma:readOnly="false" ma:showField="Title" ma:web="241b6614-12ca-4b89-afe2-d57be9090892">
      <xsd:simpleType>
        <xsd:restriction base="dms:Lookup"/>
      </xsd:simpleType>
    </xsd:element>
    <xsd:element name="Year" ma:index="4" nillable="true" ma:displayName="Year" ma:list="{53fd2e84-c869-4d5e-b40a-0f695aaa803f}" ma:internalName="Year0" ma:readOnly="false" ma:showField="Title" ma:web="241b6614-12ca-4b89-afe2-d57be9090892">
      <xsd:simpleType>
        <xsd:restriction base="dms:Lookup"/>
      </xsd:simpleType>
    </xsd:element>
    <xsd:element name="Quarter" ma:index="5" nillable="true" ma:displayName="Quarter" ma:list="{425a0446-a374-485c-86bb-83ec80275dcb}" ma:internalName="Quarter0" ma:showField="Title" ma:web="241b6614-12ca-4b89-afe2-d57be9090892">
      <xsd:simpleType>
        <xsd:restriction base="dms:Lookup"/>
      </xsd:simpleType>
    </xsd:element>
    <xsd:element name="Month" ma:index="6" nillable="true" ma:displayName="Month" ma:list="{86bdf091-4d10-44ec-b042-2ba23c5d80bf}" ma:internalName="Month0" ma:showField="Title" ma:web="241b6614-12ca-4b89-afe2-d57be9090892">
      <xsd:simpleType>
        <xsd:restriction base="dms:Lookup"/>
      </xsd:simpleType>
    </xsd:element>
    <xsd:element name="Planning_x0020_Type" ma:index="8" ma:displayName="Planning Type" ma:list="{a08c2546-4e95-4628-9a79-64d842bdafcd}" ma:internalName="Planning_x0020_Type0" ma:readOnly="false" ma:showField="Title" ma:web="241b6614-12ca-4b89-afe2-d57be9090892">
      <xsd:simpleType>
        <xsd:restriction base="dms:Lookup"/>
      </xsd:simpleType>
    </xsd:element>
    <xsd:element name="Stewardship_x0020_Grouping" ma:index="9" nillable="true" ma:displayName="Stewardship Grouping" ma:list="{0809bf6b-7bbe-487b-a7e2-9138aaec4385}" ma:internalName="Stewardship_x0020_Grouping0" ma:showField="Title" ma:web="241b6614-12ca-4b89-afe2-d57be9090892">
      <xsd:simpleType>
        <xsd:restriction base="dms:Lookup"/>
      </xsd:simpleType>
    </xsd:element>
    <xsd:element name="Corporate_x0020_Plan_x0020_Grouping" ma:index="10" nillable="true" ma:displayName="Corporate Plan Grouping" ma:list="{8d6f138b-6559-4919-af64-34d6f7a64e51}" ma:internalName="Corporate_x0020_Plan_x0020_Grouping0" ma:showField="Title" ma:web="241b6614-12ca-4b89-afe2-d57be9090892">
      <xsd:simpleType>
        <xsd:restriction base="dms:Lookup"/>
      </xsd:simpleType>
    </xsd:element>
    <xsd:element name="Tools_x0020__x0026__x0020_Analysis_x0020_Grouping" ma:index="11" nillable="true" ma:displayName="Tools &amp; Analysis Grouping" ma:list="{e282fede-e335-4392-8955-7b7548671e85}" ma:internalName="Tools_x0020__x0026__x0020_Analysis_x0020_Grouping0" ma:showField="Title" ma:web="241b6614-12ca-4b89-afe2-d57be9090892">
      <xsd:simpleType>
        <xsd:restriction base="dms:Lookup"/>
      </xsd:simpleType>
    </xsd:element>
    <xsd:element name="Admin_x0020__x0026__x0020_Safety_x0020_Grouping" ma:index="12" nillable="true" ma:displayName="Admin &amp; Safety Grouping" ma:list="{b38dbb3f-b722-45f5-872c-bd19ef3bfe7b}" ma:internalName="Admin_x0020__x0026__x0020_Safety_x0020_Grouping0" ma:readOnly="false" ma:showField="Title" ma:web="241b6614-12ca-4b89-afe2-d57be9090892">
      <xsd:simpleType>
        <xsd:restriction base="dms:Lookup"/>
      </xsd:simpleType>
    </xsd:element>
    <xsd:element name="Controls_x0020_Grouping" ma:index="13" nillable="true" ma:displayName="Controls Grouping" ma:list="{02fe8f7f-7496-416c-b3c9-3e1db94f310b}" ma:internalName="Controls_x0020_Grouping0" ma:showField="Title" ma:web="241b6614-12ca-4b89-afe2-d57be9090892">
      <xsd:simpleType>
        <xsd:restriction base="dms:Lookup"/>
      </xsd:simpleType>
    </xsd:element>
    <xsd:element name="Training_x0020_Grouping" ma:index="14" nillable="true" ma:displayName="Training Grouping" ma:list="{5dd49e73-acbb-4f7e-81af-bd088d4bcd26}" ma:internalName="Training_x0020_Grouping0" ma:readOnly="false" ma:showField="Title" ma:web="241b6614-12ca-4b89-afe2-d57be9090892">
      <xsd:simpleType>
        <xsd:restriction base="dms:Lookup"/>
      </xsd:simpleType>
    </xsd:element>
    <xsd:element name="Scheduling_x0020_Grouping" ma:index="15" nillable="true" ma:displayName="Scheduling Grouping" ma:list="{3a2d8366-fd96-4aa2-af44-fc231f0ed991}" ma:internalName="Scheduling_x0020_Grouping0" ma:showField="Title" ma:web="241b6614-12ca-4b89-afe2-d57be9090892">
      <xsd:simpleType>
        <xsd:restriction base="dms:Lookup"/>
      </xsd:simpleType>
    </xsd:element>
    <xsd:element name="TaxKeywordTaxHTField" ma:index="28" nillable="true" ma:taxonomy="true" ma:internalName="TaxKeywordTaxHTField" ma:taxonomyFieldName="TaxKeyword" ma:displayName="Enterprise Keywords" ma:fieldId="{23f27201-bee3-471e-b2e7-b64fd8b7ca38}" ma:taxonomyMulti="true" ma:sspId="cd2eac8c-8ecc-4645-b318-02844a02f951" ma:termSetId="00000000-0000-0000-0000-000000000000" ma:anchorId="00000000-0000-0000-0000-000000000000" ma:open="true" ma:isKeyword="true">
      <xsd:complexType>
        <xsd:sequence>
          <xsd:element ref="pc:Terms" minOccurs="0" maxOccurs="1"/>
        </xsd:sequence>
      </xsd:complexType>
    </xsd:element>
    <xsd:element name="TaxCatchAll" ma:index="29" nillable="true" ma:displayName="Taxonomy Catch All Column" ma:hidden="true" ma:list="{cbb78f77-37a9-4508-87e0-eeecab9ec869}" ma:internalName="TaxCatchAll" ma:showField="CatchAllData" ma:web="241b6614-12ca-4b89-afe2-d57be909089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809888b-46cd-46a6-bac7-c9d00198e78e" elementFormDefault="qualified">
    <xsd:import namespace="http://schemas.microsoft.com/office/2006/documentManagement/types"/>
    <xsd:import namespace="http://schemas.microsoft.com/office/infopath/2007/PartnerControls"/>
    <xsd:element name="Trading_x0020_Grouping" ma:index="16" nillable="true" ma:displayName="Trading Grouping" ma:list="{edb51099-f687-457b-9a55-7d7d62d7cb90}" ma:internalName="Trading_x0020_Grouping" ma:showField="Title">
      <xsd:simpleType>
        <xsd:restriction base="dms:Lookup"/>
      </xsd:simpleType>
    </xsd:element>
    <xsd:element name="Procedure" ma:index="17" nillable="true" ma:displayName="Folder" ma:internalName="Procedure">
      <xsd:simpleType>
        <xsd:restriction base="dms:Text">
          <xsd:maxLength value="255"/>
        </xsd:restriction>
      </xsd:simpleType>
    </xsd:element>
    <xsd:element name="MPI_x0020_Classification" ma:index="18" ma:displayName="MPI Classification" ma:default="Not Classified" ma:format="Dropdown" ma:internalName="MPI_x0020_Classification" ma:readOnly="false">
      <xsd:simpleType>
        <xsd:restriction base="dms:Choice">
          <xsd:enumeration value="Not Classified"/>
          <xsd:enumeration value="Proprietary"/>
          <xsd:enumeration value="Private"/>
          <xsd:enumeration value="Restricted Distribution"/>
        </xsd:restriction>
      </xsd:simpleType>
    </xsd:element>
    <xsd:element name="Office" ma:index="25" nillable="true" ma:displayName="Office" ma:list="{5620e6b8-958c-49ed-a260-67a1b5d417e4}" ma:internalName="Office" ma:showField="Title">
      <xsd:simpleType>
        <xsd:restriction base="dms:Lookup"/>
      </xsd:simpleType>
    </xsd:element>
    <xsd:element name="HCP_x0020_Reports" ma:index="30" nillable="true" ma:displayName="HCP Reports" ma:list="{3a2d8366-fd96-4aa2-af44-fc231f0ed991}" ma:internalName="HCP_x0020_Reports" ma:showField="Titl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 ma:displayName="Title"/>
        <xsd:element ref="dc:subject" minOccurs="0" maxOccurs="1"/>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ocedure xmlns="4809888b-46cd-46a6-bac7-c9d00198e78e" xsi:nil="true"/>
    <Office xmlns="4809888b-46cd-46a6-bac7-c9d00198e78e" xsi:nil="true"/>
    <Trading_x0020_Grouping xmlns="4809888b-46cd-46a6-bac7-c9d00198e78e" xsi:nil="true"/>
    <Tools_x0020__x0026__x0020_Analysis_x0020_Grouping xmlns="241b6614-12ca-4b89-afe2-d57be9090892" xsi:nil="true"/>
    <Strategy_x0020_Grouping xmlns="241b6614-12ca-4b89-afe2-d57be9090892" xsi:nil="true"/>
    <Function xmlns="241b6614-12ca-4b89-afe2-d57be9090892" xsi:nil="true"/>
    <MPI_x0020_Classification xmlns="4809888b-46cd-46a6-bac7-c9d00198e78e">Not Classified</MPI_x0020_Classification>
    <Scheduling_x0020_Grouping xmlns="241b6614-12ca-4b89-afe2-d57be9090892" xsi:nil="true"/>
    <Stewardship_x0020_Grouping xmlns="241b6614-12ca-4b89-afe2-d57be9090892" xsi:nil="true"/>
    <Admin_x0020__x0026__x0020_Safety_x0020_Grouping xmlns="241b6614-12ca-4b89-afe2-d57be9090892" xsi:nil="true"/>
    <Quarter xmlns="241b6614-12ca-4b89-afe2-d57be9090892" xsi:nil="true"/>
    <Year xmlns="241b6614-12ca-4b89-afe2-d57be9090892" xsi:nil="true"/>
    <Corporate_x0020_Plan_x0020_Grouping xmlns="241b6614-12ca-4b89-afe2-d57be9090892" xsi:nil="true"/>
    <Training_x0020_Grouping xmlns="241b6614-12ca-4b89-afe2-d57be9090892">23</Training_x0020_Grouping>
    <Planning_x0020_Type xmlns="241b6614-12ca-4b89-afe2-d57be9090892">6</Planning_x0020_Type>
    <IconOverlay xmlns="http://schemas.microsoft.com/sharepoint/v4" xsi:nil="true"/>
    <Controls_x0020_Grouping xmlns="241b6614-12ca-4b89-afe2-d57be9090892" xsi:nil="true"/>
    <Month xmlns="241b6614-12ca-4b89-afe2-d57be9090892" xsi:nil="true"/>
    <TaxKeywordTaxHTField xmlns="241b6614-12ca-4b89-afe2-d57be9090892">
      <Terms xmlns="http://schemas.microsoft.com/office/infopath/2007/PartnerControls">
        <TermInfo xmlns="http://schemas.microsoft.com/office/infopath/2007/PartnerControls">
          <TermName xmlns="http://schemas.microsoft.com/office/infopath/2007/PartnerControls">ABT</TermName>
          <TermId xmlns="http://schemas.microsoft.com/office/infopath/2007/PartnerControls">bc37d8aa-fa4e-4fb2-bfaa-b1379c7317c4</TermId>
        </TermInfo>
      </Terms>
    </TaxKeywordTaxHTField>
    <TaxCatchAll xmlns="241b6614-12ca-4b89-afe2-d57be9090892"/>
    <HCP_x0020_Reports xmlns="4809888b-46cd-46a6-bac7-c9d00198e78e" xsi:nil="true"/>
  </documentManagement>
</p:properties>
</file>

<file path=customXml/itemProps1.xml><?xml version="1.0" encoding="utf-8"?>
<ds:datastoreItem xmlns:ds="http://schemas.openxmlformats.org/officeDocument/2006/customXml" ds:itemID="{EF6E7EFD-1FF0-4154-8A98-254D98B9869C}">
  <ds:schemaRefs>
    <ds:schemaRef ds:uri="http://schemas.microsoft.com/sharepoint/v3/contenttype/forms"/>
  </ds:schemaRefs>
</ds:datastoreItem>
</file>

<file path=customXml/itemProps2.xml><?xml version="1.0" encoding="utf-8"?>
<ds:datastoreItem xmlns:ds="http://schemas.openxmlformats.org/officeDocument/2006/customXml" ds:itemID="{7D79CCC9-BCA5-4C5C-974C-37B38EC939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1b6614-12ca-4b89-afe2-d57be9090892"/>
    <ds:schemaRef ds:uri="4809888b-46cd-46a6-bac7-c9d00198e78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868E3-6CAE-4D91-AADB-4736C70F293D}">
  <ds:schemaRefs>
    <ds:schemaRef ds:uri="http://schemas.microsoft.com/office/2006/documentManagement/types"/>
    <ds:schemaRef ds:uri="http://schemas.microsoft.com/sharepoint/v4"/>
    <ds:schemaRef ds:uri="4809888b-46cd-46a6-bac7-c9d00198e78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241b6614-12ca-4b89-afe2-d57be909089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10639</TotalTime>
  <Words>5303</Words>
  <Application>Microsoft Office PowerPoint</Application>
  <PresentationFormat>On-screen Show (4:3)</PresentationFormat>
  <Paragraphs>1308</Paragraphs>
  <Slides>63</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63</vt:i4>
      </vt:variant>
    </vt:vector>
  </HeadingPairs>
  <TitlesOfParts>
    <vt:vector size="74" baseType="lpstr">
      <vt:lpstr>MS PGothic</vt:lpstr>
      <vt:lpstr>Arial</vt:lpstr>
      <vt:lpstr>Calibri</vt:lpstr>
      <vt:lpstr>Cambria</vt:lpstr>
      <vt:lpstr>MS Mincho</vt:lpstr>
      <vt:lpstr>Times New Roman</vt:lpstr>
      <vt:lpstr>Wingdings</vt:lpstr>
      <vt:lpstr>ヒラギノ角ゴ Pro W3</vt:lpstr>
      <vt:lpstr>Theme1</vt:lpstr>
      <vt:lpstr>ExxonMobil_Sample Slides</vt:lpstr>
      <vt:lpstr>1_ExxonMobil_Sample Slides</vt:lpstr>
      <vt:lpstr>Hedging &amp; Derivatives  Lunch &amp; Learns  (London Trading Office) </vt:lpstr>
      <vt:lpstr>PowerPoint Presentation</vt:lpstr>
      <vt:lpstr>PowerPoint Presentation</vt:lpstr>
      <vt:lpstr>PowerPoint Presentation</vt:lpstr>
      <vt:lpstr>PowerPoint Presentation</vt:lpstr>
      <vt:lpstr>Pricing Methodology </vt:lpstr>
      <vt:lpstr>Example 1: Grane pricing basis exposure</vt:lpstr>
      <vt:lpstr>Example 1: Grane pricing basis exposure</vt:lpstr>
      <vt:lpstr>Hedging Tool: Futures - Brent </vt:lpstr>
      <vt:lpstr>Example 1: Grane pricing basis exposure - futures</vt:lpstr>
      <vt:lpstr>Example 1: Grane pricing basis exposure - futures</vt:lpstr>
      <vt:lpstr>Hedging Tools: Dated Swap</vt:lpstr>
      <vt:lpstr>Example 1: Grane pricing basis exposure - swap</vt:lpstr>
      <vt:lpstr>Example 1: Grane pricing basis exposure – Actuals!</vt:lpstr>
      <vt:lpstr>PowerPoint Presentation</vt:lpstr>
      <vt:lpstr>Example 2: US Arb into Europe</vt:lpstr>
      <vt:lpstr>Example 2: US Arb into Europe</vt:lpstr>
      <vt:lpstr>Hedging Tools: Futures – WTI</vt:lpstr>
      <vt:lpstr>Example 2: US Arb into Europe</vt:lpstr>
      <vt:lpstr>Example 2: US Arb into Europe</vt:lpstr>
      <vt:lpstr>Example 2: US Arb into Europe</vt:lpstr>
      <vt:lpstr>Example 2: US Arb into Europe – Actuals!</vt:lpstr>
      <vt:lpstr>Dated/ICE Spreads and Assumed v Actual Freight</vt:lpstr>
      <vt:lpstr>PowerPoint Presentation</vt:lpstr>
      <vt:lpstr>Example 3: Attractive cargo in tank</vt:lpstr>
      <vt:lpstr>PowerPoint Presentation</vt:lpstr>
      <vt:lpstr>PowerPoint Presentation</vt:lpstr>
      <vt:lpstr>PowerPoint Presentation</vt:lpstr>
      <vt:lpstr>MOT Tank</vt:lpstr>
      <vt:lpstr>PowerPoint Presentation</vt:lpstr>
      <vt:lpstr>PowerPoint Presentation</vt:lpstr>
      <vt:lpstr>PowerPoint Presentation</vt:lpstr>
      <vt:lpstr>Pricing Option</vt:lpstr>
      <vt:lpstr>PowerPoint Presentation</vt:lpstr>
      <vt:lpstr>Catch up hedge example</vt:lpstr>
      <vt:lpstr>March Basrah - Hedge optionality example </vt:lpstr>
      <vt:lpstr>March Basrah - Hedge optionality example </vt:lpstr>
      <vt:lpstr>March Basrah - Hedge optionality example </vt:lpstr>
      <vt:lpstr>March Basrah - Hedge optionality example </vt:lpstr>
      <vt:lpstr>March Basrah - Hedge optionality example </vt:lpstr>
      <vt:lpstr>March Basrah - Hedge optionality example </vt:lpstr>
      <vt:lpstr>PowerPoint Presentation</vt:lpstr>
      <vt:lpstr>EXAMPLE 6 : CPC BLEND SALE INTO ASIA</vt:lpstr>
      <vt:lpstr>How will it work</vt:lpstr>
      <vt:lpstr>How will it work</vt:lpstr>
      <vt:lpstr>PowerPoint Presentation</vt:lpstr>
      <vt:lpstr>PowerPoint Presentation</vt:lpstr>
      <vt:lpstr>AG Global Destination Flexibility  Global Crude Advisor Global Feed &amp; Product Management </vt:lpstr>
      <vt:lpstr>The enablers</vt:lpstr>
      <vt:lpstr>Global AG program</vt:lpstr>
      <vt:lpstr>Loadports and Logistics</vt:lpstr>
      <vt:lpstr>Contract Pricing Summary</vt:lpstr>
      <vt:lpstr>The optimization</vt:lpstr>
      <vt:lpstr>Global Destination Flexibility</vt:lpstr>
      <vt:lpstr>Regional retitling swaps – example West USGC vs NWE</vt:lpstr>
      <vt:lpstr>Regional retitling swaps - paper</vt:lpstr>
      <vt:lpstr>Regional retitling swaps – West vs East </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Lunch &amp; Learns 1-7 ABT 2018</dc:title>
  <dc:creator>Administrator</dc:creator>
  <cp:keywords>ABT</cp:keywords>
  <cp:lastModifiedBy>Lonergan, Ben M</cp:lastModifiedBy>
  <cp:revision>144</cp:revision>
  <cp:lastPrinted>2018-06-27T15:06:06Z</cp:lastPrinted>
  <dcterms:created xsi:type="dcterms:W3CDTF">2016-01-26T12:17:29Z</dcterms:created>
  <dcterms:modified xsi:type="dcterms:W3CDTF">2022-05-24T07:24:06Z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1989956715</vt:i4>
  </property>
  <property fmtid="{D5CDD505-2E9C-101B-9397-08002B2CF9AE}" pid="3" name="_NewReviewCycle">
    <vt:lpwstr/>
  </property>
  <property fmtid="{D5CDD505-2E9C-101B-9397-08002B2CF9AE}" pid="4" name="_EmailSubject">
    <vt:lpwstr>ABT L&amp;L to go in SharePoint pt1</vt:lpwstr>
  </property>
  <property fmtid="{D5CDD505-2E9C-101B-9397-08002B2CF9AE}" pid="5" name="_AuthorEmail">
    <vt:lpwstr>isabella.l.joyce@exxonmobil.com</vt:lpwstr>
  </property>
  <property fmtid="{D5CDD505-2E9C-101B-9397-08002B2CF9AE}" pid="6" name="_AuthorEmailDisplayName">
    <vt:lpwstr>Joyce, Isabella Lucy</vt:lpwstr>
  </property>
  <property fmtid="{D5CDD505-2E9C-101B-9397-08002B2CF9AE}" pid="7" name="_PreviousAdHocReviewCycleID">
    <vt:i4>-925175131</vt:i4>
  </property>
  <property fmtid="{D5CDD505-2E9C-101B-9397-08002B2CF9AE}" pid="8" name="ContentTypeId">
    <vt:lpwstr>0x0101009396403F0860AB46882D6AABA9E1073F</vt:lpwstr>
  </property>
</Properties>
</file>