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ags/tag35.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54" r:id="rId4"/>
    <p:sldMasterId id="2147484981" r:id="rId5"/>
    <p:sldMasterId id="2147484989" r:id="rId6"/>
  </p:sldMasterIdLst>
  <p:notesMasterIdLst>
    <p:notesMasterId r:id="rId37"/>
  </p:notesMasterIdLst>
  <p:sldIdLst>
    <p:sldId id="604" r:id="rId7"/>
    <p:sldId id="633" r:id="rId8"/>
    <p:sldId id="626" r:id="rId9"/>
    <p:sldId id="630" r:id="rId10"/>
    <p:sldId id="634" r:id="rId11"/>
    <p:sldId id="654" r:id="rId12"/>
    <p:sldId id="631" r:id="rId13"/>
    <p:sldId id="649" r:id="rId14"/>
    <p:sldId id="635" r:id="rId15"/>
    <p:sldId id="636" r:id="rId16"/>
    <p:sldId id="650" r:id="rId17"/>
    <p:sldId id="637" r:id="rId18"/>
    <p:sldId id="638" r:id="rId19"/>
    <p:sldId id="651" r:id="rId20"/>
    <p:sldId id="659" r:id="rId21"/>
    <p:sldId id="656" r:id="rId22"/>
    <p:sldId id="657" r:id="rId23"/>
    <p:sldId id="652" r:id="rId24"/>
    <p:sldId id="655" r:id="rId25"/>
    <p:sldId id="653" r:id="rId26"/>
    <p:sldId id="640" r:id="rId27"/>
    <p:sldId id="641" r:id="rId28"/>
    <p:sldId id="642" r:id="rId29"/>
    <p:sldId id="643" r:id="rId30"/>
    <p:sldId id="644" r:id="rId31"/>
    <p:sldId id="645" r:id="rId32"/>
    <p:sldId id="646" r:id="rId33"/>
    <p:sldId id="647" r:id="rId34"/>
    <p:sldId id="648" r:id="rId35"/>
    <p:sldId id="627" r:id="rId36"/>
  </p:sldIdLst>
  <p:sldSz cx="12192000" cy="6858000"/>
  <p:notesSz cx="6805613" cy="99441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guide id="3" orient="horz" pos="816" userDrawn="1">
          <p15:clr>
            <a:srgbClr val="A4A3A4"/>
          </p15:clr>
        </p15:guide>
        <p15:guide id="4" orient="horz" pos="857" userDrawn="1">
          <p15:clr>
            <a:srgbClr val="A4A3A4"/>
          </p15:clr>
        </p15:guide>
        <p15:guide id="5" orient="horz" pos="3858" userDrawn="1">
          <p15:clr>
            <a:srgbClr val="A4A3A4"/>
          </p15:clr>
        </p15:guide>
        <p15:guide id="6" pos="7382" userDrawn="1">
          <p15:clr>
            <a:srgbClr val="A4A3A4"/>
          </p15:clr>
        </p15:guide>
        <p15:guide id="7" pos="288" userDrawn="1">
          <p15:clr>
            <a:srgbClr val="A4A3A4"/>
          </p15:clr>
        </p15:guide>
        <p15:guide id="8" orient="horz" pos="1344" userDrawn="1">
          <p15:clr>
            <a:srgbClr val="A4A3A4"/>
          </p15:clr>
        </p15:guide>
        <p15:guide id="9"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er, Mark R /C" initials="NMR/" lastIdx="1" clrIdx="0">
    <p:extLst>
      <p:ext uri="{19B8F6BF-5375-455C-9EA6-DF929625EA0E}">
        <p15:presenceInfo xmlns:p15="http://schemas.microsoft.com/office/powerpoint/2012/main" userId="S-1-5-21-1417001333-343818398-1801674531-1435275" providerId="AD"/>
      </p:ext>
    </p:extLst>
  </p:cmAuthor>
  <p:cmAuthor id="2" name="Dirk Manuel" initials="DIRK" lastIdx="2" clrIdx="1"/>
  <p:cmAuthor id="3" name="Pearson, Jack" initials="PJ" lastIdx="1" clrIdx="2">
    <p:extLst>
      <p:ext uri="{19B8F6BF-5375-455C-9EA6-DF929625EA0E}">
        <p15:presenceInfo xmlns:p15="http://schemas.microsoft.com/office/powerpoint/2012/main" userId="S-1-5-21-507921405-926492609-725345543-6379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FFCC"/>
    <a:srgbClr val="E1F4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87" autoAdjust="0"/>
  </p:normalViewPr>
  <p:slideViewPr>
    <p:cSldViewPr snapToGrid="0">
      <p:cViewPr varScale="1">
        <p:scale>
          <a:sx n="105" d="100"/>
          <a:sy n="105" d="100"/>
        </p:scale>
        <p:origin x="819" y="66"/>
      </p:cViewPr>
      <p:guideLst>
        <p:guide orient="horz" pos="2160"/>
        <p:guide pos="3816"/>
        <p:guide orient="horz" pos="816"/>
        <p:guide orient="horz" pos="857"/>
        <p:guide orient="horz" pos="3858"/>
        <p:guide pos="7382"/>
        <p:guide pos="288"/>
        <p:guide orient="horz" pos="1344"/>
        <p:guide pos="2880"/>
      </p:guideLst>
    </p:cSldViewPr>
  </p:slideViewPr>
  <p:notesTextViewPr>
    <p:cViewPr>
      <p:scale>
        <a:sx n="3" d="2"/>
        <a:sy n="3" d="2"/>
      </p:scale>
      <p:origin x="0" y="0"/>
    </p:cViewPr>
  </p:notesTextViewPr>
  <p:sorterViewPr>
    <p:cViewPr>
      <p:scale>
        <a:sx n="130" d="100"/>
        <a:sy n="130" d="100"/>
      </p:scale>
      <p:origin x="0" y="-188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CARR\AppData\Local\Microsoft\Windows\INetCache\Content.Outlook\AN7X3D06\Neil%20presentation%20dtd%20pricing.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oleObject" Target="file:///\\EA.XOM.COM\DFS\LHD\MS&amp;S\CRUDE\Analyst\ABT\2018\Basrah%20hedge%20MArch%20Exampl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oleObject" Target="file:///\\EA.XOM.COM\DFS\LHD\MS&amp;S\CRUDE\Analyst\ABT\2018\Basrah%20hedge%20MArch%20Examp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4.xml"/><Relationship Id="rId4" Type="http://schemas.openxmlformats.org/officeDocument/2006/relationships/oleObject" Target="file:///\\EA.XOM.COM\DFS\LHD\MS&amp;S\CRUDE\Analyst\ABT\2018\Basrah%20hedge%20MArch%20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EMprint" panose="020B0503020204020204" pitchFamily="34" charset="0"/>
              <a:ea typeface="EMprint" panose="020B0503020204020204" pitchFamily="34" charset="0"/>
              <a:cs typeface="+mn-cs"/>
            </a:defRPr>
          </a:pPr>
          <a:endParaRPr lang="en-US"/>
        </a:p>
      </c:txPr>
    </c:title>
    <c:autoTitleDeleted val="0"/>
    <c:plotArea>
      <c:layout>
        <c:manualLayout>
          <c:layoutTarget val="inner"/>
          <c:xMode val="edge"/>
          <c:yMode val="edge"/>
          <c:x val="0.11859211989217015"/>
          <c:y val="0.16484450213280916"/>
          <c:w val="0.84617168501906315"/>
          <c:h val="0.72097558039390386"/>
        </c:manualLayout>
      </c:layout>
      <c:lineChart>
        <c:grouping val="standard"/>
        <c:varyColors val="0"/>
        <c:ser>
          <c:idx val="0"/>
          <c:order val="0"/>
          <c:tx>
            <c:strRef>
              <c:f>Sheet1!$C$1</c:f>
              <c:strCache>
                <c:ptCount val="1"/>
                <c:pt idx="0">
                  <c:v>Dated Brent</c:v>
                </c:pt>
              </c:strCache>
            </c:strRef>
          </c:tx>
          <c:spPr>
            <a:ln w="28575" cap="rnd">
              <a:solidFill>
                <a:schemeClr val="accent1"/>
              </a:solidFill>
              <a:round/>
            </a:ln>
            <a:effectLst/>
          </c:spPr>
          <c:marker>
            <c:symbol val="none"/>
          </c:marker>
          <c:cat>
            <c:numRef>
              <c:f>Sheet1!$B$320:$B$345</c:f>
              <c:numCache>
                <c:formatCode>m/d/yyyy</c:formatCode>
                <c:ptCount val="26"/>
                <c:pt idx="0">
                  <c:v>44046</c:v>
                </c:pt>
                <c:pt idx="1">
                  <c:v>44047</c:v>
                </c:pt>
                <c:pt idx="2">
                  <c:v>44048</c:v>
                </c:pt>
                <c:pt idx="3">
                  <c:v>44049</c:v>
                </c:pt>
                <c:pt idx="4">
                  <c:v>44050</c:v>
                </c:pt>
                <c:pt idx="5">
                  <c:v>44053</c:v>
                </c:pt>
                <c:pt idx="6">
                  <c:v>44054</c:v>
                </c:pt>
                <c:pt idx="7">
                  <c:v>44055</c:v>
                </c:pt>
                <c:pt idx="8">
                  <c:v>44056</c:v>
                </c:pt>
                <c:pt idx="9">
                  <c:v>44057</c:v>
                </c:pt>
                <c:pt idx="10">
                  <c:v>44060</c:v>
                </c:pt>
                <c:pt idx="11">
                  <c:v>44061</c:v>
                </c:pt>
                <c:pt idx="12">
                  <c:v>44062</c:v>
                </c:pt>
                <c:pt idx="13">
                  <c:v>44063</c:v>
                </c:pt>
                <c:pt idx="14">
                  <c:v>44064</c:v>
                </c:pt>
                <c:pt idx="15">
                  <c:v>44067</c:v>
                </c:pt>
                <c:pt idx="16">
                  <c:v>44068</c:v>
                </c:pt>
                <c:pt idx="17">
                  <c:v>44069</c:v>
                </c:pt>
                <c:pt idx="18">
                  <c:v>44070</c:v>
                </c:pt>
                <c:pt idx="19">
                  <c:v>44071</c:v>
                </c:pt>
                <c:pt idx="20">
                  <c:v>44075</c:v>
                </c:pt>
                <c:pt idx="21">
                  <c:v>44076</c:v>
                </c:pt>
                <c:pt idx="22">
                  <c:v>44077</c:v>
                </c:pt>
                <c:pt idx="23">
                  <c:v>44078</c:v>
                </c:pt>
                <c:pt idx="24">
                  <c:v>44081</c:v>
                </c:pt>
                <c:pt idx="25">
                  <c:v>44082</c:v>
                </c:pt>
              </c:numCache>
            </c:numRef>
          </c:cat>
          <c:val>
            <c:numRef>
              <c:f>Sheet1!$C$320:$C$345</c:f>
              <c:numCache>
                <c:formatCode>General</c:formatCode>
                <c:ptCount val="26"/>
                <c:pt idx="0">
                  <c:v>44.045000000000002</c:v>
                </c:pt>
                <c:pt idx="1">
                  <c:v>44.17</c:v>
                </c:pt>
                <c:pt idx="2">
                  <c:v>45.92</c:v>
                </c:pt>
                <c:pt idx="3">
                  <c:v>45.255000000000003</c:v>
                </c:pt>
                <c:pt idx="4">
                  <c:v>44.26</c:v>
                </c:pt>
                <c:pt idx="5">
                  <c:v>44.484999999999999</c:v>
                </c:pt>
                <c:pt idx="6">
                  <c:v>44.825000000000003</c:v>
                </c:pt>
                <c:pt idx="7">
                  <c:v>45.094999999999999</c:v>
                </c:pt>
                <c:pt idx="8">
                  <c:v>45.06</c:v>
                </c:pt>
                <c:pt idx="9">
                  <c:v>44.515000000000001</c:v>
                </c:pt>
                <c:pt idx="10">
                  <c:v>44.765000000000001</c:v>
                </c:pt>
                <c:pt idx="11">
                  <c:v>45.125</c:v>
                </c:pt>
                <c:pt idx="12">
                  <c:v>45.034999999999997</c:v>
                </c:pt>
                <c:pt idx="13">
                  <c:v>44.375</c:v>
                </c:pt>
                <c:pt idx="14">
                  <c:v>43.57</c:v>
                </c:pt>
                <c:pt idx="15">
                  <c:v>44.805</c:v>
                </c:pt>
                <c:pt idx="16">
                  <c:v>45.984999999999999</c:v>
                </c:pt>
                <c:pt idx="17">
                  <c:v>45.5</c:v>
                </c:pt>
                <c:pt idx="18">
                  <c:v>44.814999999999998</c:v>
                </c:pt>
                <c:pt idx="19">
                  <c:v>44.875</c:v>
                </c:pt>
                <c:pt idx="20">
                  <c:v>44.305</c:v>
                </c:pt>
                <c:pt idx="21">
                  <c:v>43.034999999999997</c:v>
                </c:pt>
                <c:pt idx="22">
                  <c:v>41.57</c:v>
                </c:pt>
                <c:pt idx="23">
                  <c:v>41.21</c:v>
                </c:pt>
                <c:pt idx="24">
                  <c:v>40.5</c:v>
                </c:pt>
                <c:pt idx="25">
                  <c:v>38.505000000000003</c:v>
                </c:pt>
              </c:numCache>
            </c:numRef>
          </c:val>
          <c:smooth val="0"/>
        </c:ser>
        <c:dLbls>
          <c:showLegendKey val="0"/>
          <c:showVal val="0"/>
          <c:showCatName val="0"/>
          <c:showSerName val="0"/>
          <c:showPercent val="0"/>
          <c:showBubbleSize val="0"/>
        </c:dLbls>
        <c:smooth val="0"/>
        <c:axId val="433928808"/>
        <c:axId val="430855304"/>
      </c:lineChart>
      <c:dateAx>
        <c:axId val="433928808"/>
        <c:scaling>
          <c:orientation val="minMax"/>
        </c:scaling>
        <c:delete val="1"/>
        <c:axPos val="b"/>
        <c:numFmt formatCode="m/d/yyyy" sourceLinked="1"/>
        <c:majorTickMark val="out"/>
        <c:minorTickMark val="none"/>
        <c:tickLblPos val="nextTo"/>
        <c:crossAx val="430855304"/>
        <c:crosses val="autoZero"/>
        <c:auto val="1"/>
        <c:lblOffset val="100"/>
        <c:baseTimeUnit val="days"/>
        <c:majorUnit val="5"/>
        <c:majorTimeUnit val="days"/>
        <c:minorUnit val="5"/>
        <c:minorTimeUnit val="days"/>
      </c:dateAx>
      <c:valAx>
        <c:axId val="430855304"/>
        <c:scaling>
          <c:orientation val="minMax"/>
          <c:min val="38"/>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EMprint" panose="020B0503020204020204" pitchFamily="34" charset="0"/>
                    <a:ea typeface="EMprint" panose="020B0503020204020204" pitchFamily="34" charset="0"/>
                    <a:cs typeface="+mn-cs"/>
                  </a:defRPr>
                </a:pPr>
                <a:r>
                  <a:rPr lang="en-GB"/>
                  <a:t>$/BBL</a:t>
                </a:r>
              </a:p>
            </c:rich>
          </c:tx>
          <c:layout>
            <c:manualLayout>
              <c:xMode val="edge"/>
              <c:yMode val="edge"/>
              <c:x val="0"/>
              <c:y val="0.43598755415137502"/>
            </c:manualLayout>
          </c:layout>
          <c:overlay val="0"/>
          <c:spPr>
            <a:noFill/>
            <a:ln>
              <a:noFill/>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EMprint" panose="020B0503020204020204" pitchFamily="34" charset="0"/>
                  <a:ea typeface="EMprint" panose="020B0503020204020204" pitchFamily="34"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EMprint" panose="020B0503020204020204" pitchFamily="34" charset="0"/>
                <a:ea typeface="EMprint" panose="020B0503020204020204" pitchFamily="34" charset="0"/>
                <a:cs typeface="+mn-cs"/>
              </a:defRPr>
            </a:pPr>
            <a:endParaRPr lang="en-US"/>
          </a:p>
        </c:txPr>
        <c:crossAx val="433928808"/>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EMprint" panose="020B0503020204020204" pitchFamily="34" charset="0"/>
          <a:ea typeface="EMprint" panose="020B0503020204020204" pitchFamily="34"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Basrah</a:t>
            </a:r>
            <a:r>
              <a:rPr lang="en-GB" b="1" baseline="0"/>
              <a:t> Hedging </a:t>
            </a:r>
            <a:endParaRPr lang="en-GB" b="1"/>
          </a:p>
        </c:rich>
      </c:tx>
      <c:layout>
        <c:manualLayout>
          <c:xMode val="edge"/>
          <c:yMode val="edge"/>
          <c:x val="0.31773413292106584"/>
          <c:y val="3.24741760221148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311983544158624E-2"/>
          <c:y val="0.23185210544334128"/>
          <c:w val="0.90286351706036749"/>
          <c:h val="0.57633687093461139"/>
        </c:manualLayout>
      </c:layout>
      <c:lineChart>
        <c:grouping val="standard"/>
        <c:varyColors val="0"/>
        <c:ser>
          <c:idx val="1"/>
          <c:order val="0"/>
          <c:tx>
            <c:strRef>
              <c:f>SheetA!$B$1</c:f>
              <c:strCache>
                <c:ptCount val="1"/>
                <c:pt idx="0">
                  <c:v>WTI daily price </c:v>
                </c:pt>
              </c:strCache>
            </c:strRef>
          </c:tx>
          <c:spPr>
            <a:ln w="28575" cap="rnd">
              <a:solidFill>
                <a:schemeClr val="accent2"/>
              </a:solidFill>
              <a:round/>
            </a:ln>
            <a:effectLst/>
          </c:spPr>
          <c:marker>
            <c:symbol val="none"/>
          </c:marker>
          <c:cat>
            <c:numRef>
              <c:f>SheetA!$A$2:$A$21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SheetA!$B$2:$B$6</c:f>
              <c:numCache>
                <c:formatCode>General</c:formatCode>
                <c:ptCount val="5"/>
                <c:pt idx="0">
                  <c:v>60.99</c:v>
                </c:pt>
                <c:pt idx="1">
                  <c:v>61.25</c:v>
                </c:pt>
                <c:pt idx="2">
                  <c:v>62.57</c:v>
                </c:pt>
                <c:pt idx="3">
                  <c:v>62.6</c:v>
                </c:pt>
              </c:numCache>
            </c:numRef>
          </c:val>
          <c:smooth val="0"/>
        </c:ser>
        <c:ser>
          <c:idx val="0"/>
          <c:order val="1"/>
          <c:tx>
            <c:strRef>
              <c:f>SheetA!$C$1</c:f>
              <c:strCache>
                <c:ptCount val="1"/>
                <c:pt idx="0">
                  <c:v>Rolling month average </c:v>
                </c:pt>
              </c:strCache>
            </c:strRef>
          </c:tx>
          <c:spPr>
            <a:ln w="28575" cap="rnd">
              <a:solidFill>
                <a:schemeClr val="accent1"/>
              </a:solidFill>
              <a:round/>
            </a:ln>
            <a:effectLst/>
          </c:spPr>
          <c:marker>
            <c:symbol val="none"/>
          </c:marker>
          <c:cat>
            <c:numRef>
              <c:f>SheetA!$A$2:$A$21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SheetA!$C$2:$C$21</c:f>
              <c:numCache>
                <c:formatCode>#,##0.00</c:formatCode>
                <c:ptCount val="20"/>
                <c:pt idx="0">
                  <c:v>60.99</c:v>
                </c:pt>
                <c:pt idx="1">
                  <c:v>61.120000000000005</c:v>
                </c:pt>
                <c:pt idx="2">
                  <c:v>61.603333333333332</c:v>
                </c:pt>
                <c:pt idx="3">
                  <c:v>61.852499999999999</c:v>
                </c:pt>
              </c:numCache>
            </c:numRef>
          </c:val>
          <c:smooth val="0"/>
        </c:ser>
        <c:dLbls>
          <c:showLegendKey val="0"/>
          <c:showVal val="0"/>
          <c:showCatName val="0"/>
          <c:showSerName val="0"/>
          <c:showPercent val="0"/>
          <c:showBubbleSize val="0"/>
        </c:dLbls>
        <c:smooth val="0"/>
        <c:axId val="431834760"/>
        <c:axId val="431833976"/>
      </c:lineChart>
      <c:catAx>
        <c:axId val="431834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833976"/>
        <c:crosses val="autoZero"/>
        <c:auto val="1"/>
        <c:lblAlgn val="ctr"/>
        <c:lblOffset val="100"/>
        <c:noMultiLvlLbl val="0"/>
      </c:catAx>
      <c:valAx>
        <c:axId val="431833976"/>
        <c:scaling>
          <c:orientation val="minMax"/>
          <c:max val="64"/>
          <c:min val="5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83476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Basrah</a:t>
            </a:r>
            <a:r>
              <a:rPr lang="en-GB" b="1" baseline="0"/>
              <a:t> Hedging </a:t>
            </a:r>
            <a:endParaRPr lang="en-GB" b="1"/>
          </a:p>
        </c:rich>
      </c:tx>
      <c:layout>
        <c:manualLayout>
          <c:xMode val="edge"/>
          <c:yMode val="edge"/>
          <c:x val="0.35267879744861763"/>
          <c:y val="5.114831234331002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311983544158624E-2"/>
          <c:y val="0.23185210544334128"/>
          <c:w val="0.90286351706036749"/>
          <c:h val="0.57633687093461139"/>
        </c:manualLayout>
      </c:layout>
      <c:lineChart>
        <c:grouping val="standard"/>
        <c:varyColors val="0"/>
        <c:ser>
          <c:idx val="1"/>
          <c:order val="0"/>
          <c:tx>
            <c:strRef>
              <c:f>'Sheet b'!$B$1</c:f>
              <c:strCache>
                <c:ptCount val="1"/>
                <c:pt idx="0">
                  <c:v>WTI daily price </c:v>
                </c:pt>
              </c:strCache>
            </c:strRef>
          </c:tx>
          <c:spPr>
            <a:ln w="28575" cap="rnd">
              <a:solidFill>
                <a:schemeClr val="accent2"/>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b'!$B$2:$B$6</c:f>
              <c:numCache>
                <c:formatCode>General</c:formatCode>
                <c:ptCount val="5"/>
                <c:pt idx="0">
                  <c:v>60.99</c:v>
                </c:pt>
                <c:pt idx="1">
                  <c:v>61.25</c:v>
                </c:pt>
                <c:pt idx="2">
                  <c:v>62.57</c:v>
                </c:pt>
                <c:pt idx="3">
                  <c:v>62.6</c:v>
                </c:pt>
                <c:pt idx="4">
                  <c:v>61.15</c:v>
                </c:pt>
              </c:numCache>
            </c:numRef>
          </c:val>
          <c:smooth val="0"/>
        </c:ser>
        <c:ser>
          <c:idx val="0"/>
          <c:order val="1"/>
          <c:tx>
            <c:strRef>
              <c:f>'Sheet b'!$C$1</c:f>
              <c:strCache>
                <c:ptCount val="1"/>
                <c:pt idx="0">
                  <c:v>Rolling month average </c:v>
                </c:pt>
              </c:strCache>
            </c:strRef>
          </c:tx>
          <c:spPr>
            <a:ln w="28575" cap="rnd">
              <a:solidFill>
                <a:schemeClr val="accent1"/>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b'!$C$2:$C$21</c:f>
              <c:numCache>
                <c:formatCode>#,##0.00</c:formatCode>
                <c:ptCount val="20"/>
                <c:pt idx="0">
                  <c:v>60.99</c:v>
                </c:pt>
                <c:pt idx="1">
                  <c:v>61.120000000000005</c:v>
                </c:pt>
                <c:pt idx="2">
                  <c:v>61.603333333333332</c:v>
                </c:pt>
                <c:pt idx="3">
                  <c:v>61.852499999999999</c:v>
                </c:pt>
              </c:numCache>
            </c:numRef>
          </c:val>
          <c:smooth val="0"/>
        </c:ser>
        <c:dLbls>
          <c:showLegendKey val="0"/>
          <c:showVal val="0"/>
          <c:showCatName val="0"/>
          <c:showSerName val="0"/>
          <c:showPercent val="0"/>
          <c:showBubbleSize val="0"/>
        </c:dLbls>
        <c:smooth val="0"/>
        <c:axId val="431836720"/>
        <c:axId val="431833192"/>
        <c:extLst>
          <c:ext xmlns:c15="http://schemas.microsoft.com/office/drawing/2012/chart" uri="{02D57815-91ED-43cb-92C2-25804820EDAC}">
            <c15:filteredLineSeries>
              <c15:ser>
                <c:idx val="2"/>
                <c:order val="2"/>
                <c:spPr>
                  <a:ln w="28575" cap="rnd">
                    <a:solidFill>
                      <a:schemeClr val="bg1">
                        <a:lumMod val="85000"/>
                      </a:schemeClr>
                    </a:solidFill>
                    <a:round/>
                  </a:ln>
                  <a:effectLst/>
                </c:spPr>
                <c:marker>
                  <c:symbol val="none"/>
                </c:marker>
                <c:cat>
                  <c:numRef>
                    <c:extLst>
                      <c:ext uri="{02D57815-91ED-43cb-92C2-25804820EDAC}">
                        <c15:formulaRef>
                          <c15:sqref>'Sheet b'!$A$2:$A$21</c15:sqref>
                        </c15:formulaRef>
                      </c:ext>
                    </c:extLst>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extLst>
                      <c:ext uri="{02D57815-91ED-43cb-92C2-25804820EDAC}">
                        <c15:formulaRef>
                          <c15:sqref>'Sheet b'!$E$2:$E$21</c15:sqref>
                        </c15:formulaRef>
                      </c:ext>
                    </c:extLst>
                    <c:numCache>
                      <c:formatCode>General</c:formatCode>
                      <c:ptCount val="20"/>
                      <c:pt idx="0">
                        <c:v>45</c:v>
                      </c:pt>
                      <c:pt idx="1">
                        <c:v>45</c:v>
                      </c:pt>
                      <c:pt idx="2">
                        <c:v>45</c:v>
                      </c:pt>
                      <c:pt idx="3">
                        <c:v>45</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 b'!$F$1</c15:sqref>
                        </c15:formulaRef>
                      </c:ext>
                    </c:extLst>
                    <c:strCache>
                      <c:ptCount val="1"/>
                    </c:strCache>
                  </c:strRef>
                </c:tx>
                <c:spPr>
                  <a:ln w="28575" cap="rnd">
                    <a:solidFill>
                      <a:schemeClr val="accent4"/>
                    </a:solidFill>
                    <a:prstDash val="sysDash"/>
                    <a:round/>
                  </a:ln>
                  <a:effectLst/>
                </c:spPr>
                <c:marker>
                  <c:symbol val="none"/>
                </c:marker>
                <c:val>
                  <c:numRef>
                    <c:extLst xmlns:c15="http://schemas.microsoft.com/office/drawing/2012/chart">
                      <c:ext xmlns:c15="http://schemas.microsoft.com/office/drawing/2012/chart" uri="{02D57815-91ED-43cb-92C2-25804820EDAC}">
                        <c15:formulaRef>
                          <c15:sqref>'Sheet b'!$F$2:$F$21</c15:sqref>
                        </c15:formulaRef>
                      </c:ext>
                    </c:extLst>
                    <c:numCache>
                      <c:formatCode>General</c:formatCode>
                      <c:ptCount val="20"/>
                    </c:numCache>
                  </c:numRef>
                </c:val>
                <c:smooth val="0"/>
              </c15:ser>
            </c15:filteredLineSeries>
          </c:ext>
        </c:extLst>
      </c:lineChart>
      <c:catAx>
        <c:axId val="43183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833192"/>
        <c:crosses val="autoZero"/>
        <c:auto val="1"/>
        <c:lblAlgn val="ctr"/>
        <c:lblOffset val="100"/>
        <c:noMultiLvlLbl val="0"/>
      </c:catAx>
      <c:valAx>
        <c:axId val="431833192"/>
        <c:scaling>
          <c:orientation val="minMax"/>
          <c:max val="64"/>
          <c:min val="5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836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Basrah</a:t>
            </a:r>
            <a:r>
              <a:rPr lang="en-GB" b="1" baseline="0"/>
              <a:t> Hedging </a:t>
            </a:r>
            <a:endParaRPr lang="en-GB" b="1"/>
          </a:p>
        </c:rich>
      </c:tx>
      <c:layout>
        <c:manualLayout>
          <c:xMode val="edge"/>
          <c:yMode val="edge"/>
          <c:x val="0.35267879744861763"/>
          <c:y val="5.114831234331002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84596437666065E-2"/>
          <c:y val="0.2418907783058484"/>
          <c:w val="0.90286351706036749"/>
          <c:h val="0.57633687093461139"/>
        </c:manualLayout>
      </c:layout>
      <c:lineChart>
        <c:grouping val="standard"/>
        <c:varyColors val="0"/>
        <c:ser>
          <c:idx val="1"/>
          <c:order val="0"/>
          <c:tx>
            <c:strRef>
              <c:f>'Sheet b'!$B$1</c:f>
              <c:strCache>
                <c:ptCount val="1"/>
                <c:pt idx="0">
                  <c:v>WTI daily price </c:v>
                </c:pt>
              </c:strCache>
            </c:strRef>
          </c:tx>
          <c:spPr>
            <a:ln w="28575" cap="rnd">
              <a:solidFill>
                <a:schemeClr val="accent2"/>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b'!$B$2:$B$6</c:f>
              <c:numCache>
                <c:formatCode>General</c:formatCode>
                <c:ptCount val="5"/>
                <c:pt idx="0">
                  <c:v>60.99</c:v>
                </c:pt>
                <c:pt idx="1">
                  <c:v>61.25</c:v>
                </c:pt>
                <c:pt idx="2">
                  <c:v>62.57</c:v>
                </c:pt>
                <c:pt idx="3">
                  <c:v>62.6</c:v>
                </c:pt>
                <c:pt idx="4">
                  <c:v>61.15</c:v>
                </c:pt>
              </c:numCache>
            </c:numRef>
          </c:val>
          <c:smooth val="0"/>
        </c:ser>
        <c:ser>
          <c:idx val="0"/>
          <c:order val="1"/>
          <c:tx>
            <c:strRef>
              <c:f>'Sheet b'!$C$1</c:f>
              <c:strCache>
                <c:ptCount val="1"/>
                <c:pt idx="0">
                  <c:v>Rolling month average </c:v>
                </c:pt>
              </c:strCache>
            </c:strRef>
          </c:tx>
          <c:spPr>
            <a:ln w="28575" cap="rnd">
              <a:solidFill>
                <a:schemeClr val="accent1"/>
              </a:solidFill>
              <a:round/>
            </a:ln>
            <a:effectLst/>
          </c:spPr>
          <c:marker>
            <c:symbol val="none"/>
          </c:marker>
          <c:cat>
            <c:numRef>
              <c:f>'Sheet b'!$A$2:$A$21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 b'!$C$2:$C$21</c:f>
              <c:numCache>
                <c:formatCode>#,##0.00</c:formatCode>
                <c:ptCount val="20"/>
                <c:pt idx="0">
                  <c:v>60.99</c:v>
                </c:pt>
                <c:pt idx="1">
                  <c:v>61.120000000000005</c:v>
                </c:pt>
                <c:pt idx="2">
                  <c:v>61.603333333333332</c:v>
                </c:pt>
                <c:pt idx="3">
                  <c:v>61.852499999999999</c:v>
                </c:pt>
              </c:numCache>
            </c:numRef>
          </c:val>
          <c:smooth val="0"/>
        </c:ser>
        <c:dLbls>
          <c:showLegendKey val="0"/>
          <c:showVal val="0"/>
          <c:showCatName val="0"/>
          <c:showSerName val="0"/>
          <c:showPercent val="0"/>
          <c:showBubbleSize val="0"/>
        </c:dLbls>
        <c:smooth val="0"/>
        <c:axId val="431835544"/>
        <c:axId val="431837112"/>
        <c:extLst>
          <c:ext xmlns:c15="http://schemas.microsoft.com/office/drawing/2012/chart" uri="{02D57815-91ED-43cb-92C2-25804820EDAC}">
            <c15:filteredLineSeries>
              <c15:ser>
                <c:idx val="2"/>
                <c:order val="2"/>
                <c:spPr>
                  <a:ln w="28575" cap="rnd">
                    <a:solidFill>
                      <a:schemeClr val="bg1">
                        <a:lumMod val="85000"/>
                      </a:schemeClr>
                    </a:solidFill>
                    <a:round/>
                  </a:ln>
                  <a:effectLst/>
                </c:spPr>
                <c:marker>
                  <c:symbol val="none"/>
                </c:marker>
                <c:cat>
                  <c:numRef>
                    <c:extLst>
                      <c:ext uri="{02D57815-91ED-43cb-92C2-25804820EDAC}">
                        <c15:formulaRef>
                          <c15:sqref>'Sheet b'!$A$2:$A$21</c15:sqref>
                        </c15:formulaRef>
                      </c:ext>
                    </c:extLst>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extLst>
                      <c:ext uri="{02D57815-91ED-43cb-92C2-25804820EDAC}">
                        <c15:formulaRef>
                          <c15:sqref>'Sheet b'!$E$2:$E$21</c15:sqref>
                        </c15:formulaRef>
                      </c:ext>
                    </c:extLst>
                    <c:numCache>
                      <c:formatCode>General</c:formatCode>
                      <c:ptCount val="20"/>
                      <c:pt idx="0">
                        <c:v>45</c:v>
                      </c:pt>
                      <c:pt idx="1">
                        <c:v>45</c:v>
                      </c:pt>
                      <c:pt idx="2">
                        <c:v>45</c:v>
                      </c:pt>
                      <c:pt idx="3">
                        <c:v>45</c:v>
                      </c:pt>
                    </c:numCache>
                  </c:numRef>
                </c:val>
                <c:smooth val="0"/>
              </c15:ser>
            </c15:filteredLineSeries>
            <c15:filteredLineSeries>
              <c15:ser>
                <c:idx val="3"/>
                <c:order val="3"/>
                <c:tx>
                  <c:strRef>
                    <c:extLst xmlns:c15="http://schemas.microsoft.com/office/drawing/2012/chart">
                      <c:ext xmlns:c15="http://schemas.microsoft.com/office/drawing/2012/chart" uri="{02D57815-91ED-43cb-92C2-25804820EDAC}">
                        <c15:formulaRef>
                          <c15:sqref>'Sheet b'!$F$1</c15:sqref>
                        </c15:formulaRef>
                      </c:ext>
                    </c:extLst>
                    <c:strCache>
                      <c:ptCount val="1"/>
                    </c:strCache>
                  </c:strRef>
                </c:tx>
                <c:spPr>
                  <a:ln w="28575" cap="rnd">
                    <a:solidFill>
                      <a:schemeClr val="accent4"/>
                    </a:solidFill>
                    <a:prstDash val="sysDash"/>
                    <a:round/>
                  </a:ln>
                  <a:effectLst/>
                </c:spPr>
                <c:marker>
                  <c:symbol val="none"/>
                </c:marker>
                <c:val>
                  <c:numRef>
                    <c:extLst xmlns:c15="http://schemas.microsoft.com/office/drawing/2012/chart">
                      <c:ext xmlns:c15="http://schemas.microsoft.com/office/drawing/2012/chart" uri="{02D57815-91ED-43cb-92C2-25804820EDAC}">
                        <c15:formulaRef>
                          <c15:sqref>'Sheet b'!$F$2:$F$21</c15:sqref>
                        </c15:formulaRef>
                      </c:ext>
                    </c:extLst>
                    <c:numCache>
                      <c:formatCode>General</c:formatCode>
                      <c:ptCount val="20"/>
                    </c:numCache>
                  </c:numRef>
                </c:val>
                <c:smooth val="0"/>
              </c15:ser>
            </c15:filteredLineSeries>
          </c:ext>
        </c:extLst>
      </c:lineChart>
      <c:catAx>
        <c:axId val="43183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837112"/>
        <c:crosses val="autoZero"/>
        <c:auto val="1"/>
        <c:lblAlgn val="ctr"/>
        <c:lblOffset val="100"/>
        <c:noMultiLvlLbl val="0"/>
      </c:catAx>
      <c:valAx>
        <c:axId val="431837112"/>
        <c:scaling>
          <c:orientation val="minMax"/>
          <c:max val="64"/>
          <c:min val="5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835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drawing1.xml><?xml version="1.0" encoding="utf-8"?>
<c:userShapes xmlns:c="http://schemas.openxmlformats.org/drawingml/2006/chart">
  <cdr:relSizeAnchor xmlns:cdr="http://schemas.openxmlformats.org/drawingml/2006/chartDrawing">
    <cdr:from>
      <cdr:x>0.50935</cdr:x>
      <cdr:y>0.23778</cdr:y>
    </cdr:from>
    <cdr:to>
      <cdr:x>0.57061</cdr:x>
      <cdr:y>0.36871</cdr:y>
    </cdr:to>
    <cdr:grpSp>
      <cdr:nvGrpSpPr>
        <cdr:cNvPr id="13" name="Group 12"/>
        <cdr:cNvGrpSpPr/>
      </cdr:nvGrpSpPr>
      <cdr:grpSpPr>
        <a:xfrm xmlns:a="http://schemas.openxmlformats.org/drawingml/2006/main">
          <a:off x="2558389" y="656808"/>
          <a:ext cx="307699" cy="361661"/>
          <a:chOff x="0" y="0"/>
          <a:chExt cx="301686" cy="374141"/>
        </a:xfrm>
      </cdr:grpSpPr>
      <cdr:sp macro="" textlink="">
        <cdr:nvSpPr>
          <cdr:cNvPr id="14" name="Oval 13"/>
          <cdr:cNvSpPr/>
        </cdr:nvSpPr>
        <cdr:spPr>
          <a:xfrm xmlns:a="http://schemas.openxmlformats.org/drawingml/2006/main">
            <a:off x="22856" y="55029"/>
            <a:ext cx="267195" cy="259274"/>
          </a:xfrm>
          <a:prstGeom xmlns:a="http://schemas.openxmlformats.org/drawingml/2006/main" prst="ellipse">
            <a:avLst/>
          </a:prstGeom>
          <a:solidFill xmlns:a="http://schemas.openxmlformats.org/drawingml/2006/main">
            <a:schemeClr val="bg1"/>
          </a:solidFill>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pPr algn="ctr"/>
            <a:endParaRPr lang="en-GB"/>
          </a:p>
        </cdr:txBody>
      </cdr:sp>
      <cdr:sp macro="" textlink="">
        <cdr:nvSpPr>
          <cdr:cNvPr id="15" name="TextBox 41"/>
          <cdr:cNvSpPr txBox="1"/>
        </cdr:nvSpPr>
        <cdr:spPr>
          <a:xfrm xmlns:a="http://schemas.openxmlformats.org/drawingml/2006/main">
            <a:off x="0" y="0"/>
            <a:ext cx="301686" cy="374141"/>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800" dirty="0" smtClean="0"/>
              <a:t>1</a:t>
            </a:r>
            <a:endParaRPr lang="en-GB" dirty="0"/>
          </a:p>
        </cdr:txBody>
      </cdr:sp>
    </cdr:grpSp>
  </cdr:relSizeAnchor>
  <cdr:relSizeAnchor xmlns:cdr="http://schemas.openxmlformats.org/drawingml/2006/chartDrawing">
    <cdr:from>
      <cdr:x>0.34236</cdr:x>
      <cdr:y>0.88667</cdr:y>
    </cdr:from>
    <cdr:to>
      <cdr:x>0.52805</cdr:x>
      <cdr:y>0.99333</cdr:y>
    </cdr:to>
    <cdr:sp macro="" textlink="">
      <cdr:nvSpPr>
        <cdr:cNvPr id="16" name="TextBox 15"/>
        <cdr:cNvSpPr txBox="1"/>
      </cdr:nvSpPr>
      <cdr:spPr>
        <a:xfrm xmlns:a="http://schemas.openxmlformats.org/drawingml/2006/main">
          <a:off x="1685925" y="2533651"/>
          <a:ext cx="914400" cy="30479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GB" sz="1100">
              <a:latin typeface="EMprint" panose="020B0503020204020204" pitchFamily="34" charset="0"/>
              <a:ea typeface="EMprint" panose="020B0503020204020204" pitchFamily="34" charset="0"/>
            </a:rPr>
            <a:t>August</a:t>
          </a:r>
        </a:p>
      </cdr:txBody>
    </cdr:sp>
  </cdr:relSizeAnchor>
  <cdr:relSizeAnchor xmlns:cdr="http://schemas.openxmlformats.org/drawingml/2006/chartDrawing">
    <cdr:from>
      <cdr:x>0.80077</cdr:x>
      <cdr:y>0.89333</cdr:y>
    </cdr:from>
    <cdr:to>
      <cdr:x>0.98646</cdr:x>
      <cdr:y>1</cdr:y>
    </cdr:to>
    <cdr:sp macro="" textlink="">
      <cdr:nvSpPr>
        <cdr:cNvPr id="17" name="TextBox 1"/>
        <cdr:cNvSpPr txBox="1"/>
      </cdr:nvSpPr>
      <cdr:spPr>
        <a:xfrm xmlns:a="http://schemas.openxmlformats.org/drawingml/2006/main">
          <a:off x="3943350" y="2552701"/>
          <a:ext cx="914400" cy="3047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a:latin typeface="EMprint" panose="020B0503020204020204" pitchFamily="34" charset="0"/>
              <a:ea typeface="EMprint" panose="020B0503020204020204" pitchFamily="34" charset="0"/>
            </a:rPr>
            <a:t>September</a:t>
          </a:r>
        </a:p>
      </cdr:txBody>
    </cdr:sp>
  </cdr:relSizeAnchor>
</c:userShapes>
</file>

<file path=ppt/drawings/drawing2.xml><?xml version="1.0" encoding="utf-8"?>
<c:userShapes xmlns:c="http://schemas.openxmlformats.org/drawingml/2006/chart">
  <cdr:relSizeAnchor xmlns:cdr="http://schemas.openxmlformats.org/drawingml/2006/chartDrawing">
    <cdr:from>
      <cdr:x>0.04131</cdr:x>
      <cdr:y>0.08401</cdr:y>
    </cdr:from>
    <cdr:to>
      <cdr:x>0.29373</cdr:x>
      <cdr:y>0.17996</cdr:y>
    </cdr:to>
    <cdr:sp macro="" textlink="">
      <cdr:nvSpPr>
        <cdr:cNvPr id="4" name="TextBox 4"/>
        <cdr:cNvSpPr txBox="1"/>
      </cdr:nvSpPr>
      <cdr:spPr>
        <a:xfrm xmlns:a="http://schemas.openxmlformats.org/drawingml/2006/main">
          <a:off x="230660" y="285686"/>
          <a:ext cx="1409581" cy="326271"/>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Cargo to US -  hedge by selling  paper </a:t>
          </a:r>
        </a:p>
      </cdr:txBody>
    </cdr:sp>
  </cdr:relSizeAnchor>
  <cdr:relSizeAnchor xmlns:cdr="http://schemas.openxmlformats.org/drawingml/2006/chartDrawing">
    <cdr:from>
      <cdr:x>0.07746</cdr:x>
      <cdr:y>0.17554</cdr:y>
    </cdr:from>
    <cdr:to>
      <cdr:x>0.0784</cdr:x>
      <cdr:y>0.5</cdr:y>
    </cdr:to>
    <cdr:cxnSp macro="">
      <cdr:nvCxnSpPr>
        <cdr:cNvPr id="9" name="Straight Arrow Connector 8"/>
        <cdr:cNvCxnSpPr/>
      </cdr:nvCxnSpPr>
      <cdr:spPr>
        <a:xfrm xmlns:a="http://schemas.openxmlformats.org/drawingml/2006/main">
          <a:off x="422271" y="596911"/>
          <a:ext cx="5110" cy="1103301"/>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0.21984</cdr:x>
      <cdr:y>0.18227</cdr:y>
    </cdr:from>
    <cdr:to>
      <cdr:x>0.21984</cdr:x>
      <cdr:y>0.33633</cdr:y>
    </cdr:to>
    <cdr:cxnSp macro="">
      <cdr:nvCxnSpPr>
        <cdr:cNvPr id="11" name="Straight Arrow Connector 10"/>
        <cdr:cNvCxnSpPr/>
      </cdr:nvCxnSpPr>
      <cdr:spPr>
        <a:xfrm xmlns:a="http://schemas.openxmlformats.org/drawingml/2006/main" flipH="1">
          <a:off x="1198448" y="619804"/>
          <a:ext cx="0" cy="523869"/>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0.00671</cdr:x>
      <cdr:y>0.07771</cdr:y>
    </cdr:from>
    <cdr:to>
      <cdr:x>0.25913</cdr:x>
      <cdr:y>0.17366</cdr:y>
    </cdr:to>
    <cdr:sp macro="" textlink="">
      <cdr:nvSpPr>
        <cdr:cNvPr id="4" name="TextBox 4"/>
        <cdr:cNvSpPr txBox="1"/>
      </cdr:nvSpPr>
      <cdr:spPr>
        <a:xfrm xmlns:a="http://schemas.openxmlformats.org/drawingml/2006/main">
          <a:off x="36555" y="264254"/>
          <a:ext cx="1376062" cy="326270"/>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Cargo to US -  hedge by selling  paper </a:t>
          </a:r>
        </a:p>
      </cdr:txBody>
    </cdr:sp>
  </cdr:relSizeAnchor>
  <cdr:relSizeAnchor xmlns:cdr="http://schemas.openxmlformats.org/drawingml/2006/chartDrawing">
    <cdr:from>
      <cdr:x>0.08061</cdr:x>
      <cdr:y>0.21876</cdr:y>
    </cdr:from>
    <cdr:to>
      <cdr:x>0.08206</cdr:x>
      <cdr:y>0.49423</cdr:y>
    </cdr:to>
    <cdr:cxnSp macro="">
      <cdr:nvCxnSpPr>
        <cdr:cNvPr id="9" name="Straight Arrow Connector 8"/>
        <cdr:cNvCxnSpPr/>
      </cdr:nvCxnSpPr>
      <cdr:spPr>
        <a:xfrm xmlns:a="http://schemas.openxmlformats.org/drawingml/2006/main">
          <a:off x="284205" y="576714"/>
          <a:ext cx="5122" cy="726193"/>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0.22547</cdr:x>
      <cdr:y>0.21251</cdr:y>
    </cdr:from>
    <cdr:to>
      <cdr:x>0.22594</cdr:x>
      <cdr:y>0.3358</cdr:y>
    </cdr:to>
    <cdr:cxnSp macro="">
      <cdr:nvCxnSpPr>
        <cdr:cNvPr id="11" name="Straight Arrow Connector 10"/>
        <cdr:cNvCxnSpPr/>
      </cdr:nvCxnSpPr>
      <cdr:spPr>
        <a:xfrm xmlns:a="http://schemas.openxmlformats.org/drawingml/2006/main">
          <a:off x="794951" y="560238"/>
          <a:ext cx="1652" cy="324997"/>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0.10787</cdr:x>
      <cdr:y>0.60362</cdr:y>
    </cdr:from>
    <cdr:to>
      <cdr:x>0.41584</cdr:x>
      <cdr:y>0.83967</cdr:y>
    </cdr:to>
    <cdr:sp macro="" textlink="">
      <cdr:nvSpPr>
        <cdr:cNvPr id="5" name="TextBox 2"/>
        <cdr:cNvSpPr txBox="1"/>
      </cdr:nvSpPr>
      <cdr:spPr>
        <a:xfrm xmlns:a="http://schemas.openxmlformats.org/drawingml/2006/main">
          <a:off x="380314" y="1591275"/>
          <a:ext cx="1085850" cy="622300"/>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WD5 Change</a:t>
          </a:r>
          <a:r>
            <a:rPr lang="en-GB" sz="800" baseline="0" dirty="0"/>
            <a:t> c</a:t>
          </a:r>
          <a:r>
            <a:rPr lang="en-GB" sz="800" dirty="0"/>
            <a:t>argo to Europe -</a:t>
          </a:r>
          <a:r>
            <a:rPr lang="en-GB" sz="800" baseline="0" dirty="0"/>
            <a:t> cash in hedge </a:t>
          </a:r>
          <a:endParaRPr lang="en-GB" sz="800" dirty="0"/>
        </a:p>
      </cdr:txBody>
    </cdr:sp>
  </cdr:relSizeAnchor>
  <cdr:relSizeAnchor xmlns:cdr="http://schemas.openxmlformats.org/drawingml/2006/chartDrawing">
    <cdr:from>
      <cdr:x>0.27142</cdr:x>
      <cdr:y>0.52812</cdr:y>
    </cdr:from>
    <cdr:to>
      <cdr:x>0.2722</cdr:x>
      <cdr:y>0.6097</cdr:y>
    </cdr:to>
    <cdr:cxnSp macro="">
      <cdr:nvCxnSpPr>
        <cdr:cNvPr id="6" name="Straight Arrow Connector 5"/>
        <cdr:cNvCxnSpPr/>
      </cdr:nvCxnSpPr>
      <cdr:spPr>
        <a:xfrm xmlns:a="http://schemas.openxmlformats.org/drawingml/2006/main" flipV="1">
          <a:off x="956962" y="1392259"/>
          <a:ext cx="2746" cy="21506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0.00671</cdr:x>
      <cdr:y>0.07771</cdr:y>
    </cdr:from>
    <cdr:to>
      <cdr:x>0.25913</cdr:x>
      <cdr:y>0.17366</cdr:y>
    </cdr:to>
    <cdr:sp macro="" textlink="">
      <cdr:nvSpPr>
        <cdr:cNvPr id="4" name="TextBox 4"/>
        <cdr:cNvSpPr txBox="1"/>
      </cdr:nvSpPr>
      <cdr:spPr>
        <a:xfrm xmlns:a="http://schemas.openxmlformats.org/drawingml/2006/main">
          <a:off x="36555" y="264254"/>
          <a:ext cx="1376062" cy="326270"/>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a:t>Cargo to US -  hedge by selling  paper </a:t>
          </a:r>
        </a:p>
      </cdr:txBody>
    </cdr:sp>
  </cdr:relSizeAnchor>
  <cdr:relSizeAnchor xmlns:cdr="http://schemas.openxmlformats.org/drawingml/2006/chartDrawing">
    <cdr:from>
      <cdr:x>0.08206</cdr:x>
      <cdr:y>0.18114</cdr:y>
    </cdr:from>
    <cdr:to>
      <cdr:x>0.0827</cdr:x>
      <cdr:y>0.49423</cdr:y>
    </cdr:to>
    <cdr:cxnSp macro="">
      <cdr:nvCxnSpPr>
        <cdr:cNvPr id="9" name="Straight Arrow Connector 8"/>
        <cdr:cNvCxnSpPr/>
      </cdr:nvCxnSpPr>
      <cdr:spPr>
        <a:xfrm xmlns:a="http://schemas.openxmlformats.org/drawingml/2006/main" flipH="1">
          <a:off x="447372" y="615950"/>
          <a:ext cx="3479" cy="1064655"/>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0.23425</cdr:x>
      <cdr:y>0.23913</cdr:y>
    </cdr:from>
    <cdr:to>
      <cdr:x>0.23425</cdr:x>
      <cdr:y>0.33892</cdr:y>
    </cdr:to>
    <cdr:cxnSp macro="">
      <cdr:nvCxnSpPr>
        <cdr:cNvPr id="11" name="Straight Arrow Connector 10"/>
        <cdr:cNvCxnSpPr/>
      </cdr:nvCxnSpPr>
      <cdr:spPr>
        <a:xfrm xmlns:a="http://schemas.openxmlformats.org/drawingml/2006/main">
          <a:off x="949411" y="605041"/>
          <a:ext cx="0" cy="252486"/>
        </a:xfrm>
        <a:prstGeom xmlns:a="http://schemas.openxmlformats.org/drawingml/2006/main" prst="straightConnector1">
          <a:avLst/>
        </a:prstGeom>
        <a:ln xmlns:a="http://schemas.openxmlformats.org/drawingml/2006/main">
          <a:solidFill>
            <a:schemeClr val="bg1">
              <a:lumMod val="50000"/>
            </a:schemeClr>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0.11655</cdr:x>
      <cdr:y>0.61318</cdr:y>
    </cdr:from>
    <cdr:to>
      <cdr:x>0.38446</cdr:x>
      <cdr:y>0.85913</cdr:y>
    </cdr:to>
    <cdr:sp macro="" textlink="">
      <cdr:nvSpPr>
        <cdr:cNvPr id="5" name="TextBox 2"/>
        <cdr:cNvSpPr txBox="1"/>
      </cdr:nvSpPr>
      <cdr:spPr>
        <a:xfrm xmlns:a="http://schemas.openxmlformats.org/drawingml/2006/main">
          <a:off x="472392" y="1551451"/>
          <a:ext cx="1085844" cy="622296"/>
        </a:xfrm>
        <a:prstGeom xmlns:a="http://schemas.openxmlformats.org/drawingml/2006/main" prst="rect">
          <a:avLst/>
        </a:prstGeom>
        <a:solidFill xmlns:a="http://schemas.openxmlformats.org/drawingml/2006/main">
          <a:schemeClr val="lt1">
            <a:alpha val="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GB" sz="800" dirty="0"/>
            <a:t>WD5 Change</a:t>
          </a:r>
          <a:r>
            <a:rPr lang="en-GB" sz="800" baseline="0" dirty="0"/>
            <a:t> c</a:t>
          </a:r>
          <a:r>
            <a:rPr lang="en-GB" sz="800" dirty="0"/>
            <a:t>argo to Europe -</a:t>
          </a:r>
          <a:r>
            <a:rPr lang="en-GB" sz="800" baseline="0" dirty="0"/>
            <a:t> cash in hedge </a:t>
          </a:r>
          <a:r>
            <a:rPr lang="en-GB" sz="800" baseline="0" dirty="0" smtClean="0"/>
            <a:t>and capture $0.70 </a:t>
          </a:r>
          <a:endParaRPr lang="en-GB" sz="800" dirty="0"/>
        </a:p>
      </cdr:txBody>
    </cdr:sp>
  </cdr:relSizeAnchor>
  <cdr:relSizeAnchor xmlns:cdr="http://schemas.openxmlformats.org/drawingml/2006/chartDrawing">
    <cdr:from>
      <cdr:x>0.28447</cdr:x>
      <cdr:y>0.53311</cdr:y>
    </cdr:from>
    <cdr:to>
      <cdr:x>0.28515</cdr:x>
      <cdr:y>0.61811</cdr:y>
    </cdr:to>
    <cdr:cxnSp macro="">
      <cdr:nvCxnSpPr>
        <cdr:cNvPr id="6" name="Straight Arrow Connector 5"/>
        <cdr:cNvCxnSpPr/>
      </cdr:nvCxnSpPr>
      <cdr:spPr>
        <a:xfrm xmlns:a="http://schemas.openxmlformats.org/drawingml/2006/main" flipV="1">
          <a:off x="1152952" y="1348850"/>
          <a:ext cx="2756" cy="215065"/>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2620" tIns="46310" rIns="92620" bIns="46310" rtlCol="0"/>
          <a:lstStyle>
            <a:lvl1pPr algn="l">
              <a:defRPr sz="1200"/>
            </a:lvl1pPr>
          </a:lstStyle>
          <a:p>
            <a:endParaRPr lang="en-US"/>
          </a:p>
        </p:txBody>
      </p:sp>
      <p:sp>
        <p:nvSpPr>
          <p:cNvPr id="3" name="Date Placeholder 2"/>
          <p:cNvSpPr>
            <a:spLocks noGrp="1"/>
          </p:cNvSpPr>
          <p:nvPr>
            <p:ph type="dt" idx="1"/>
          </p:nvPr>
        </p:nvSpPr>
        <p:spPr>
          <a:xfrm>
            <a:off x="3854939" y="0"/>
            <a:ext cx="2949099" cy="498932"/>
          </a:xfrm>
          <a:prstGeom prst="rect">
            <a:avLst/>
          </a:prstGeom>
        </p:spPr>
        <p:txBody>
          <a:bodyPr vert="horz" lIns="92620" tIns="46310" rIns="92620" bIns="46310" rtlCol="0"/>
          <a:lstStyle>
            <a:lvl1pPr algn="r">
              <a:defRPr sz="1200"/>
            </a:lvl1pPr>
          </a:lstStyle>
          <a:p>
            <a:fld id="{36A95111-F811-4140-A452-24C41AD9F25F}" type="datetimeFigureOut">
              <a:rPr lang="en-US"/>
              <a:t>5/24/2022</a:t>
            </a:fld>
            <a:endParaRPr lang="en-US"/>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2620" tIns="46310" rIns="92620" bIns="46310" rtlCol="0" anchor="ctr"/>
          <a:lstStyle/>
          <a:p>
            <a:endParaRPr lang="en-US"/>
          </a:p>
        </p:txBody>
      </p:sp>
      <p:sp>
        <p:nvSpPr>
          <p:cNvPr id="5" name="Notes Placeholder 4"/>
          <p:cNvSpPr>
            <a:spLocks noGrp="1"/>
          </p:cNvSpPr>
          <p:nvPr>
            <p:ph type="body" sz="quarter" idx="3"/>
          </p:nvPr>
        </p:nvSpPr>
        <p:spPr>
          <a:xfrm>
            <a:off x="680562" y="4785599"/>
            <a:ext cx="5444490" cy="3915490"/>
          </a:xfrm>
          <a:prstGeom prst="rect">
            <a:avLst/>
          </a:prstGeom>
        </p:spPr>
        <p:txBody>
          <a:bodyPr vert="horz" lIns="92620" tIns="46310" rIns="92620" bIns="4631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71"/>
            <a:ext cx="2949099" cy="498931"/>
          </a:xfrm>
          <a:prstGeom prst="rect">
            <a:avLst/>
          </a:prstGeom>
        </p:spPr>
        <p:txBody>
          <a:bodyPr vert="horz" lIns="92620" tIns="46310" rIns="92620" bIns="4631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71"/>
            <a:ext cx="2949099" cy="498931"/>
          </a:xfrm>
          <a:prstGeom prst="rect">
            <a:avLst/>
          </a:prstGeom>
        </p:spPr>
        <p:txBody>
          <a:bodyPr vert="horz" lIns="92620" tIns="46310" rIns="92620" bIns="46310" rtlCol="0" anchor="b"/>
          <a:lstStyle>
            <a:lvl1pPr algn="r">
              <a:defRPr sz="1200"/>
            </a:lvl1pPr>
          </a:lstStyle>
          <a:p>
            <a:fld id="{F62C4145-2ECB-4AEE-BA2B-E66C9FFA489F}" type="slidenum">
              <a:rPr lang="en-US"/>
              <a:t>‹#›</a:t>
            </a:fld>
            <a:endParaRPr lang="en-US"/>
          </a:p>
        </p:txBody>
      </p:sp>
    </p:spTree>
    <p:extLst>
      <p:ext uri="{BB962C8B-B14F-4D97-AF65-F5344CB8AC3E}">
        <p14:creationId xmlns:p14="http://schemas.microsoft.com/office/powerpoint/2010/main" val="235561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975" y="715963"/>
            <a:ext cx="6370638" cy="358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C3AE7-E7CD-3E40-8A99-1203D93D3F3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02484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2C4145-2ECB-4AEE-BA2B-E66C9FFA489F}" type="slidenum">
              <a:rPr lang="en-US" smtClean="0"/>
              <a:t>7</a:t>
            </a:fld>
            <a:endParaRPr lang="en-US"/>
          </a:p>
        </p:txBody>
      </p:sp>
    </p:spTree>
    <p:extLst>
      <p:ext uri="{BB962C8B-B14F-4D97-AF65-F5344CB8AC3E}">
        <p14:creationId xmlns:p14="http://schemas.microsoft.com/office/powerpoint/2010/main" val="1229873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897383">
              <a:defRPr sz="800">
                <a:solidFill>
                  <a:schemeClr val="tx1"/>
                </a:solidFill>
                <a:latin typeface="Arial" panose="020B0604020202020204" pitchFamily="34" charset="0"/>
              </a:defRPr>
            </a:lvl1pPr>
            <a:lvl2pPr marL="711822" indent="-273778" defTabSz="897383">
              <a:defRPr sz="800">
                <a:solidFill>
                  <a:schemeClr val="tx1"/>
                </a:solidFill>
                <a:latin typeface="Arial" panose="020B0604020202020204" pitchFamily="34" charset="0"/>
              </a:defRPr>
            </a:lvl2pPr>
            <a:lvl3pPr marL="1095111" indent="-219022" defTabSz="897383">
              <a:defRPr sz="800">
                <a:solidFill>
                  <a:schemeClr val="tx1"/>
                </a:solidFill>
                <a:latin typeface="Arial" panose="020B0604020202020204" pitchFamily="34" charset="0"/>
              </a:defRPr>
            </a:lvl3pPr>
            <a:lvl4pPr marL="1533155" indent="-219022" defTabSz="897383">
              <a:defRPr sz="800">
                <a:solidFill>
                  <a:schemeClr val="tx1"/>
                </a:solidFill>
                <a:latin typeface="Arial" panose="020B0604020202020204" pitchFamily="34" charset="0"/>
              </a:defRPr>
            </a:lvl4pPr>
            <a:lvl5pPr marL="1971200" indent="-219022" defTabSz="897383">
              <a:defRPr sz="800">
                <a:solidFill>
                  <a:schemeClr val="tx1"/>
                </a:solidFill>
                <a:latin typeface="Arial" panose="020B0604020202020204" pitchFamily="34" charset="0"/>
              </a:defRPr>
            </a:lvl5pPr>
            <a:lvl6pPr marL="2409243" indent="-219022" defTabSz="897383" eaLnBrk="0" fontAlgn="base" hangingPunct="0">
              <a:spcBef>
                <a:spcPct val="0"/>
              </a:spcBef>
              <a:spcAft>
                <a:spcPct val="0"/>
              </a:spcAft>
              <a:defRPr sz="800">
                <a:solidFill>
                  <a:schemeClr val="tx1"/>
                </a:solidFill>
                <a:latin typeface="Arial" panose="020B0604020202020204" pitchFamily="34" charset="0"/>
              </a:defRPr>
            </a:lvl6pPr>
            <a:lvl7pPr marL="2847288" indent="-219022" defTabSz="897383" eaLnBrk="0" fontAlgn="base" hangingPunct="0">
              <a:spcBef>
                <a:spcPct val="0"/>
              </a:spcBef>
              <a:spcAft>
                <a:spcPct val="0"/>
              </a:spcAft>
              <a:defRPr sz="800">
                <a:solidFill>
                  <a:schemeClr val="tx1"/>
                </a:solidFill>
                <a:latin typeface="Arial" panose="020B0604020202020204" pitchFamily="34" charset="0"/>
              </a:defRPr>
            </a:lvl7pPr>
            <a:lvl8pPr marL="3285332" indent="-219022" defTabSz="897383" eaLnBrk="0" fontAlgn="base" hangingPunct="0">
              <a:spcBef>
                <a:spcPct val="0"/>
              </a:spcBef>
              <a:spcAft>
                <a:spcPct val="0"/>
              </a:spcAft>
              <a:defRPr sz="800">
                <a:solidFill>
                  <a:schemeClr val="tx1"/>
                </a:solidFill>
                <a:latin typeface="Arial" panose="020B0604020202020204" pitchFamily="34" charset="0"/>
              </a:defRPr>
            </a:lvl8pPr>
            <a:lvl9pPr marL="3723377" indent="-219022" defTabSz="897383" eaLnBrk="0" fontAlgn="base" hangingPunct="0">
              <a:spcBef>
                <a:spcPct val="0"/>
              </a:spcBef>
              <a:spcAft>
                <a:spcPct val="0"/>
              </a:spcAft>
              <a:defRPr sz="800">
                <a:solidFill>
                  <a:schemeClr val="tx1"/>
                </a:solidFill>
                <a:latin typeface="Arial" panose="020B0604020202020204" pitchFamily="34" charset="0"/>
              </a:defRPr>
            </a:lvl9pPr>
          </a:lstStyle>
          <a:p>
            <a:fld id="{C1571C44-063A-452B-BCD7-F7D2445928FF}" type="slidenum">
              <a:rPr lang="en-US" altLang="en-US" sz="1100">
                <a:solidFill>
                  <a:prstClr val="black"/>
                </a:solidFill>
              </a:rPr>
              <a:pPr/>
              <a:t>21</a:t>
            </a:fld>
            <a:endParaRPr lang="en-US" altLang="en-US" sz="1100">
              <a:solidFill>
                <a:prstClr val="black"/>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27809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6.tmp"/></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1.xml"/><Relationship Id="rId9"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7.emf"/><Relationship Id="rId2" Type="http://schemas.openxmlformats.org/officeDocument/2006/relationships/tags" Target="../tags/tag2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3.xml"/><Relationship Id="rId7" Type="http://schemas.openxmlformats.org/officeDocument/2006/relationships/image" Target="../media/image7.emf"/><Relationship Id="rId2" Type="http://schemas.openxmlformats.org/officeDocument/2006/relationships/tags" Target="../tags/tag3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34.xml"/><Relationship Id="rId9"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3.xml"/><Relationship Id="rId1" Type="http://schemas.openxmlformats.org/officeDocument/2006/relationships/tags" Target="../tags/tag35.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5" name="Rectangle 14"/>
          <p:cNvSpPr/>
          <p:nvPr userDrawn="1"/>
        </p:nvSpPr>
        <p:spPr>
          <a:xfrm>
            <a:off x="0" y="1332649"/>
            <a:ext cx="12192000" cy="3084576"/>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lIns="121920" tIns="60960" rIns="121920" bIns="60960" rtlCol="0" anchor="ctr"/>
          <a:lstStyle/>
          <a:p>
            <a:pPr algn="ctr"/>
            <a:endParaRPr lang="en-US" sz="2400"/>
          </a:p>
        </p:txBody>
      </p:sp>
      <p:pic>
        <p:nvPicPr>
          <p:cNvPr id="4" name="Picture 3" descr="WS_cover_powerpoint_viz_cover_white.png"/>
          <p:cNvPicPr>
            <a:picLocks noChangeAspect="1"/>
          </p:cNvPicPr>
          <p:nvPr userDrawn="1"/>
        </p:nvPicPr>
        <p:blipFill>
          <a:blip r:embed="rId3" cstate="print">
            <a:alphaModFix amt="64000"/>
            <a:extLst>
              <a:ext uri="{28A0092B-C50C-407E-A947-70E740481C1C}">
                <a14:useLocalDpi xmlns:a14="http://schemas.microsoft.com/office/drawing/2010/main"/>
              </a:ext>
            </a:extLst>
          </a:blip>
          <a:stretch>
            <a:fillRect/>
          </a:stretch>
        </p:blipFill>
        <p:spPr>
          <a:xfrm>
            <a:off x="0" y="1333665"/>
            <a:ext cx="12192000" cy="3083560"/>
          </a:xfrm>
          <a:prstGeom prst="rect">
            <a:avLst/>
          </a:prstGeom>
        </p:spPr>
      </p:pic>
      <p:sp>
        <p:nvSpPr>
          <p:cNvPr id="11" name="Title 1"/>
          <p:cNvSpPr>
            <a:spLocks noGrp="1"/>
          </p:cNvSpPr>
          <p:nvPr>
            <p:ph type="ctrTitle"/>
          </p:nvPr>
        </p:nvSpPr>
        <p:spPr bwMode="white">
          <a:xfrm>
            <a:off x="480062" y="1981200"/>
            <a:ext cx="11239500" cy="1942221"/>
          </a:xfrm>
        </p:spPr>
        <p:txBody>
          <a:bodyPr>
            <a:noAutofit/>
          </a:bodyPr>
          <a:lstStyle>
            <a:lvl1pPr>
              <a:lnSpc>
                <a:spcPct val="90000"/>
              </a:lnSpc>
              <a:defRPr sz="5333" b="0" i="0" baseline="0">
                <a:solidFill>
                  <a:schemeClr val="bg1"/>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hasCustomPrompt="1"/>
          </p:nvPr>
        </p:nvSpPr>
        <p:spPr bwMode="white">
          <a:xfrm>
            <a:off x="480060" y="1576846"/>
            <a:ext cx="6702229" cy="314325"/>
          </a:xfrm>
        </p:spPr>
        <p:txBody>
          <a:bodyPr/>
          <a:lstStyle>
            <a:lvl1pPr marL="0" indent="0">
              <a:buNone/>
              <a:defRPr lang="en-US" sz="1867" kern="1200" baseline="0" dirty="0" smtClean="0">
                <a:solidFill>
                  <a:schemeClr val="bg1"/>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dirty="0" smtClean="0"/>
              <a:t>Month Date, Year or sub-headline</a:t>
            </a:r>
          </a:p>
        </p:txBody>
      </p:sp>
      <p:pic>
        <p:nvPicPr>
          <p:cNvPr id="9" name="Picture 8"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134355" y="424405"/>
            <a:ext cx="2585207" cy="518160"/>
          </a:xfrm>
          <a:prstGeom prst="rect">
            <a:avLst/>
          </a:prstGeom>
        </p:spPr>
      </p:pic>
      <p:sp>
        <p:nvSpPr>
          <p:cNvPr id="14" name="Content Placeholder 4"/>
          <p:cNvSpPr>
            <a:spLocks noGrp="1"/>
          </p:cNvSpPr>
          <p:nvPr>
            <p:ph sz="quarter" idx="12" hasCustomPrompt="1"/>
          </p:nvPr>
        </p:nvSpPr>
        <p:spPr bwMode="white">
          <a:xfrm>
            <a:off x="480060" y="404726"/>
            <a:ext cx="6702229" cy="314325"/>
          </a:xfrm>
          <a:noFill/>
          <a:ln>
            <a:noFill/>
          </a:ln>
        </p:spPr>
        <p:txBody>
          <a:bodyPr vert="horz" wrap="square" lIns="0" tIns="0" rIns="0" bIns="0" numCol="1" anchor="t" anchorCtr="0" compatLnSpc="1">
            <a:prstTxWarp prst="textNoShape">
              <a:avLst/>
            </a:prstTxWarp>
          </a:bodyPr>
          <a:lstStyle>
            <a:lvl1pPr marL="0" indent="0">
              <a:buNone/>
              <a:defRPr lang="en-US" sz="1467" dirty="0" smtClean="0">
                <a:solidFill>
                  <a:schemeClr val="tx1">
                    <a:lumMod val="50000"/>
                    <a:lumOff val="50000"/>
                  </a:schemeClr>
                </a:solidFill>
                <a:ea typeface="+mn-ea"/>
                <a:cs typeface="+mn-cs"/>
              </a:defRPr>
            </a:lvl1pPr>
          </a:lstStyle>
          <a:p>
            <a:r>
              <a:rPr lang="en-US" sz="1467" dirty="0" smtClean="0">
                <a:solidFill>
                  <a:schemeClr val="tx1">
                    <a:lumMod val="50000"/>
                    <a:lumOff val="50000"/>
                  </a:schemeClr>
                </a:solidFill>
              </a:rPr>
              <a:t>Extra copy line separated by two spaces, no comma </a:t>
            </a:r>
            <a:r>
              <a:rPr lang="en-US" sz="1467" dirty="0" smtClean="0">
                <a:solidFill>
                  <a:srgbClr val="7F7F7F"/>
                </a:solidFill>
              </a:rPr>
              <a:t>(optional)</a:t>
            </a:r>
            <a:endParaRPr lang="en-US" sz="1467" dirty="0">
              <a:solidFill>
                <a:srgbClr val="7F7F7F"/>
              </a:solidFill>
            </a:endParaRPr>
          </a:p>
        </p:txBody>
      </p:sp>
      <p:sp>
        <p:nvSpPr>
          <p:cNvPr id="16" name="Content Placeholder 4"/>
          <p:cNvSpPr>
            <a:spLocks noGrp="1"/>
          </p:cNvSpPr>
          <p:nvPr>
            <p:ph sz="quarter" idx="13" hasCustomPrompt="1"/>
          </p:nvPr>
        </p:nvSpPr>
        <p:spPr bwMode="white">
          <a:xfrm>
            <a:off x="480060" y="4767127"/>
            <a:ext cx="6702229" cy="745464"/>
          </a:xfrm>
          <a:noFill/>
          <a:ln>
            <a:noFill/>
          </a:ln>
        </p:spPr>
        <p:txBody>
          <a:bodyPr vert="horz" wrap="square" lIns="0" tIns="0" rIns="0" bIns="0" numCol="1" anchor="t" anchorCtr="0" compatLnSpc="1">
            <a:prstTxWarp prst="textNoShape">
              <a:avLst/>
            </a:prstTxWarp>
          </a:bodyPr>
          <a:lstStyle>
            <a:lvl1pPr marL="0" indent="0">
              <a:buNone/>
              <a:defRPr lang="en-US" sz="1467" dirty="0" smtClean="0">
                <a:solidFill>
                  <a:schemeClr val="tx1">
                    <a:lumMod val="50000"/>
                    <a:lumOff val="50000"/>
                  </a:schemeClr>
                </a:solidFill>
                <a:ea typeface="+mn-ea"/>
                <a:cs typeface="+mn-cs"/>
              </a:defRPr>
            </a:lvl1pPr>
          </a:lstStyle>
          <a:p>
            <a:pPr>
              <a:lnSpc>
                <a:spcPct val="110000"/>
              </a:lnSpc>
            </a:pPr>
            <a:r>
              <a:rPr lang="en-US" sz="1467" dirty="0" smtClean="0">
                <a:solidFill>
                  <a:srgbClr val="7F7F7F"/>
                </a:solidFill>
              </a:rPr>
              <a:t>Presenter name (optional)</a:t>
            </a:r>
          </a:p>
          <a:p>
            <a:r>
              <a:rPr lang="en-US" sz="1467" dirty="0" smtClean="0">
                <a:solidFill>
                  <a:srgbClr val="7F7F7F"/>
                </a:solidFill>
              </a:rPr>
              <a:t>Title (optional)</a:t>
            </a:r>
          </a:p>
          <a:p>
            <a:r>
              <a:rPr lang="en-US" sz="1467" dirty="0" smtClean="0">
                <a:solidFill>
                  <a:srgbClr val="7F7F7F"/>
                </a:solidFill>
              </a:rPr>
              <a:t>Location (optional)</a:t>
            </a:r>
          </a:p>
        </p:txBody>
      </p:sp>
      <p:pic>
        <p:nvPicPr>
          <p:cNvPr id="19" name="Picture 18" descr="exmo_elh_tm_w.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438752" y="3903752"/>
            <a:ext cx="2036064" cy="368597"/>
          </a:xfrm>
          <a:prstGeom prst="rect">
            <a:avLst/>
          </a:prstGeom>
        </p:spPr>
      </p:pic>
      <p:sp>
        <p:nvSpPr>
          <p:cNvPr id="13" name="Footer Placeholder 2"/>
          <p:cNvSpPr>
            <a:spLocks noGrp="1"/>
          </p:cNvSpPr>
          <p:nvPr>
            <p:ph type="ftr" sz="quarter" idx="3"/>
          </p:nvPr>
        </p:nvSpPr>
        <p:spPr>
          <a:xfrm>
            <a:off x="9969921" y="6357940"/>
            <a:ext cx="1749640" cy="304800"/>
          </a:xfrm>
          <a:prstGeom prst="rect">
            <a:avLst/>
          </a:prstGeom>
          <a:noFill/>
          <a:ln>
            <a:noFill/>
          </a:ln>
        </p:spPr>
        <p:txBody>
          <a:bodyPr lIns="0" tIns="0" rIns="0" bIns="0" anchor="b"/>
          <a:lstStyle>
            <a:lvl1pPr>
              <a:defRPr lang="en-US" sz="933">
                <a:latin typeface="+mn-lt"/>
                <a:ea typeface="Arial"/>
                <a:cs typeface="Arial" charset="0"/>
              </a:defRPr>
            </a:lvl1p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946895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2094597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3" name="Picture 2" descr="exmo_r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251600" y="2858891"/>
            <a:ext cx="5688800" cy="1140221"/>
          </a:xfrm>
          <a:prstGeom prst="rect">
            <a:avLst/>
          </a:prstGeom>
        </p:spPr>
      </p:pic>
    </p:spTree>
    <p:custDataLst>
      <p:tags r:id="rId1"/>
    </p:custDataLst>
    <p:extLst>
      <p:ext uri="{BB962C8B-B14F-4D97-AF65-F5344CB8AC3E}">
        <p14:creationId xmlns:p14="http://schemas.microsoft.com/office/powerpoint/2010/main" val="114099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76253" y="1719074"/>
            <a:ext cx="11239500" cy="2190495"/>
          </a:xfrm>
        </p:spPr>
        <p:txBody>
          <a:bodyPr anchor="b">
            <a:noAutofit/>
          </a:bodyPr>
          <a:lstStyle>
            <a:lvl1pPr>
              <a:lnSpc>
                <a:spcPct val="90000"/>
              </a:lnSpc>
              <a:defRPr sz="15466"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76253" y="3756660"/>
            <a:ext cx="11239500" cy="1828800"/>
          </a:xfrm>
        </p:spPr>
        <p:txBody>
          <a:bodyPr/>
          <a:lstStyle>
            <a:lvl1pPr marL="0" indent="0">
              <a:lnSpc>
                <a:spcPct val="90000"/>
              </a:lnSpc>
              <a:buNone/>
              <a:defRPr lang="en-US" sz="4267" kern="1200" dirty="0" smtClean="0">
                <a:solidFill>
                  <a:schemeClr val="bg1"/>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847490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80062" y="1719074"/>
            <a:ext cx="11239500" cy="2190495"/>
          </a:xfrm>
        </p:spPr>
        <p:txBody>
          <a:bodyPr anchor="b">
            <a:noAutofit/>
          </a:bodyPr>
          <a:lstStyle>
            <a:lvl1pPr>
              <a:lnSpc>
                <a:spcPct val="90000"/>
              </a:lnSpc>
              <a:defRPr sz="15466"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80059" y="3756660"/>
            <a:ext cx="11239500" cy="1828800"/>
          </a:xfrm>
        </p:spPr>
        <p:txBody>
          <a:bodyPr/>
          <a:lstStyle>
            <a:lvl1pPr marL="0" indent="0">
              <a:lnSpc>
                <a:spcPct val="90000"/>
              </a:lnSpc>
              <a:buNone/>
              <a:defRPr lang="en-US" sz="4267" kern="1200" dirty="0" smtClean="0">
                <a:solidFill>
                  <a:schemeClr val="accent2"/>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2"/>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3"/>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258926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52768"/>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5466" b="0" i="0" baseline="0" dirty="0" smtClean="0">
                <a:solidFill>
                  <a:srgbClr val="00A3E0"/>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480060" y="1752768"/>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5466"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480060" y="3731864"/>
            <a:ext cx="4871579" cy="1828800"/>
          </a:xfrm>
        </p:spPr>
        <p:txBody>
          <a:bodyPr/>
          <a:lstStyle>
            <a:lvl1pPr marL="0" indent="0">
              <a:lnSpc>
                <a:spcPct val="90000"/>
              </a:lnSpc>
              <a:buNone/>
              <a:defRPr lang="en-US" sz="3467" kern="1200" dirty="0" smtClean="0">
                <a:solidFill>
                  <a:schemeClr val="accent1"/>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731864"/>
            <a:ext cx="4871579" cy="1828800"/>
          </a:xfrm>
        </p:spPr>
        <p:txBody>
          <a:bodyPr/>
          <a:lstStyle>
            <a:lvl1pPr marL="0" indent="0">
              <a:lnSpc>
                <a:spcPct val="90000"/>
              </a:lnSpc>
              <a:buNone/>
              <a:defRPr lang="en-US" sz="3467" kern="1200" dirty="0" smtClean="0">
                <a:solidFill>
                  <a:srgbClr val="00A3E0"/>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5"/>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6"/>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93164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480062" y="1143000"/>
            <a:ext cx="112395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333" b="0" baseline="0" dirty="0">
                <a:solidFill>
                  <a:srgbClr val="000000"/>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4046058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480062" y="1143000"/>
            <a:ext cx="112395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333" b="0" baseline="0" dirty="0">
                <a:solidFill>
                  <a:schemeClr val="accent2"/>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17767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476253" y="1143000"/>
            <a:ext cx="112395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333" b="0" baseline="0" dirty="0">
                <a:solidFill>
                  <a:schemeClr val="bg1"/>
                </a:solidFill>
              </a:defRPr>
            </a:lvl1pPr>
          </a:lstStyle>
          <a:p>
            <a:pPr lvl="0">
              <a:lnSpc>
                <a:spcPct val="90000"/>
              </a:lnSpc>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3377548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76253" y="1143000"/>
            <a:ext cx="11239500" cy="4572000"/>
          </a:xfrm>
        </p:spPr>
        <p:txBody>
          <a:bodyPr anchor="ctr"/>
          <a:lstStyle>
            <a:lvl1pPr marL="0" indent="0">
              <a:buNone/>
              <a:defRPr sz="5067">
                <a:solidFill>
                  <a:schemeClr val="bg1"/>
                </a:solidFill>
              </a:defRPr>
            </a:lvl1pPr>
            <a:lvl2pPr marL="1891" indent="0">
              <a:buNone/>
              <a:defRPr sz="4533">
                <a:solidFill>
                  <a:schemeClr val="bg1"/>
                </a:solidFill>
              </a:defRPr>
            </a:lvl2pPr>
            <a:lvl3pPr>
              <a:defRPr sz="5200"/>
            </a:lvl3pPr>
            <a:lvl4pPr>
              <a:defRPr sz="5200"/>
            </a:lvl4pPr>
            <a:lvl5pPr>
              <a:defRPr sz="5200"/>
            </a:lvl5pPr>
          </a:lstStyle>
          <a:p>
            <a:pPr lvl="0"/>
            <a:r>
              <a:rPr lang="en-US" smtClean="0"/>
              <a:t>Click to edit Master text styles</a:t>
            </a:r>
          </a:p>
          <a:p>
            <a:pPr lvl="1"/>
            <a:r>
              <a:rPr lang="en-US" smtClean="0"/>
              <a:t>Second level</a:t>
            </a:r>
          </a:p>
        </p:txBody>
      </p:sp>
    </p:spTree>
    <p:custDataLst>
      <p:tags r:id="rId1"/>
    </p:custDataLst>
    <p:extLst>
      <p:ext uri="{BB962C8B-B14F-4D97-AF65-F5344CB8AC3E}">
        <p14:creationId xmlns:p14="http://schemas.microsoft.com/office/powerpoint/2010/main" val="38042682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76253" y="1143000"/>
            <a:ext cx="11239500" cy="4572000"/>
          </a:xfrm>
        </p:spPr>
        <p:txBody>
          <a:bodyPr anchor="ctr"/>
          <a:lstStyle>
            <a:lvl1pPr marL="0" indent="0">
              <a:buNone/>
              <a:defRPr sz="5067">
                <a:solidFill>
                  <a:srgbClr val="000000"/>
                </a:solidFill>
              </a:defRPr>
            </a:lvl1pPr>
            <a:lvl2pPr marL="1891" indent="0">
              <a:buNone/>
              <a:defRPr sz="4533">
                <a:solidFill>
                  <a:srgbClr val="000000"/>
                </a:solidFill>
              </a:defRPr>
            </a:lvl2pPr>
            <a:lvl3pPr>
              <a:defRPr sz="5200"/>
            </a:lvl3pPr>
            <a:lvl4pPr>
              <a:defRPr sz="5200"/>
            </a:lvl4pPr>
            <a:lvl5pPr>
              <a:defRPr sz="52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2"/>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338303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76253" y="1309689"/>
            <a:ext cx="11239500" cy="4813300"/>
          </a:xfrm>
        </p:spPr>
        <p:txBody>
          <a:bodyPr/>
          <a:lstStyle>
            <a:lvl1pPr>
              <a:defRPr>
                <a:solidFill>
                  <a:srgbClr val="000000"/>
                </a:solidFill>
              </a:defRPr>
            </a:lvl1pPr>
            <a:lvl2pPr marL="539737" indent="-268811">
              <a:spcBef>
                <a:spcPts val="533"/>
              </a:spcBef>
              <a:buFont typeface="Wingdings" panose="05000000000000000000" pitchFamily="2" charset="2"/>
              <a:buChar char="§"/>
              <a:defRPr>
                <a:solidFill>
                  <a:srgbClr val="000000"/>
                </a:solidFill>
              </a:defRPr>
            </a:lvl2pPr>
            <a:lvl3pPr marL="819130" indent="-279393">
              <a:spcBef>
                <a:spcPts val="400"/>
              </a:spcBef>
              <a:buSzPct val="85000"/>
              <a:buFont typeface="Wingdings" panose="05000000000000000000" pitchFamily="2" charset="2"/>
              <a:buChar char=""/>
              <a:defRPr>
                <a:solidFill>
                  <a:srgbClr val="000000"/>
                </a:solidFill>
              </a:defRPr>
            </a:lvl3pPr>
            <a:lvl4pPr marL="1090381" indent="-270233">
              <a:spcBef>
                <a:spcPts val="267"/>
              </a:spcBef>
              <a:buSzPct val="75000"/>
              <a:buFont typeface="Courier New" panose="02070309020205020404" pitchFamily="49" charset="0"/>
              <a:buChar char="o"/>
              <a:defRPr>
                <a:solidFill>
                  <a:srgbClr val="000000"/>
                </a:solidFill>
              </a:defRPr>
            </a:lvl4pPr>
            <a:lvl5pPr marL="1360613" indent="-270233">
              <a:spcBef>
                <a:spcPts val="133"/>
              </a:spcBef>
              <a:buSzPct val="100000"/>
              <a:buFont typeface="EMprint" panose="020B0503020204020204" pitchFamily="34" charset="0"/>
              <a:buChar cha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6253" y="293688"/>
            <a:ext cx="11239500" cy="762000"/>
          </a:xfrm>
        </p:spPr>
        <p:txBody>
          <a:bodyPr/>
          <a:lstStyle/>
          <a:p>
            <a:r>
              <a:rPr lang="en-US" smtClean="0"/>
              <a:t>Click to edit Master title style</a:t>
            </a:r>
            <a:endParaRPr lang="en-US" dirty="0"/>
          </a:p>
        </p:txBody>
      </p:sp>
      <p:sp>
        <p:nvSpPr>
          <p:cNvPr id="3" name="Slide Number Placeholder 2"/>
          <p:cNvSpPr>
            <a:spLocks noGrp="1"/>
          </p:cNvSpPr>
          <p:nvPr>
            <p:ph type="sldNum" sz="quarter" idx="11"/>
          </p:nvPr>
        </p:nvSpPr>
        <p:spPr/>
        <p:txBody>
          <a:bodyPr/>
          <a:lstStyle/>
          <a:p>
            <a:pPr algn="r"/>
            <a:fld id="{6BCEAF00-35EE-2349-AC37-D94588E1CC52}" type="slidenum">
              <a:rPr lang="en-US" smtClean="0"/>
              <a:pPr algn="r"/>
              <a:t>‹#›</a:t>
            </a:fld>
            <a:endParaRPr lang="en-US"/>
          </a:p>
        </p:txBody>
      </p:sp>
      <p:sp>
        <p:nvSpPr>
          <p:cNvPr id="4" name="Footer Placeholder 3"/>
          <p:cNvSpPr>
            <a:spLocks noGrp="1"/>
          </p:cNvSpPr>
          <p:nvPr>
            <p:ph type="ftr" sz="quarter" idx="12"/>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3372312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with Image Bottom">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5"/>
            <a:ext cx="12192000" cy="3299765"/>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a:p>
        </p:txBody>
      </p:sp>
      <p:sp>
        <p:nvSpPr>
          <p:cNvPr id="8" name="Content Placeholder 7"/>
          <p:cNvSpPr>
            <a:spLocks noGrp="1"/>
          </p:cNvSpPr>
          <p:nvPr>
            <p:ph sz="quarter" idx="10"/>
          </p:nvPr>
        </p:nvSpPr>
        <p:spPr>
          <a:xfrm>
            <a:off x="476253" y="1309689"/>
            <a:ext cx="11239500"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476253" y="293688"/>
            <a:ext cx="11239500" cy="762000"/>
          </a:xfrm>
        </p:spPr>
        <p:txBody>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val="4217343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 with 2 Images">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5"/>
            <a:ext cx="6096000" cy="3299765"/>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dirty="0"/>
          </a:p>
        </p:txBody>
      </p:sp>
      <p:sp>
        <p:nvSpPr>
          <p:cNvPr id="8" name="Content Placeholder 7"/>
          <p:cNvSpPr>
            <a:spLocks noGrp="1"/>
          </p:cNvSpPr>
          <p:nvPr>
            <p:ph sz="quarter" idx="10"/>
          </p:nvPr>
        </p:nvSpPr>
        <p:spPr>
          <a:xfrm>
            <a:off x="476253" y="1309689"/>
            <a:ext cx="11239500"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2"/>
          </p:nvPr>
        </p:nvSpPr>
        <p:spPr>
          <a:xfrm>
            <a:off x="6096000" y="3558235"/>
            <a:ext cx="6096000" cy="3299765"/>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dirty="0"/>
          </a:p>
        </p:txBody>
      </p:sp>
      <p:sp>
        <p:nvSpPr>
          <p:cNvPr id="2" name="Title 1"/>
          <p:cNvSpPr>
            <a:spLocks noGrp="1"/>
          </p:cNvSpPr>
          <p:nvPr>
            <p:ph type="title"/>
          </p:nvPr>
        </p:nvSpPr>
        <p:spPr>
          <a:xfrm>
            <a:off x="476253" y="293688"/>
            <a:ext cx="11239500" cy="762000"/>
          </a:xfrm>
        </p:spPr>
        <p:txBody>
          <a:body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373651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gal cop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4" name="Footer Placeholder 3"/>
          <p:cNvSpPr>
            <a:spLocks noGrp="1"/>
          </p:cNvSpPr>
          <p:nvPr>
            <p:ph type="ftr" sz="quarter" idx="11"/>
          </p:nvPr>
        </p:nvSpPr>
        <p:spPr/>
        <p:txBody>
          <a:bodyPr/>
          <a:lstStyle/>
          <a:p>
            <a:pPr algn="r"/>
            <a:r>
              <a:rPr lang="en-US" smtClean="0"/>
              <a:t>Proprietary</a:t>
            </a:r>
            <a:endParaRPr lang="en-US" dirty="0"/>
          </a:p>
        </p:txBody>
      </p:sp>
      <p:sp>
        <p:nvSpPr>
          <p:cNvPr id="6" name="Content Placeholder 5"/>
          <p:cNvSpPr>
            <a:spLocks noGrp="1"/>
          </p:cNvSpPr>
          <p:nvPr>
            <p:ph sz="quarter" idx="12"/>
          </p:nvPr>
        </p:nvSpPr>
        <p:spPr>
          <a:xfrm>
            <a:off x="2511554" y="2816352"/>
            <a:ext cx="7182716" cy="1140629"/>
          </a:xfrm>
        </p:spPr>
        <p:txBody>
          <a:bodyPr lIns="91440" tIns="45720" rIns="91440" bIns="45720" anchor="ctr"/>
          <a:lstStyle>
            <a:lvl1pPr marL="0" indent="0">
              <a:buNone/>
              <a:defRPr sz="1333">
                <a:solidFill>
                  <a:schemeClr val="tx1">
                    <a:lumMod val="50000"/>
                    <a:lumOff val="50000"/>
                  </a:schemeClr>
                </a:solidFill>
              </a:defRPr>
            </a:lvl1pPr>
            <a:lvl2pPr>
              <a:defRPr sz="1333">
                <a:solidFill>
                  <a:schemeClr val="bg1">
                    <a:lumMod val="50000"/>
                  </a:schemeClr>
                </a:solidFill>
              </a:defRPr>
            </a:lvl2pPr>
            <a:lvl3pPr>
              <a:defRPr sz="1333">
                <a:solidFill>
                  <a:schemeClr val="bg1">
                    <a:lumMod val="50000"/>
                  </a:schemeClr>
                </a:solidFill>
              </a:defRPr>
            </a:lvl3pPr>
            <a:lvl4pPr>
              <a:defRPr sz="1333">
                <a:solidFill>
                  <a:schemeClr val="bg1">
                    <a:lumMod val="50000"/>
                  </a:schemeClr>
                </a:solidFill>
              </a:defRPr>
            </a:lvl4pPr>
            <a:lvl5pPr>
              <a:defRPr sz="1333">
                <a:solidFill>
                  <a:schemeClr val="bg1">
                    <a:lumMod val="50000"/>
                  </a:schemeClr>
                </a:solidFill>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1698293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488954" y="1209677"/>
            <a:ext cx="11093449" cy="2212975"/>
          </a:xfrm>
          <a:prstGeom prst="rect">
            <a:avLst/>
          </a:prstGeom>
        </p:spPr>
        <p:txBody>
          <a:bodyPr anchor="ctr">
            <a:noAutofit/>
          </a:bodyPr>
          <a:lstStyle>
            <a:lvl1pPr algn="ctr">
              <a:lnSpc>
                <a:spcPct val="90000"/>
              </a:lnSpc>
              <a:defRPr sz="4400" b="0" i="0" baseline="0">
                <a:solidFill>
                  <a:srgbClr val="00A3E0"/>
                </a:solidFill>
                <a:latin typeface="+mj-lt"/>
                <a:ea typeface="EMprint" panose="020B0503020204020204" pitchFamily="34" charset="0"/>
                <a:cs typeface="Arial"/>
              </a:defRPr>
            </a:lvl1pPr>
          </a:lstStyle>
          <a:p>
            <a:r>
              <a:rPr lang="en-US" dirty="0" smtClean="0"/>
              <a:t>Click to enter topic name</a:t>
            </a:r>
            <a:endParaRPr lang="en-US" dirty="0"/>
          </a:p>
        </p:txBody>
      </p:sp>
      <p:sp>
        <p:nvSpPr>
          <p:cNvPr id="5" name="Picture Placeholder 5"/>
          <p:cNvSpPr>
            <a:spLocks noGrp="1"/>
          </p:cNvSpPr>
          <p:nvPr>
            <p:ph type="pic" sz="quarter" idx="11"/>
          </p:nvPr>
        </p:nvSpPr>
        <p:spPr>
          <a:xfrm>
            <a:off x="0" y="3422652"/>
            <a:ext cx="12192000" cy="3433763"/>
          </a:xfrm>
          <a:prstGeom prst="rect">
            <a:avLst/>
          </a:prstGeo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pic>
        <p:nvPicPr>
          <p:cNvPr id="6" name="Picture 5" descr="Screen Clipping"/>
          <p:cNvPicPr>
            <a:picLocks noChangeAspect="1"/>
          </p:cNvPicPr>
          <p:nvPr userDrawn="1">
            <p:custDataLst>
              <p:tags r:id="rId2"/>
            </p:custDataLst>
          </p:nvPr>
        </p:nvPicPr>
        <p:blipFill>
          <a:blip r:embed="rId4">
            <a:extLst>
              <a:ext uri="{28A0092B-C50C-407E-A947-70E740481C1C}">
                <a14:useLocalDpi xmlns:a14="http://schemas.microsoft.com/office/drawing/2010/main"/>
              </a:ext>
            </a:extLst>
          </a:blip>
          <a:stretch>
            <a:fillRect/>
          </a:stretch>
        </p:blipFill>
        <p:spPr>
          <a:xfrm>
            <a:off x="10084160" y="147758"/>
            <a:ext cx="1910824" cy="297239"/>
          </a:xfrm>
          <a:prstGeom prst="rect">
            <a:avLst/>
          </a:prstGeom>
        </p:spPr>
      </p:pic>
    </p:spTree>
    <p:custDataLst>
      <p:tags r:id="rId1"/>
    </p:custDataLst>
    <p:extLst>
      <p:ext uri="{BB962C8B-B14F-4D97-AF65-F5344CB8AC3E}">
        <p14:creationId xmlns:p14="http://schemas.microsoft.com/office/powerpoint/2010/main" val="500184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Slide Graphic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67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9" name="Group 18"/>
          <p:cNvGrpSpPr/>
          <p:nvPr userDrawn="1"/>
        </p:nvGrpSpPr>
        <p:grpSpPr>
          <a:xfrm>
            <a:off x="1" y="1336051"/>
            <a:ext cx="12179300" cy="3148863"/>
            <a:chOff x="0" y="1332958"/>
            <a:chExt cx="9602788" cy="3085290"/>
          </a:xfrm>
        </p:grpSpPr>
        <p:sp>
          <p:nvSpPr>
            <p:cNvPr id="20" name="Rectangle 19"/>
            <p:cNvSpPr/>
            <p:nvPr userDrawn="1"/>
          </p:nvSpPr>
          <p:spPr>
            <a:xfrm>
              <a:off x="0" y="1332958"/>
              <a:ext cx="9602788" cy="3085290"/>
            </a:xfrm>
            <a:prstGeom prst="rect">
              <a:avLst/>
            </a:prstGeom>
            <a:gradFill flip="none" rotWithShape="1">
              <a:gsLst>
                <a:gs pos="30000">
                  <a:srgbClr val="0C479D"/>
                </a:gs>
                <a:gs pos="100000">
                  <a:srgbClr val="00A3E0"/>
                </a:gs>
              </a:gsLst>
              <a:lin ang="18900000" scaled="0"/>
              <a:tileRect/>
            </a:gradFill>
            <a:ln w="25400" cap="flat" cmpd="sng" algn="ctr">
              <a:noFill/>
              <a:prstDash val="solid"/>
            </a:ln>
            <a:effectLst/>
          </p:spPr>
          <p:txBody>
            <a:bodyPr lIns="105357" tIns="52679" rIns="105357" bIns="52679" rtlCol="0" anchor="ctr"/>
            <a:lstStyle/>
            <a:p>
              <a:pPr algn="ctr" defTabSz="470321" fontAlgn="base">
                <a:spcBef>
                  <a:spcPct val="0"/>
                </a:spcBef>
                <a:spcAft>
                  <a:spcPct val="0"/>
                </a:spcAft>
                <a:defRPr/>
              </a:pPr>
              <a:endParaRPr lang="en-US" kern="0" dirty="0" smtClean="0">
                <a:solidFill>
                  <a:srgbClr val="000000"/>
                </a:solidFill>
                <a:cs typeface="Arial" panose="020B0604020202020204" pitchFamily="34" charset="0"/>
                <a:sym typeface="Arial" panose="020B0604020202020204" pitchFamily="34" charset="0"/>
              </a:endParaRPr>
            </a:p>
          </p:txBody>
        </p:sp>
        <p:pic>
          <p:nvPicPr>
            <p:cNvPr id="21" name="Picture 20" descr="WS_cover_powerpoint_viz_cover_white.png"/>
            <p:cNvPicPr>
              <a:picLocks noChangeAspect="1"/>
            </p:cNvPicPr>
            <p:nvPr userDrawn="1"/>
          </p:nvPicPr>
          <p:blipFill>
            <a:blip r:embed="rId7" cstate="print">
              <a:alphaModFix amt="64000"/>
              <a:extLst>
                <a:ext uri="{28A0092B-C50C-407E-A947-70E740481C1C}">
                  <a14:useLocalDpi xmlns:a14="http://schemas.microsoft.com/office/drawing/2010/main"/>
                </a:ext>
              </a:extLst>
            </a:blip>
            <a:stretch>
              <a:fillRect/>
            </a:stretch>
          </p:blipFill>
          <p:spPr>
            <a:xfrm>
              <a:off x="0" y="1333974"/>
              <a:ext cx="9602788" cy="3084274"/>
            </a:xfrm>
            <a:prstGeom prst="rect">
              <a:avLst/>
            </a:prstGeom>
          </p:spPr>
        </p:pic>
      </p:grpSp>
      <p:sp>
        <p:nvSpPr>
          <p:cNvPr id="31" name="Subtitle 2"/>
          <p:cNvSpPr>
            <a:spLocks noGrp="1"/>
          </p:cNvSpPr>
          <p:nvPr>
            <p:ph type="subTitle" idx="1" hasCustomPrompt="1"/>
          </p:nvPr>
        </p:nvSpPr>
        <p:spPr bwMode="white">
          <a:xfrm>
            <a:off x="378110" y="1570084"/>
            <a:ext cx="6813505" cy="314398"/>
          </a:xfrm>
          <a:prstGeom prst="rect">
            <a:avLst/>
          </a:prstGeom>
        </p:spPr>
        <p:txBody>
          <a:bodyPr anchor="t" anchorCtr="0"/>
          <a:lstStyle>
            <a:lvl1pPr marL="0" indent="0" algn="l" defTabSz="470321" rtl="0" eaLnBrk="1" fontAlgn="base" latinLnBrk="0" hangingPunct="1">
              <a:lnSpc>
                <a:spcPct val="110000"/>
              </a:lnSpc>
              <a:spcBef>
                <a:spcPct val="0"/>
              </a:spcBef>
              <a:spcAft>
                <a:spcPct val="0"/>
              </a:spcAft>
              <a:buClr>
                <a:srgbClr val="000000"/>
              </a:buClr>
              <a:buFont typeface="Arial" charset="0"/>
              <a:buNone/>
              <a:defRPr lang="en-US" sz="1600" kern="1200" dirty="0" smtClean="0">
                <a:solidFill>
                  <a:schemeClr val="bg1"/>
                </a:solidFill>
                <a:latin typeface="Arial" panose="020B0604020202020204" pitchFamily="34" charset="0"/>
                <a:ea typeface="+mn-ea"/>
                <a:cs typeface="Arial" panose="020B0604020202020204" pitchFamily="34" charset="0"/>
                <a:sym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470321" rtl="0" eaLnBrk="1" fontAlgn="base" latinLnBrk="0" hangingPunct="1">
              <a:lnSpc>
                <a:spcPct val="110000"/>
              </a:lnSpc>
              <a:spcBef>
                <a:spcPct val="0"/>
              </a:spcBef>
              <a:spcAft>
                <a:spcPct val="0"/>
              </a:spcAft>
              <a:buClr>
                <a:srgbClr val="000000"/>
              </a:buClr>
              <a:buFont typeface="Arial" charset="0"/>
              <a:buNone/>
            </a:pPr>
            <a:r>
              <a:rPr lang="en-US" dirty="0" smtClean="0"/>
              <a:t>Click to edit Master text styles</a:t>
            </a:r>
          </a:p>
        </p:txBody>
      </p:sp>
      <p:sp>
        <p:nvSpPr>
          <p:cNvPr id="33" name="Title 1"/>
          <p:cNvSpPr>
            <a:spLocks noGrp="1"/>
          </p:cNvSpPr>
          <p:nvPr>
            <p:ph type="ctrTitle"/>
          </p:nvPr>
        </p:nvSpPr>
        <p:spPr bwMode="ltGray">
          <a:xfrm>
            <a:off x="378110" y="1981658"/>
            <a:ext cx="11422003" cy="1812129"/>
          </a:xfrm>
          <a:prstGeom prst="rect">
            <a:avLst/>
          </a:prstGeom>
        </p:spPr>
        <p:txBody>
          <a:bodyPr anchor="t" anchorCtr="0">
            <a:normAutofit/>
          </a:bodyPr>
          <a:lstStyle>
            <a:lvl1pPr marL="0" algn="l" defTabSz="470321" rtl="0" eaLnBrk="1" fontAlgn="base" latinLnBrk="0" hangingPunct="1">
              <a:lnSpc>
                <a:spcPct val="90000"/>
              </a:lnSpc>
              <a:spcBef>
                <a:spcPct val="0"/>
              </a:spcBef>
              <a:spcAft>
                <a:spcPct val="0"/>
              </a:spcAft>
              <a:buNone/>
              <a:defRPr lang="en-US" sz="4600" b="0" i="0" kern="1200" baseline="0" dirty="0" smtClean="0">
                <a:solidFill>
                  <a:schemeClr val="bg1"/>
                </a:solidFill>
                <a:latin typeface="Arial" panose="020B0604020202020204" pitchFamily="34" charset="0"/>
                <a:ea typeface="Arial" panose="020B0604020202020204" pitchFamily="34" charset="0"/>
                <a:cs typeface="Arial"/>
                <a:sym typeface="Arial" panose="020B0604020202020204" pitchFamily="34" charset="0"/>
              </a:defRPr>
            </a:lvl1pPr>
          </a:lstStyle>
          <a:p>
            <a:r>
              <a:rPr lang="en-US" dirty="0" smtClean="0"/>
              <a:t>Click to edit Master title style</a:t>
            </a:r>
          </a:p>
        </p:txBody>
      </p:sp>
      <p:pic>
        <p:nvPicPr>
          <p:cNvPr id="23" name="Picture 22" descr="exmo_elh_tm_w.png"/>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374147" y="3843338"/>
            <a:ext cx="1870382" cy="430001"/>
          </a:xfrm>
          <a:prstGeom prst="rect">
            <a:avLst/>
          </a:prstGeom>
        </p:spPr>
      </p:pic>
      <p:sp>
        <p:nvSpPr>
          <p:cNvPr id="13" name="Rectangle 12"/>
          <p:cNvSpPr>
            <a:spLocks noChangeArrowheads="1"/>
          </p:cNvSpPr>
          <p:nvPr userDrawn="1"/>
        </p:nvSpPr>
        <p:spPr bwMode="auto">
          <a:xfrm>
            <a:off x="408452" y="6186332"/>
            <a:ext cx="9416484" cy="47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4059" tIns="47030" rIns="94059" bIns="47030"/>
          <a:lstStyle/>
          <a:p>
            <a:pPr>
              <a:defRPr/>
            </a:pPr>
            <a:r>
              <a:rPr lang="en-US" sz="600" dirty="0" smtClean="0">
                <a:solidFill>
                  <a:srgbClr val="000000"/>
                </a:solidFill>
                <a:ea typeface="Arial"/>
                <a:cs typeface="Arial"/>
                <a:sym typeface="Arial" panose="020B0604020202020204" pitchFamily="34" charset="0"/>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en-US" altLang="ja-JP" sz="600" dirty="0" smtClean="0">
                <a:solidFill>
                  <a:srgbClr val="000000"/>
                </a:solidFill>
                <a:ea typeface="Arial"/>
                <a:cs typeface="Arial"/>
                <a:sym typeface="Arial" panose="020B0604020202020204" pitchFamily="34" charset="0"/>
              </a:rPr>
              <a:t>’</a:t>
            </a:r>
            <a:r>
              <a:rPr lang="en-US" sz="600" dirty="0" smtClean="0">
                <a:solidFill>
                  <a:srgbClr val="000000"/>
                </a:solidFill>
                <a:ea typeface="Arial"/>
                <a:cs typeface="Arial"/>
                <a:sym typeface="Arial" panose="020B0604020202020204" pitchFamily="34" charset="0"/>
              </a:rPr>
              <a:t>s latest report on Form 10-K or information set forth under "factors affecting future results" on the "investors" page of our website at www.exxonmobil.com). This material is not to be reproduced without the permission of Exxon Mobil Corporation.</a:t>
            </a:r>
            <a:endParaRPr lang="en-US" sz="600" dirty="0">
              <a:solidFill>
                <a:srgbClr val="000000"/>
              </a:solidFill>
              <a:ea typeface="Arial"/>
              <a:cs typeface="Arial"/>
              <a:sym typeface="Arial" panose="020B0604020202020204" pitchFamily="34" charset="0"/>
            </a:endParaRPr>
          </a:p>
        </p:txBody>
      </p:sp>
      <p:pic>
        <p:nvPicPr>
          <p:cNvPr id="11" name="Picture 10" descr="exmo_red.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9955192" y="414167"/>
            <a:ext cx="1941115" cy="390717"/>
          </a:xfrm>
          <a:prstGeom prst="rect">
            <a:avLst/>
          </a:prstGeom>
          <a:noFill/>
          <a:ln>
            <a:noFill/>
          </a:ln>
        </p:spPr>
      </p:pic>
    </p:spTree>
    <p:custDataLst>
      <p:tags r:id="rId2"/>
    </p:custDataLst>
    <p:extLst>
      <p:ext uri="{BB962C8B-B14F-4D97-AF65-F5344CB8AC3E}">
        <p14:creationId xmlns:p14="http://schemas.microsoft.com/office/powerpoint/2010/main" val="35201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77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a:xfrm>
            <a:off x="9677400" y="6405036"/>
            <a:ext cx="1482051" cy="153888"/>
          </a:xfrm>
          <a:prstGeom prst="rect">
            <a:avLst/>
          </a:prstGeom>
        </p:spPr>
        <p:txBody>
          <a:bodyPr/>
          <a:lstStyle>
            <a:lvl1pPr>
              <a:defRPr>
                <a:solidFill>
                  <a:schemeClr val="bg1">
                    <a:lumMod val="50000"/>
                  </a:schemeClr>
                </a:solidFill>
                <a:latin typeface="Arial" panose="020B0604020202020204" pitchFamily="34" charset="0"/>
                <a:sym typeface="Arial" panose="020B0604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cs typeface="Arial" panose="020B0604020202020204" pitchFamily="34" charset="0"/>
                <a:sym typeface="Arial" panose="020B0604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FF0000"/>
                </a:solidFill>
                <a:latin typeface="Arial" panose="020B0604020202020204" pitchFamily="34" charset="0"/>
                <a:sym typeface="Arial" panose="020B0604020202020204" pitchFamily="34" charset="0"/>
              </a:defRPr>
            </a:lvl1pPr>
          </a:lstStyle>
          <a:p>
            <a:r>
              <a:rPr lang="en-US" dirty="0" smtClean="0"/>
              <a:t>Click to add title</a:t>
            </a:r>
            <a:endParaRPr lang="en-US" dirty="0"/>
          </a:p>
        </p:txBody>
      </p:sp>
      <p:sp>
        <p:nvSpPr>
          <p:cNvPr id="10" name="FooterSimple" hidden="1"/>
          <p:cNvSpPr txBox="1"/>
          <p:nvPr userDrawn="1">
            <p:custDataLst>
              <p:tags r:id="rId4"/>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prstClr val="white">
                    <a:lumMod val="50000"/>
                  </a:prstClr>
                </a:solidFill>
                <a:cs typeface="Arial" panose="020B0604020202020204" pitchFamily="34" charset="0"/>
                <a:sym typeface="Arial" panose="020B0604020202020204" pitchFamily="34" charset="0"/>
              </a:rPr>
              <a:t>ABT MoC Liaison 2018 06 07.pptx</a:t>
            </a:r>
            <a:endParaRPr lang="en-US" sz="700" dirty="0">
              <a:solidFill>
                <a:prstClr val="white">
                  <a:lumMod val="50000"/>
                </a:prstClr>
              </a:solidFill>
              <a:cs typeface="Arial" panose="020B0604020202020204" pitchFamily="34" charset="0"/>
              <a:sym typeface="Arial" panose="020B0604020202020204" pitchFamily="34" charset="0"/>
            </a:endParaRPr>
          </a:p>
        </p:txBody>
      </p:sp>
    </p:spTree>
    <p:custDataLst>
      <p:tags r:id="rId2"/>
    </p:custDataLst>
    <p:extLst>
      <p:ext uri="{BB962C8B-B14F-4D97-AF65-F5344CB8AC3E}">
        <p14:creationId xmlns:p14="http://schemas.microsoft.com/office/powerpoint/2010/main" val="937160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lank green">
    <p:bg>
      <p:bgPr>
        <a:gradFill>
          <a:gsLst>
            <a:gs pos="0">
              <a:schemeClr val="accent2"/>
            </a:gs>
            <a:gs pos="100000">
              <a:schemeClr val="accent1"/>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875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cs typeface="Arial" panose="020B0604020202020204" pitchFamily="34" charset="0"/>
                <a:sym typeface="Arial" panose="020B0604020202020204" pitchFamily="34" charset="0"/>
              </a:rPr>
              <a:pPr algn="r">
                <a:defRPr/>
              </a:pPr>
              <a:t>‹#›</a:t>
            </a:fld>
            <a:endParaRPr lang="en-US" sz="1000" dirty="0">
              <a:solidFill>
                <a:prstClr val="white"/>
              </a:solidFill>
              <a:cs typeface="Arial" panose="020B0604020202020204" pitchFamily="34" charset="0"/>
              <a:sym typeface="Arial" panose="020B0604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Arial" panose="020B0604020202020204" pitchFamily="34" charset="0"/>
                <a:sym typeface="Arial" panose="020B0604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cs typeface="Arial" panose="020B0604020202020204" pitchFamily="34" charset="0"/>
                <a:sym typeface="Arial" panose="020B0604020202020204" pitchFamily="34" charset="0"/>
              </a:rPr>
              <a:t>Copyright © 2017 by The Boston Consulting Group, Inc. All rights reserved.</a:t>
            </a:r>
          </a:p>
        </p:txBody>
      </p:sp>
      <p:sp>
        <p:nvSpPr>
          <p:cNvPr id="8" name="FooterSimple" hidden="1"/>
          <p:cNvSpPr txBox="1"/>
          <p:nvPr userDrawn="1">
            <p:custDataLst>
              <p:tags r:id="rId4"/>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prstClr val="white"/>
                </a:solidFill>
                <a:cs typeface="Arial" panose="020B0604020202020204" pitchFamily="34" charset="0"/>
                <a:sym typeface="Arial" panose="020B0604020202020204" pitchFamily="34" charset="0"/>
              </a:rPr>
              <a:t>ABT MoC Liaison 2018 06 07.pptx</a:t>
            </a:r>
            <a:endParaRPr lang="en-US" sz="700" dirty="0">
              <a:solidFill>
                <a:prstClr val="white"/>
              </a:solidFill>
              <a:cs typeface="Arial" panose="020B0604020202020204" pitchFamily="34" charset="0"/>
              <a:sym typeface="Arial" panose="020B0604020202020204" pitchFamily="34" charset="0"/>
            </a:endParaRPr>
          </a:p>
        </p:txBody>
      </p:sp>
      <p:pic>
        <p:nvPicPr>
          <p:cNvPr id="10" name="Picture 9" descr="exmo_red.png"/>
          <p:cNvPicPr>
            <a:picLocks noChangeAspect="1"/>
          </p:cNvPicPr>
          <p:nvPr userDrawn="1"/>
        </p:nvPicPr>
        <p:blipFill>
          <a:blip r:embed="rId8" cstate="print">
            <a:biLevel thresh="25000"/>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a:off x="630000" y="6623076"/>
            <a:ext cx="856252" cy="170419"/>
          </a:xfrm>
          <a:prstGeom prst="rect">
            <a:avLst/>
          </a:prstGeom>
          <a:noFill/>
          <a:ln>
            <a:noFill/>
          </a:ln>
        </p:spPr>
      </p:pic>
    </p:spTree>
    <p:custDataLst>
      <p:tags r:id="rId2"/>
    </p:custDataLst>
    <p:extLst>
      <p:ext uri="{BB962C8B-B14F-4D97-AF65-F5344CB8AC3E}">
        <p14:creationId xmlns:p14="http://schemas.microsoft.com/office/powerpoint/2010/main" val="231015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pic>
        <p:nvPicPr>
          <p:cNvPr id="3" name="Picture 7" descr="XOM_FACT_QUIZ_Print_102513_Hi_Page_13_r.psd"/>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userDrawn="1"/>
        </p:nvSpPr>
        <p:spPr bwMode="white">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FFFFFF"/>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FFFFFF"/>
                </a:solidFill>
                <a:ea typeface="Arial"/>
                <a:cs typeface="Arial"/>
              </a:rPr>
              <a:t>’</a:t>
            </a:r>
            <a:r>
              <a:rPr lang="en-US" sz="600" dirty="0">
                <a:solidFill>
                  <a:srgbClr val="FFFFFF"/>
                </a:solidFill>
                <a:ea typeface="Arial"/>
                <a:cs typeface="Arial"/>
              </a:rPr>
              <a:t>s latest report on Form 10-K or information set forth under "factors affecting future results" on the "investors" page of our website at </a:t>
            </a:r>
            <a:r>
              <a:rPr lang="en-US" sz="600" dirty="0" err="1">
                <a:solidFill>
                  <a:srgbClr val="FFFFFF"/>
                </a:solidFill>
                <a:ea typeface="Arial"/>
                <a:cs typeface="Arial"/>
              </a:rPr>
              <a:t>www.exxonmobil.com</a:t>
            </a:r>
            <a:r>
              <a:rPr lang="en-US" sz="600" dirty="0">
                <a:solidFill>
                  <a:srgbClr val="FFFFFF"/>
                </a:solidFill>
                <a:ea typeface="Arial"/>
                <a:cs typeface="Arial"/>
              </a:rPr>
              <a:t>). This material is not to be reproduced without the permission of Exxon Mobil Corporation.</a:t>
            </a:r>
          </a:p>
        </p:txBody>
      </p:sp>
      <p:sp>
        <p:nvSpPr>
          <p:cNvPr id="5" name="Title 1"/>
          <p:cNvSpPr>
            <a:spLocks noGrp="1"/>
          </p:cNvSpPr>
          <p:nvPr>
            <p:ph type="ctrTitle"/>
          </p:nvPr>
        </p:nvSpPr>
        <p:spPr bwMode="white">
          <a:xfrm>
            <a:off x="633985" y="1901957"/>
            <a:ext cx="10942067" cy="2738459"/>
          </a:xfrm>
        </p:spPr>
        <p:txBody>
          <a:bodyPr>
            <a:noAutofit/>
          </a:bodyPr>
          <a:lstStyle>
            <a:lvl1pPr>
              <a:lnSpc>
                <a:spcPct val="90000"/>
              </a:lnSpc>
              <a:defRPr sz="6600" b="0" i="0">
                <a:solidFill>
                  <a:schemeClr val="bg1"/>
                </a:solidFill>
                <a:latin typeface="+mn-lt"/>
                <a:cs typeface="Arial"/>
              </a:defRPr>
            </a:lvl1pPr>
          </a:lstStyle>
          <a:p>
            <a:r>
              <a:rPr lang="en-US" smtClean="0"/>
              <a:t>Click to edit Master title style</a:t>
            </a:r>
            <a:endParaRPr lang="en-US" dirty="0"/>
          </a:p>
        </p:txBody>
      </p:sp>
      <p:sp>
        <p:nvSpPr>
          <p:cNvPr id="6" name="Content Placeholder 4"/>
          <p:cNvSpPr>
            <a:spLocks noGrp="1"/>
          </p:cNvSpPr>
          <p:nvPr>
            <p:ph sz="quarter" idx="11"/>
          </p:nvPr>
        </p:nvSpPr>
        <p:spPr bwMode="white">
          <a:xfrm>
            <a:off x="633984" y="1572772"/>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9" name="Picture 8" descr="exmo_tag_tm_rev_rgb.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331197" y="442690"/>
            <a:ext cx="3352800" cy="650631"/>
          </a:xfrm>
          <a:prstGeom prst="rect">
            <a:avLst/>
          </a:prstGeom>
        </p:spPr>
      </p:pic>
    </p:spTree>
    <p:extLst>
      <p:ext uri="{BB962C8B-B14F-4D97-AF65-F5344CB8AC3E}">
        <p14:creationId xmlns:p14="http://schemas.microsoft.com/office/powerpoint/2010/main" val="7705877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nd">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508000" y="3611165"/>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sp>
        <p:nvSpPr>
          <p:cNvPr id="4" name="Picture Placeholder 5"/>
          <p:cNvSpPr>
            <a:spLocks noGrp="1"/>
          </p:cNvSpPr>
          <p:nvPr>
            <p:ph type="pic" sz="quarter" idx="12"/>
          </p:nvPr>
        </p:nvSpPr>
        <p:spPr>
          <a:xfrm>
            <a:off x="1" y="4114800"/>
            <a:ext cx="12192000" cy="2743200"/>
          </a:xfrm>
          <a:solidFill>
            <a:schemeClr val="bg1">
              <a:lumMod val="85000"/>
            </a:schemeClr>
          </a:solidFill>
        </p:spPr>
        <p:txBody>
          <a:bodyPr rtlCol="0">
            <a:noAutofit/>
          </a:bodyPr>
          <a:lstStyle>
            <a:lvl1pPr marL="0" indent="0" algn="l" defTabSz="457189" rtl="0" eaLnBrk="1" latinLnBrk="0" hangingPunct="1">
              <a:buFont typeface="Arial"/>
              <a:buNone/>
              <a:defRPr lang="en-US" sz="1200" kern="1200" dirty="0" smtClean="0">
                <a:solidFill>
                  <a:srgbClr val="000000"/>
                </a:solidFill>
                <a:latin typeface="+mn-lt"/>
                <a:ea typeface="+mn-ea"/>
                <a:cs typeface="+mn-cs"/>
              </a:defRPr>
            </a:lvl1pPr>
          </a:lstStyle>
          <a:p>
            <a:pPr lvl="0"/>
            <a:r>
              <a:rPr lang="en-US" noProof="0" smtClean="0"/>
              <a:t>Click icon to add picture</a:t>
            </a:r>
            <a:endParaRPr lang="en-US" noProof="0" dirty="0" smtClean="0"/>
          </a:p>
        </p:txBody>
      </p:sp>
      <p:sp>
        <p:nvSpPr>
          <p:cNvPr id="5" name="Title 1"/>
          <p:cNvSpPr>
            <a:spLocks noGrp="1"/>
          </p:cNvSpPr>
          <p:nvPr>
            <p:ph type="ctrTitle"/>
          </p:nvPr>
        </p:nvSpPr>
        <p:spPr>
          <a:xfrm>
            <a:off x="633985" y="1901952"/>
            <a:ext cx="10942067" cy="1697982"/>
          </a:xfrm>
        </p:spPr>
        <p:txBody>
          <a:bodyPr>
            <a:noAutofit/>
          </a:bodyPr>
          <a:lstStyle>
            <a:lvl1pPr>
              <a:lnSpc>
                <a:spcPct val="90000"/>
              </a:lnSpc>
              <a:defRPr sz="5400" b="0" i="0">
                <a:solidFill>
                  <a:srgbClr val="000000"/>
                </a:solidFill>
                <a:latin typeface="+mn-lt"/>
                <a:cs typeface="Arial"/>
              </a:defRPr>
            </a:lvl1pPr>
          </a:lstStyle>
          <a:p>
            <a:r>
              <a:rPr lang="en-US" smtClean="0"/>
              <a:t>Click to edit Master title style</a:t>
            </a:r>
            <a:endParaRPr lang="en-US" dirty="0"/>
          </a:p>
        </p:txBody>
      </p:sp>
      <p:sp>
        <p:nvSpPr>
          <p:cNvPr id="6" name="Content Placeholder 4"/>
          <p:cNvSpPr>
            <a:spLocks noGrp="1"/>
          </p:cNvSpPr>
          <p:nvPr>
            <p:ph sz="quarter" idx="11"/>
          </p:nvPr>
        </p:nvSpPr>
        <p:spPr>
          <a:xfrm>
            <a:off x="633984" y="1572772"/>
            <a:ext cx="4876800" cy="314325"/>
          </a:xfrm>
        </p:spPr>
        <p:txBody>
          <a:bodyPr/>
          <a:lstStyle>
            <a:lvl1pPr marL="0" indent="0">
              <a:buNone/>
              <a:defRPr lang="en-US" sz="1600" kern="1200" dirty="0" smtClean="0">
                <a:solidFill>
                  <a:srgbClr val="000000"/>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7" name="Picture 6" descr="exmo_tag_tm_rgb.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31197" y="442690"/>
            <a:ext cx="3352800" cy="650631"/>
          </a:xfrm>
          <a:prstGeom prst="rect">
            <a:avLst/>
          </a:prstGeom>
        </p:spPr>
      </p:pic>
    </p:spTree>
    <p:extLst>
      <p:ext uri="{BB962C8B-B14F-4D97-AF65-F5344CB8AC3E}">
        <p14:creationId xmlns:p14="http://schemas.microsoft.com/office/powerpoint/2010/main" val="2190175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p:spTree>
      <p:nvGrpSpPr>
        <p:cNvPr id="1" name=""/>
        <p:cNvGrpSpPr/>
        <p:nvPr/>
      </p:nvGrpSpPr>
      <p:grpSpPr>
        <a:xfrm>
          <a:off x="0" y="0"/>
          <a:ext cx="0" cy="0"/>
          <a:chOff x="0" y="0"/>
          <a:chExt cx="0" cy="0"/>
        </a:xfrm>
      </p:grpSpPr>
      <p:pic>
        <p:nvPicPr>
          <p:cNvPr id="9" name="Picture 8" descr="EM_pattern_PowerPoint_Blue_rgb_soli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321946"/>
            <a:ext cx="12192000" cy="3084576"/>
          </a:xfrm>
          <a:prstGeom prst="rect">
            <a:avLst/>
          </a:prstGeom>
        </p:spPr>
      </p:pic>
      <p:pic>
        <p:nvPicPr>
          <p:cNvPr id="3" name="Picture 2" descr="exmo_elh_tm_k.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sp>
        <p:nvSpPr>
          <p:cNvPr id="6" name="Rectangle 5"/>
          <p:cNvSpPr>
            <a:spLocks noChangeArrowheads="1"/>
          </p:cNvSpPr>
          <p:nvPr userDrawn="1"/>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sp>
        <p:nvSpPr>
          <p:cNvPr id="11" name="Title 1"/>
          <p:cNvSpPr>
            <a:spLocks noGrp="1"/>
          </p:cNvSpPr>
          <p:nvPr>
            <p:ph type="ctrTitle"/>
          </p:nvPr>
        </p:nvSpPr>
        <p:spPr>
          <a:xfrm>
            <a:off x="633985" y="1901952"/>
            <a:ext cx="10942067" cy="1825498"/>
          </a:xfrm>
        </p:spPr>
        <p:txBody>
          <a:bodyPr>
            <a:noAutofit/>
          </a:bodyPr>
          <a:lstStyle>
            <a:lvl1pPr>
              <a:lnSpc>
                <a:spcPct val="90000"/>
              </a:lnSpc>
              <a:defRPr sz="5400" b="0" i="0" baseline="0">
                <a:solidFill>
                  <a:srgbClr val="000000"/>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a:xfrm>
            <a:off x="633984" y="1572772"/>
            <a:ext cx="4876800" cy="314325"/>
          </a:xfrm>
        </p:spPr>
        <p:txBody>
          <a:bodyPr/>
          <a:lstStyle>
            <a:lvl1pPr marL="0" indent="0">
              <a:buNone/>
              <a:defRPr lang="en-US" sz="1600" kern="1200" dirty="0" smtClean="0">
                <a:solidFill>
                  <a:srgbClr val="000000"/>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8" name="Picture 7"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321425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76253" y="1309689"/>
            <a:ext cx="11239500" cy="4813300"/>
          </a:xfrm>
        </p:spPr>
        <p:txBody>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6253" y="293688"/>
            <a:ext cx="11239500" cy="762000"/>
          </a:xfrm>
        </p:spPr>
        <p:txBody>
          <a:bodyPr/>
          <a:lstStyle>
            <a:lvl1pPr>
              <a:defRPr>
                <a:solidFill>
                  <a:schemeClr val="bg1"/>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92740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itle Slide Graphic Blue">
    <p:spTree>
      <p:nvGrpSpPr>
        <p:cNvPr id="1" name=""/>
        <p:cNvGrpSpPr/>
        <p:nvPr/>
      </p:nvGrpSpPr>
      <p:grpSpPr>
        <a:xfrm>
          <a:off x="0" y="0"/>
          <a:ext cx="0" cy="0"/>
          <a:chOff x="0" y="0"/>
          <a:chExt cx="0" cy="0"/>
        </a:xfrm>
      </p:grpSpPr>
      <p:sp>
        <p:nvSpPr>
          <p:cNvPr id="10" name="Rectangle 9"/>
          <p:cNvSpPr/>
          <p:nvPr userDrawn="1"/>
        </p:nvSpPr>
        <p:spPr>
          <a:xfrm>
            <a:off x="0" y="1325080"/>
            <a:ext cx="12192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pPr>
            <a:endParaRPr lang="en-US" sz="1800">
              <a:solidFill>
                <a:srgbClr val="000000"/>
              </a:solidFill>
            </a:endParaRPr>
          </a:p>
        </p:txBody>
      </p:sp>
      <p:sp>
        <p:nvSpPr>
          <p:cNvPr id="6" name="Rectangle 5"/>
          <p:cNvSpPr>
            <a:spLocks noChangeArrowheads="1"/>
          </p:cNvSpPr>
          <p:nvPr userDrawn="1"/>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12192000" cy="3084576"/>
          </a:xfrm>
          <a:prstGeom prst="rect">
            <a:avLst/>
          </a:prstGeom>
        </p:spPr>
      </p:pic>
      <p:sp>
        <p:nvSpPr>
          <p:cNvPr id="11" name="Title 1"/>
          <p:cNvSpPr>
            <a:spLocks noGrp="1"/>
          </p:cNvSpPr>
          <p:nvPr>
            <p:ph type="ctrTitle"/>
          </p:nvPr>
        </p:nvSpPr>
        <p:spPr bwMode="white">
          <a:xfrm>
            <a:off x="633985" y="1900826"/>
            <a:ext cx="10942067" cy="1828800"/>
          </a:xfrm>
        </p:spPr>
        <p:txBody>
          <a:bodyPr>
            <a:noAutofit/>
          </a:bodyPr>
          <a:lstStyle>
            <a:lvl1pPr>
              <a:lnSpc>
                <a:spcPct val="90000"/>
              </a:lnSpc>
              <a:defRPr sz="5400" b="0" i="0" baseline="0">
                <a:solidFill>
                  <a:schemeClr val="bg1"/>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633984" y="1576846"/>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pic>
        <p:nvPicPr>
          <p:cNvPr id="15" name="Picture 14"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145930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70" y="1309688"/>
            <a:ext cx="109671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00403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0146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283223367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Graphic Blue">
    <p:spTree>
      <p:nvGrpSpPr>
        <p:cNvPr id="1" name=""/>
        <p:cNvGrpSpPr/>
        <p:nvPr/>
      </p:nvGrpSpPr>
      <p:grpSpPr>
        <a:xfrm>
          <a:off x="0" y="0"/>
          <a:ext cx="0" cy="0"/>
          <a:chOff x="0" y="0"/>
          <a:chExt cx="0" cy="0"/>
        </a:xfrm>
      </p:grpSpPr>
      <p:sp>
        <p:nvSpPr>
          <p:cNvPr id="10" name="Rectangle 9"/>
          <p:cNvSpPr/>
          <p:nvPr/>
        </p:nvSpPr>
        <p:spPr>
          <a:xfrm>
            <a:off x="0" y="1325080"/>
            <a:ext cx="12192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6" name="Rectangle 5"/>
          <p:cNvSpPr>
            <a:spLocks noChangeArrowheads="1"/>
          </p:cNvSpPr>
          <p:nvPr/>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pic>
        <p:nvPicPr>
          <p:cNvPr id="9" name="Picture 8" descr="EM_pattern_PowerPoint_White.png"/>
          <p:cNvPicPr>
            <a:picLocks noChangeAspect="1"/>
          </p:cNvPicPr>
          <p:nvPr/>
        </p:nvPicPr>
        <p:blipFill>
          <a:blip r:embed="rId2">
            <a:alphaModFix amt="63000"/>
            <a:extLst>
              <a:ext uri="{28A0092B-C50C-407E-A947-70E740481C1C}">
                <a14:useLocalDpi xmlns:a14="http://schemas.microsoft.com/office/drawing/2010/main"/>
              </a:ext>
            </a:extLst>
          </a:blip>
          <a:stretch>
            <a:fillRect/>
          </a:stretch>
        </p:blipFill>
        <p:spPr>
          <a:xfrm>
            <a:off x="0" y="1325080"/>
            <a:ext cx="12192000" cy="3084576"/>
          </a:xfrm>
          <a:prstGeom prst="rect">
            <a:avLst/>
          </a:prstGeom>
        </p:spPr>
      </p:pic>
      <p:sp>
        <p:nvSpPr>
          <p:cNvPr id="11" name="Title 1"/>
          <p:cNvSpPr>
            <a:spLocks noGrp="1"/>
          </p:cNvSpPr>
          <p:nvPr>
            <p:ph type="ctrTitle"/>
          </p:nvPr>
        </p:nvSpPr>
        <p:spPr bwMode="white">
          <a:xfrm>
            <a:off x="633985" y="1900826"/>
            <a:ext cx="10942067" cy="18288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633984" y="1576846"/>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pic>
        <p:nvPicPr>
          <p:cNvPr id="15" name="Picture 14" descr="exmo_re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369314645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9" y="1309688"/>
            <a:ext cx="109671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0403910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9" y="1309688"/>
            <a:ext cx="109671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880752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Text with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609602" y="293464"/>
            <a:ext cx="5197780" cy="762737"/>
          </a:xfrm>
        </p:spPr>
        <p:txBody>
          <a:bodyPr/>
          <a:lstStyle>
            <a:lvl1pPr>
              <a:defRPr>
                <a:solidFill>
                  <a:srgbClr val="ED1C2E"/>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8" y="1309695"/>
            <a:ext cx="5177499" cy="4525963"/>
          </a:xfrm>
        </p:spPr>
        <p:txBody>
          <a:bodyPr/>
          <a:lstStyle>
            <a:lvl1pPr>
              <a:spcBef>
                <a:spcPts val="600"/>
              </a:spcBef>
              <a:defRPr sz="2000" b="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0"/>
          </p:nvPr>
        </p:nvSpPr>
        <p:spPr>
          <a:xfrm>
            <a:off x="6704779" y="0"/>
            <a:ext cx="5487223" cy="6858000"/>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pic>
        <p:nvPicPr>
          <p:cNvPr id="7" name="Picture 10" descr="exmo_r.bmp"/>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2302" y="6419112"/>
            <a:ext cx="136736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
        <p:nvSpPr>
          <p:cNvPr id="9" name="TextBox 8"/>
          <p:cNvSpPr txBox="1"/>
          <p:nvPr userDrawn="1"/>
        </p:nvSpPr>
        <p:spPr>
          <a:xfrm>
            <a:off x="9177930" y="6440333"/>
            <a:ext cx="2260555" cy="246221"/>
          </a:xfrm>
          <a:prstGeom prst="rect">
            <a:avLst/>
          </a:prstGeom>
          <a:noFill/>
        </p:spPr>
        <p:txBody>
          <a:bodyPr wrap="none" rtlCol="0">
            <a:spAutoFit/>
          </a:bodyPr>
          <a:lstStyle/>
          <a:p>
            <a:r>
              <a:rPr lang="en-US" sz="1000" i="1" dirty="0" smtClean="0">
                <a:solidFill>
                  <a:srgbClr val="000000"/>
                </a:solidFill>
              </a:rPr>
              <a:t>ExxonMobil 2018 Outlook for Energy</a:t>
            </a:r>
            <a:endParaRPr lang="en-US" sz="1000" i="1" dirty="0">
              <a:solidFill>
                <a:srgbClr val="000000"/>
              </a:solidFill>
            </a:endParaRPr>
          </a:p>
        </p:txBody>
      </p:sp>
    </p:spTree>
    <p:extLst>
      <p:ext uri="{BB962C8B-B14F-4D97-AF65-F5344CB8AC3E}">
        <p14:creationId xmlns:p14="http://schemas.microsoft.com/office/powerpoint/2010/main" val="310269209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200"/>
            </a:lvl1pPr>
          </a:lstStyle>
          <a:p>
            <a:pPr lvl="0"/>
            <a:r>
              <a:rPr lang="en-US" noProof="0" smtClean="0"/>
              <a:t>Click icon to add picture</a:t>
            </a:r>
            <a:endParaRPr lang="en-US" noProof="0" dirty="0"/>
          </a:p>
        </p:txBody>
      </p:sp>
      <p:sp>
        <p:nvSpPr>
          <p:cNvPr id="2" name="Title 1"/>
          <p:cNvSpPr>
            <a:spLocks noGrp="1"/>
          </p:cNvSpPr>
          <p:nvPr>
            <p:ph type="title"/>
          </p:nvPr>
        </p:nvSpPr>
        <p:spPr>
          <a:xfrm>
            <a:off x="609599" y="293464"/>
            <a:ext cx="109728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9" y="1309695"/>
            <a:ext cx="109728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
        <p:nvSpPr>
          <p:cNvPr id="7" name="TextBox 6"/>
          <p:cNvSpPr txBox="1"/>
          <p:nvPr userDrawn="1"/>
        </p:nvSpPr>
        <p:spPr>
          <a:xfrm>
            <a:off x="9177930" y="6440333"/>
            <a:ext cx="2260555" cy="246221"/>
          </a:xfrm>
          <a:prstGeom prst="rect">
            <a:avLst/>
          </a:prstGeom>
          <a:noFill/>
        </p:spPr>
        <p:txBody>
          <a:bodyPr wrap="none" rtlCol="0">
            <a:spAutoFit/>
          </a:bodyPr>
          <a:lstStyle/>
          <a:p>
            <a:r>
              <a:rPr lang="en-US" sz="1000" i="1" dirty="0" smtClean="0">
                <a:solidFill>
                  <a:srgbClr val="000000"/>
                </a:solidFill>
              </a:rPr>
              <a:t>ExxonMobil 2018 Outlook for Energy</a:t>
            </a:r>
            <a:endParaRPr lang="en-US" sz="1000" i="1" dirty="0">
              <a:solidFill>
                <a:srgbClr val="000000"/>
              </a:solidFill>
            </a:endParaRPr>
          </a:p>
        </p:txBody>
      </p:sp>
    </p:spTree>
    <p:extLst>
      <p:ext uri="{BB962C8B-B14F-4D97-AF65-F5344CB8AC3E}">
        <p14:creationId xmlns:p14="http://schemas.microsoft.com/office/powerpoint/2010/main" val="153059437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596899" y="1798322"/>
            <a:ext cx="10973308" cy="4321493"/>
          </a:xfrm>
        </p:spPr>
        <p:txBody>
          <a:bodyPr rtlCol="0" anchor="ctr" anchorCtr="1">
            <a:noAutofit/>
          </a:bodyPr>
          <a:lstStyle>
            <a:lvl1pPr marL="0" indent="0">
              <a:buNone/>
              <a:defRPr sz="1200">
                <a:solidFill>
                  <a:srgbClr val="000000"/>
                </a:solidFill>
              </a:defRPr>
            </a:lvl1pPr>
          </a:lstStyle>
          <a:p>
            <a:pPr lvl="0"/>
            <a:r>
              <a:rPr lang="en-US" noProof="0" smtClean="0"/>
              <a:t>Click icon to add chart</a:t>
            </a:r>
            <a:endParaRPr lang="en-US" noProof="0" dirty="0"/>
          </a:p>
        </p:txBody>
      </p:sp>
      <p:sp>
        <p:nvSpPr>
          <p:cNvPr id="8" name="Content Placeholder 7"/>
          <p:cNvSpPr>
            <a:spLocks noGrp="1"/>
          </p:cNvSpPr>
          <p:nvPr>
            <p:ph sz="quarter" idx="10" hasCustomPrompt="1"/>
          </p:nvPr>
        </p:nvSpPr>
        <p:spPr>
          <a:xfrm>
            <a:off x="596902" y="1363406"/>
            <a:ext cx="10971953"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3"/>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98010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with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480060" y="293464"/>
            <a:ext cx="5327320" cy="762737"/>
          </a:xfrm>
        </p:spPr>
        <p:txBody>
          <a:bodyPr/>
          <a:lstStyle>
            <a:lvl1pPr>
              <a:defRPr>
                <a:solidFill>
                  <a:srgbClr val="ED1C2E"/>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80060" y="1309694"/>
            <a:ext cx="5334000" cy="4525964"/>
          </a:xfrm>
        </p:spPr>
        <p:txBody>
          <a:bodyPr/>
          <a:lstStyle>
            <a:lvl1pPr>
              <a:spcBef>
                <a:spcPts val="715"/>
              </a:spcBef>
              <a:defRPr sz="2133" b="0">
                <a:solidFill>
                  <a:srgbClr val="000000"/>
                </a:solidFill>
              </a:defRPr>
            </a:lvl1pPr>
            <a:lvl2pPr>
              <a:defRPr sz="1867">
                <a:solidFill>
                  <a:srgbClr val="000000"/>
                </a:solidFill>
              </a:defRPr>
            </a:lvl2pPr>
            <a:lvl3pPr>
              <a:defRPr sz="1867">
                <a:solidFill>
                  <a:srgbClr val="000000"/>
                </a:solidFill>
              </a:defRPr>
            </a:lvl3pPr>
            <a:lvl4pPr>
              <a:defRPr sz="1867">
                <a:solidFill>
                  <a:srgbClr val="000000"/>
                </a:solidFill>
              </a:defRPr>
            </a:lvl4pPr>
            <a:lvl5pPr>
              <a:defRPr sz="1867">
                <a:solidFill>
                  <a:srgbClr val="000000"/>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0"/>
          </p:nvPr>
        </p:nvSpPr>
        <p:spPr>
          <a:xfrm>
            <a:off x="6704781" y="0"/>
            <a:ext cx="5487223" cy="6858000"/>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dirty="0"/>
          </a:p>
        </p:txBody>
      </p:sp>
      <p:pic>
        <p:nvPicPr>
          <p:cNvPr id="8" name="Picture 7" descr="exmo_r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72723" y="6403987"/>
            <a:ext cx="1143000" cy="229093"/>
          </a:xfrm>
          <a:prstGeom prst="rect">
            <a:avLst/>
          </a:prstGeom>
        </p:spPr>
      </p:pic>
    </p:spTree>
    <p:custDataLst>
      <p:tags r:id="rId1"/>
    </p:custDataLst>
    <p:extLst>
      <p:ext uri="{BB962C8B-B14F-4D97-AF65-F5344CB8AC3E}">
        <p14:creationId xmlns:p14="http://schemas.microsoft.com/office/powerpoint/2010/main" val="359377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168218" y="1363403"/>
            <a:ext cx="3412647" cy="4756410"/>
          </a:xfrm>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hart Placeholder 4"/>
          <p:cNvSpPr>
            <a:spLocks noGrp="1"/>
          </p:cNvSpPr>
          <p:nvPr>
            <p:ph type="chart" sz="quarter" idx="12"/>
          </p:nvPr>
        </p:nvSpPr>
        <p:spPr>
          <a:xfrm>
            <a:off x="596900" y="1801563"/>
            <a:ext cx="7543800" cy="4318250"/>
          </a:xfrm>
        </p:spPr>
        <p:txBody>
          <a:bodyPr rtlCol="0" anchor="ctr" anchorCtr="1">
            <a:noAutofit/>
          </a:bodyPr>
          <a:lstStyle>
            <a:lvl1pPr marL="0" indent="0">
              <a:buNone/>
              <a:defRPr sz="1200"/>
            </a:lvl1pPr>
          </a:lstStyle>
          <a:p>
            <a:pPr lvl="0"/>
            <a:r>
              <a:rPr lang="en-US" noProof="0" smtClean="0"/>
              <a:t>Click icon to add chart</a:t>
            </a:r>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7"/>
          <p:cNvSpPr>
            <a:spLocks noGrp="1"/>
          </p:cNvSpPr>
          <p:nvPr>
            <p:ph sz="quarter" idx="13" hasCustomPrompt="1"/>
          </p:nvPr>
        </p:nvSpPr>
        <p:spPr>
          <a:xfrm>
            <a:off x="596901" y="1363406"/>
            <a:ext cx="7542040"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3" name="Slide Number Placeholder 2"/>
          <p:cNvSpPr>
            <a:spLocks noGrp="1"/>
          </p:cNvSpPr>
          <p:nvPr>
            <p:ph type="sldNum" sz="quarter" idx="14"/>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81864955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harts and Content 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36779"/>
            <a:ext cx="3346027"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609600" y="4114803"/>
            <a:ext cx="10972800" cy="2013585"/>
          </a:xfrm>
        </p:spPr>
        <p:txBody>
          <a:bodyPr/>
          <a:lstStyle>
            <a:lvl1pPr>
              <a:spcBef>
                <a:spcPts val="600"/>
              </a:spcBef>
              <a:defRPr sz="20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half" idx="12"/>
          </p:nvPr>
        </p:nvSpPr>
        <p:spPr>
          <a:xfrm>
            <a:off x="4422988" y="1636779"/>
            <a:ext cx="3346027"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7" name="Content Placeholder 2"/>
          <p:cNvSpPr>
            <a:spLocks noGrp="1"/>
          </p:cNvSpPr>
          <p:nvPr>
            <p:ph sz="half" idx="13"/>
          </p:nvPr>
        </p:nvSpPr>
        <p:spPr>
          <a:xfrm>
            <a:off x="8236373" y="1636779"/>
            <a:ext cx="3346027"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4"/>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30592575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87779439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51203749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341035" y="2998791"/>
            <a:ext cx="750993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13028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1" y="3895344"/>
            <a:ext cx="10965489"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2"/>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2385371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1" y="3895344"/>
            <a:ext cx="10965489"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2"/>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1790894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73936"/>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609601" y="1773936"/>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609601" y="3576638"/>
            <a:ext cx="4871579"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576638"/>
            <a:ext cx="4871579"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5"/>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9100601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607484" y="1143000"/>
            <a:ext cx="109728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0814515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0057252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467"/>
            </a:lvl1pPr>
          </a:lstStyle>
          <a:p>
            <a:pPr lvl="0"/>
            <a:r>
              <a:rPr lang="en-US" noProof="0" smtClean="0"/>
              <a:t>Click icon to add picture</a:t>
            </a:r>
            <a:endParaRPr lang="en-US" noProof="0" dirty="0"/>
          </a:p>
        </p:txBody>
      </p:sp>
      <p:sp>
        <p:nvSpPr>
          <p:cNvPr id="2" name="Title 1"/>
          <p:cNvSpPr>
            <a:spLocks noGrp="1"/>
          </p:cNvSpPr>
          <p:nvPr>
            <p:ph type="title"/>
          </p:nvPr>
        </p:nvSpPr>
        <p:spPr>
          <a:xfrm>
            <a:off x="476253" y="293464"/>
            <a:ext cx="112395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76253" y="1309694"/>
            <a:ext cx="11239500" cy="4525964"/>
          </a:xfrm>
        </p:spPr>
        <p:txBody>
          <a:bodyPr/>
          <a:lstStyle>
            <a:lvl1pPr marL="0" indent="0">
              <a:buFontTx/>
              <a:buNone/>
              <a:defRPr sz="2133" b="0">
                <a:solidFill>
                  <a:schemeClr val="bg1"/>
                </a:solidFill>
              </a:defRPr>
            </a:lvl1pPr>
            <a:lvl2pPr marL="270232" indent="0">
              <a:buFontTx/>
              <a:buNone/>
              <a:defRPr sz="1867">
                <a:solidFill>
                  <a:schemeClr val="bg1"/>
                </a:solidFill>
              </a:defRPr>
            </a:lvl2pPr>
            <a:lvl3pPr marL="540465" indent="0">
              <a:buFontTx/>
              <a:buNone/>
              <a:defRPr sz="1867">
                <a:solidFill>
                  <a:schemeClr val="bg1"/>
                </a:solidFill>
              </a:defRPr>
            </a:lvl3pPr>
            <a:lvl4pPr marL="820147" indent="0">
              <a:buFontTx/>
              <a:buNone/>
              <a:defRPr sz="1867">
                <a:solidFill>
                  <a:schemeClr val="bg1"/>
                </a:solidFill>
              </a:defRPr>
            </a:lvl4pPr>
            <a:lvl5pPr marL="1090378" indent="0">
              <a:buFontTx/>
              <a:buNone/>
              <a:defRPr sz="1867">
                <a:solidFill>
                  <a:schemeClr val="bg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452356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2459289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956193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7670854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Content with Image Bottom">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7"/>
            <a:ext cx="12192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a:p>
        </p:txBody>
      </p:sp>
      <p:sp>
        <p:nvSpPr>
          <p:cNvPr id="8" name="Content Placeholder 7"/>
          <p:cNvSpPr>
            <a:spLocks noGrp="1"/>
          </p:cNvSpPr>
          <p:nvPr>
            <p:ph sz="quarter" idx="10"/>
          </p:nvPr>
        </p:nvSpPr>
        <p:spPr>
          <a:xfrm>
            <a:off x="605369" y="1309688"/>
            <a:ext cx="10967199"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2"/>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935450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cSld name="Content with 2 Images">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7"/>
            <a:ext cx="6096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sp>
        <p:nvSpPr>
          <p:cNvPr id="8" name="Content Placeholder 7"/>
          <p:cNvSpPr>
            <a:spLocks noGrp="1"/>
          </p:cNvSpPr>
          <p:nvPr>
            <p:ph sz="quarter" idx="10"/>
          </p:nvPr>
        </p:nvSpPr>
        <p:spPr>
          <a:xfrm>
            <a:off x="605369" y="1309688"/>
            <a:ext cx="10967199"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2"/>
          </p:nvPr>
        </p:nvSpPr>
        <p:spPr>
          <a:xfrm>
            <a:off x="6096000" y="3558237"/>
            <a:ext cx="6096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3"/>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85090661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68300" y="301628"/>
            <a:ext cx="10972800" cy="592139"/>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062569" y="2403476"/>
            <a:ext cx="7457017" cy="3552825"/>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85069464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8300" y="301628"/>
            <a:ext cx="10972800" cy="592139"/>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2569" y="2403476"/>
            <a:ext cx="7457017" cy="3552825"/>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2949486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_only - blue band">
    <p:spTree>
      <p:nvGrpSpPr>
        <p:cNvPr id="1" name=""/>
        <p:cNvGrpSpPr/>
        <p:nvPr/>
      </p:nvGrpSpPr>
      <p:grpSpPr>
        <a:xfrm>
          <a:off x="0" y="0"/>
          <a:ext cx="0" cy="0"/>
          <a:chOff x="0" y="0"/>
          <a:chExt cx="0" cy="0"/>
        </a:xfrm>
      </p:grpSpPr>
      <p:sp>
        <p:nvSpPr>
          <p:cNvPr id="2" name="Title 1"/>
          <p:cNvSpPr>
            <a:spLocks noGrp="1"/>
          </p:cNvSpPr>
          <p:nvPr>
            <p:ph type="title"/>
          </p:nvPr>
        </p:nvSpPr>
        <p:spPr>
          <a:xfrm>
            <a:off x="1229705" y="491396"/>
            <a:ext cx="10591803" cy="762000"/>
          </a:xfrm>
        </p:spPr>
        <p:txBody>
          <a:bodyPr/>
          <a:lstStyle>
            <a:lvl1pPr>
              <a:defRPr sz="2603"/>
            </a:lvl1pPr>
          </a:lstStyle>
          <a:p>
            <a:r>
              <a:rPr lang="en-US" dirty="0" smtClean="0"/>
              <a:t>Click to edit Master title style</a:t>
            </a:r>
            <a:endParaRPr lang="en-US" dirty="0"/>
          </a:p>
        </p:txBody>
      </p:sp>
      <p:sp>
        <p:nvSpPr>
          <p:cNvPr id="3" name="Rectangle 2"/>
          <p:cNvSpPr/>
          <p:nvPr userDrawn="1"/>
        </p:nvSpPr>
        <p:spPr>
          <a:xfrm>
            <a:off x="773724" y="6096000"/>
            <a:ext cx="1558927" cy="762000"/>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08184" fontAlgn="base">
              <a:spcBef>
                <a:spcPct val="0"/>
              </a:spcBef>
              <a:spcAft>
                <a:spcPct val="0"/>
              </a:spcAft>
            </a:pPr>
            <a:endParaRPr lang="en-US" sz="1350">
              <a:solidFill>
                <a:srgbClr val="000000"/>
              </a:solidFill>
            </a:endParaRPr>
          </a:p>
        </p:txBody>
      </p:sp>
    </p:spTree>
    <p:extLst>
      <p:ext uri="{BB962C8B-B14F-4D97-AF65-F5344CB8AC3E}">
        <p14:creationId xmlns:p14="http://schemas.microsoft.com/office/powerpoint/2010/main" val="17147987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 blue ban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219201" y="1309689"/>
            <a:ext cx="10496552" cy="4813300"/>
          </a:xfrm>
        </p:spPr>
        <p:txBody>
          <a:bodyPr/>
          <a:lstStyle>
            <a:lvl1pPr>
              <a:defRPr>
                <a:solidFill>
                  <a:srgbClr val="000000"/>
                </a:solidFill>
                <a:latin typeface="EMprint" panose="020B0503020204020204" pitchFamily="34" charset="0"/>
              </a:defRPr>
            </a:lvl1pPr>
            <a:lvl2pPr>
              <a:defRPr>
                <a:solidFill>
                  <a:srgbClr val="000000"/>
                </a:solidFill>
                <a:latin typeface="EMprint" panose="020B0503020204020204" pitchFamily="34" charset="0"/>
              </a:defRPr>
            </a:lvl2pPr>
            <a:lvl3pPr>
              <a:defRPr>
                <a:solidFill>
                  <a:srgbClr val="000000"/>
                </a:solidFill>
                <a:latin typeface="EMprint" panose="020B0503020204020204" pitchFamily="34" charset="0"/>
              </a:defRPr>
            </a:lvl3pPr>
            <a:lvl4pPr>
              <a:defRPr>
                <a:solidFill>
                  <a:srgbClr val="000000"/>
                </a:solidFill>
                <a:latin typeface="EMprint" panose="020B0503020204020204" pitchFamily="34" charset="0"/>
              </a:defRPr>
            </a:lvl4pPr>
            <a:lvl5pPr>
              <a:defRPr>
                <a:solidFill>
                  <a:srgbClr val="000000"/>
                </a:solidFill>
                <a:latin typeface="EMprint"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219201" y="386081"/>
            <a:ext cx="10496552" cy="762000"/>
          </a:xfrm>
        </p:spPr>
        <p:txBody>
          <a:bodyPr/>
          <a:lstStyle>
            <a:lvl1pPr>
              <a:defRPr sz="2603"/>
            </a:lvl1pPr>
          </a:lstStyle>
          <a:p>
            <a:r>
              <a:rPr lang="en-US" dirty="0" smtClean="0"/>
              <a:t>Click to edit Master title style</a:t>
            </a:r>
            <a:endParaRPr lang="en-US" dirty="0"/>
          </a:p>
        </p:txBody>
      </p:sp>
      <p:sp>
        <p:nvSpPr>
          <p:cNvPr id="3" name="Rectangle 2"/>
          <p:cNvSpPr/>
          <p:nvPr userDrawn="1"/>
        </p:nvSpPr>
        <p:spPr>
          <a:xfrm>
            <a:off x="552449" y="6122993"/>
            <a:ext cx="1150771" cy="508529"/>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08184" fontAlgn="base">
              <a:spcBef>
                <a:spcPct val="0"/>
              </a:spcBef>
              <a:spcAft>
                <a:spcPct val="0"/>
              </a:spcAft>
            </a:pPr>
            <a:endParaRPr lang="en-US" sz="1350">
              <a:solidFill>
                <a:srgbClr val="000000"/>
              </a:solidFill>
            </a:endParaRPr>
          </a:p>
        </p:txBody>
      </p:sp>
    </p:spTree>
    <p:extLst>
      <p:ext uri="{BB962C8B-B14F-4D97-AF65-F5344CB8AC3E}">
        <p14:creationId xmlns:p14="http://schemas.microsoft.com/office/powerpoint/2010/main" val="1274230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08">
          <p15:clr>
            <a:srgbClr val="FBAE40"/>
          </p15:clr>
        </p15:guide>
        <p15:guide id="2" pos="102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sp>
        <p:nvSpPr>
          <p:cNvPr id="13" name="Line 4"/>
          <p:cNvSpPr>
            <a:spLocks noChangeShapeType="1"/>
          </p:cNvSpPr>
          <p:nvPr userDrawn="1"/>
        </p:nvSpPr>
        <p:spPr bwMode="auto">
          <a:xfrm>
            <a:off x="0" y="6172200"/>
            <a:ext cx="12192000" cy="0"/>
          </a:xfrm>
          <a:prstGeom prst="line">
            <a:avLst/>
          </a:prstGeom>
          <a:noFill/>
          <a:ln w="57150" cmpd="thinThick">
            <a:solidFill>
              <a:srgbClr val="0C479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US" sz="1500" dirty="0">
              <a:solidFill>
                <a:srgbClr val="000000"/>
              </a:solidFill>
            </a:endParaRPr>
          </a:p>
        </p:txBody>
      </p:sp>
      <p:sp>
        <p:nvSpPr>
          <p:cNvPr id="10" name="Rectangle 9"/>
          <p:cNvSpPr/>
          <p:nvPr userDrawn="1"/>
        </p:nvSpPr>
        <p:spPr>
          <a:xfrm>
            <a:off x="0" y="1331878"/>
            <a:ext cx="12192000" cy="3081528"/>
          </a:xfrm>
          <a:prstGeom prst="rect">
            <a:avLst/>
          </a:prstGeom>
          <a:gradFill flip="none" rotWithShape="1">
            <a:gsLst>
              <a:gs pos="30000">
                <a:srgbClr val="0C479D"/>
              </a:gs>
              <a:gs pos="100000">
                <a:srgbClr val="00A3E0"/>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US" sz="1500" dirty="0">
              <a:solidFill>
                <a:srgbClr val="000000"/>
              </a:solidFill>
            </a:endParaRPr>
          </a:p>
        </p:txBody>
      </p:sp>
      <p:pic>
        <p:nvPicPr>
          <p:cNvPr id="9" name="Picture 8" descr="EM_pattern_PowerPoint_White.png"/>
          <p:cNvPicPr>
            <a:picLocks noChangeAspect="1"/>
          </p:cNvPicPr>
          <p:nvPr userDrawn="1"/>
        </p:nvPicPr>
        <p:blipFill>
          <a:blip r:embed="rId3">
            <a:alphaModFix amt="63000"/>
            <a:extLst>
              <a:ext uri="{28A0092B-C50C-407E-A947-70E740481C1C}">
                <a14:useLocalDpi xmlns:a14="http://schemas.microsoft.com/office/drawing/2010/main"/>
              </a:ext>
            </a:extLst>
          </a:blip>
          <a:stretch>
            <a:fillRect/>
          </a:stretch>
        </p:blipFill>
        <p:spPr>
          <a:xfrm>
            <a:off x="-25139" y="1331878"/>
            <a:ext cx="12192000" cy="3084576"/>
          </a:xfrm>
          <a:prstGeom prst="rect">
            <a:avLst/>
          </a:prstGeom>
        </p:spPr>
      </p:pic>
      <p:sp>
        <p:nvSpPr>
          <p:cNvPr id="11" name="Title 1"/>
          <p:cNvSpPr>
            <a:spLocks noGrp="1"/>
          </p:cNvSpPr>
          <p:nvPr>
            <p:ph type="ctrTitle" hasCustomPrompt="1"/>
          </p:nvPr>
        </p:nvSpPr>
        <p:spPr bwMode="white">
          <a:xfrm>
            <a:off x="1516569" y="1683765"/>
            <a:ext cx="9143999" cy="2286000"/>
          </a:xfrm>
        </p:spPr>
        <p:txBody>
          <a:bodyPr anchor="t" anchorCtr="0">
            <a:noAutofit/>
          </a:bodyPr>
          <a:lstStyle>
            <a:lvl1pPr algn="ctr">
              <a:lnSpc>
                <a:spcPct val="90000"/>
              </a:lnSpc>
              <a:defRPr sz="3600" b="1" i="0" baseline="0">
                <a:solidFill>
                  <a:schemeClr val="bg1"/>
                </a:solidFill>
                <a:effectLst>
                  <a:outerShdw blurRad="38100" dist="38100" dir="2700000" algn="tl">
                    <a:srgbClr val="000000">
                      <a:alpha val="43137"/>
                    </a:srgbClr>
                  </a:outerShdw>
                </a:effectLst>
                <a:latin typeface="EMprint Semibold" panose="020B0703020204020204" pitchFamily="34" charset="0"/>
                <a:ea typeface="EMprint Semibold" panose="020B0703020204020204" pitchFamily="34" charset="0"/>
                <a:cs typeface="Arial"/>
              </a:defRPr>
            </a:lvl1pPr>
          </a:lstStyle>
          <a:p>
            <a:r>
              <a:rPr lang="en-US" dirty="0" smtClean="0"/>
              <a:t>ABT-104</a:t>
            </a:r>
            <a:endParaRPr lang="en-US" dirty="0"/>
          </a:p>
        </p:txBody>
      </p:sp>
      <p:pic>
        <p:nvPicPr>
          <p:cNvPr id="14" name="Picture 13" descr="exmo_elh_tm_w.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0280" y="4078513"/>
            <a:ext cx="2389632" cy="324454"/>
          </a:xfrm>
          <a:prstGeom prst="rect">
            <a:avLst/>
          </a:prstGeom>
        </p:spPr>
      </p:pic>
      <p:sp>
        <p:nvSpPr>
          <p:cNvPr id="17" name="Content Placeholder 3"/>
          <p:cNvSpPr>
            <a:spLocks noGrp="1"/>
          </p:cNvSpPr>
          <p:nvPr>
            <p:ph sz="quarter" idx="12" hasCustomPrompt="1"/>
          </p:nvPr>
        </p:nvSpPr>
        <p:spPr>
          <a:xfrm>
            <a:off x="1092181" y="6389697"/>
            <a:ext cx="3663371" cy="253916"/>
          </a:xfrm>
        </p:spPr>
        <p:txBody>
          <a:bodyPr anchor="ctr"/>
          <a:lstStyle>
            <a:lvl1pPr marL="0" indent="0">
              <a:spcBef>
                <a:spcPts val="150"/>
              </a:spcBef>
              <a:buNone/>
              <a:defRPr sz="788" b="1" i="1" baseline="0">
                <a:solidFill>
                  <a:srgbClr val="0C479D"/>
                </a:solidFill>
              </a:defRPr>
            </a:lvl1pPr>
            <a:lvl2pPr marL="342900" indent="0">
              <a:buNone/>
              <a:defRPr sz="900" b="0">
                <a:solidFill>
                  <a:srgbClr val="0C479D"/>
                </a:solidFill>
              </a:defRPr>
            </a:lvl2pPr>
            <a:lvl3pPr marL="685800" indent="0">
              <a:buNone/>
              <a:defRPr sz="900" b="0">
                <a:solidFill>
                  <a:srgbClr val="0C479D"/>
                </a:solidFill>
              </a:defRPr>
            </a:lvl3pPr>
            <a:lvl4pPr marL="1028700" indent="0">
              <a:buNone/>
              <a:defRPr sz="900" b="0">
                <a:solidFill>
                  <a:srgbClr val="0C479D"/>
                </a:solidFill>
              </a:defRPr>
            </a:lvl4pPr>
            <a:lvl5pPr marL="1371600" indent="0">
              <a:buNone/>
              <a:defRPr sz="900" b="0">
                <a:solidFill>
                  <a:srgbClr val="0C479D"/>
                </a:solidFill>
              </a:defRPr>
            </a:lvl5pPr>
          </a:lstStyle>
          <a:p>
            <a:pPr lvl="0"/>
            <a:r>
              <a:rPr lang="en-US" dirty="0" smtClean="0"/>
              <a:t>ABT Training Module 104</a:t>
            </a:r>
            <a:endParaRPr lang="en-US" dirty="0"/>
          </a:p>
        </p:txBody>
      </p:sp>
      <p:pic>
        <p:nvPicPr>
          <p:cNvPr id="12" name="Picture 11" descr="exmo_red.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955193" y="414171"/>
            <a:ext cx="1941115" cy="390717"/>
          </a:xfrm>
          <a:prstGeom prst="rect">
            <a:avLst/>
          </a:prstGeom>
          <a:noFill/>
          <a:ln>
            <a:noFill/>
          </a:ln>
        </p:spPr>
      </p:pic>
    </p:spTree>
    <p:custDataLst>
      <p:tags r:id="rId1"/>
    </p:custDataLst>
    <p:extLst>
      <p:ext uri="{BB962C8B-B14F-4D97-AF65-F5344CB8AC3E}">
        <p14:creationId xmlns:p14="http://schemas.microsoft.com/office/powerpoint/2010/main" val="139868299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1914144" y="1719072"/>
            <a:ext cx="8382000" cy="4206240"/>
          </a:xfrm>
        </p:spPr>
        <p:txBody>
          <a:bodyPr rtlCol="0" anchor="ctr" anchorCtr="1">
            <a:noAutofit/>
          </a:bodyPr>
          <a:lstStyle>
            <a:lvl1pPr marL="0" indent="0">
              <a:buNone/>
              <a:defRPr sz="1467">
                <a:solidFill>
                  <a:srgbClr val="000000"/>
                </a:solidFill>
              </a:defRPr>
            </a:lvl1pPr>
          </a:lstStyle>
          <a:p>
            <a:pPr lvl="0"/>
            <a:r>
              <a:rPr lang="en-US" noProof="0" smtClean="0"/>
              <a:t>Click icon to add chart</a:t>
            </a:r>
            <a:endParaRPr lang="en-US" noProof="0" dirty="0"/>
          </a:p>
        </p:txBody>
      </p:sp>
      <p:sp>
        <p:nvSpPr>
          <p:cNvPr id="8" name="Content Placeholder 7"/>
          <p:cNvSpPr>
            <a:spLocks noGrp="1"/>
          </p:cNvSpPr>
          <p:nvPr>
            <p:ph sz="quarter" idx="10" hasCustomPrompt="1"/>
          </p:nvPr>
        </p:nvSpPr>
        <p:spPr>
          <a:xfrm>
            <a:off x="476253" y="1304544"/>
            <a:ext cx="11239500" cy="424757"/>
          </a:xfrm>
        </p:spPr>
        <p:txBody>
          <a:bodyPr/>
          <a:lstStyle>
            <a:lvl1pPr marL="0" indent="0">
              <a:buFont typeface="Arial"/>
              <a:buNone/>
              <a:defRPr sz="1867">
                <a:solidFill>
                  <a:srgbClr val="000000"/>
                </a:solidFill>
              </a:defRPr>
            </a:lvl1pPr>
            <a:lvl2pPr>
              <a:defRPr sz="1733"/>
            </a:lvl2pPr>
            <a:lvl3pPr>
              <a:defRPr sz="1733"/>
            </a:lvl3pPr>
            <a:lvl4pPr>
              <a:defRPr sz="1733"/>
            </a:lvl4pPr>
            <a:lvl5pPr>
              <a:defRPr sz="1733"/>
            </a:lvl5pPr>
          </a:lstStyle>
          <a:p>
            <a:pPr lvl="0"/>
            <a:r>
              <a:rPr lang="en-US" dirty="0" smtClean="0"/>
              <a:t>Chart title goes here (optional)</a:t>
            </a:r>
            <a:endParaRPr lang="en-US" dirty="0"/>
          </a:p>
        </p:txBody>
      </p:sp>
      <p:sp>
        <p:nvSpPr>
          <p:cNvPr id="4" name="Title 3"/>
          <p:cNvSpPr>
            <a:spLocks noGrp="1"/>
          </p:cNvSpPr>
          <p:nvPr>
            <p:ph type="title"/>
          </p:nvPr>
        </p:nvSpPr>
        <p:spPr>
          <a:xfrm>
            <a:off x="476253" y="293688"/>
            <a:ext cx="11239500" cy="762000"/>
          </a:xfrm>
        </p:spPr>
        <p:txBody>
          <a:bodyPr/>
          <a:lstStyle/>
          <a:p>
            <a:r>
              <a:rPr lang="en-US" smtClean="0"/>
              <a:t>Click to edit Master title style</a:t>
            </a:r>
            <a:endParaRPr lang="en-US" dirty="0"/>
          </a:p>
        </p:txBody>
      </p:sp>
      <p:sp>
        <p:nvSpPr>
          <p:cNvPr id="2" name="Slide Number Placeholder 1"/>
          <p:cNvSpPr>
            <a:spLocks noGrp="1"/>
          </p:cNvSpPr>
          <p:nvPr>
            <p:ph type="sldNum" sz="quarter" idx="13"/>
          </p:nvPr>
        </p:nvSpPr>
        <p:spPr/>
        <p:txBody>
          <a:bodyPr/>
          <a:lstStyle/>
          <a:p>
            <a:pPr algn="r"/>
            <a:fld id="{6BCEAF00-35EE-2349-AC37-D94588E1CC52}" type="slidenum">
              <a:rPr lang="en-US" smtClean="0"/>
              <a:pPr algn="r"/>
              <a:t>‹#›</a:t>
            </a:fld>
            <a:endParaRPr lang="en-US"/>
          </a:p>
        </p:txBody>
      </p:sp>
      <p:sp>
        <p:nvSpPr>
          <p:cNvPr id="3" name="Footer Placeholder 2"/>
          <p:cNvSpPr>
            <a:spLocks noGrp="1"/>
          </p:cNvSpPr>
          <p:nvPr>
            <p:ph type="ftr" sz="quarter" idx="14"/>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168071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pPr defTabSz="457200"/>
            <a:fld id="{1D8BD707-D9CF-40AE-B4C6-C98DA3205C09}" type="datetimeFigureOut">
              <a:rPr lang="en-US" smtClean="0">
                <a:solidFill>
                  <a:srgbClr val="000000"/>
                </a:solidFill>
              </a:rPr>
              <a:pPr defTabSz="457200"/>
              <a:t>5/24/2022</a:t>
            </a:fld>
            <a:endParaRPr lang="en-US">
              <a:solidFill>
                <a:srgbClr val="000000"/>
              </a:solidFill>
            </a:endParaRPr>
          </a:p>
        </p:txBody>
      </p:sp>
      <p:sp>
        <p:nvSpPr>
          <p:cNvPr id="5" name="Footer Placeholder 4"/>
          <p:cNvSpPr>
            <a:spLocks noGrp="1"/>
          </p:cNvSpPr>
          <p:nvPr>
            <p:ph type="ftr" sz="quarter" idx="11"/>
          </p:nvPr>
        </p:nvSpPr>
        <p:spPr>
          <a:xfrm>
            <a:off x="4165600" y="6356353"/>
            <a:ext cx="3860800" cy="365125"/>
          </a:xfrm>
          <a:prstGeom prst="rect">
            <a:avLst/>
          </a:prstGeom>
        </p:spPr>
        <p:txBody>
          <a:bodyPr/>
          <a:lstStyle/>
          <a:p>
            <a:pPr defTabSz="457200"/>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73491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303106" y="1304544"/>
            <a:ext cx="3412647" cy="4621845"/>
          </a:xfrm>
        </p:spPr>
        <p:txBody>
          <a:bodyPr/>
          <a:lstStyle>
            <a:lvl1pPr>
              <a:defRPr sz="1867"/>
            </a:lvl1pPr>
            <a:lvl2pPr>
              <a:defRPr sz="1867"/>
            </a:lvl2pPr>
            <a:lvl3pPr>
              <a:defRPr sz="1867"/>
            </a:lvl3pPr>
            <a:lvl4pPr>
              <a:defRPr sz="1867"/>
            </a:lvl4pPr>
            <a:lvl5pPr>
              <a:defRPr sz="18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hart Placeholder 4"/>
          <p:cNvSpPr>
            <a:spLocks noGrp="1"/>
          </p:cNvSpPr>
          <p:nvPr>
            <p:ph type="chart" sz="quarter" idx="12"/>
          </p:nvPr>
        </p:nvSpPr>
        <p:spPr>
          <a:xfrm>
            <a:off x="476251" y="1719072"/>
            <a:ext cx="7543800" cy="4206240"/>
          </a:xfrm>
        </p:spPr>
        <p:txBody>
          <a:bodyPr rtlCol="0" anchor="ctr" anchorCtr="1">
            <a:noAutofit/>
          </a:bodyPr>
          <a:lstStyle>
            <a:lvl1pPr marL="0" indent="0">
              <a:buNone/>
              <a:defRPr sz="1600"/>
            </a:lvl1pPr>
          </a:lstStyle>
          <a:p>
            <a:pPr lvl="0"/>
            <a:r>
              <a:rPr lang="en-US" noProof="0" smtClean="0"/>
              <a:t>Click icon to add chart</a:t>
            </a:r>
            <a:endParaRPr lang="en-US" noProof="0" dirty="0"/>
          </a:p>
        </p:txBody>
      </p:sp>
      <p:sp>
        <p:nvSpPr>
          <p:cNvPr id="2" name="Title 1"/>
          <p:cNvSpPr>
            <a:spLocks noGrp="1"/>
          </p:cNvSpPr>
          <p:nvPr>
            <p:ph type="title"/>
          </p:nvPr>
        </p:nvSpPr>
        <p:spPr>
          <a:xfrm>
            <a:off x="476253" y="293688"/>
            <a:ext cx="11239500" cy="762000"/>
          </a:xfrm>
        </p:spPr>
        <p:txBody>
          <a:bodyPr/>
          <a:lstStyle/>
          <a:p>
            <a:r>
              <a:rPr lang="en-US" smtClean="0"/>
              <a:t>Click to edit Master title style</a:t>
            </a:r>
            <a:endParaRPr lang="en-US"/>
          </a:p>
        </p:txBody>
      </p:sp>
      <p:sp>
        <p:nvSpPr>
          <p:cNvPr id="6" name="Content Placeholder 7"/>
          <p:cNvSpPr>
            <a:spLocks noGrp="1"/>
          </p:cNvSpPr>
          <p:nvPr>
            <p:ph sz="quarter" idx="13" hasCustomPrompt="1"/>
          </p:nvPr>
        </p:nvSpPr>
        <p:spPr>
          <a:xfrm>
            <a:off x="476251" y="1304544"/>
            <a:ext cx="7542040" cy="424757"/>
          </a:xfrm>
          <a:noFill/>
          <a:ln>
            <a:noFill/>
          </a:ln>
        </p:spPr>
        <p:txBody>
          <a:bodyPr vert="horz" wrap="square" lIns="0" tIns="0" rIns="0" bIns="0" numCol="1" anchor="t" anchorCtr="0" compatLnSpc="1">
            <a:prstTxWarp prst="textNoShape">
              <a:avLst/>
            </a:prstTxWarp>
          </a:bodyPr>
          <a:lstStyle>
            <a:lvl1pPr marL="270233" indent="-270233">
              <a:buNone/>
              <a:defRPr lang="en-US" sz="1867" dirty="0"/>
            </a:lvl1pPr>
          </a:lstStyle>
          <a:p>
            <a:pPr marL="0" lvl="0" indent="0"/>
            <a:r>
              <a:rPr lang="en-US" dirty="0" smtClean="0"/>
              <a:t>Chart title goes here (optional)</a:t>
            </a:r>
            <a:endParaRPr lang="en-US" dirty="0"/>
          </a:p>
        </p:txBody>
      </p:sp>
      <p:sp>
        <p:nvSpPr>
          <p:cNvPr id="3" name="Slide Number Placeholder 2"/>
          <p:cNvSpPr>
            <a:spLocks noGrp="1"/>
          </p:cNvSpPr>
          <p:nvPr>
            <p:ph type="sldNum" sz="quarter" idx="14"/>
          </p:nvPr>
        </p:nvSpPr>
        <p:spPr/>
        <p:txBody>
          <a:bodyPr/>
          <a:lstStyle/>
          <a:p>
            <a:pPr algn="r"/>
            <a:fld id="{6BCEAF00-35EE-2349-AC37-D94588E1CC52}" type="slidenum">
              <a:rPr lang="en-US" smtClean="0"/>
              <a:pPr algn="r"/>
              <a:t>‹#›</a:t>
            </a:fld>
            <a:endParaRPr lang="en-US"/>
          </a:p>
        </p:txBody>
      </p:sp>
      <p:sp>
        <p:nvSpPr>
          <p:cNvPr id="4" name="Footer Placeholder 3"/>
          <p:cNvSpPr>
            <a:spLocks noGrp="1"/>
          </p:cNvSpPr>
          <p:nvPr>
            <p:ph type="ftr" sz="quarter" idx="15"/>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33965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and Content 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546" y="1633728"/>
            <a:ext cx="3609905" cy="2286787"/>
          </a:xfrm>
        </p:spPr>
        <p:txBody>
          <a:bodyPr/>
          <a:lstStyle>
            <a:lvl1pPr marL="0" indent="0">
              <a:buNone/>
              <a:defRPr sz="1867">
                <a:solidFill>
                  <a:srgbClr val="000000"/>
                </a:solidFill>
              </a:defRPr>
            </a:lvl1pPr>
            <a:lvl2pPr>
              <a:defRPr sz="1467"/>
            </a:lvl2pPr>
            <a:lvl3pPr>
              <a:defRPr sz="1467"/>
            </a:lvl3pPr>
            <a:lvl4pPr>
              <a:defRPr sz="1467"/>
            </a:lvl4pPr>
            <a:lvl5pPr>
              <a:defRPr sz="1467"/>
            </a:lvl5pPr>
            <a:lvl6pPr>
              <a:defRPr sz="2133"/>
            </a:lvl6pPr>
            <a:lvl7pPr>
              <a:defRPr sz="2133"/>
            </a:lvl7pPr>
            <a:lvl8pPr>
              <a:defRPr sz="2133"/>
            </a:lvl8pPr>
            <a:lvl9pPr>
              <a:defRPr sz="2133"/>
            </a:lvl9pPr>
          </a:lstStyle>
          <a:p>
            <a:pPr lvl="0"/>
            <a:r>
              <a:rPr lang="en-US" smtClean="0"/>
              <a:t>Click to edit Master text styles</a:t>
            </a:r>
          </a:p>
        </p:txBody>
      </p:sp>
      <p:sp>
        <p:nvSpPr>
          <p:cNvPr id="4" name="Content Placeholder 3"/>
          <p:cNvSpPr>
            <a:spLocks noGrp="1"/>
          </p:cNvSpPr>
          <p:nvPr>
            <p:ph sz="half" idx="2"/>
          </p:nvPr>
        </p:nvSpPr>
        <p:spPr>
          <a:xfrm>
            <a:off x="476253" y="4114804"/>
            <a:ext cx="11239500" cy="2013585"/>
          </a:xfrm>
        </p:spPr>
        <p:txBody>
          <a:bodyPr/>
          <a:lstStyle>
            <a:lvl1pPr>
              <a:spcBef>
                <a:spcPts val="715"/>
              </a:spcBef>
              <a:defRPr sz="1867">
                <a:solidFill>
                  <a:srgbClr val="000000"/>
                </a:solidFill>
              </a:defRPr>
            </a:lvl1pPr>
            <a:lvl2pPr>
              <a:defRPr sz="1867">
                <a:solidFill>
                  <a:srgbClr val="000000"/>
                </a:solidFill>
              </a:defRPr>
            </a:lvl2pPr>
            <a:lvl3pPr>
              <a:defRPr sz="1867">
                <a:solidFill>
                  <a:srgbClr val="000000"/>
                </a:solidFill>
              </a:defRPr>
            </a:lvl3pPr>
            <a:lvl4pPr>
              <a:defRPr sz="1867">
                <a:solidFill>
                  <a:srgbClr val="000000"/>
                </a:solidFill>
              </a:defRPr>
            </a:lvl4pPr>
            <a:lvl5pPr>
              <a:defRPr sz="1867">
                <a:solidFill>
                  <a:srgbClr val="000000"/>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half" idx="12"/>
          </p:nvPr>
        </p:nvSpPr>
        <p:spPr>
          <a:xfrm>
            <a:off x="4288933" y="1633728"/>
            <a:ext cx="3609905" cy="2286787"/>
          </a:xfrm>
        </p:spPr>
        <p:txBody>
          <a:bodyPr/>
          <a:lstStyle>
            <a:lvl1pPr marL="0" indent="0">
              <a:buNone/>
              <a:defRPr sz="1867">
                <a:solidFill>
                  <a:srgbClr val="000000"/>
                </a:solidFill>
              </a:defRPr>
            </a:lvl1pPr>
            <a:lvl2pPr>
              <a:defRPr sz="1467"/>
            </a:lvl2pPr>
            <a:lvl3pPr>
              <a:defRPr sz="1467"/>
            </a:lvl3pPr>
            <a:lvl4pPr>
              <a:defRPr sz="1467"/>
            </a:lvl4pPr>
            <a:lvl5pPr>
              <a:defRPr sz="1467"/>
            </a:lvl5pPr>
            <a:lvl6pPr>
              <a:defRPr sz="2133"/>
            </a:lvl6pPr>
            <a:lvl7pPr>
              <a:defRPr sz="2133"/>
            </a:lvl7pPr>
            <a:lvl8pPr>
              <a:defRPr sz="2133"/>
            </a:lvl8pPr>
            <a:lvl9pPr>
              <a:defRPr sz="2133"/>
            </a:lvl9pPr>
          </a:lstStyle>
          <a:p>
            <a:pPr lvl="0"/>
            <a:r>
              <a:rPr lang="en-US" smtClean="0"/>
              <a:t>Click to edit Master text styles</a:t>
            </a:r>
          </a:p>
        </p:txBody>
      </p:sp>
      <p:sp>
        <p:nvSpPr>
          <p:cNvPr id="7" name="Content Placeholder 2"/>
          <p:cNvSpPr>
            <a:spLocks noGrp="1"/>
          </p:cNvSpPr>
          <p:nvPr>
            <p:ph sz="half" idx="13"/>
          </p:nvPr>
        </p:nvSpPr>
        <p:spPr>
          <a:xfrm>
            <a:off x="8102320" y="1633728"/>
            <a:ext cx="3609905" cy="2286787"/>
          </a:xfrm>
        </p:spPr>
        <p:txBody>
          <a:bodyPr/>
          <a:lstStyle>
            <a:lvl1pPr marL="0" indent="0">
              <a:buNone/>
              <a:defRPr sz="1867">
                <a:solidFill>
                  <a:srgbClr val="000000"/>
                </a:solidFill>
              </a:defRPr>
            </a:lvl1pPr>
            <a:lvl2pPr>
              <a:defRPr sz="1467"/>
            </a:lvl2pPr>
            <a:lvl3pPr>
              <a:defRPr sz="1467"/>
            </a:lvl3pPr>
            <a:lvl4pPr>
              <a:defRPr sz="1467"/>
            </a:lvl4pPr>
            <a:lvl5pPr>
              <a:defRPr sz="1467"/>
            </a:lvl5pPr>
            <a:lvl6pPr>
              <a:defRPr sz="2133"/>
            </a:lvl6pPr>
            <a:lvl7pPr>
              <a:defRPr sz="2133"/>
            </a:lvl7pPr>
            <a:lvl8pPr>
              <a:defRPr sz="2133"/>
            </a:lvl8pPr>
            <a:lvl9pPr>
              <a:defRPr sz="2133"/>
            </a:lvl9pPr>
          </a:lstStyle>
          <a:p>
            <a:pPr lvl="0"/>
            <a:r>
              <a:rPr lang="en-US" smtClean="0"/>
              <a:t>Click to edit Master text styles</a:t>
            </a:r>
          </a:p>
        </p:txBody>
      </p:sp>
      <p:sp>
        <p:nvSpPr>
          <p:cNvPr id="5" name="Title 4"/>
          <p:cNvSpPr>
            <a:spLocks noGrp="1"/>
          </p:cNvSpPr>
          <p:nvPr>
            <p:ph type="title"/>
          </p:nvPr>
        </p:nvSpPr>
        <p:spPr>
          <a:xfrm>
            <a:off x="476253" y="293688"/>
            <a:ext cx="11239500" cy="762000"/>
          </a:xfrm>
        </p:spPr>
        <p:txBody>
          <a:bodyPr/>
          <a:lstStyle/>
          <a:p>
            <a:r>
              <a:rPr lang="en-US" smtClean="0"/>
              <a:t>Click to edit Master title style</a:t>
            </a:r>
            <a:endParaRPr lang="en-US"/>
          </a:p>
        </p:txBody>
      </p:sp>
      <p:sp>
        <p:nvSpPr>
          <p:cNvPr id="2" name="Slide Number Placeholder 1"/>
          <p:cNvSpPr>
            <a:spLocks noGrp="1"/>
          </p:cNvSpPr>
          <p:nvPr>
            <p:ph type="sldNum" sz="quarter" idx="14"/>
          </p:nvPr>
        </p:nvSpPr>
        <p:spPr/>
        <p:txBody>
          <a:bodyPr/>
          <a:lstStyle/>
          <a:p>
            <a:pPr algn="r"/>
            <a:fld id="{6BCEAF00-35EE-2349-AC37-D94588E1CC52}" type="slidenum">
              <a:rPr lang="en-US" smtClean="0"/>
              <a:pPr algn="r"/>
              <a:t>‹#›</a:t>
            </a:fld>
            <a:endParaRPr lang="en-US"/>
          </a:p>
        </p:txBody>
      </p:sp>
      <p:sp>
        <p:nvSpPr>
          <p:cNvPr id="8" name="Footer Placeholder 7"/>
          <p:cNvSpPr>
            <a:spLocks noGrp="1"/>
          </p:cNvSpPr>
          <p:nvPr>
            <p:ph type="ftr" sz="quarter" idx="15"/>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64294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0"/>
          </p:nvPr>
        </p:nvSpPr>
        <p:spPr/>
        <p:txBody>
          <a:bodyPr/>
          <a:lstStyle/>
          <a:p>
            <a:pPr algn="r"/>
            <a:fld id="{6BCEAF00-35EE-2349-AC37-D94588E1CC52}" type="slidenum">
              <a:rPr lang="en-US" smtClean="0"/>
              <a:pPr algn="r"/>
              <a:t>‹#›</a:t>
            </a:fld>
            <a:endParaRPr lang="en-US"/>
          </a:p>
        </p:txBody>
      </p:sp>
      <p:sp>
        <p:nvSpPr>
          <p:cNvPr id="4" name="Footer Placeholder 3"/>
          <p:cNvSpPr>
            <a:spLocks noGrp="1"/>
          </p:cNvSpPr>
          <p:nvPr>
            <p:ph type="ftr" sz="quarter" idx="11"/>
          </p:nvPr>
        </p:nvSpPr>
        <p:spPr/>
        <p:txBody>
          <a:bodyPr/>
          <a:lstStyle/>
          <a:p>
            <a:pPr algn="r"/>
            <a:r>
              <a:rPr lang="en-US" smtClean="0"/>
              <a:t>Proprietary</a:t>
            </a:r>
            <a:endParaRPr lang="en-US" dirty="0"/>
          </a:p>
        </p:txBody>
      </p:sp>
    </p:spTree>
    <p:custDataLst>
      <p:tags r:id="rId1"/>
    </p:custDataLst>
    <p:extLst>
      <p:ext uri="{BB962C8B-B14F-4D97-AF65-F5344CB8AC3E}">
        <p14:creationId xmlns:p14="http://schemas.microsoft.com/office/powerpoint/2010/main" val="4060116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theme" Target="../theme/theme3.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1321629" y="6446205"/>
            <a:ext cx="396239" cy="175260"/>
          </a:xfrm>
          <a:prstGeom prst="rect">
            <a:avLst/>
          </a:prstGeom>
          <a:noFill/>
          <a:ln>
            <a:noFill/>
          </a:ln>
        </p:spPr>
        <p:txBody>
          <a:bodyPr lIns="0" tIns="0" rIns="0" bIns="0"/>
          <a:lstStyle>
            <a:lvl1pPr>
              <a:defRPr lang="en-US" sz="933" smtClean="0">
                <a:solidFill>
                  <a:schemeClr val="tx1"/>
                </a:solidFill>
                <a:latin typeface="+mn-lt"/>
                <a:ea typeface="Arial"/>
                <a:cs typeface="Arial" charset="0"/>
              </a:defRPr>
            </a:lvl1pPr>
          </a:lstStyle>
          <a:p>
            <a:pPr algn="r"/>
            <a:fld id="{6BCEAF00-35EE-2349-AC37-D94588E1CC52}" type="slidenum">
              <a:rPr lang="en-US" smtClean="0"/>
              <a:pPr algn="r"/>
              <a:t>‹#›</a:t>
            </a:fld>
            <a:endParaRPr lang="en-US"/>
          </a:p>
        </p:txBody>
      </p:sp>
      <p:sp>
        <p:nvSpPr>
          <p:cNvPr id="1026" name="Title Placeholder 1"/>
          <p:cNvSpPr>
            <a:spLocks noGrp="1"/>
          </p:cNvSpPr>
          <p:nvPr>
            <p:ph type="title"/>
          </p:nvPr>
        </p:nvSpPr>
        <p:spPr bwMode="auto">
          <a:xfrm>
            <a:off x="476253" y="293688"/>
            <a:ext cx="112395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76253" y="1312865"/>
            <a:ext cx="11239500" cy="4805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 name="Picture 1" descr="exmo_red.png"/>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472723" y="6403987"/>
            <a:ext cx="1143000" cy="229093"/>
          </a:xfrm>
          <a:prstGeom prst="rect">
            <a:avLst/>
          </a:prstGeom>
        </p:spPr>
      </p:pic>
      <p:sp>
        <p:nvSpPr>
          <p:cNvPr id="9" name="Footer Placeholder 2"/>
          <p:cNvSpPr>
            <a:spLocks noGrp="1"/>
          </p:cNvSpPr>
          <p:nvPr>
            <p:ph type="ftr" sz="quarter" idx="3"/>
          </p:nvPr>
        </p:nvSpPr>
        <p:spPr>
          <a:xfrm>
            <a:off x="7445084" y="6446205"/>
            <a:ext cx="3860800" cy="184889"/>
          </a:xfrm>
          <a:prstGeom prst="rect">
            <a:avLst/>
          </a:prstGeom>
          <a:noFill/>
          <a:ln>
            <a:noFill/>
          </a:ln>
        </p:spPr>
        <p:txBody>
          <a:bodyPr lIns="0" tIns="0" rIns="0" bIns="0"/>
          <a:lstStyle>
            <a:lvl1pPr>
              <a:defRPr lang="en-US" sz="933">
                <a:latin typeface="+mn-lt"/>
                <a:ea typeface="Arial"/>
                <a:cs typeface="Arial" charset="0"/>
              </a:defRPr>
            </a:lvl1pPr>
          </a:lstStyle>
          <a:p>
            <a:pPr algn="r"/>
            <a:r>
              <a:rPr lang="en-US" dirty="0" smtClean="0"/>
              <a:t>Proprietary</a:t>
            </a:r>
            <a:endParaRPr lang="en-US" dirty="0"/>
          </a:p>
        </p:txBody>
      </p:sp>
    </p:spTree>
    <p:custDataLst>
      <p:tags r:id="rId28"/>
    </p:custDataLst>
    <p:extLst>
      <p:ext uri="{BB962C8B-B14F-4D97-AF65-F5344CB8AC3E}">
        <p14:creationId xmlns:p14="http://schemas.microsoft.com/office/powerpoint/2010/main" val="1873996788"/>
      </p:ext>
    </p:extLst>
  </p:cSld>
  <p:clrMap bg1="lt1" tx1="dk1" bg2="lt2" tx2="dk2" accent1="accent1" accent2="accent2" accent3="accent3" accent4="accent4" accent5="accent5" accent6="accent6" hlink="hlink" folHlink="folHlink"/>
  <p:sldLayoutIdLst>
    <p:sldLayoutId id="2147484955" r:id="rId1"/>
    <p:sldLayoutId id="2147484956" r:id="rId2"/>
    <p:sldLayoutId id="2147484957" r:id="rId3"/>
    <p:sldLayoutId id="2147484958" r:id="rId4"/>
    <p:sldLayoutId id="2147484959" r:id="rId5"/>
    <p:sldLayoutId id="2147484960" r:id="rId6"/>
    <p:sldLayoutId id="2147484961" r:id="rId7"/>
    <p:sldLayoutId id="2147484962" r:id="rId8"/>
    <p:sldLayoutId id="2147484963" r:id="rId9"/>
    <p:sldLayoutId id="2147484964" r:id="rId10"/>
    <p:sldLayoutId id="2147484965" r:id="rId11"/>
    <p:sldLayoutId id="2147484966" r:id="rId12"/>
    <p:sldLayoutId id="2147484967" r:id="rId13"/>
    <p:sldLayoutId id="2147484968" r:id="rId14"/>
    <p:sldLayoutId id="2147484969" r:id="rId15"/>
    <p:sldLayoutId id="2147484970" r:id="rId16"/>
    <p:sldLayoutId id="2147484971" r:id="rId17"/>
    <p:sldLayoutId id="2147484972" r:id="rId18"/>
    <p:sldLayoutId id="2147484973" r:id="rId19"/>
    <p:sldLayoutId id="2147484974" r:id="rId20"/>
    <p:sldLayoutId id="2147484975" r:id="rId21"/>
    <p:sldLayoutId id="2147484976" r:id="rId22"/>
    <p:sldLayoutId id="2147484977" r:id="rId23"/>
    <p:sldLayoutId id="2147484978" r:id="rId24"/>
    <p:sldLayoutId id="2147484979" r:id="rId25"/>
    <p:sldLayoutId id="2147484980" r:id="rId2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544245" rtl="0" eaLnBrk="1" fontAlgn="base" hangingPunct="1">
        <a:spcBef>
          <a:spcPct val="0"/>
        </a:spcBef>
        <a:spcAft>
          <a:spcPct val="0"/>
        </a:spcAft>
        <a:defRPr sz="3467" kern="1200">
          <a:solidFill>
            <a:schemeClr val="tx2"/>
          </a:solidFill>
          <a:latin typeface="EMprint" panose="020B0503020204020204" pitchFamily="34" charset="0"/>
          <a:ea typeface="EMprint" panose="020B0503020204020204" pitchFamily="34" charset="0"/>
          <a:cs typeface="Arial"/>
        </a:defRPr>
      </a:lvl1pPr>
      <a:lvl2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2pPr>
      <a:lvl3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3pPr>
      <a:lvl4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4pPr>
      <a:lvl5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5pPr>
      <a:lvl6pPr marL="544245" algn="l" defTabSz="544245" rtl="0" eaLnBrk="1" fontAlgn="base" hangingPunct="1">
        <a:spcBef>
          <a:spcPct val="0"/>
        </a:spcBef>
        <a:spcAft>
          <a:spcPct val="0"/>
        </a:spcAft>
        <a:defRPr sz="3333">
          <a:solidFill>
            <a:schemeClr val="tx1"/>
          </a:solidFill>
          <a:latin typeface="Arial" charset="0"/>
          <a:ea typeface="ヒラギノ角ゴ Pro W3" charset="0"/>
        </a:defRPr>
      </a:lvl6pPr>
      <a:lvl7pPr marL="1088490" algn="l" defTabSz="544245" rtl="0" eaLnBrk="1" fontAlgn="base" hangingPunct="1">
        <a:spcBef>
          <a:spcPct val="0"/>
        </a:spcBef>
        <a:spcAft>
          <a:spcPct val="0"/>
        </a:spcAft>
        <a:defRPr sz="3333">
          <a:solidFill>
            <a:schemeClr val="tx1"/>
          </a:solidFill>
          <a:latin typeface="Arial" charset="0"/>
          <a:ea typeface="ヒラギノ角ゴ Pro W3" charset="0"/>
        </a:defRPr>
      </a:lvl7pPr>
      <a:lvl8pPr marL="1632735" algn="l" defTabSz="544245" rtl="0" eaLnBrk="1" fontAlgn="base" hangingPunct="1">
        <a:spcBef>
          <a:spcPct val="0"/>
        </a:spcBef>
        <a:spcAft>
          <a:spcPct val="0"/>
        </a:spcAft>
        <a:defRPr sz="3333">
          <a:solidFill>
            <a:schemeClr val="tx1"/>
          </a:solidFill>
          <a:latin typeface="Arial" charset="0"/>
          <a:ea typeface="ヒラギノ角ゴ Pro W3" charset="0"/>
        </a:defRPr>
      </a:lvl8pPr>
      <a:lvl9pPr marL="2176980" algn="l" defTabSz="544245" rtl="0" eaLnBrk="1" fontAlgn="base" hangingPunct="1">
        <a:spcBef>
          <a:spcPct val="0"/>
        </a:spcBef>
        <a:spcAft>
          <a:spcPct val="0"/>
        </a:spcAft>
        <a:defRPr sz="3333">
          <a:solidFill>
            <a:schemeClr val="tx1"/>
          </a:solidFill>
          <a:latin typeface="Arial" charset="0"/>
          <a:ea typeface="ヒラギノ角ゴ Pro W3" charset="0"/>
        </a:defRPr>
      </a:lvl9pPr>
    </p:titleStyle>
    <p:bodyStyle>
      <a:lvl1pPr marL="270233" indent="-270233" algn="l" defTabSz="544245" rtl="0" eaLnBrk="1" fontAlgn="base" hangingPunct="1">
        <a:spcBef>
          <a:spcPts val="800"/>
        </a:spcBef>
        <a:spcAft>
          <a:spcPct val="0"/>
        </a:spcAft>
        <a:buFont typeface="Arial" charset="0"/>
        <a:buChar char="•"/>
        <a:defRPr sz="2133" kern="1200">
          <a:solidFill>
            <a:srgbClr val="000000"/>
          </a:solidFill>
          <a:latin typeface="EMprint" panose="020B0503020204020204" pitchFamily="34" charset="0"/>
          <a:ea typeface="EMprint" panose="020B0503020204020204" pitchFamily="34" charset="0"/>
          <a:cs typeface="Arial"/>
        </a:defRPr>
      </a:lvl1pPr>
      <a:lvl2pPr marL="651917" indent="-380990" algn="l" defTabSz="544245" rtl="0" eaLnBrk="1" fontAlgn="base" hangingPunct="1">
        <a:spcBef>
          <a:spcPts val="715"/>
        </a:spcBef>
        <a:spcAft>
          <a:spcPct val="0"/>
        </a:spcAft>
        <a:buFont typeface="Arial" charset="0"/>
        <a:buChar char="•"/>
        <a:defRPr kumimoji="0" lang="en-US" sz="1867" b="0" i="0" u="none" strike="noStrike" kern="1200" cap="none" spc="0" normalizeH="0" baseline="0" noProof="0" dirty="0" smtClean="0">
          <a:ln>
            <a:noFill/>
          </a:ln>
          <a:solidFill>
            <a:srgbClr val="000000"/>
          </a:solidFill>
          <a:effectLst/>
          <a:uLnTx/>
          <a:uFillTx/>
          <a:latin typeface="EMprint" panose="020B0503020204020204" pitchFamily="34" charset="0"/>
          <a:ea typeface="EMprint" panose="020B0503020204020204" pitchFamily="34" charset="0"/>
          <a:cs typeface="+mn-cs"/>
        </a:defRPr>
      </a:lvl2pPr>
      <a:lvl3pPr marL="920728" indent="-380990" algn="l" defTabSz="544245" rtl="0" eaLnBrk="1" fontAlgn="base" hangingPunct="1">
        <a:spcBef>
          <a:spcPct val="0"/>
        </a:spcBef>
        <a:spcAft>
          <a:spcPct val="0"/>
        </a:spcAft>
        <a:buFont typeface="Arial" charset="0"/>
        <a:buChar char="•"/>
        <a:defRPr kumimoji="0" lang="en-US" sz="1867" b="0" i="0" u="none" strike="noStrike" kern="1200" cap="none" spc="0" normalizeH="0" baseline="0" noProof="0" dirty="0" smtClean="0">
          <a:ln>
            <a:noFill/>
          </a:ln>
          <a:solidFill>
            <a:srgbClr val="000000"/>
          </a:solidFill>
          <a:effectLst/>
          <a:uLnTx/>
          <a:uFillTx/>
          <a:latin typeface="EMprint" panose="020B0503020204020204" pitchFamily="34" charset="0"/>
          <a:ea typeface="EMprint" panose="020B0503020204020204" pitchFamily="34" charset="0"/>
          <a:cs typeface="+mn-cs"/>
        </a:defRPr>
      </a:lvl3pPr>
      <a:lvl4pPr marL="1090381" indent="-270233" algn="l" defTabSz="678418" rtl="0" eaLnBrk="1" fontAlgn="base" hangingPunct="1">
        <a:spcBef>
          <a:spcPct val="0"/>
        </a:spcBef>
        <a:spcAft>
          <a:spcPct val="0"/>
        </a:spcAft>
        <a:buFont typeface="Arial" charset="0"/>
        <a:buChar char="•"/>
        <a:defRPr kumimoji="0" lang="en-US" sz="1867" b="0" i="0" u="none" strike="noStrike" kern="1200" cap="none" spc="0" normalizeH="0" baseline="0" noProof="0" dirty="0" smtClean="0">
          <a:ln>
            <a:noFill/>
          </a:ln>
          <a:solidFill>
            <a:srgbClr val="000000"/>
          </a:solidFill>
          <a:effectLst/>
          <a:uLnTx/>
          <a:uFillTx/>
          <a:latin typeface="EMprint" panose="020B0503020204020204" pitchFamily="34" charset="0"/>
          <a:ea typeface="EMprint" panose="020B0503020204020204" pitchFamily="34" charset="0"/>
          <a:cs typeface="+mn-cs"/>
        </a:defRPr>
      </a:lvl4pPr>
      <a:lvl5pPr marL="1360613" indent="-270233" algn="l" defTabSz="544245" rtl="0" eaLnBrk="1" fontAlgn="base" hangingPunct="1">
        <a:spcBef>
          <a:spcPct val="0"/>
        </a:spcBef>
        <a:spcAft>
          <a:spcPct val="0"/>
        </a:spcAft>
        <a:buFont typeface="Arial" charset="0"/>
        <a:buChar char="•"/>
        <a:defRPr kumimoji="0" lang="en-US" sz="1867" b="0" i="0" u="none" strike="noStrike" kern="1200" cap="none" spc="0" normalizeH="0" baseline="0" noProof="0" dirty="0">
          <a:ln>
            <a:noFill/>
          </a:ln>
          <a:solidFill>
            <a:srgbClr val="000000"/>
          </a:solidFill>
          <a:effectLst/>
          <a:uLnTx/>
          <a:uFillTx/>
          <a:latin typeface="EMprint" panose="020B0503020204020204" pitchFamily="34" charset="0"/>
          <a:ea typeface="EMprint" panose="020B0503020204020204" pitchFamily="34" charset="0"/>
          <a:cs typeface="+mn-cs"/>
        </a:defRPr>
      </a:lvl5pPr>
      <a:lvl6pPr marL="2993346" indent="-272123" algn="l" defTabSz="544245" rtl="0" eaLnBrk="1" latinLnBrk="0" hangingPunct="1">
        <a:spcBef>
          <a:spcPct val="20000"/>
        </a:spcBef>
        <a:buFont typeface="Arial"/>
        <a:buChar char="•"/>
        <a:defRPr sz="2400" kern="1200">
          <a:solidFill>
            <a:schemeClr val="tx1"/>
          </a:solidFill>
          <a:latin typeface="+mn-lt"/>
          <a:ea typeface="+mn-ea"/>
          <a:cs typeface="+mn-cs"/>
        </a:defRPr>
      </a:lvl6pPr>
      <a:lvl7pPr marL="3537592" indent="-272123" algn="l" defTabSz="544245" rtl="0" eaLnBrk="1" latinLnBrk="0" hangingPunct="1">
        <a:spcBef>
          <a:spcPct val="20000"/>
        </a:spcBef>
        <a:buFont typeface="Arial"/>
        <a:buChar char="•"/>
        <a:defRPr sz="2400" kern="1200">
          <a:solidFill>
            <a:schemeClr val="tx1"/>
          </a:solidFill>
          <a:latin typeface="+mn-lt"/>
          <a:ea typeface="+mn-ea"/>
          <a:cs typeface="+mn-cs"/>
        </a:defRPr>
      </a:lvl7pPr>
      <a:lvl8pPr marL="4081837" indent="-272123" algn="l" defTabSz="544245" rtl="0" eaLnBrk="1" latinLnBrk="0" hangingPunct="1">
        <a:spcBef>
          <a:spcPct val="20000"/>
        </a:spcBef>
        <a:buFont typeface="Arial"/>
        <a:buChar char="•"/>
        <a:defRPr sz="2400" kern="1200">
          <a:solidFill>
            <a:schemeClr val="tx1"/>
          </a:solidFill>
          <a:latin typeface="+mn-lt"/>
          <a:ea typeface="+mn-ea"/>
          <a:cs typeface="+mn-cs"/>
        </a:defRPr>
      </a:lvl8pPr>
      <a:lvl9pPr marL="4626082" indent="-272123" algn="l" defTabSz="544245"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4245" rtl="0" eaLnBrk="1" latinLnBrk="0" hangingPunct="1">
        <a:defRPr sz="2133" kern="1200">
          <a:solidFill>
            <a:schemeClr val="tx1"/>
          </a:solidFill>
          <a:latin typeface="+mn-lt"/>
          <a:ea typeface="+mn-ea"/>
          <a:cs typeface="+mn-cs"/>
        </a:defRPr>
      </a:lvl1pPr>
      <a:lvl2pPr marL="544245" algn="l" defTabSz="544245" rtl="0" eaLnBrk="1" latinLnBrk="0" hangingPunct="1">
        <a:defRPr sz="2133" kern="1200">
          <a:solidFill>
            <a:schemeClr val="tx1"/>
          </a:solidFill>
          <a:latin typeface="+mn-lt"/>
          <a:ea typeface="+mn-ea"/>
          <a:cs typeface="+mn-cs"/>
        </a:defRPr>
      </a:lvl2pPr>
      <a:lvl3pPr marL="1088490" algn="l" defTabSz="544245" rtl="0" eaLnBrk="1" latinLnBrk="0" hangingPunct="1">
        <a:defRPr sz="2133" kern="1200">
          <a:solidFill>
            <a:schemeClr val="tx1"/>
          </a:solidFill>
          <a:latin typeface="+mn-lt"/>
          <a:ea typeface="+mn-ea"/>
          <a:cs typeface="+mn-cs"/>
        </a:defRPr>
      </a:lvl3pPr>
      <a:lvl4pPr marL="1632735" algn="l" defTabSz="544245" rtl="0" eaLnBrk="1" latinLnBrk="0" hangingPunct="1">
        <a:defRPr sz="2133" kern="1200">
          <a:solidFill>
            <a:schemeClr val="tx1"/>
          </a:solidFill>
          <a:latin typeface="+mn-lt"/>
          <a:ea typeface="+mn-ea"/>
          <a:cs typeface="+mn-cs"/>
        </a:defRPr>
      </a:lvl4pPr>
      <a:lvl5pPr marL="2176980" algn="l" defTabSz="544245" rtl="0" eaLnBrk="1" latinLnBrk="0" hangingPunct="1">
        <a:defRPr sz="2133" kern="1200">
          <a:solidFill>
            <a:schemeClr val="tx1"/>
          </a:solidFill>
          <a:latin typeface="+mn-lt"/>
          <a:ea typeface="+mn-ea"/>
          <a:cs typeface="+mn-cs"/>
        </a:defRPr>
      </a:lvl5pPr>
      <a:lvl6pPr marL="2721224" algn="l" defTabSz="544245" rtl="0" eaLnBrk="1" latinLnBrk="0" hangingPunct="1">
        <a:defRPr sz="2133" kern="1200">
          <a:solidFill>
            <a:schemeClr val="tx1"/>
          </a:solidFill>
          <a:latin typeface="+mn-lt"/>
          <a:ea typeface="+mn-ea"/>
          <a:cs typeface="+mn-cs"/>
        </a:defRPr>
      </a:lvl6pPr>
      <a:lvl7pPr marL="3265469" algn="l" defTabSz="544245" rtl="0" eaLnBrk="1" latinLnBrk="0" hangingPunct="1">
        <a:defRPr sz="2133" kern="1200">
          <a:solidFill>
            <a:schemeClr val="tx1"/>
          </a:solidFill>
          <a:latin typeface="+mn-lt"/>
          <a:ea typeface="+mn-ea"/>
          <a:cs typeface="+mn-cs"/>
        </a:defRPr>
      </a:lvl7pPr>
      <a:lvl8pPr marL="3809714" algn="l" defTabSz="544245" rtl="0" eaLnBrk="1" latinLnBrk="0" hangingPunct="1">
        <a:defRPr sz="2133" kern="1200">
          <a:solidFill>
            <a:schemeClr val="tx1"/>
          </a:solidFill>
          <a:latin typeface="+mn-lt"/>
          <a:ea typeface="+mn-ea"/>
          <a:cs typeface="+mn-cs"/>
        </a:defRPr>
      </a:lvl8pPr>
      <a:lvl9pPr marL="4353959" algn="l" defTabSz="544245" rtl="0" eaLnBrk="1" latinLnBrk="0" hangingPunct="1">
        <a:defRPr sz="21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93688"/>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0" y="1312863"/>
            <a:ext cx="109728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11192933" y="6450013"/>
            <a:ext cx="38946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fontAlgn="base">
              <a:spcBef>
                <a:spcPct val="0"/>
              </a:spcBef>
              <a:spcAft>
                <a:spcPct val="0"/>
              </a:spcAft>
            </a:pPr>
            <a:fld id="{61EB682E-F9F7-A84A-866D-693BB3909AC4}" type="slidenum">
              <a:rPr lang="en-US" sz="800">
                <a:solidFill>
                  <a:srgbClr val="000000"/>
                </a:solidFill>
                <a:ea typeface="Arial"/>
                <a:cs typeface="Arial" charset="0"/>
              </a:rPr>
              <a:pPr algn="r" defTabSz="457200" fontAlgn="base">
                <a:spcBef>
                  <a:spcPct val="0"/>
                </a:spcBef>
                <a:spcAft>
                  <a:spcPct val="0"/>
                </a:spcAft>
              </a:pPr>
              <a:t>‹#›</a:t>
            </a:fld>
            <a:endParaRPr lang="en-US" sz="800" dirty="0">
              <a:solidFill>
                <a:srgbClr val="000000"/>
              </a:solidFill>
              <a:ea typeface="Arial"/>
              <a:cs typeface="Arial" charset="0"/>
            </a:endParaRPr>
          </a:p>
        </p:txBody>
      </p:sp>
      <p:pic>
        <p:nvPicPr>
          <p:cNvPr id="7" name="Picture 10" descr="exmo_r.bmp"/>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622303" y="6419114"/>
            <a:ext cx="136736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427208"/>
      </p:ext>
    </p:extLst>
  </p:cSld>
  <p:clrMap bg1="lt1" tx1="dk1" bg2="lt2" tx2="dk2" accent1="accent1" accent2="accent2" accent3="accent3" accent4="accent4" accent5="accent5" accent6="accent6" hlink="hlink" folHlink="folHlink"/>
  <p:sldLayoutIdLst>
    <p:sldLayoutId id="2147484982" r:id="rId1"/>
    <p:sldLayoutId id="2147484983" r:id="rId2"/>
    <p:sldLayoutId id="2147484984" r:id="rId3"/>
    <p:sldLayoutId id="2147484985" r:id="rId4"/>
    <p:sldLayoutId id="2147484986" r:id="rId5"/>
    <p:sldLayoutId id="2147484987" r:id="rId6"/>
    <p:sldLayoutId id="2147484988" r:id="rId7"/>
  </p:sldLayoutIdLst>
  <p:timing>
    <p:tnLst>
      <p:par>
        <p:cTn id="1" dur="indefinite" restart="never" nodeType="tmRoot"/>
      </p:par>
    </p:tnLst>
  </p:timing>
  <p:txStyles>
    <p:titleStyle>
      <a:lvl1pPr algn="l" defTabSz="457189" rtl="0" eaLnBrk="1" fontAlgn="base" hangingPunct="1">
        <a:spcBef>
          <a:spcPct val="0"/>
        </a:spcBef>
        <a:spcAft>
          <a:spcPct val="0"/>
        </a:spcAft>
        <a:defRPr sz="3200" kern="1200">
          <a:solidFill>
            <a:schemeClr val="tx2"/>
          </a:solidFill>
          <a:latin typeface="Arial"/>
          <a:ea typeface="Arial"/>
          <a:cs typeface="Arial"/>
        </a:defRPr>
      </a:lvl1pPr>
      <a:lvl2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189"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189" algn="l" defTabSz="457189" rtl="0" eaLnBrk="1" fontAlgn="base" hangingPunct="1">
        <a:spcBef>
          <a:spcPct val="0"/>
        </a:spcBef>
        <a:spcAft>
          <a:spcPct val="0"/>
        </a:spcAft>
        <a:defRPr sz="2800">
          <a:solidFill>
            <a:schemeClr val="tx1"/>
          </a:solidFill>
          <a:latin typeface="Arial" charset="0"/>
          <a:ea typeface="ヒラギノ角ゴ Pro W3" charset="0"/>
        </a:defRPr>
      </a:lvl6pPr>
      <a:lvl7pPr marL="914377" algn="l" defTabSz="457189" rtl="0" eaLnBrk="1" fontAlgn="base" hangingPunct="1">
        <a:spcBef>
          <a:spcPct val="0"/>
        </a:spcBef>
        <a:spcAft>
          <a:spcPct val="0"/>
        </a:spcAft>
        <a:defRPr sz="2800">
          <a:solidFill>
            <a:schemeClr val="tx1"/>
          </a:solidFill>
          <a:latin typeface="Arial" charset="0"/>
          <a:ea typeface="ヒラギノ角ゴ Pro W3" charset="0"/>
        </a:defRPr>
      </a:lvl7pPr>
      <a:lvl8pPr marL="1371566" algn="l" defTabSz="457189" rtl="0" eaLnBrk="1" fontAlgn="base" hangingPunct="1">
        <a:spcBef>
          <a:spcPct val="0"/>
        </a:spcBef>
        <a:spcAft>
          <a:spcPct val="0"/>
        </a:spcAft>
        <a:defRPr sz="2800">
          <a:solidFill>
            <a:schemeClr val="tx1"/>
          </a:solidFill>
          <a:latin typeface="Arial" charset="0"/>
          <a:ea typeface="ヒラギノ角ゴ Pro W3" charset="0"/>
        </a:defRPr>
      </a:lvl8pPr>
      <a:lvl9pPr marL="1828754" algn="l" defTabSz="457189"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93688"/>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0" y="1312863"/>
            <a:ext cx="109728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11192933" y="6450013"/>
            <a:ext cx="38946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fld id="{61EB682E-F9F7-A84A-866D-693BB3909AC4}" type="slidenum">
              <a:rPr lang="en-US" sz="800">
                <a:solidFill>
                  <a:srgbClr val="FFFFFF"/>
                </a:solidFill>
                <a:ea typeface="Arial"/>
                <a:cs typeface="Arial" charset="0"/>
              </a:rPr>
              <a:pPr algn="r"/>
              <a:t>‹#›</a:t>
            </a:fld>
            <a:endParaRPr lang="en-US" sz="800" dirty="0">
              <a:solidFill>
                <a:srgbClr val="FFFFFF"/>
              </a:solidFill>
              <a:ea typeface="Arial"/>
              <a:cs typeface="Arial" charset="0"/>
            </a:endParaRPr>
          </a:p>
        </p:txBody>
      </p:sp>
      <p:sp>
        <p:nvSpPr>
          <p:cNvPr id="2" name="Slide Number Placeholder 1"/>
          <p:cNvSpPr>
            <a:spLocks noGrp="1"/>
          </p:cNvSpPr>
          <p:nvPr>
            <p:ph type="sldNum" sz="quarter" idx="4"/>
          </p:nvPr>
        </p:nvSpPr>
        <p:spPr>
          <a:xfrm>
            <a:off x="4724400" y="6356353"/>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50307341"/>
      </p:ext>
    </p:extLst>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07" r:id="rId18"/>
    <p:sldLayoutId id="2147485008" r:id="rId19"/>
    <p:sldLayoutId id="2147485009" r:id="rId20"/>
    <p:sldLayoutId id="2147485010" r:id="rId21"/>
    <p:sldLayoutId id="2147485011" r:id="rId22"/>
    <p:sldLayoutId id="2147485012" r:id="rId23"/>
    <p:sldLayoutId id="2147485013" r:id="rId24"/>
    <p:sldLayoutId id="2147485014" r:id="rId25"/>
    <p:sldLayoutId id="2147485015" r:id="rId26"/>
    <p:sldLayoutId id="2147485016" r:id="rId27"/>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hart" Target="../charts/chart2.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sz="3600" dirty="0" smtClean="0"/>
              <a:t>Introduction to Trading</a:t>
            </a:r>
            <a:r>
              <a:rPr lang="en-US" sz="6000" dirty="0" smtClean="0"/>
              <a:t/>
            </a:r>
            <a:br>
              <a:rPr lang="en-US" sz="6000" dirty="0" smtClean="0"/>
            </a:br>
            <a:r>
              <a:rPr lang="en-US" sz="6000" dirty="0" smtClean="0"/>
              <a:t>Creating Value</a:t>
            </a:r>
            <a:endParaRPr lang="en-US" sz="4400" dirty="0"/>
          </a:p>
        </p:txBody>
      </p:sp>
      <p:sp>
        <p:nvSpPr>
          <p:cNvPr id="2" name="TextBox 1"/>
          <p:cNvSpPr txBox="1"/>
          <p:nvPr/>
        </p:nvSpPr>
        <p:spPr>
          <a:xfrm>
            <a:off x="4577938" y="4751112"/>
            <a:ext cx="3304110" cy="954107"/>
          </a:xfrm>
          <a:prstGeom prst="rect">
            <a:avLst/>
          </a:prstGeom>
          <a:noFill/>
        </p:spPr>
        <p:txBody>
          <a:bodyPr wrap="none" rtlCol="0">
            <a:spAutoFit/>
          </a:bodyPr>
          <a:lstStyle/>
          <a:p>
            <a:r>
              <a:rPr lang="en-GB" sz="2800" dirty="0" smtClean="0"/>
              <a:t>5 conceptual charts</a:t>
            </a:r>
          </a:p>
          <a:p>
            <a:r>
              <a:rPr lang="en-GB" sz="2800" dirty="0" smtClean="0"/>
              <a:t>5 real examples</a:t>
            </a:r>
            <a:endParaRPr lang="en-GB" sz="2800" dirty="0"/>
          </a:p>
        </p:txBody>
      </p:sp>
      <p:sp>
        <p:nvSpPr>
          <p:cNvPr id="4" name="TextBox 3"/>
          <p:cNvSpPr txBox="1"/>
          <p:nvPr/>
        </p:nvSpPr>
        <p:spPr>
          <a:xfrm>
            <a:off x="9959014" y="5705219"/>
            <a:ext cx="1507143" cy="584775"/>
          </a:xfrm>
          <a:prstGeom prst="rect">
            <a:avLst/>
          </a:prstGeom>
          <a:noFill/>
        </p:spPr>
        <p:txBody>
          <a:bodyPr wrap="none" rtlCol="0">
            <a:spAutoFit/>
          </a:bodyPr>
          <a:lstStyle/>
          <a:p>
            <a:pPr algn="ctr"/>
            <a:r>
              <a:rPr lang="en-GB" dirty="0" smtClean="0"/>
              <a:t>NEIL CARR</a:t>
            </a:r>
          </a:p>
          <a:p>
            <a:pPr algn="ctr"/>
            <a:r>
              <a:rPr lang="en-GB" sz="1400" i="1" dirty="0" smtClean="0"/>
              <a:t>September 2020</a:t>
            </a:r>
            <a:endParaRPr lang="en-GB" sz="1400" i="1" dirty="0"/>
          </a:p>
        </p:txBody>
      </p:sp>
    </p:spTree>
    <p:extLst>
      <p:ext uri="{BB962C8B-B14F-4D97-AF65-F5344CB8AC3E}">
        <p14:creationId xmlns:p14="http://schemas.microsoft.com/office/powerpoint/2010/main" val="1282662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p:cNvSpPr>
          <p:nvPr/>
        </p:nvSpPr>
        <p:spPr bwMode="auto">
          <a:xfrm>
            <a:off x="2034639" y="110988"/>
            <a:ext cx="8784976" cy="634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sz="2600" dirty="0"/>
              <a:t>Example </a:t>
            </a:r>
            <a:r>
              <a:rPr lang="en-GB" sz="2600" dirty="0" smtClean="0"/>
              <a:t>1: </a:t>
            </a:r>
            <a:r>
              <a:rPr lang="en-GB" sz="2600" dirty="0"/>
              <a:t>Attractive cargo in tank</a:t>
            </a:r>
            <a:endParaRPr lang="en-US" sz="2600" dirty="0"/>
          </a:p>
        </p:txBody>
      </p:sp>
      <p:grpSp>
        <p:nvGrpSpPr>
          <p:cNvPr id="12" name="Group 11"/>
          <p:cNvGrpSpPr/>
          <p:nvPr/>
        </p:nvGrpSpPr>
        <p:grpSpPr>
          <a:xfrm>
            <a:off x="1847528" y="1055070"/>
            <a:ext cx="9604895" cy="3125274"/>
            <a:chOff x="1847528" y="1055070"/>
            <a:chExt cx="9604895" cy="3125274"/>
          </a:xfrm>
        </p:grpSpPr>
        <p:sp>
          <p:nvSpPr>
            <p:cNvPr id="76" name="TextBox 75"/>
            <p:cNvSpPr txBox="1"/>
            <p:nvPr/>
          </p:nvSpPr>
          <p:spPr>
            <a:xfrm>
              <a:off x="4424021" y="2056570"/>
              <a:ext cx="1224136" cy="261610"/>
            </a:xfrm>
            <a:prstGeom prst="rect">
              <a:avLst/>
            </a:prstGeom>
            <a:noFill/>
          </p:spPr>
          <p:txBody>
            <a:bodyPr wrap="square" rtlCol="0">
              <a:spAutoFit/>
            </a:bodyPr>
            <a:lstStyle/>
            <a:p>
              <a:pPr algn="ctr"/>
              <a:r>
                <a:rPr lang="en-GB" sz="1100" dirty="0"/>
                <a:t>7-April</a:t>
              </a:r>
            </a:p>
          </p:txBody>
        </p:sp>
        <p:grpSp>
          <p:nvGrpSpPr>
            <p:cNvPr id="8" name="Group 7"/>
            <p:cNvGrpSpPr/>
            <p:nvPr/>
          </p:nvGrpSpPr>
          <p:grpSpPr>
            <a:xfrm>
              <a:off x="1847528" y="1055070"/>
              <a:ext cx="9604895" cy="3125274"/>
              <a:chOff x="1847528" y="1055070"/>
              <a:chExt cx="9604895" cy="3125274"/>
            </a:xfrm>
          </p:grpSpPr>
          <p:grpSp>
            <p:nvGrpSpPr>
              <p:cNvPr id="36" name="Group 35"/>
              <p:cNvGrpSpPr/>
              <p:nvPr/>
            </p:nvGrpSpPr>
            <p:grpSpPr>
              <a:xfrm>
                <a:off x="3358557" y="2092798"/>
                <a:ext cx="1440160" cy="548428"/>
                <a:chOff x="5190180" y="2276873"/>
                <a:chExt cx="1440160" cy="576064"/>
              </a:xfrm>
              <a:solidFill>
                <a:schemeClr val="tx2">
                  <a:lumMod val="20000"/>
                  <a:lumOff val="80000"/>
                </a:schemeClr>
              </a:solidFill>
            </p:grpSpPr>
            <p:sp>
              <p:nvSpPr>
                <p:cNvPr id="37" name="Rectangle 36"/>
                <p:cNvSpPr/>
                <p:nvPr/>
              </p:nvSpPr>
              <p:spPr>
                <a:xfrm>
                  <a:off x="5190180" y="2276873"/>
                  <a:ext cx="1440160" cy="576064"/>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p:cNvCxnSpPr/>
                <p:nvPr/>
              </p:nvCxnSpPr>
              <p:spPr>
                <a:xfrm>
                  <a:off x="5478212" y="2276873"/>
                  <a:ext cx="0" cy="5760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65405" y="2276873"/>
                  <a:ext cx="0" cy="5760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39854" y="2276873"/>
                  <a:ext cx="0" cy="5760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42308" y="2276873"/>
                  <a:ext cx="0" cy="576064"/>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267583" y="2649294"/>
                <a:ext cx="1676288" cy="461665"/>
              </a:xfrm>
              <a:prstGeom prst="rect">
                <a:avLst/>
              </a:prstGeom>
              <a:noFill/>
            </p:spPr>
            <p:txBody>
              <a:bodyPr wrap="square" rtlCol="0">
                <a:spAutoFit/>
              </a:bodyPr>
              <a:lstStyle/>
              <a:p>
                <a:pPr algn="ctr"/>
                <a:r>
                  <a:rPr lang="en-GB" sz="1200" dirty="0"/>
                  <a:t>EMS&amp;S sell paper – ICE Brent</a:t>
                </a:r>
              </a:p>
            </p:txBody>
          </p:sp>
          <p:sp>
            <p:nvSpPr>
              <p:cNvPr id="4" name="Rectangle 3"/>
              <p:cNvSpPr/>
              <p:nvPr/>
            </p:nvSpPr>
            <p:spPr>
              <a:xfrm>
                <a:off x="2559943" y="3441680"/>
                <a:ext cx="8892480" cy="738664"/>
              </a:xfrm>
              <a:prstGeom prst="rect">
                <a:avLst/>
              </a:prstGeom>
            </p:spPr>
            <p:txBody>
              <a:bodyPr wrap="square">
                <a:spAutoFit/>
              </a:bodyPr>
              <a:lstStyle/>
              <a:p>
                <a:pPr lvl="1"/>
                <a:r>
                  <a:rPr lang="en-GB" sz="1400" b="1" u="sng" dirty="0" smtClean="0"/>
                  <a:t>Execute </a:t>
                </a:r>
                <a:r>
                  <a:rPr lang="en-GB" sz="1400" b="1" u="sng" dirty="0"/>
                  <a:t>futures during the physical pricing periods to offset physical</a:t>
                </a:r>
              </a:p>
              <a:p>
                <a:pPr lvl="1"/>
                <a:endParaRPr lang="en-GB" sz="1400" b="1" dirty="0"/>
              </a:p>
              <a:p>
                <a:pPr lvl="1"/>
                <a:r>
                  <a:rPr lang="en-GB" sz="1400" dirty="0"/>
                  <a:t>3 – 7 Apr :   Sell 120 </a:t>
                </a:r>
                <a:r>
                  <a:rPr lang="en-GB" sz="1400" dirty="0" err="1"/>
                  <a:t>kbd</a:t>
                </a:r>
                <a:r>
                  <a:rPr lang="en-GB" sz="1400" dirty="0"/>
                  <a:t> of June ICE </a:t>
                </a:r>
                <a:r>
                  <a:rPr lang="en-GB" sz="1400" dirty="0" smtClean="0"/>
                  <a:t>Brent as the cargo prices in</a:t>
                </a:r>
              </a:p>
            </p:txBody>
          </p:sp>
          <p:sp>
            <p:nvSpPr>
              <p:cNvPr id="51" name="TextBox 50"/>
              <p:cNvSpPr txBox="1"/>
              <p:nvPr/>
            </p:nvSpPr>
            <p:spPr>
              <a:xfrm>
                <a:off x="1847528" y="2092799"/>
                <a:ext cx="1224136" cy="430887"/>
              </a:xfrm>
              <a:prstGeom prst="rect">
                <a:avLst/>
              </a:prstGeom>
              <a:noFill/>
            </p:spPr>
            <p:txBody>
              <a:bodyPr wrap="square" rtlCol="0">
                <a:spAutoFit/>
              </a:bodyPr>
              <a:lstStyle/>
              <a:p>
                <a:pPr algn="ctr"/>
                <a:r>
                  <a:rPr lang="en-GB" sz="1100" dirty="0"/>
                  <a:t>Deal Date</a:t>
                </a:r>
              </a:p>
              <a:p>
                <a:pPr algn="ctr"/>
                <a:r>
                  <a:rPr lang="en-GB" sz="1100" dirty="0"/>
                  <a:t>2 March</a:t>
                </a:r>
              </a:p>
            </p:txBody>
          </p:sp>
          <p:sp>
            <p:nvSpPr>
              <p:cNvPr id="64" name="TextBox 63"/>
              <p:cNvSpPr txBox="1"/>
              <p:nvPr/>
            </p:nvSpPr>
            <p:spPr>
              <a:xfrm>
                <a:off x="2796890" y="2061057"/>
                <a:ext cx="1224136" cy="261610"/>
              </a:xfrm>
              <a:prstGeom prst="rect">
                <a:avLst/>
              </a:prstGeom>
              <a:noFill/>
            </p:spPr>
            <p:txBody>
              <a:bodyPr wrap="square" rtlCol="0">
                <a:spAutoFit/>
              </a:bodyPr>
              <a:lstStyle/>
              <a:p>
                <a:pPr algn="ctr"/>
                <a:r>
                  <a:rPr lang="en-GB" sz="1100" dirty="0"/>
                  <a:t>3-April</a:t>
                </a:r>
              </a:p>
            </p:txBody>
          </p:sp>
          <p:sp>
            <p:nvSpPr>
              <p:cNvPr id="65" name="TextBox 64"/>
              <p:cNvSpPr txBox="1"/>
              <p:nvPr/>
            </p:nvSpPr>
            <p:spPr>
              <a:xfrm>
                <a:off x="3028178" y="1055070"/>
                <a:ext cx="2059710" cy="461665"/>
              </a:xfrm>
              <a:prstGeom prst="rect">
                <a:avLst/>
              </a:prstGeom>
              <a:noFill/>
            </p:spPr>
            <p:txBody>
              <a:bodyPr wrap="square" rtlCol="0">
                <a:spAutoFit/>
              </a:bodyPr>
              <a:lstStyle/>
              <a:p>
                <a:pPr algn="ctr"/>
                <a:r>
                  <a:rPr lang="en-GB" sz="1200" dirty="0"/>
                  <a:t>EMS&amp;S buys CPC from third </a:t>
                </a:r>
                <a:r>
                  <a:rPr lang="en-GB" sz="1200" dirty="0" smtClean="0"/>
                  <a:t>party 0/0/5</a:t>
                </a:r>
                <a:endParaRPr lang="en-GB" sz="1200" dirty="0"/>
              </a:p>
            </p:txBody>
          </p:sp>
          <p:sp>
            <p:nvSpPr>
              <p:cNvPr id="66" name="Rectangle 65"/>
              <p:cNvSpPr/>
              <p:nvPr/>
            </p:nvSpPr>
            <p:spPr>
              <a:xfrm>
                <a:off x="3365783" y="1508668"/>
                <a:ext cx="144016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7" name="Straight Connector 66"/>
              <p:cNvCxnSpPr/>
              <p:nvPr/>
            </p:nvCxnSpPr>
            <p:spPr>
              <a:xfrm>
                <a:off x="3647728" y="1516734"/>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935760" y="1516734"/>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223792" y="1516734"/>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11824" y="1497142"/>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891619" y="1560546"/>
                <a:ext cx="1224136" cy="400110"/>
              </a:xfrm>
              <a:prstGeom prst="rect">
                <a:avLst/>
              </a:prstGeom>
              <a:noFill/>
            </p:spPr>
            <p:txBody>
              <a:bodyPr wrap="square" rtlCol="0">
                <a:spAutoFit/>
              </a:bodyPr>
              <a:lstStyle/>
              <a:p>
                <a:pPr algn="ctr"/>
                <a:r>
                  <a:rPr lang="en-GB" sz="1000" dirty="0"/>
                  <a:t>120</a:t>
                </a:r>
              </a:p>
              <a:p>
                <a:pPr algn="ctr"/>
                <a:r>
                  <a:rPr lang="en-GB" sz="1000" dirty="0"/>
                  <a:t>KB</a:t>
                </a:r>
              </a:p>
            </p:txBody>
          </p:sp>
          <p:sp>
            <p:nvSpPr>
              <p:cNvPr id="72" name="TextBox 71"/>
              <p:cNvSpPr txBox="1"/>
              <p:nvPr/>
            </p:nvSpPr>
            <p:spPr>
              <a:xfrm>
                <a:off x="3177920" y="1560394"/>
                <a:ext cx="1224136" cy="400110"/>
              </a:xfrm>
              <a:prstGeom prst="rect">
                <a:avLst/>
              </a:prstGeom>
              <a:noFill/>
            </p:spPr>
            <p:txBody>
              <a:bodyPr wrap="square" rtlCol="0">
                <a:spAutoFit/>
              </a:bodyPr>
              <a:lstStyle/>
              <a:p>
                <a:pPr algn="ctr"/>
                <a:r>
                  <a:rPr lang="en-GB" sz="1000" dirty="0"/>
                  <a:t>120</a:t>
                </a:r>
              </a:p>
              <a:p>
                <a:pPr algn="ctr"/>
                <a:r>
                  <a:rPr lang="en-GB" sz="1000" dirty="0"/>
                  <a:t>KB</a:t>
                </a:r>
              </a:p>
            </p:txBody>
          </p:sp>
          <p:sp>
            <p:nvSpPr>
              <p:cNvPr id="73" name="TextBox 72"/>
              <p:cNvSpPr txBox="1"/>
              <p:nvPr/>
            </p:nvSpPr>
            <p:spPr>
              <a:xfrm>
                <a:off x="3473795" y="1560242"/>
                <a:ext cx="1224136" cy="400110"/>
              </a:xfrm>
              <a:prstGeom prst="rect">
                <a:avLst/>
              </a:prstGeom>
              <a:noFill/>
            </p:spPr>
            <p:txBody>
              <a:bodyPr wrap="square" rtlCol="0">
                <a:spAutoFit/>
              </a:bodyPr>
              <a:lstStyle/>
              <a:p>
                <a:pPr algn="ctr"/>
                <a:r>
                  <a:rPr lang="en-GB" sz="1000" dirty="0"/>
                  <a:t>120</a:t>
                </a:r>
              </a:p>
              <a:p>
                <a:pPr algn="ctr"/>
                <a:r>
                  <a:rPr lang="en-GB" sz="1000" dirty="0"/>
                  <a:t>KB</a:t>
                </a:r>
              </a:p>
            </p:txBody>
          </p:sp>
          <p:sp>
            <p:nvSpPr>
              <p:cNvPr id="74" name="TextBox 73"/>
              <p:cNvSpPr txBox="1"/>
              <p:nvPr/>
            </p:nvSpPr>
            <p:spPr>
              <a:xfrm>
                <a:off x="3797857" y="1559478"/>
                <a:ext cx="1146015" cy="400110"/>
              </a:xfrm>
              <a:prstGeom prst="rect">
                <a:avLst/>
              </a:prstGeom>
              <a:noFill/>
            </p:spPr>
            <p:txBody>
              <a:bodyPr wrap="square" rtlCol="0">
                <a:spAutoFit/>
              </a:bodyPr>
              <a:lstStyle/>
              <a:p>
                <a:pPr algn="ctr"/>
                <a:r>
                  <a:rPr lang="en-GB" sz="1000" dirty="0"/>
                  <a:t>120</a:t>
                </a:r>
              </a:p>
              <a:p>
                <a:pPr algn="ctr"/>
                <a:r>
                  <a:rPr lang="en-GB" sz="1000" dirty="0"/>
                  <a:t>KB</a:t>
                </a:r>
              </a:p>
            </p:txBody>
          </p:sp>
          <p:sp>
            <p:nvSpPr>
              <p:cNvPr id="75" name="TextBox 74"/>
              <p:cNvSpPr txBox="1"/>
              <p:nvPr/>
            </p:nvSpPr>
            <p:spPr>
              <a:xfrm>
                <a:off x="4079777" y="1559209"/>
                <a:ext cx="1146015" cy="400110"/>
              </a:xfrm>
              <a:prstGeom prst="rect">
                <a:avLst/>
              </a:prstGeom>
              <a:noFill/>
            </p:spPr>
            <p:txBody>
              <a:bodyPr wrap="square" rtlCol="0">
                <a:spAutoFit/>
              </a:bodyPr>
              <a:lstStyle/>
              <a:p>
                <a:pPr algn="ctr"/>
                <a:r>
                  <a:rPr lang="en-GB" sz="1000" dirty="0"/>
                  <a:t>120</a:t>
                </a:r>
              </a:p>
              <a:p>
                <a:pPr algn="ctr"/>
                <a:r>
                  <a:rPr lang="en-GB" sz="1000" dirty="0"/>
                  <a:t>KB</a:t>
                </a:r>
              </a:p>
            </p:txBody>
          </p:sp>
          <p:cxnSp>
            <p:nvCxnSpPr>
              <p:cNvPr id="50" name="Straight Connector 49"/>
              <p:cNvCxnSpPr/>
              <p:nvPr/>
            </p:nvCxnSpPr>
            <p:spPr>
              <a:xfrm>
                <a:off x="2272376" y="2092798"/>
                <a:ext cx="800008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10433" y="1351442"/>
                <a:ext cx="851189" cy="246221"/>
              </a:xfrm>
              <a:prstGeom prst="rect">
                <a:avLst/>
              </a:prstGeom>
              <a:noFill/>
            </p:spPr>
            <p:txBody>
              <a:bodyPr wrap="square" rtlCol="0">
                <a:spAutoFit/>
              </a:bodyPr>
              <a:lstStyle/>
              <a:p>
                <a:r>
                  <a:rPr lang="en-GB" sz="1000" b="1" i="1" dirty="0" smtClean="0">
                    <a:solidFill>
                      <a:schemeClr val="accent1">
                        <a:lumMod val="75000"/>
                      </a:schemeClr>
                    </a:solidFill>
                  </a:rPr>
                  <a:t>PHYSICAL</a:t>
                </a:r>
                <a:endParaRPr lang="en-GB" sz="1000" b="1" i="1" dirty="0">
                  <a:solidFill>
                    <a:schemeClr val="accent1">
                      <a:lumMod val="75000"/>
                    </a:schemeClr>
                  </a:solidFill>
                </a:endParaRPr>
              </a:p>
            </p:txBody>
          </p:sp>
        </p:grpSp>
      </p:grpSp>
      <p:grpSp>
        <p:nvGrpSpPr>
          <p:cNvPr id="9" name="Group 8"/>
          <p:cNvGrpSpPr/>
          <p:nvPr/>
        </p:nvGrpSpPr>
        <p:grpSpPr>
          <a:xfrm>
            <a:off x="2559943" y="519678"/>
            <a:ext cx="7032181" cy="4520309"/>
            <a:chOff x="2559943" y="519678"/>
            <a:chExt cx="7032181" cy="4520309"/>
          </a:xfrm>
        </p:grpSpPr>
        <p:sp>
          <p:nvSpPr>
            <p:cNvPr id="77" name="TextBox 76"/>
            <p:cNvSpPr txBox="1"/>
            <p:nvPr/>
          </p:nvSpPr>
          <p:spPr>
            <a:xfrm>
              <a:off x="5519936" y="2046631"/>
              <a:ext cx="1224136" cy="261610"/>
            </a:xfrm>
            <a:prstGeom prst="rect">
              <a:avLst/>
            </a:prstGeom>
            <a:noFill/>
          </p:spPr>
          <p:txBody>
            <a:bodyPr wrap="square" rtlCol="0">
              <a:spAutoFit/>
            </a:bodyPr>
            <a:lstStyle/>
            <a:p>
              <a:pPr algn="ctr"/>
              <a:r>
                <a:rPr lang="en-GB" sz="1100" dirty="0"/>
                <a:t>30-April</a:t>
              </a:r>
            </a:p>
          </p:txBody>
        </p:sp>
        <p:sp>
          <p:nvSpPr>
            <p:cNvPr id="81" name="Rectangle 80"/>
            <p:cNvSpPr/>
            <p:nvPr/>
          </p:nvSpPr>
          <p:spPr>
            <a:xfrm>
              <a:off x="5670230" y="880086"/>
              <a:ext cx="184758" cy="1206263"/>
            </a:xfrm>
            <a:prstGeom prst="rect">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p:cNvSpPr/>
            <p:nvPr/>
          </p:nvSpPr>
          <p:spPr>
            <a:xfrm>
              <a:off x="5675818" y="2086349"/>
              <a:ext cx="184758" cy="1206263"/>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p:cNvSpPr txBox="1"/>
            <p:nvPr/>
          </p:nvSpPr>
          <p:spPr>
            <a:xfrm>
              <a:off x="5189601" y="519678"/>
              <a:ext cx="1146015" cy="400110"/>
            </a:xfrm>
            <a:prstGeom prst="rect">
              <a:avLst/>
            </a:prstGeom>
            <a:noFill/>
          </p:spPr>
          <p:txBody>
            <a:bodyPr wrap="square" rtlCol="0">
              <a:spAutoFit/>
            </a:bodyPr>
            <a:lstStyle/>
            <a:p>
              <a:pPr algn="ctr"/>
              <a:r>
                <a:rPr lang="en-GB" sz="1000" dirty="0"/>
                <a:t>600</a:t>
              </a:r>
            </a:p>
            <a:p>
              <a:pPr algn="ctr"/>
              <a:r>
                <a:rPr lang="en-GB" sz="1000" dirty="0"/>
                <a:t>KB</a:t>
              </a:r>
            </a:p>
          </p:txBody>
        </p:sp>
        <p:sp>
          <p:nvSpPr>
            <p:cNvPr id="3" name="TextBox 2"/>
            <p:cNvSpPr txBox="1"/>
            <p:nvPr/>
          </p:nvSpPr>
          <p:spPr>
            <a:xfrm>
              <a:off x="5818815" y="875784"/>
              <a:ext cx="516208" cy="246221"/>
            </a:xfrm>
            <a:prstGeom prst="rect">
              <a:avLst/>
            </a:prstGeom>
            <a:noFill/>
          </p:spPr>
          <p:txBody>
            <a:bodyPr wrap="square" rtlCol="0">
              <a:spAutoFit/>
            </a:bodyPr>
            <a:lstStyle/>
            <a:p>
              <a:r>
                <a:rPr lang="en-GB" sz="1000" b="1" i="1" dirty="0" smtClean="0">
                  <a:solidFill>
                    <a:schemeClr val="tx2">
                      <a:lumMod val="75000"/>
                    </a:schemeClr>
                  </a:solidFill>
                </a:rPr>
                <a:t>June</a:t>
              </a:r>
              <a:endParaRPr lang="en-GB" sz="1000" b="1" i="1" dirty="0">
                <a:solidFill>
                  <a:schemeClr val="tx2">
                    <a:lumMod val="75000"/>
                  </a:schemeClr>
                </a:solidFill>
              </a:endParaRPr>
            </a:p>
          </p:txBody>
        </p:sp>
        <p:sp>
          <p:nvSpPr>
            <p:cNvPr id="54" name="TextBox 53"/>
            <p:cNvSpPr txBox="1"/>
            <p:nvPr/>
          </p:nvSpPr>
          <p:spPr>
            <a:xfrm>
              <a:off x="5820972" y="3067323"/>
              <a:ext cx="476766" cy="246221"/>
            </a:xfrm>
            <a:prstGeom prst="rect">
              <a:avLst/>
            </a:prstGeom>
            <a:noFill/>
          </p:spPr>
          <p:txBody>
            <a:bodyPr wrap="square" rtlCol="0">
              <a:spAutoFit/>
            </a:bodyPr>
            <a:lstStyle/>
            <a:p>
              <a:r>
                <a:rPr lang="en-GB" sz="1000" b="1" i="1" dirty="0" smtClean="0">
                  <a:solidFill>
                    <a:schemeClr val="accent6">
                      <a:lumMod val="75000"/>
                    </a:schemeClr>
                  </a:solidFill>
                </a:rPr>
                <a:t>July</a:t>
              </a:r>
              <a:endParaRPr lang="en-GB" sz="1000" b="1" i="1" dirty="0">
                <a:solidFill>
                  <a:schemeClr val="accent6">
                    <a:lumMod val="75000"/>
                  </a:schemeClr>
                </a:solidFill>
              </a:endParaRPr>
            </a:p>
          </p:txBody>
        </p:sp>
        <p:sp>
          <p:nvSpPr>
            <p:cNvPr id="2" name="TextBox 1"/>
            <p:cNvSpPr txBox="1"/>
            <p:nvPr/>
          </p:nvSpPr>
          <p:spPr>
            <a:xfrm>
              <a:off x="2559943" y="4208990"/>
              <a:ext cx="7032181" cy="830997"/>
            </a:xfrm>
            <a:prstGeom prst="rect">
              <a:avLst/>
            </a:prstGeom>
            <a:noFill/>
          </p:spPr>
          <p:txBody>
            <a:bodyPr wrap="none" rtlCol="0">
              <a:spAutoFit/>
            </a:bodyPr>
            <a:lstStyle/>
            <a:p>
              <a:pPr lvl="1"/>
              <a:r>
                <a:rPr lang="en-GB" sz="1400" dirty="0"/>
                <a:t>.. – 30 Apr : Asses the Hedge roll and take action to roll the hedge to next month </a:t>
              </a:r>
            </a:p>
            <a:p>
              <a:pPr lvl="1"/>
              <a:endParaRPr lang="en-GB" sz="500" dirty="0"/>
            </a:p>
            <a:p>
              <a:pPr marL="1657350" lvl="3" indent="-285750">
                <a:buFont typeface="Arial" panose="020B0604020202020204" pitchFamily="34" charset="0"/>
                <a:buChar char="•"/>
              </a:pPr>
              <a:r>
                <a:rPr lang="en-GB" sz="1200" dirty="0"/>
                <a:t>Buy 600 kb of June ICE Brent </a:t>
              </a:r>
            </a:p>
            <a:p>
              <a:pPr marL="1657350" lvl="3" indent="-285750">
                <a:buFont typeface="Arial" panose="020B0604020202020204" pitchFamily="34" charset="0"/>
                <a:buChar char="•"/>
              </a:pPr>
              <a:r>
                <a:rPr lang="en-GB" sz="1200" dirty="0"/>
                <a:t>Sell 600 kb of July ICE Brent  </a:t>
              </a:r>
            </a:p>
            <a:p>
              <a:pPr marL="1657350" lvl="3" indent="-285750">
                <a:buFont typeface="Arial" panose="020B0604020202020204" pitchFamily="34" charset="0"/>
                <a:buChar char="•"/>
              </a:pPr>
              <a:endParaRPr lang="en-GB" sz="500" dirty="0"/>
            </a:p>
          </p:txBody>
        </p:sp>
      </p:grpSp>
      <p:sp>
        <p:nvSpPr>
          <p:cNvPr id="5" name="TextBox 4"/>
          <p:cNvSpPr txBox="1"/>
          <p:nvPr/>
        </p:nvSpPr>
        <p:spPr>
          <a:xfrm>
            <a:off x="2662082" y="4907579"/>
            <a:ext cx="6458819" cy="938719"/>
          </a:xfrm>
          <a:prstGeom prst="rect">
            <a:avLst/>
          </a:prstGeom>
          <a:noFill/>
        </p:spPr>
        <p:txBody>
          <a:bodyPr wrap="none" rtlCol="0">
            <a:spAutoFit/>
          </a:bodyPr>
          <a:lstStyle/>
          <a:p>
            <a:pPr marL="742950" lvl="1" indent="-285750">
              <a:buFont typeface="Wingdings" panose="05000000000000000000" pitchFamily="2" charset="2"/>
              <a:buChar char="Ø"/>
            </a:pPr>
            <a:r>
              <a:rPr lang="en-GB" sz="1400" dirty="0"/>
              <a:t>There is a trading decision to be taken everyday</a:t>
            </a:r>
          </a:p>
          <a:p>
            <a:pPr marL="742950" lvl="1" indent="-285750">
              <a:buFont typeface="Wingdings" panose="05000000000000000000" pitchFamily="2" charset="2"/>
              <a:buChar char="Ø"/>
            </a:pPr>
            <a:endParaRPr lang="en-GB" sz="500" dirty="0"/>
          </a:p>
          <a:p>
            <a:pPr marL="1657350" lvl="3" indent="-285750">
              <a:buFont typeface="Arial" panose="020B0604020202020204" pitchFamily="34" charset="0"/>
              <a:buChar char="•"/>
            </a:pPr>
            <a:r>
              <a:rPr lang="en-GB" sz="1200" dirty="0"/>
              <a:t>When do you want to execute the roll – watch the June-July spread</a:t>
            </a:r>
          </a:p>
          <a:p>
            <a:pPr marL="1657350" lvl="3" indent="-285750">
              <a:buFont typeface="Arial" panose="020B0604020202020204" pitchFamily="34" charset="0"/>
              <a:buChar char="•"/>
            </a:pPr>
            <a:r>
              <a:rPr lang="en-GB" sz="1200" dirty="0"/>
              <a:t>How far out do you want to roll – watch the July-August+ spreads</a:t>
            </a:r>
          </a:p>
          <a:p>
            <a:pPr marL="1657350" lvl="3" indent="-285750">
              <a:buFont typeface="Arial" panose="020B0604020202020204" pitchFamily="34" charset="0"/>
              <a:buChar char="•"/>
            </a:pPr>
            <a:r>
              <a:rPr lang="en-GB" sz="1200" dirty="0"/>
              <a:t>Do you want to buy/sell all the cargo each time or split your </a:t>
            </a:r>
            <a:r>
              <a:rPr lang="en-GB" sz="1200" dirty="0" smtClean="0"/>
              <a:t>strategy</a:t>
            </a:r>
            <a:endParaRPr lang="en-GB" sz="1200" dirty="0"/>
          </a:p>
        </p:txBody>
      </p:sp>
      <p:grpSp>
        <p:nvGrpSpPr>
          <p:cNvPr id="10" name="Group 9"/>
          <p:cNvGrpSpPr/>
          <p:nvPr/>
        </p:nvGrpSpPr>
        <p:grpSpPr>
          <a:xfrm>
            <a:off x="2656263" y="856243"/>
            <a:ext cx="6444549" cy="5374776"/>
            <a:chOff x="2656263" y="856243"/>
            <a:chExt cx="6444549" cy="5374776"/>
          </a:xfrm>
        </p:grpSpPr>
        <p:sp>
          <p:nvSpPr>
            <p:cNvPr id="78" name="TextBox 77"/>
            <p:cNvSpPr txBox="1"/>
            <p:nvPr/>
          </p:nvSpPr>
          <p:spPr>
            <a:xfrm>
              <a:off x="6744072" y="2046631"/>
              <a:ext cx="1224136" cy="261610"/>
            </a:xfrm>
            <a:prstGeom prst="rect">
              <a:avLst/>
            </a:prstGeom>
            <a:noFill/>
          </p:spPr>
          <p:txBody>
            <a:bodyPr wrap="square" rtlCol="0">
              <a:spAutoFit/>
            </a:bodyPr>
            <a:lstStyle/>
            <a:p>
              <a:pPr algn="ctr"/>
              <a:r>
                <a:rPr lang="en-GB" sz="1100" dirty="0"/>
                <a:t>31-May</a:t>
              </a:r>
            </a:p>
          </p:txBody>
        </p:sp>
        <p:sp>
          <p:nvSpPr>
            <p:cNvPr id="79" name="TextBox 78"/>
            <p:cNvSpPr txBox="1"/>
            <p:nvPr/>
          </p:nvSpPr>
          <p:spPr>
            <a:xfrm>
              <a:off x="7876676" y="2045234"/>
              <a:ext cx="1224136" cy="261610"/>
            </a:xfrm>
            <a:prstGeom prst="rect">
              <a:avLst/>
            </a:prstGeom>
            <a:noFill/>
          </p:spPr>
          <p:txBody>
            <a:bodyPr wrap="square" rtlCol="0">
              <a:spAutoFit/>
            </a:bodyPr>
            <a:lstStyle/>
            <a:p>
              <a:pPr algn="ctr"/>
              <a:r>
                <a:rPr lang="en-GB" sz="1100" dirty="0"/>
                <a:t>30-June</a:t>
              </a:r>
            </a:p>
          </p:txBody>
        </p:sp>
        <p:sp>
          <p:nvSpPr>
            <p:cNvPr id="83" name="Rectangle 82"/>
            <p:cNvSpPr/>
            <p:nvPr/>
          </p:nvSpPr>
          <p:spPr>
            <a:xfrm>
              <a:off x="6913804" y="878470"/>
              <a:ext cx="184758" cy="1206263"/>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6913374" y="2084733"/>
              <a:ext cx="190776" cy="120626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8026900" y="878470"/>
              <a:ext cx="184758" cy="1206263"/>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8032488" y="2084733"/>
              <a:ext cx="184758" cy="1206263"/>
            </a:xfrm>
            <a:prstGeom prst="rect">
              <a:avLst/>
            </a:prstGeom>
            <a:solidFill>
              <a:srgbClr val="CCCC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7061974" y="868663"/>
              <a:ext cx="476766" cy="246221"/>
            </a:xfrm>
            <a:prstGeom prst="rect">
              <a:avLst/>
            </a:prstGeom>
            <a:noFill/>
          </p:spPr>
          <p:txBody>
            <a:bodyPr wrap="square" rtlCol="0">
              <a:spAutoFit/>
            </a:bodyPr>
            <a:lstStyle/>
            <a:p>
              <a:r>
                <a:rPr lang="en-GB" sz="1000" b="1" i="1" dirty="0" smtClean="0">
                  <a:solidFill>
                    <a:schemeClr val="accent6">
                      <a:lumMod val="75000"/>
                    </a:schemeClr>
                  </a:solidFill>
                </a:rPr>
                <a:t>July</a:t>
              </a:r>
              <a:endParaRPr lang="en-GB" sz="1000" b="1" i="1" dirty="0">
                <a:solidFill>
                  <a:schemeClr val="accent6">
                    <a:lumMod val="75000"/>
                  </a:schemeClr>
                </a:solidFill>
              </a:endParaRPr>
            </a:p>
          </p:txBody>
        </p:sp>
        <p:sp>
          <p:nvSpPr>
            <p:cNvPr id="56" name="TextBox 55"/>
            <p:cNvSpPr txBox="1"/>
            <p:nvPr/>
          </p:nvSpPr>
          <p:spPr>
            <a:xfrm>
              <a:off x="7071506" y="3054582"/>
              <a:ext cx="638792" cy="246221"/>
            </a:xfrm>
            <a:prstGeom prst="rect">
              <a:avLst/>
            </a:prstGeom>
            <a:noFill/>
          </p:spPr>
          <p:txBody>
            <a:bodyPr wrap="square" rtlCol="0">
              <a:spAutoFit/>
            </a:bodyPr>
            <a:lstStyle/>
            <a:p>
              <a:r>
                <a:rPr lang="en-GB" sz="1000" b="1" i="1" dirty="0" smtClean="0">
                  <a:solidFill>
                    <a:schemeClr val="accent3">
                      <a:lumMod val="75000"/>
                    </a:schemeClr>
                  </a:solidFill>
                </a:rPr>
                <a:t>August</a:t>
              </a:r>
              <a:endParaRPr lang="en-GB" sz="1000" b="1" i="1" dirty="0">
                <a:solidFill>
                  <a:schemeClr val="accent3">
                    <a:lumMod val="75000"/>
                  </a:schemeClr>
                </a:solidFill>
              </a:endParaRPr>
            </a:p>
          </p:txBody>
        </p:sp>
        <p:sp>
          <p:nvSpPr>
            <p:cNvPr id="57" name="TextBox 56"/>
            <p:cNvSpPr txBox="1"/>
            <p:nvPr/>
          </p:nvSpPr>
          <p:spPr>
            <a:xfrm>
              <a:off x="8212912" y="856243"/>
              <a:ext cx="638792" cy="246221"/>
            </a:xfrm>
            <a:prstGeom prst="rect">
              <a:avLst/>
            </a:prstGeom>
            <a:noFill/>
          </p:spPr>
          <p:txBody>
            <a:bodyPr wrap="square" rtlCol="0">
              <a:spAutoFit/>
            </a:bodyPr>
            <a:lstStyle/>
            <a:p>
              <a:r>
                <a:rPr lang="en-GB" sz="1000" b="1" i="1" dirty="0" smtClean="0">
                  <a:solidFill>
                    <a:schemeClr val="accent3">
                      <a:lumMod val="75000"/>
                    </a:schemeClr>
                  </a:solidFill>
                </a:rPr>
                <a:t>August</a:t>
              </a:r>
              <a:endParaRPr lang="en-GB" sz="1000" b="1" i="1" dirty="0">
                <a:solidFill>
                  <a:schemeClr val="accent3">
                    <a:lumMod val="75000"/>
                  </a:schemeClr>
                </a:solidFill>
              </a:endParaRPr>
            </a:p>
          </p:txBody>
        </p:sp>
        <p:sp>
          <p:nvSpPr>
            <p:cNvPr id="58" name="TextBox 57"/>
            <p:cNvSpPr txBox="1"/>
            <p:nvPr/>
          </p:nvSpPr>
          <p:spPr>
            <a:xfrm>
              <a:off x="8179994" y="3051224"/>
              <a:ext cx="851189" cy="246221"/>
            </a:xfrm>
            <a:prstGeom prst="rect">
              <a:avLst/>
            </a:prstGeom>
            <a:noFill/>
          </p:spPr>
          <p:txBody>
            <a:bodyPr wrap="square" rtlCol="0">
              <a:spAutoFit/>
            </a:bodyPr>
            <a:lstStyle/>
            <a:p>
              <a:r>
                <a:rPr lang="en-GB" sz="1000" b="1" i="1" dirty="0" smtClean="0">
                  <a:solidFill>
                    <a:srgbClr val="7030A0"/>
                  </a:solidFill>
                </a:rPr>
                <a:t>September</a:t>
              </a:r>
              <a:endParaRPr lang="en-GB" sz="1000" b="1" i="1" dirty="0">
                <a:solidFill>
                  <a:srgbClr val="7030A0"/>
                </a:solidFill>
              </a:endParaRPr>
            </a:p>
          </p:txBody>
        </p:sp>
        <p:sp>
          <p:nvSpPr>
            <p:cNvPr id="6" name="TextBox 5"/>
            <p:cNvSpPr txBox="1"/>
            <p:nvPr/>
          </p:nvSpPr>
          <p:spPr>
            <a:xfrm>
              <a:off x="2656263" y="5846298"/>
              <a:ext cx="3013967" cy="384721"/>
            </a:xfrm>
            <a:prstGeom prst="rect">
              <a:avLst/>
            </a:prstGeom>
            <a:noFill/>
          </p:spPr>
          <p:txBody>
            <a:bodyPr wrap="none" rtlCol="0">
              <a:spAutoFit/>
            </a:bodyPr>
            <a:lstStyle/>
            <a:p>
              <a:pPr lvl="1"/>
              <a:r>
                <a:rPr lang="en-GB" sz="1400" dirty="0"/>
                <a:t>Repeat roll until sale of cargo </a:t>
              </a:r>
            </a:p>
            <a:p>
              <a:pPr lvl="1"/>
              <a:endParaRPr lang="en-GB" sz="500" dirty="0"/>
            </a:p>
          </p:txBody>
        </p:sp>
      </p:grpSp>
      <p:grpSp>
        <p:nvGrpSpPr>
          <p:cNvPr id="11" name="Group 10"/>
          <p:cNvGrpSpPr/>
          <p:nvPr/>
        </p:nvGrpSpPr>
        <p:grpSpPr>
          <a:xfrm>
            <a:off x="2656263" y="1312988"/>
            <a:ext cx="8502584" cy="5462345"/>
            <a:chOff x="2656263" y="1312988"/>
            <a:chExt cx="8502584" cy="5462345"/>
          </a:xfrm>
        </p:grpSpPr>
        <p:sp>
          <p:nvSpPr>
            <p:cNvPr id="96" name="Rectangle 95"/>
            <p:cNvSpPr/>
            <p:nvPr/>
          </p:nvSpPr>
          <p:spPr>
            <a:xfrm>
              <a:off x="8857292" y="1508668"/>
              <a:ext cx="1177446" cy="576064"/>
            </a:xfrm>
            <a:prstGeom prst="rect">
              <a:avLst/>
            </a:prstGeom>
            <a:solidFill>
              <a:srgbClr val="CCCC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FF0000"/>
                </a:solidFill>
              </a:endParaRPr>
            </a:p>
          </p:txBody>
        </p:sp>
        <p:cxnSp>
          <p:nvCxnSpPr>
            <p:cNvPr id="97" name="Straight Connector 96"/>
            <p:cNvCxnSpPr/>
            <p:nvPr/>
          </p:nvCxnSpPr>
          <p:spPr>
            <a:xfrm>
              <a:off x="9093403" y="1516734"/>
              <a:ext cx="0" cy="57606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341948" y="1516734"/>
              <a:ext cx="0" cy="57606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557972" y="1516734"/>
              <a:ext cx="0" cy="57606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9773996" y="1497142"/>
              <a:ext cx="0" cy="57606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851704" y="2081306"/>
              <a:ext cx="117744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88" name="Straight Connector 87"/>
            <p:cNvCxnSpPr/>
            <p:nvPr/>
          </p:nvCxnSpPr>
          <p:spPr>
            <a:xfrm>
              <a:off x="9087815" y="2089372"/>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336360" y="2089372"/>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552384" y="2089372"/>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768408" y="2069780"/>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990020" y="1312988"/>
              <a:ext cx="851189" cy="246221"/>
            </a:xfrm>
            <a:prstGeom prst="rect">
              <a:avLst/>
            </a:prstGeom>
            <a:noFill/>
          </p:spPr>
          <p:txBody>
            <a:bodyPr wrap="square" rtlCol="0">
              <a:spAutoFit/>
            </a:bodyPr>
            <a:lstStyle/>
            <a:p>
              <a:r>
                <a:rPr lang="en-GB" sz="1000" b="1" i="1" dirty="0" smtClean="0">
                  <a:solidFill>
                    <a:srgbClr val="7030A0"/>
                  </a:solidFill>
                </a:rPr>
                <a:t>September</a:t>
              </a:r>
              <a:endParaRPr lang="en-GB" sz="1000" b="1" i="1" dirty="0">
                <a:solidFill>
                  <a:srgbClr val="7030A0"/>
                </a:solidFill>
              </a:endParaRPr>
            </a:p>
          </p:txBody>
        </p:sp>
        <p:sp>
          <p:nvSpPr>
            <p:cNvPr id="60" name="TextBox 59"/>
            <p:cNvSpPr txBox="1"/>
            <p:nvPr/>
          </p:nvSpPr>
          <p:spPr>
            <a:xfrm>
              <a:off x="10029150" y="2468224"/>
              <a:ext cx="851189" cy="246221"/>
            </a:xfrm>
            <a:prstGeom prst="rect">
              <a:avLst/>
            </a:prstGeom>
            <a:noFill/>
          </p:spPr>
          <p:txBody>
            <a:bodyPr wrap="square" rtlCol="0">
              <a:spAutoFit/>
            </a:bodyPr>
            <a:lstStyle/>
            <a:p>
              <a:r>
                <a:rPr lang="en-GB" sz="1000" b="1" i="1" dirty="0" smtClean="0">
                  <a:solidFill>
                    <a:schemeClr val="accent1">
                      <a:lumMod val="75000"/>
                    </a:schemeClr>
                  </a:solidFill>
                </a:rPr>
                <a:t>PHYSICAL</a:t>
              </a:r>
              <a:endParaRPr lang="en-GB" sz="1000" b="1" i="1" dirty="0">
                <a:solidFill>
                  <a:schemeClr val="accent1">
                    <a:lumMod val="75000"/>
                  </a:schemeClr>
                </a:solidFill>
              </a:endParaRPr>
            </a:p>
          </p:txBody>
        </p:sp>
        <p:sp>
          <p:nvSpPr>
            <p:cNvPr id="7" name="TextBox 6"/>
            <p:cNvSpPr txBox="1"/>
            <p:nvPr/>
          </p:nvSpPr>
          <p:spPr>
            <a:xfrm>
              <a:off x="2656263" y="6175169"/>
              <a:ext cx="8502584" cy="600164"/>
            </a:xfrm>
            <a:prstGeom prst="rect">
              <a:avLst/>
            </a:prstGeom>
            <a:noFill/>
          </p:spPr>
          <p:txBody>
            <a:bodyPr wrap="none" rtlCol="0">
              <a:spAutoFit/>
            </a:bodyPr>
            <a:lstStyle/>
            <a:p>
              <a:pPr lvl="1"/>
              <a:r>
                <a:rPr lang="en-GB" sz="1400" dirty="0"/>
                <a:t>At sale of cargo buy 120 </a:t>
              </a:r>
              <a:r>
                <a:rPr lang="en-GB" sz="1400" dirty="0" err="1"/>
                <a:t>kbd</a:t>
              </a:r>
              <a:r>
                <a:rPr lang="en-GB" sz="1400" dirty="0"/>
                <a:t> of September ICE Brent to close out the hedge and offset the physical</a:t>
              </a:r>
            </a:p>
            <a:p>
              <a:pPr lvl="1"/>
              <a:endParaRPr lang="en-GB" sz="500" dirty="0"/>
            </a:p>
            <a:p>
              <a:pPr lvl="1"/>
              <a:r>
                <a:rPr lang="en-GB" sz="1400" dirty="0"/>
                <a:t>Physical and “floating” cancel out over both periods leaving the fixed prices </a:t>
              </a:r>
              <a:r>
                <a:rPr lang="en-GB" sz="1400" dirty="0" smtClean="0"/>
                <a:t>only</a:t>
              </a:r>
              <a:endParaRPr lang="en-GB" sz="1400" dirty="0"/>
            </a:p>
          </p:txBody>
        </p:sp>
      </p:grpSp>
    </p:spTree>
    <p:extLst>
      <p:ext uri="{BB962C8B-B14F-4D97-AF65-F5344CB8AC3E}">
        <p14:creationId xmlns:p14="http://schemas.microsoft.com/office/powerpoint/2010/main" val="149222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31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2199806" y="2348881"/>
            <a:ext cx="7720382" cy="2308324"/>
          </a:xfrm>
          <a:prstGeom prst="rect">
            <a:avLst/>
          </a:prstGeom>
          <a:noFill/>
        </p:spPr>
        <p:txBody>
          <a:bodyPr wrap="none" rtlCol="0">
            <a:spAutoFit/>
          </a:bodyPr>
          <a:lstStyle/>
          <a:p>
            <a:pPr algn="ctr"/>
            <a:r>
              <a:rPr lang="en-US" sz="6000" dirty="0"/>
              <a:t>EXAMPLE </a:t>
            </a:r>
            <a:r>
              <a:rPr lang="en-US" sz="6000" dirty="0" smtClean="0"/>
              <a:t>2</a:t>
            </a:r>
          </a:p>
          <a:p>
            <a:pPr algn="ctr"/>
            <a:r>
              <a:rPr lang="en-GB" sz="2400" dirty="0"/>
              <a:t>Hedging a Midland crude cargo for delivery into Europe</a:t>
            </a:r>
            <a:endParaRPr lang="en-US" sz="2400" dirty="0"/>
          </a:p>
          <a:p>
            <a:pPr algn="ctr"/>
            <a:endParaRPr lang="en-GB" sz="6000" dirty="0"/>
          </a:p>
        </p:txBody>
      </p:sp>
    </p:spTree>
    <p:extLst>
      <p:ext uri="{BB962C8B-B14F-4D97-AF65-F5344CB8AC3E}">
        <p14:creationId xmlns:p14="http://schemas.microsoft.com/office/powerpoint/2010/main" val="752696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981200" y="1052736"/>
            <a:ext cx="8229600" cy="5616624"/>
          </a:xfrm>
        </p:spPr>
        <p:txBody>
          <a:bodyPr>
            <a:normAutofit lnSpcReduction="10000"/>
          </a:bodyPr>
          <a:lstStyle/>
          <a:p>
            <a:pPr marL="0" indent="0">
              <a:buNone/>
            </a:pPr>
            <a:r>
              <a:rPr lang="en-GB" b="1" dirty="0"/>
              <a:t>Bought:</a:t>
            </a:r>
            <a:r>
              <a:rPr lang="en-GB" dirty="0"/>
              <a:t> EMS&amp;S purchased 520KB of Midland Sweet from EMOC for export to Fawley refinery pricing on WTI from month NYMEX Calendar Month Average of load. The load window is January 18-20. </a:t>
            </a:r>
            <a:r>
              <a:rPr lang="en-GB" dirty="0" smtClean="0"/>
              <a:t>Deal date 14</a:t>
            </a:r>
            <a:r>
              <a:rPr lang="en-GB" baseline="30000" dirty="0" smtClean="0"/>
              <a:t>th</a:t>
            </a:r>
            <a:r>
              <a:rPr lang="en-GB" dirty="0" smtClean="0"/>
              <a:t> December.</a:t>
            </a:r>
          </a:p>
          <a:p>
            <a:pPr marL="0" indent="0">
              <a:buNone/>
            </a:pPr>
            <a:endParaRPr lang="en-GB" dirty="0"/>
          </a:p>
          <a:p>
            <a:pPr marL="0" indent="0">
              <a:buNone/>
            </a:pPr>
            <a:r>
              <a:rPr lang="en-GB" dirty="0"/>
              <a:t>The FOB purchase price is WTI CMA (Jan) + 4.1 </a:t>
            </a:r>
          </a:p>
          <a:p>
            <a:pPr marL="0" indent="0">
              <a:buNone/>
            </a:pPr>
            <a:r>
              <a:rPr lang="en-GB" dirty="0"/>
              <a:t>The estimated freight cost is 2.35 $/bbl</a:t>
            </a:r>
            <a:r>
              <a:rPr lang="en-GB" dirty="0" smtClean="0"/>
              <a:t>.</a:t>
            </a:r>
          </a:p>
          <a:p>
            <a:pPr marL="0" indent="0">
              <a:buNone/>
            </a:pPr>
            <a:endParaRPr lang="en-GB" dirty="0"/>
          </a:p>
          <a:p>
            <a:pPr marL="0" indent="0">
              <a:buNone/>
            </a:pPr>
            <a:r>
              <a:rPr lang="en-GB" b="1" dirty="0"/>
              <a:t>Sold: </a:t>
            </a:r>
            <a:r>
              <a:rPr lang="en-GB" dirty="0"/>
              <a:t>The cargo will be sold to EPCO (Fawley refinery) on a DES basis with a fixed pricing window around delivery. Estimated delivery date is 8-10 February and hence the pricing period will be 5-9 February on the average of front month </a:t>
            </a:r>
            <a:r>
              <a:rPr lang="en-GB" b="1" u="sng" dirty="0"/>
              <a:t>ICE</a:t>
            </a:r>
            <a:r>
              <a:rPr lang="en-GB" dirty="0"/>
              <a:t> Brent quotations.</a:t>
            </a:r>
          </a:p>
          <a:p>
            <a:pPr marL="0" indent="0">
              <a:buNone/>
            </a:pPr>
            <a:endParaRPr lang="en-GB" dirty="0" smtClean="0"/>
          </a:p>
          <a:p>
            <a:pPr marL="0" indent="0">
              <a:buNone/>
            </a:pPr>
            <a:r>
              <a:rPr lang="en-GB" dirty="0" smtClean="0"/>
              <a:t>The </a:t>
            </a:r>
            <a:r>
              <a:rPr lang="en-GB" dirty="0"/>
              <a:t>sale price is ICE Brent (5-9 Feb) + 4.1 + </a:t>
            </a:r>
            <a:r>
              <a:rPr lang="en-GB" dirty="0" smtClean="0"/>
              <a:t>Freight</a:t>
            </a:r>
          </a:p>
          <a:p>
            <a:pPr marL="0" indent="0">
              <a:buNone/>
            </a:pPr>
            <a:r>
              <a:rPr lang="en-GB" dirty="0"/>
              <a:t>Assumed Landed Price DTD + 1.20 </a:t>
            </a:r>
          </a:p>
          <a:p>
            <a:pPr marL="0" indent="0">
              <a:buNone/>
            </a:pPr>
            <a:endParaRPr lang="en-GB" dirty="0" smtClean="0"/>
          </a:p>
          <a:p>
            <a:endParaRPr lang="en-GB" dirty="0"/>
          </a:p>
          <a:p>
            <a:endParaRPr lang="en-GB" dirty="0"/>
          </a:p>
          <a:p>
            <a:pPr marL="0" indent="0">
              <a:buNone/>
            </a:pPr>
            <a:endParaRPr lang="en-US" dirty="0"/>
          </a:p>
        </p:txBody>
      </p:sp>
      <p:sp>
        <p:nvSpPr>
          <p:cNvPr id="2" name="Title 1"/>
          <p:cNvSpPr>
            <a:spLocks noGrp="1"/>
          </p:cNvSpPr>
          <p:nvPr>
            <p:ph type="title"/>
          </p:nvPr>
        </p:nvSpPr>
        <p:spPr>
          <a:xfrm>
            <a:off x="1981200" y="260648"/>
            <a:ext cx="8784976" cy="634082"/>
          </a:xfrm>
        </p:spPr>
        <p:txBody>
          <a:bodyPr>
            <a:noAutofit/>
          </a:bodyPr>
          <a:lstStyle/>
          <a:p>
            <a:r>
              <a:rPr lang="en-GB" sz="2600" dirty="0"/>
              <a:t>Example 2: US Arb into Europe</a:t>
            </a:r>
            <a:endParaRPr lang="en-US" sz="2600" dirty="0"/>
          </a:p>
        </p:txBody>
      </p:sp>
    </p:spTree>
    <p:extLst>
      <p:ext uri="{BB962C8B-B14F-4D97-AF65-F5344CB8AC3E}">
        <p14:creationId xmlns:p14="http://schemas.microsoft.com/office/powerpoint/2010/main" val="1365583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07288" cy="634082"/>
          </a:xfrm>
        </p:spPr>
        <p:txBody>
          <a:bodyPr>
            <a:normAutofit/>
          </a:bodyPr>
          <a:lstStyle/>
          <a:p>
            <a:r>
              <a:rPr lang="en-GB" dirty="0"/>
              <a:t>Example 2: US Arb into Europe</a:t>
            </a:r>
            <a:endParaRPr lang="en-US" dirty="0"/>
          </a:p>
        </p:txBody>
      </p:sp>
      <p:cxnSp>
        <p:nvCxnSpPr>
          <p:cNvPr id="5" name="Straight Connector 4"/>
          <p:cNvCxnSpPr/>
          <p:nvPr/>
        </p:nvCxnSpPr>
        <p:spPr>
          <a:xfrm>
            <a:off x="2351584" y="2276872"/>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22356" y="2235335"/>
            <a:ext cx="1224136" cy="461665"/>
          </a:xfrm>
          <a:prstGeom prst="rect">
            <a:avLst/>
          </a:prstGeom>
          <a:noFill/>
        </p:spPr>
        <p:txBody>
          <a:bodyPr wrap="square" rtlCol="0">
            <a:spAutoFit/>
          </a:bodyPr>
          <a:lstStyle/>
          <a:p>
            <a:pPr algn="ctr"/>
            <a:r>
              <a:rPr lang="en-GB" sz="1200" dirty="0"/>
              <a:t>Deal Date</a:t>
            </a:r>
          </a:p>
          <a:p>
            <a:pPr algn="ctr"/>
            <a:r>
              <a:rPr lang="en-GB" sz="1200" dirty="0"/>
              <a:t>14 Dec</a:t>
            </a:r>
          </a:p>
        </p:txBody>
      </p:sp>
      <p:grpSp>
        <p:nvGrpSpPr>
          <p:cNvPr id="9" name="Group 8"/>
          <p:cNvGrpSpPr/>
          <p:nvPr/>
        </p:nvGrpSpPr>
        <p:grpSpPr>
          <a:xfrm>
            <a:off x="8008593" y="2276873"/>
            <a:ext cx="1440160" cy="576064"/>
            <a:chOff x="5190180" y="2276873"/>
            <a:chExt cx="1440160" cy="576064"/>
          </a:xfrm>
          <a:noFill/>
        </p:grpSpPr>
        <p:sp>
          <p:nvSpPr>
            <p:cNvPr id="14" name="Rectangle 13"/>
            <p:cNvSpPr/>
            <p:nvPr/>
          </p:nvSpPr>
          <p:spPr>
            <a:xfrm>
              <a:off x="5190180" y="2276873"/>
              <a:ext cx="1440160" cy="576064"/>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5478212"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65405"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39854"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42308" y="2276873"/>
              <a:ext cx="0" cy="576064"/>
            </a:xfrm>
            <a:prstGeom prst="line">
              <a:avLst/>
            </a:prstGeom>
            <a:grpFill/>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500007" y="2239194"/>
            <a:ext cx="1224136" cy="307777"/>
          </a:xfrm>
          <a:prstGeom prst="rect">
            <a:avLst/>
          </a:prstGeom>
          <a:noFill/>
        </p:spPr>
        <p:txBody>
          <a:bodyPr wrap="square" rtlCol="0">
            <a:spAutoFit/>
          </a:bodyPr>
          <a:lstStyle/>
          <a:p>
            <a:pPr algn="ctr"/>
            <a:r>
              <a:rPr lang="en-GB" sz="1400" i="1" dirty="0">
                <a:solidFill>
                  <a:schemeClr val="accent6">
                    <a:lumMod val="75000"/>
                  </a:schemeClr>
                </a:solidFill>
              </a:rPr>
              <a:t>2-Jan</a:t>
            </a:r>
          </a:p>
        </p:txBody>
      </p:sp>
      <p:sp>
        <p:nvSpPr>
          <p:cNvPr id="21" name="TextBox 20"/>
          <p:cNvSpPr txBox="1"/>
          <p:nvPr/>
        </p:nvSpPr>
        <p:spPr>
          <a:xfrm>
            <a:off x="5901560" y="2245132"/>
            <a:ext cx="1224136" cy="307777"/>
          </a:xfrm>
          <a:prstGeom prst="rect">
            <a:avLst/>
          </a:prstGeom>
          <a:noFill/>
        </p:spPr>
        <p:txBody>
          <a:bodyPr wrap="square" rtlCol="0">
            <a:spAutoFit/>
          </a:bodyPr>
          <a:lstStyle>
            <a:defPPr>
              <a:defRPr lang="en-US"/>
            </a:defPPr>
            <a:lvl1pPr algn="ctr">
              <a:defRPr sz="1400" i="1">
                <a:solidFill>
                  <a:schemeClr val="accent6">
                    <a:lumMod val="75000"/>
                  </a:schemeClr>
                </a:solidFill>
              </a:defRPr>
            </a:lvl1pPr>
          </a:lstStyle>
          <a:p>
            <a:r>
              <a:rPr lang="en-GB" dirty="0"/>
              <a:t>31-Jan</a:t>
            </a:r>
          </a:p>
        </p:txBody>
      </p:sp>
      <p:sp>
        <p:nvSpPr>
          <p:cNvPr id="22" name="TextBox 21"/>
          <p:cNvSpPr txBox="1"/>
          <p:nvPr/>
        </p:nvSpPr>
        <p:spPr>
          <a:xfrm>
            <a:off x="7111985" y="1998763"/>
            <a:ext cx="1224136" cy="307777"/>
          </a:xfrm>
          <a:prstGeom prst="rect">
            <a:avLst/>
          </a:prstGeom>
          <a:noFill/>
        </p:spPr>
        <p:txBody>
          <a:bodyPr wrap="square" rtlCol="0">
            <a:spAutoFit/>
          </a:bodyPr>
          <a:lstStyle/>
          <a:p>
            <a:pPr algn="ctr"/>
            <a:r>
              <a:rPr lang="en-GB" sz="1400" i="1" dirty="0">
                <a:solidFill>
                  <a:schemeClr val="accent6">
                    <a:lumMod val="75000"/>
                  </a:schemeClr>
                </a:solidFill>
              </a:rPr>
              <a:t>5-Feb</a:t>
            </a:r>
          </a:p>
        </p:txBody>
      </p:sp>
      <p:sp>
        <p:nvSpPr>
          <p:cNvPr id="23" name="TextBox 22"/>
          <p:cNvSpPr txBox="1"/>
          <p:nvPr/>
        </p:nvSpPr>
        <p:spPr>
          <a:xfrm>
            <a:off x="9206791" y="1988577"/>
            <a:ext cx="1224136" cy="307777"/>
          </a:xfrm>
          <a:prstGeom prst="rect">
            <a:avLst/>
          </a:prstGeom>
          <a:noFill/>
        </p:spPr>
        <p:txBody>
          <a:bodyPr wrap="square" rtlCol="0">
            <a:spAutoFit/>
          </a:bodyPr>
          <a:lstStyle/>
          <a:p>
            <a:pPr algn="ctr"/>
            <a:r>
              <a:rPr lang="en-GB" sz="1400" i="1" dirty="0">
                <a:solidFill>
                  <a:schemeClr val="accent6">
                    <a:lumMod val="75000"/>
                  </a:schemeClr>
                </a:solidFill>
              </a:rPr>
              <a:t>9-Feb</a:t>
            </a:r>
          </a:p>
        </p:txBody>
      </p:sp>
      <p:sp>
        <p:nvSpPr>
          <p:cNvPr id="24" name="TextBox 23"/>
          <p:cNvSpPr txBox="1"/>
          <p:nvPr/>
        </p:nvSpPr>
        <p:spPr>
          <a:xfrm>
            <a:off x="3507485" y="1072173"/>
            <a:ext cx="2707782" cy="584775"/>
          </a:xfrm>
          <a:prstGeom prst="rect">
            <a:avLst/>
          </a:prstGeom>
          <a:noFill/>
        </p:spPr>
        <p:txBody>
          <a:bodyPr wrap="square" rtlCol="0">
            <a:spAutoFit/>
          </a:bodyPr>
          <a:lstStyle/>
          <a:p>
            <a:pPr algn="ctr"/>
            <a:r>
              <a:rPr lang="en-GB" sz="1600" dirty="0"/>
              <a:t>EMS&amp;S buy physical from EMOC - WTI</a:t>
            </a:r>
          </a:p>
        </p:txBody>
      </p:sp>
      <p:sp>
        <p:nvSpPr>
          <p:cNvPr id="25" name="TextBox 24"/>
          <p:cNvSpPr txBox="1"/>
          <p:nvPr/>
        </p:nvSpPr>
        <p:spPr>
          <a:xfrm>
            <a:off x="6192122" y="2852938"/>
            <a:ext cx="2484276" cy="584775"/>
          </a:xfrm>
          <a:prstGeom prst="rect">
            <a:avLst/>
          </a:prstGeom>
          <a:noFill/>
        </p:spPr>
        <p:txBody>
          <a:bodyPr wrap="square" rtlCol="0">
            <a:spAutoFit/>
          </a:bodyPr>
          <a:lstStyle/>
          <a:p>
            <a:pPr algn="ctr"/>
            <a:r>
              <a:rPr lang="en-GB" sz="1600" dirty="0"/>
              <a:t>EMS&amp;S sell physical to EPCO - ICE</a:t>
            </a:r>
          </a:p>
        </p:txBody>
      </p:sp>
      <p:sp>
        <p:nvSpPr>
          <p:cNvPr id="31" name="TextBox 30"/>
          <p:cNvSpPr txBox="1"/>
          <p:nvPr/>
        </p:nvSpPr>
        <p:spPr>
          <a:xfrm>
            <a:off x="7528071" y="2379142"/>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32" name="TextBox 31"/>
          <p:cNvSpPr txBox="1"/>
          <p:nvPr/>
        </p:nvSpPr>
        <p:spPr>
          <a:xfrm>
            <a:off x="8693587" y="2368309"/>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33" name="TextBox 32"/>
          <p:cNvSpPr txBox="1"/>
          <p:nvPr/>
        </p:nvSpPr>
        <p:spPr>
          <a:xfrm>
            <a:off x="8106277" y="2373356"/>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34" name="TextBox 33"/>
          <p:cNvSpPr txBox="1"/>
          <p:nvPr/>
        </p:nvSpPr>
        <p:spPr>
          <a:xfrm>
            <a:off x="7827496" y="2373508"/>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35" name="TextBox 34"/>
          <p:cNvSpPr txBox="1"/>
          <p:nvPr/>
        </p:nvSpPr>
        <p:spPr>
          <a:xfrm>
            <a:off x="8394309" y="2368536"/>
            <a:ext cx="1224136" cy="430887"/>
          </a:xfrm>
          <a:prstGeom prst="rect">
            <a:avLst/>
          </a:prstGeom>
          <a:noFill/>
        </p:spPr>
        <p:txBody>
          <a:bodyPr wrap="square" rtlCol="0">
            <a:spAutoFit/>
          </a:bodyPr>
          <a:lstStyle/>
          <a:p>
            <a:pPr algn="ctr"/>
            <a:r>
              <a:rPr lang="en-GB" sz="1100" dirty="0"/>
              <a:t>104</a:t>
            </a:r>
          </a:p>
          <a:p>
            <a:pPr algn="ctr"/>
            <a:r>
              <a:rPr lang="en-GB" sz="1100" dirty="0"/>
              <a:t>KB</a:t>
            </a:r>
          </a:p>
        </p:txBody>
      </p:sp>
      <p:grpSp>
        <p:nvGrpSpPr>
          <p:cNvPr id="8" name="Group 7"/>
          <p:cNvGrpSpPr/>
          <p:nvPr/>
        </p:nvGrpSpPr>
        <p:grpSpPr>
          <a:xfrm>
            <a:off x="3374118" y="1700807"/>
            <a:ext cx="2818005" cy="587016"/>
            <a:chOff x="1850117" y="1700807"/>
            <a:chExt cx="2818005" cy="587016"/>
          </a:xfrm>
        </p:grpSpPr>
        <p:sp>
          <p:nvSpPr>
            <p:cNvPr id="7" name="Rectangle 6"/>
            <p:cNvSpPr/>
            <p:nvPr/>
          </p:nvSpPr>
          <p:spPr>
            <a:xfrm>
              <a:off x="1850117" y="1700808"/>
              <a:ext cx="2818005" cy="5760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241176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55776"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9979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6948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79712"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23728"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6774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8782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13063"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0384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347864"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91880"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63888"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07904"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51920"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95936"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139952"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283968" y="1700808"/>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27984" y="1700807"/>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58747" y="1711759"/>
              <a:ext cx="0" cy="57606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532150" y="3612295"/>
            <a:ext cx="8833556" cy="3293209"/>
          </a:xfrm>
          <a:prstGeom prst="rect">
            <a:avLst/>
          </a:prstGeom>
          <a:noFill/>
        </p:spPr>
        <p:txBody>
          <a:bodyPr wrap="square" rtlCol="0">
            <a:spAutoFit/>
          </a:bodyPr>
          <a:lstStyle/>
          <a:p>
            <a:pPr lvl="1"/>
            <a:r>
              <a:rPr lang="en-GB" sz="1600" b="1" dirty="0" smtClean="0"/>
              <a:t>Execute </a:t>
            </a:r>
            <a:r>
              <a:rPr lang="en-GB" sz="1600" b="1" dirty="0"/>
              <a:t>futures on deal date and unwind over physical pricing period “locking-in” the spread between ICE and WTI (on the deal date)</a:t>
            </a:r>
          </a:p>
          <a:p>
            <a:pPr lvl="1"/>
            <a:endParaRPr lang="en-GB" sz="1600" b="1" dirty="0"/>
          </a:p>
          <a:p>
            <a:pPr lvl="1"/>
            <a:r>
              <a:rPr lang="en-GB" sz="1600" dirty="0"/>
              <a:t>14 Dec :   Sell 520KB April ICE Brent @ Fixed Price</a:t>
            </a:r>
          </a:p>
          <a:p>
            <a:pPr lvl="1"/>
            <a:r>
              <a:rPr lang="en-GB" sz="1600" dirty="0"/>
              <a:t>                Buy 346KB Feb WTI @ Fixed Price</a:t>
            </a:r>
          </a:p>
          <a:p>
            <a:pPr lvl="1"/>
            <a:r>
              <a:rPr lang="en-GB" sz="1600" dirty="0"/>
              <a:t>                Buy 174KB March WTI @ Fixed Price</a:t>
            </a:r>
          </a:p>
          <a:p>
            <a:pPr lvl="1"/>
            <a:r>
              <a:rPr lang="en-GB" sz="1600" dirty="0"/>
              <a:t>2 – 22 Jan : Sell 24/25 KBD of Feb WTI </a:t>
            </a:r>
          </a:p>
          <a:p>
            <a:pPr lvl="1"/>
            <a:r>
              <a:rPr lang="en-GB" sz="1600" dirty="0"/>
              <a:t>23 – 31 Jan : Sell 24/25 KBD of March WTI</a:t>
            </a:r>
          </a:p>
          <a:p>
            <a:pPr lvl="1"/>
            <a:r>
              <a:rPr lang="en-GB" sz="1600" dirty="0"/>
              <a:t>5 - 9 Feb: Buy 104KBD of April ICE Brent</a:t>
            </a:r>
          </a:p>
          <a:p>
            <a:pPr lvl="1"/>
            <a:endParaRPr lang="en-GB" sz="1600" dirty="0"/>
          </a:p>
          <a:p>
            <a:pPr lvl="1"/>
            <a:r>
              <a:rPr lang="en-GB" sz="1600" dirty="0"/>
              <a:t>Physical and “floating” cancel out over both periods leaving the fixed prices only</a:t>
            </a:r>
          </a:p>
          <a:p>
            <a:pPr lvl="1"/>
            <a:endParaRPr lang="en-GB" sz="1600" dirty="0"/>
          </a:p>
          <a:p>
            <a:pPr lvl="1"/>
            <a:endParaRPr lang="en-GB" sz="1600" dirty="0"/>
          </a:p>
        </p:txBody>
      </p:sp>
      <p:sp>
        <p:nvSpPr>
          <p:cNvPr id="53" name="TextBox 52"/>
          <p:cNvSpPr txBox="1"/>
          <p:nvPr/>
        </p:nvSpPr>
        <p:spPr>
          <a:xfrm>
            <a:off x="2584394" y="1731889"/>
            <a:ext cx="1224136" cy="430887"/>
          </a:xfrm>
          <a:prstGeom prst="rect">
            <a:avLst/>
          </a:prstGeom>
          <a:noFill/>
        </p:spPr>
        <p:txBody>
          <a:bodyPr wrap="square" rtlCol="0">
            <a:spAutoFit/>
          </a:bodyPr>
          <a:lstStyle/>
          <a:p>
            <a:pPr algn="ctr"/>
            <a:r>
              <a:rPr lang="en-GB" sz="1100" dirty="0"/>
              <a:t>~25</a:t>
            </a:r>
          </a:p>
          <a:p>
            <a:pPr algn="ctr"/>
            <a:r>
              <a:rPr lang="en-GB" sz="1100" dirty="0"/>
              <a:t>KBD</a:t>
            </a:r>
          </a:p>
        </p:txBody>
      </p:sp>
      <p:sp>
        <p:nvSpPr>
          <p:cNvPr id="54" name="TextBox 53"/>
          <p:cNvSpPr txBox="1"/>
          <p:nvPr/>
        </p:nvSpPr>
        <p:spPr>
          <a:xfrm>
            <a:off x="5762010" y="1730955"/>
            <a:ext cx="1224136" cy="430887"/>
          </a:xfrm>
          <a:prstGeom prst="rect">
            <a:avLst/>
          </a:prstGeom>
          <a:noFill/>
        </p:spPr>
        <p:txBody>
          <a:bodyPr wrap="square" rtlCol="0">
            <a:spAutoFit/>
          </a:bodyPr>
          <a:lstStyle/>
          <a:p>
            <a:pPr algn="ctr"/>
            <a:r>
              <a:rPr lang="en-GB" sz="1100" dirty="0"/>
              <a:t>~25</a:t>
            </a:r>
          </a:p>
          <a:p>
            <a:pPr algn="ctr"/>
            <a:r>
              <a:rPr lang="en-GB" sz="1100" dirty="0"/>
              <a:t>KBD</a:t>
            </a:r>
          </a:p>
        </p:txBody>
      </p:sp>
      <p:grpSp>
        <p:nvGrpSpPr>
          <p:cNvPr id="55" name="Group 54"/>
          <p:cNvGrpSpPr/>
          <p:nvPr/>
        </p:nvGrpSpPr>
        <p:grpSpPr>
          <a:xfrm>
            <a:off x="3371062" y="2296354"/>
            <a:ext cx="2818005" cy="587016"/>
            <a:chOff x="1850117" y="1700807"/>
            <a:chExt cx="2818005" cy="587016"/>
          </a:xfrm>
        </p:grpSpPr>
        <p:sp>
          <p:nvSpPr>
            <p:cNvPr id="56" name="Rectangle 55"/>
            <p:cNvSpPr/>
            <p:nvPr/>
          </p:nvSpPr>
          <p:spPr>
            <a:xfrm>
              <a:off x="1850117" y="1700808"/>
              <a:ext cx="2818005"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a:off x="241176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555776"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69979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86948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79712"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23728"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26774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98782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113063"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20384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34786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491880"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63888"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707904"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851920"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995936"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139952"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83968" y="1700808"/>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427984" y="1700807"/>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58747" y="1711759"/>
              <a:ext cx="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3408958" y="2869220"/>
            <a:ext cx="2707782" cy="338554"/>
          </a:xfrm>
          <a:prstGeom prst="rect">
            <a:avLst/>
          </a:prstGeom>
          <a:noFill/>
        </p:spPr>
        <p:txBody>
          <a:bodyPr wrap="square" rtlCol="0">
            <a:spAutoFit/>
          </a:bodyPr>
          <a:lstStyle/>
          <a:p>
            <a:pPr algn="ctr"/>
            <a:r>
              <a:rPr lang="en-GB" sz="1600" dirty="0"/>
              <a:t>EMS&amp;S sell paper - WTI</a:t>
            </a:r>
          </a:p>
        </p:txBody>
      </p:sp>
      <p:grpSp>
        <p:nvGrpSpPr>
          <p:cNvPr id="78" name="Group 77"/>
          <p:cNvGrpSpPr/>
          <p:nvPr/>
        </p:nvGrpSpPr>
        <p:grpSpPr>
          <a:xfrm>
            <a:off x="8012712" y="1669329"/>
            <a:ext cx="1440160" cy="576064"/>
            <a:chOff x="5190180" y="2276873"/>
            <a:chExt cx="1440160" cy="576064"/>
          </a:xfrm>
        </p:grpSpPr>
        <p:sp>
          <p:nvSpPr>
            <p:cNvPr id="79" name="Rectangle 78"/>
            <p:cNvSpPr/>
            <p:nvPr/>
          </p:nvSpPr>
          <p:spPr>
            <a:xfrm>
              <a:off x="5190180" y="2276873"/>
              <a:ext cx="1440160" cy="57606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p:cNvCxnSpPr/>
            <p:nvPr/>
          </p:nvCxnSpPr>
          <p:spPr>
            <a:xfrm>
              <a:off x="5478212" y="2276873"/>
              <a:ext cx="0" cy="57606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765405" y="2276873"/>
              <a:ext cx="0" cy="57606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039854" y="2276873"/>
              <a:ext cx="0" cy="57606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342308" y="2276873"/>
              <a:ext cx="0" cy="57606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6188381" y="1228110"/>
            <a:ext cx="2707782" cy="338554"/>
          </a:xfrm>
          <a:prstGeom prst="rect">
            <a:avLst/>
          </a:prstGeom>
          <a:noFill/>
        </p:spPr>
        <p:txBody>
          <a:bodyPr wrap="square" rtlCol="0">
            <a:spAutoFit/>
          </a:bodyPr>
          <a:lstStyle/>
          <a:p>
            <a:pPr algn="ctr"/>
            <a:r>
              <a:rPr lang="en-GB" sz="1600" dirty="0"/>
              <a:t>EMS&amp;S buy paper - ICE</a:t>
            </a:r>
          </a:p>
        </p:txBody>
      </p:sp>
      <p:sp>
        <p:nvSpPr>
          <p:cNvPr id="85" name="Rectangle 84"/>
          <p:cNvSpPr/>
          <p:nvPr/>
        </p:nvSpPr>
        <p:spPr>
          <a:xfrm>
            <a:off x="2356115" y="1064160"/>
            <a:ext cx="360040" cy="1206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p:cNvSpPr/>
          <p:nvPr/>
        </p:nvSpPr>
        <p:spPr>
          <a:xfrm>
            <a:off x="2361703" y="2270423"/>
            <a:ext cx="360040" cy="120626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p:cNvSpPr txBox="1"/>
          <p:nvPr/>
        </p:nvSpPr>
        <p:spPr>
          <a:xfrm>
            <a:off x="1926557" y="1485364"/>
            <a:ext cx="1224136" cy="430887"/>
          </a:xfrm>
          <a:prstGeom prst="rect">
            <a:avLst/>
          </a:prstGeom>
          <a:noFill/>
        </p:spPr>
        <p:txBody>
          <a:bodyPr wrap="square" rtlCol="0">
            <a:spAutoFit/>
          </a:bodyPr>
          <a:lstStyle/>
          <a:p>
            <a:pPr algn="ctr"/>
            <a:r>
              <a:rPr lang="en-GB" sz="1100" dirty="0"/>
              <a:t>520</a:t>
            </a:r>
          </a:p>
          <a:p>
            <a:pPr algn="ctr"/>
            <a:r>
              <a:rPr lang="en-GB" sz="1100" dirty="0"/>
              <a:t>KB</a:t>
            </a:r>
          </a:p>
        </p:txBody>
      </p:sp>
      <p:sp>
        <p:nvSpPr>
          <p:cNvPr id="88" name="TextBox 87"/>
          <p:cNvSpPr txBox="1"/>
          <p:nvPr/>
        </p:nvSpPr>
        <p:spPr>
          <a:xfrm>
            <a:off x="1922910" y="2927595"/>
            <a:ext cx="1224136" cy="430887"/>
          </a:xfrm>
          <a:prstGeom prst="rect">
            <a:avLst/>
          </a:prstGeom>
          <a:noFill/>
        </p:spPr>
        <p:txBody>
          <a:bodyPr wrap="square" rtlCol="0">
            <a:spAutoFit/>
          </a:bodyPr>
          <a:lstStyle/>
          <a:p>
            <a:pPr algn="ctr"/>
            <a:r>
              <a:rPr lang="en-GB" sz="1100" dirty="0"/>
              <a:t>520</a:t>
            </a:r>
          </a:p>
          <a:p>
            <a:pPr algn="ctr"/>
            <a:r>
              <a:rPr lang="en-GB" sz="1100" dirty="0"/>
              <a:t>KB</a:t>
            </a:r>
          </a:p>
        </p:txBody>
      </p:sp>
      <p:sp>
        <p:nvSpPr>
          <p:cNvPr id="89" name="TextBox 88"/>
          <p:cNvSpPr txBox="1"/>
          <p:nvPr/>
        </p:nvSpPr>
        <p:spPr>
          <a:xfrm>
            <a:off x="2603192" y="2469856"/>
            <a:ext cx="1224136" cy="430887"/>
          </a:xfrm>
          <a:prstGeom prst="rect">
            <a:avLst/>
          </a:prstGeom>
          <a:noFill/>
        </p:spPr>
        <p:txBody>
          <a:bodyPr wrap="square" rtlCol="0">
            <a:spAutoFit/>
          </a:bodyPr>
          <a:lstStyle/>
          <a:p>
            <a:pPr algn="ctr"/>
            <a:r>
              <a:rPr lang="en-GB" sz="1100" dirty="0"/>
              <a:t>~25</a:t>
            </a:r>
          </a:p>
          <a:p>
            <a:pPr algn="ctr"/>
            <a:r>
              <a:rPr lang="en-GB" sz="1100" dirty="0"/>
              <a:t>KBD</a:t>
            </a:r>
          </a:p>
        </p:txBody>
      </p:sp>
      <p:sp>
        <p:nvSpPr>
          <p:cNvPr id="90" name="TextBox 89"/>
          <p:cNvSpPr txBox="1"/>
          <p:nvPr/>
        </p:nvSpPr>
        <p:spPr>
          <a:xfrm>
            <a:off x="5762158" y="2410606"/>
            <a:ext cx="1224136" cy="430887"/>
          </a:xfrm>
          <a:prstGeom prst="rect">
            <a:avLst/>
          </a:prstGeom>
          <a:noFill/>
        </p:spPr>
        <p:txBody>
          <a:bodyPr wrap="square" rtlCol="0">
            <a:spAutoFit/>
          </a:bodyPr>
          <a:lstStyle/>
          <a:p>
            <a:pPr algn="ctr"/>
            <a:r>
              <a:rPr lang="en-GB" sz="1100" dirty="0"/>
              <a:t>~25</a:t>
            </a:r>
          </a:p>
          <a:p>
            <a:pPr algn="ctr"/>
            <a:r>
              <a:rPr lang="en-GB" sz="1100" dirty="0"/>
              <a:t>KBD</a:t>
            </a:r>
          </a:p>
        </p:txBody>
      </p:sp>
      <p:sp>
        <p:nvSpPr>
          <p:cNvPr id="93" name="TextBox 92"/>
          <p:cNvSpPr txBox="1"/>
          <p:nvPr/>
        </p:nvSpPr>
        <p:spPr>
          <a:xfrm>
            <a:off x="7830756" y="1759296"/>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94" name="TextBox 93"/>
          <p:cNvSpPr txBox="1"/>
          <p:nvPr/>
        </p:nvSpPr>
        <p:spPr>
          <a:xfrm>
            <a:off x="8397569" y="1754324"/>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95" name="TextBox 94"/>
          <p:cNvSpPr txBox="1"/>
          <p:nvPr/>
        </p:nvSpPr>
        <p:spPr>
          <a:xfrm>
            <a:off x="8717764" y="1761252"/>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96" name="TextBox 95"/>
          <p:cNvSpPr txBox="1"/>
          <p:nvPr/>
        </p:nvSpPr>
        <p:spPr>
          <a:xfrm>
            <a:off x="8106277" y="1758842"/>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97" name="TextBox 96"/>
          <p:cNvSpPr txBox="1"/>
          <p:nvPr/>
        </p:nvSpPr>
        <p:spPr>
          <a:xfrm>
            <a:off x="7531359" y="1758067"/>
            <a:ext cx="1224136" cy="430887"/>
          </a:xfrm>
          <a:prstGeom prst="rect">
            <a:avLst/>
          </a:prstGeom>
          <a:noFill/>
        </p:spPr>
        <p:txBody>
          <a:bodyPr wrap="square" rtlCol="0">
            <a:spAutoFit/>
          </a:bodyPr>
          <a:lstStyle/>
          <a:p>
            <a:pPr algn="ctr"/>
            <a:r>
              <a:rPr lang="en-GB" sz="1100" dirty="0"/>
              <a:t>104</a:t>
            </a:r>
          </a:p>
          <a:p>
            <a:pPr algn="ctr"/>
            <a:r>
              <a:rPr lang="en-GB" sz="1100" dirty="0"/>
              <a:t>KB</a:t>
            </a:r>
          </a:p>
        </p:txBody>
      </p:sp>
      <p:sp>
        <p:nvSpPr>
          <p:cNvPr id="98" name="TextBox 97"/>
          <p:cNvSpPr txBox="1"/>
          <p:nvPr/>
        </p:nvSpPr>
        <p:spPr>
          <a:xfrm>
            <a:off x="1503484" y="2783696"/>
            <a:ext cx="912991" cy="738664"/>
          </a:xfrm>
          <a:prstGeom prst="rect">
            <a:avLst/>
          </a:prstGeom>
          <a:noFill/>
        </p:spPr>
        <p:txBody>
          <a:bodyPr wrap="square" rtlCol="0">
            <a:spAutoFit/>
          </a:bodyPr>
          <a:lstStyle/>
          <a:p>
            <a:pPr algn="ctr"/>
            <a:r>
              <a:rPr lang="en-GB" sz="1400" dirty="0"/>
              <a:t>EMS&amp;S sell fixed - ICE</a:t>
            </a:r>
          </a:p>
        </p:txBody>
      </p:sp>
      <p:sp>
        <p:nvSpPr>
          <p:cNvPr id="99" name="TextBox 98"/>
          <p:cNvSpPr txBox="1"/>
          <p:nvPr/>
        </p:nvSpPr>
        <p:spPr>
          <a:xfrm>
            <a:off x="1459794" y="1239074"/>
            <a:ext cx="998418" cy="738664"/>
          </a:xfrm>
          <a:prstGeom prst="rect">
            <a:avLst/>
          </a:prstGeom>
          <a:noFill/>
        </p:spPr>
        <p:txBody>
          <a:bodyPr wrap="square" rtlCol="0">
            <a:spAutoFit/>
          </a:bodyPr>
          <a:lstStyle/>
          <a:p>
            <a:pPr algn="ctr"/>
            <a:r>
              <a:rPr lang="en-GB" sz="1400" dirty="0"/>
              <a:t>EMS&amp;S buy fixed - WTI</a:t>
            </a:r>
          </a:p>
        </p:txBody>
      </p:sp>
    </p:spTree>
    <p:extLst>
      <p:ext uri="{BB962C8B-B14F-4D97-AF65-F5344CB8AC3E}">
        <p14:creationId xmlns:p14="http://schemas.microsoft.com/office/powerpoint/2010/main" val="414537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p:bldP spid="88" grpId="0"/>
      <p:bldP spid="98" grpId="0"/>
      <p:bldP spid="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31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3616304" y="2147000"/>
            <a:ext cx="5269391" cy="2308324"/>
          </a:xfrm>
          <a:prstGeom prst="rect">
            <a:avLst/>
          </a:prstGeom>
          <a:noFill/>
        </p:spPr>
        <p:txBody>
          <a:bodyPr wrap="none" rtlCol="0">
            <a:spAutoFit/>
          </a:bodyPr>
          <a:lstStyle/>
          <a:p>
            <a:pPr algn="ctr"/>
            <a:r>
              <a:rPr lang="en-US" sz="6000" dirty="0"/>
              <a:t>EXAMPLE </a:t>
            </a:r>
            <a:r>
              <a:rPr lang="en-US" sz="6000" dirty="0" smtClean="0"/>
              <a:t>3</a:t>
            </a:r>
          </a:p>
          <a:p>
            <a:pPr algn="ctr"/>
            <a:r>
              <a:rPr lang="en-GB" sz="2400" dirty="0"/>
              <a:t>How does a paper desk make money</a:t>
            </a:r>
          </a:p>
          <a:p>
            <a:pPr algn="ctr"/>
            <a:endParaRPr lang="en-GB" sz="6000" dirty="0"/>
          </a:p>
        </p:txBody>
      </p:sp>
    </p:spTree>
    <p:extLst>
      <p:ext uri="{BB962C8B-B14F-4D97-AF65-F5344CB8AC3E}">
        <p14:creationId xmlns:p14="http://schemas.microsoft.com/office/powerpoint/2010/main" val="2479987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lang="en-US" smtClean="0"/>
              <a:pPr algn="r"/>
              <a:t>15</a:t>
            </a:fld>
            <a:endParaRPr lang="en-US"/>
          </a:p>
        </p:txBody>
      </p:sp>
      <p:sp>
        <p:nvSpPr>
          <p:cNvPr id="5" name="Title 1"/>
          <p:cNvSpPr>
            <a:spLocks noGrp="1"/>
          </p:cNvSpPr>
          <p:nvPr>
            <p:ph type="title"/>
          </p:nvPr>
        </p:nvSpPr>
        <p:spPr>
          <a:xfrm>
            <a:off x="546265" y="293069"/>
            <a:ext cx="8507288" cy="634082"/>
          </a:xfrm>
        </p:spPr>
        <p:txBody>
          <a:bodyPr>
            <a:normAutofit/>
          </a:bodyPr>
          <a:lstStyle/>
          <a:p>
            <a:r>
              <a:rPr lang="en-GB" dirty="0" smtClean="0"/>
              <a:t>How does a Paper Desk Make Money</a:t>
            </a:r>
            <a:endParaRPr lang="en-US" dirty="0"/>
          </a:p>
        </p:txBody>
      </p:sp>
      <p:sp>
        <p:nvSpPr>
          <p:cNvPr id="6" name="TextBox 5"/>
          <p:cNvSpPr txBox="1"/>
          <p:nvPr/>
        </p:nvSpPr>
        <p:spPr>
          <a:xfrm>
            <a:off x="1050968" y="1430976"/>
            <a:ext cx="3171061" cy="307777"/>
          </a:xfrm>
          <a:prstGeom prst="rect">
            <a:avLst/>
          </a:prstGeom>
          <a:noFill/>
        </p:spPr>
        <p:txBody>
          <a:bodyPr wrap="none" rtlCol="0">
            <a:spAutoFit/>
          </a:bodyPr>
          <a:lstStyle/>
          <a:p>
            <a:r>
              <a:rPr lang="en-GB" sz="1400" dirty="0" smtClean="0"/>
              <a:t>Why have a consolidated Paper Desk</a:t>
            </a:r>
            <a:endParaRPr lang="en-GB" sz="1400" dirty="0"/>
          </a:p>
        </p:txBody>
      </p:sp>
      <p:sp>
        <p:nvSpPr>
          <p:cNvPr id="7" name="TextBox 6"/>
          <p:cNvSpPr txBox="1"/>
          <p:nvPr/>
        </p:nvSpPr>
        <p:spPr>
          <a:xfrm>
            <a:off x="1050968" y="3858570"/>
            <a:ext cx="2154757" cy="307777"/>
          </a:xfrm>
          <a:prstGeom prst="rect">
            <a:avLst/>
          </a:prstGeom>
          <a:noFill/>
        </p:spPr>
        <p:txBody>
          <a:bodyPr wrap="none" rtlCol="0">
            <a:spAutoFit/>
          </a:bodyPr>
          <a:lstStyle/>
          <a:p>
            <a:r>
              <a:rPr lang="en-GB" sz="1400" dirty="0" smtClean="0"/>
              <a:t>What are their objectives</a:t>
            </a:r>
            <a:endParaRPr lang="en-GB" sz="1400" dirty="0"/>
          </a:p>
        </p:txBody>
      </p:sp>
      <p:sp>
        <p:nvSpPr>
          <p:cNvPr id="8" name="TextBox 7"/>
          <p:cNvSpPr txBox="1"/>
          <p:nvPr/>
        </p:nvSpPr>
        <p:spPr>
          <a:xfrm>
            <a:off x="2716583" y="1766688"/>
            <a:ext cx="3703706" cy="646331"/>
          </a:xfrm>
          <a:prstGeom prst="rect">
            <a:avLst/>
          </a:prstGeom>
          <a:noFill/>
        </p:spPr>
        <p:txBody>
          <a:bodyPr wrap="none" rtlCol="0">
            <a:spAutoFit/>
          </a:bodyPr>
          <a:lstStyle/>
          <a:p>
            <a:pPr marL="342900" indent="-342900">
              <a:buFont typeface="+mj-lt"/>
              <a:buAutoNum type="arabicPeriod"/>
            </a:pPr>
            <a:r>
              <a:rPr lang="en-GB" sz="1200" dirty="0" smtClean="0"/>
              <a:t>It’s the best way to create value</a:t>
            </a:r>
          </a:p>
          <a:p>
            <a:pPr marL="342900" indent="-342900">
              <a:buFont typeface="+mj-lt"/>
              <a:buAutoNum type="arabicPeriod"/>
            </a:pPr>
            <a:r>
              <a:rPr lang="en-GB" sz="1200" dirty="0" smtClean="0"/>
              <a:t>It’s the best way to limit mistakes</a:t>
            </a:r>
          </a:p>
          <a:p>
            <a:pPr marL="342900" indent="-342900">
              <a:buFont typeface="+mj-lt"/>
              <a:buAutoNum type="arabicPeriod"/>
            </a:pPr>
            <a:r>
              <a:rPr lang="en-GB" sz="1200" dirty="0" smtClean="0"/>
              <a:t>It’s the best way to handle “black swan” events</a:t>
            </a:r>
            <a:endParaRPr lang="en-GB" sz="1200" dirty="0"/>
          </a:p>
        </p:txBody>
      </p:sp>
      <p:sp>
        <p:nvSpPr>
          <p:cNvPr id="9" name="TextBox 8"/>
          <p:cNvSpPr txBox="1"/>
          <p:nvPr/>
        </p:nvSpPr>
        <p:spPr>
          <a:xfrm>
            <a:off x="1050968" y="2525654"/>
            <a:ext cx="6256777" cy="307777"/>
          </a:xfrm>
          <a:prstGeom prst="rect">
            <a:avLst/>
          </a:prstGeom>
          <a:noFill/>
        </p:spPr>
        <p:txBody>
          <a:bodyPr wrap="none" rtlCol="0">
            <a:spAutoFit/>
          </a:bodyPr>
          <a:lstStyle/>
          <a:p>
            <a:r>
              <a:rPr lang="en-GB" sz="1400" dirty="0" smtClean="0"/>
              <a:t>What are the differences between an “execution desk” and a “structure desk”</a:t>
            </a:r>
            <a:endParaRPr lang="en-GB" sz="1400" dirty="0"/>
          </a:p>
        </p:txBody>
      </p:sp>
      <p:sp>
        <p:nvSpPr>
          <p:cNvPr id="10" name="TextBox 9"/>
          <p:cNvSpPr txBox="1"/>
          <p:nvPr/>
        </p:nvSpPr>
        <p:spPr>
          <a:xfrm>
            <a:off x="2716583" y="2881668"/>
            <a:ext cx="6745757" cy="830997"/>
          </a:xfrm>
          <a:prstGeom prst="rect">
            <a:avLst/>
          </a:prstGeom>
          <a:noFill/>
        </p:spPr>
        <p:txBody>
          <a:bodyPr wrap="none" rtlCol="0">
            <a:spAutoFit/>
          </a:bodyPr>
          <a:lstStyle/>
          <a:p>
            <a:pPr marL="228600" indent="-228600">
              <a:buFont typeface="+mj-lt"/>
              <a:buAutoNum type="arabicPeriod"/>
            </a:pPr>
            <a:r>
              <a:rPr lang="en-GB" sz="1200" dirty="0" smtClean="0"/>
              <a:t>An execution desk simply takes “value on the day” actions to mitigate physical trading risk </a:t>
            </a:r>
          </a:p>
          <a:p>
            <a:pPr marL="228600" indent="-228600">
              <a:buFont typeface="+mj-lt"/>
              <a:buAutoNum type="arabicPeriod"/>
            </a:pPr>
            <a:r>
              <a:rPr lang="en-GB" sz="1200" dirty="0" smtClean="0"/>
              <a:t>A structure desk utilises an internal market to:</a:t>
            </a:r>
          </a:p>
          <a:p>
            <a:pPr marL="685800" lvl="1" indent="-228600">
              <a:buFont typeface="Arial" panose="020B0604020202020204" pitchFamily="34" charset="0"/>
              <a:buChar char="•"/>
            </a:pPr>
            <a:r>
              <a:rPr lang="en-GB" sz="1200" dirty="0" smtClean="0"/>
              <a:t>Provide value on the day risk mitigation to physical traders (as an execution desk does)</a:t>
            </a:r>
          </a:p>
          <a:p>
            <a:pPr marL="685800" lvl="1" indent="-228600">
              <a:buFont typeface="Arial" panose="020B0604020202020204" pitchFamily="34" charset="0"/>
              <a:buChar char="•"/>
            </a:pPr>
            <a:r>
              <a:rPr lang="en-GB" sz="1200" dirty="0" smtClean="0"/>
              <a:t>To then dynamically manage that risk and create additional value</a:t>
            </a:r>
            <a:endParaRPr lang="en-GB" sz="1200" dirty="0"/>
          </a:p>
        </p:txBody>
      </p:sp>
      <p:sp>
        <p:nvSpPr>
          <p:cNvPr id="11" name="TextBox 10"/>
          <p:cNvSpPr txBox="1"/>
          <p:nvPr/>
        </p:nvSpPr>
        <p:spPr>
          <a:xfrm>
            <a:off x="2256314" y="4279069"/>
            <a:ext cx="6519734" cy="1661993"/>
          </a:xfrm>
          <a:prstGeom prst="rect">
            <a:avLst/>
          </a:prstGeom>
          <a:noFill/>
        </p:spPr>
        <p:txBody>
          <a:bodyPr wrap="none" rtlCol="0">
            <a:spAutoFit/>
          </a:bodyPr>
          <a:lstStyle/>
          <a:p>
            <a:pPr lvl="1"/>
            <a:r>
              <a:rPr lang="en-GB" sz="1200" dirty="0" smtClean="0"/>
              <a:t>To ensure that flat </a:t>
            </a:r>
            <a:r>
              <a:rPr lang="en-GB" sz="1200" dirty="0"/>
              <a:t>price exposure is always hedged</a:t>
            </a:r>
          </a:p>
          <a:p>
            <a:pPr lvl="1"/>
            <a:endParaRPr lang="en-GB" sz="800" dirty="0"/>
          </a:p>
          <a:p>
            <a:pPr lvl="1"/>
            <a:r>
              <a:rPr lang="en-GB" sz="1200" dirty="0" smtClean="0"/>
              <a:t>To consolidate and trade our net structural exposure :</a:t>
            </a:r>
          </a:p>
          <a:p>
            <a:pPr lvl="1"/>
            <a:endParaRPr lang="en-GB" sz="1200" dirty="0" smtClean="0"/>
          </a:p>
          <a:p>
            <a:pPr marL="1082675" lvl="3" indent="-171450"/>
            <a:r>
              <a:rPr lang="en-GB" sz="1200" dirty="0"/>
              <a:t>Hedge structural exposure aiming to minimise net position as much as possible </a:t>
            </a:r>
          </a:p>
          <a:p>
            <a:pPr marL="1082675" lvl="3" indent="-171450"/>
            <a:r>
              <a:rPr lang="en-GB" sz="1200" dirty="0"/>
              <a:t>Maintain a long or short structural position dependent on market view</a:t>
            </a:r>
          </a:p>
          <a:p>
            <a:pPr lvl="1"/>
            <a:endParaRPr lang="en-GB" sz="800" dirty="0"/>
          </a:p>
          <a:p>
            <a:pPr lvl="1"/>
            <a:endParaRPr lang="en-GB" sz="800" dirty="0"/>
          </a:p>
          <a:p>
            <a:endParaRPr lang="en-GB" dirty="0"/>
          </a:p>
        </p:txBody>
      </p:sp>
    </p:spTree>
    <p:extLst>
      <p:ext uri="{BB962C8B-B14F-4D97-AF65-F5344CB8AC3E}">
        <p14:creationId xmlns:p14="http://schemas.microsoft.com/office/powerpoint/2010/main" val="871227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Example 1: Booking Profit on length</a:t>
            </a:r>
            <a:endParaRPr lang="en-GB"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16</a:t>
            </a:fld>
            <a:endParaRPr lang="en-US" dirty="0"/>
          </a:p>
        </p:txBody>
      </p:sp>
      <p:graphicFrame>
        <p:nvGraphicFramePr>
          <p:cNvPr id="6" name="Table 5"/>
          <p:cNvGraphicFramePr>
            <a:graphicFrameLocks noGrp="1"/>
          </p:cNvGraphicFramePr>
          <p:nvPr>
            <p:extLst/>
          </p:nvPr>
        </p:nvGraphicFramePr>
        <p:xfrm>
          <a:off x="1981200" y="838652"/>
          <a:ext cx="8229600" cy="1143000"/>
        </p:xfrm>
        <a:graphic>
          <a:graphicData uri="http://schemas.openxmlformats.org/drawingml/2006/table">
            <a:tbl>
              <a:tblPr firstRow="1" bandRow="1">
                <a:tableStyleId>{6E25E649-3F16-4E02-A733-19D2CDBF48F0}</a:tableStyleId>
              </a:tblPr>
              <a:tblGrid>
                <a:gridCol w="1593542"/>
                <a:gridCol w="3107184"/>
                <a:gridCol w="3528874"/>
              </a:tblGrid>
              <a:tr h="244814">
                <a:tc>
                  <a:txBody>
                    <a:bodyPr/>
                    <a:lstStyle/>
                    <a:p>
                      <a:r>
                        <a:rPr lang="en-GB" sz="1050" dirty="0" smtClean="0"/>
                        <a:t>Market View</a:t>
                      </a:r>
                      <a:endParaRPr lang="en-GB" sz="1050" dirty="0"/>
                    </a:p>
                  </a:txBody>
                  <a:tcPr/>
                </a:tc>
                <a:tc>
                  <a:txBody>
                    <a:bodyPr/>
                    <a:lstStyle/>
                    <a:p>
                      <a:r>
                        <a:rPr lang="en-GB" sz="1050" dirty="0" smtClean="0"/>
                        <a:t>Position (See numbers on chart)</a:t>
                      </a:r>
                      <a:endParaRPr lang="en-GB" sz="1050" dirty="0"/>
                    </a:p>
                  </a:txBody>
                  <a:tcPr/>
                </a:tc>
                <a:tc>
                  <a:txBody>
                    <a:bodyPr/>
                    <a:lstStyle/>
                    <a:p>
                      <a:r>
                        <a:rPr lang="en-GB" sz="1050" dirty="0" smtClean="0"/>
                        <a:t>Outcome </a:t>
                      </a:r>
                      <a:endParaRPr lang="en-GB" sz="1050" dirty="0"/>
                    </a:p>
                  </a:txBody>
                  <a:tcPr/>
                </a:tc>
              </a:tr>
              <a:tr h="244814">
                <a:tc>
                  <a:txBody>
                    <a:bodyPr/>
                    <a:lstStyle/>
                    <a:p>
                      <a:r>
                        <a:rPr lang="en-GB" sz="1050" dirty="0" smtClean="0"/>
                        <a:t>Early</a:t>
                      </a:r>
                      <a:r>
                        <a:rPr lang="en-GB" sz="1050" baseline="0" dirty="0" smtClean="0"/>
                        <a:t> July Brent Book was bullish on structure in short-term</a:t>
                      </a:r>
                      <a:endParaRPr lang="en-GB" sz="1050" dirty="0"/>
                    </a:p>
                  </a:txBody>
                  <a:tcPr/>
                </a:tc>
                <a:tc>
                  <a:txBody>
                    <a:bodyPr/>
                    <a:lstStyle/>
                    <a:p>
                      <a:pPr marL="228600" indent="-228600">
                        <a:buAutoNum type="arabicParenR"/>
                      </a:pPr>
                      <a:r>
                        <a:rPr lang="en-GB" sz="1050" dirty="0" smtClean="0"/>
                        <a:t>Held</a:t>
                      </a:r>
                      <a:r>
                        <a:rPr lang="en-GB" sz="1050" baseline="0" dirty="0" smtClean="0"/>
                        <a:t> length including Aug DFLs</a:t>
                      </a:r>
                    </a:p>
                    <a:p>
                      <a:pPr marL="228600" indent="-228600">
                        <a:buAutoNum type="arabicParenR"/>
                      </a:pPr>
                      <a:r>
                        <a:rPr lang="en-GB" sz="1050" baseline="0" dirty="0" smtClean="0"/>
                        <a:t>Saudi </a:t>
                      </a:r>
                      <a:r>
                        <a:rPr lang="en-GB" sz="1050" baseline="0" dirty="0" err="1" smtClean="0"/>
                        <a:t>bbls</a:t>
                      </a:r>
                      <a:r>
                        <a:rPr lang="en-GB" sz="1050" baseline="0" dirty="0" smtClean="0"/>
                        <a:t> allocated</a:t>
                      </a:r>
                    </a:p>
                    <a:p>
                      <a:pPr marL="228600" indent="-228600">
                        <a:buAutoNum type="arabicParenR"/>
                      </a:pPr>
                      <a:r>
                        <a:rPr lang="en-GB" sz="1050" baseline="0" dirty="0" smtClean="0"/>
                        <a:t>Reduced length in line with market view</a:t>
                      </a:r>
                      <a:endParaRPr lang="en-GB" sz="1050" dirty="0"/>
                    </a:p>
                  </a:txBody>
                  <a:tcPr/>
                </a:tc>
                <a:tc>
                  <a:txBody>
                    <a:bodyPr/>
                    <a:lstStyle/>
                    <a:p>
                      <a:r>
                        <a:rPr lang="en-GB" sz="1050" dirty="0" smtClean="0"/>
                        <a:t>Captured value as Aug DFL price appreciated, re-balanced to a more neutral position as market peaked.</a:t>
                      </a:r>
                    </a:p>
                    <a:p>
                      <a:endParaRPr lang="en-GB" sz="1050" dirty="0" smtClean="0"/>
                    </a:p>
                    <a:p>
                      <a:r>
                        <a:rPr lang="en-GB" sz="1050" dirty="0" smtClean="0"/>
                        <a:t>Book P/(L) over period (8-</a:t>
                      </a:r>
                      <a:r>
                        <a:rPr lang="en-GB" sz="1050" baseline="0" dirty="0" smtClean="0"/>
                        <a:t>19</a:t>
                      </a:r>
                      <a:r>
                        <a:rPr lang="en-GB" sz="1050" baseline="30000" dirty="0" smtClean="0"/>
                        <a:t> </a:t>
                      </a:r>
                      <a:r>
                        <a:rPr lang="en-GB" sz="1050" baseline="0" dirty="0" smtClean="0"/>
                        <a:t>July) </a:t>
                      </a:r>
                      <a:r>
                        <a:rPr lang="en-GB" sz="1050" dirty="0" smtClean="0"/>
                        <a:t>increased from 6.2M$ to 8M$</a:t>
                      </a:r>
                      <a:endParaRPr lang="en-GB" sz="1050" dirty="0">
                        <a:solidFill>
                          <a:srgbClr val="FF0000"/>
                        </a:solidFill>
                      </a:endParaRPr>
                    </a:p>
                  </a:txBody>
                  <a:tcPr/>
                </a:tc>
              </a:tr>
            </a:tbl>
          </a:graphicData>
        </a:graphic>
      </p:graphicFrame>
      <p:pic>
        <p:nvPicPr>
          <p:cNvPr id="5" name="Picture 4"/>
          <p:cNvPicPr>
            <a:picLocks noChangeAspect="1"/>
          </p:cNvPicPr>
          <p:nvPr/>
        </p:nvPicPr>
        <p:blipFill>
          <a:blip r:embed="rId2"/>
          <a:stretch>
            <a:fillRect/>
          </a:stretch>
        </p:blipFill>
        <p:spPr>
          <a:xfrm>
            <a:off x="1981200" y="2079383"/>
            <a:ext cx="8229600" cy="4610812"/>
          </a:xfrm>
          <a:prstGeom prst="rect">
            <a:avLst/>
          </a:prstGeom>
        </p:spPr>
      </p:pic>
    </p:spTree>
    <p:extLst>
      <p:ext uri="{BB962C8B-B14F-4D97-AF65-F5344CB8AC3E}">
        <p14:creationId xmlns:p14="http://schemas.microsoft.com/office/powerpoint/2010/main" val="1603762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985402" y="1055689"/>
            <a:ext cx="8225399" cy="4988983"/>
          </a:xfrm>
        </p:spPr>
        <p:txBody>
          <a:bodyPr/>
          <a:lstStyle/>
          <a:p>
            <a:r>
              <a:rPr lang="en-GB" sz="1600" dirty="0"/>
              <a:t>Saudi attacks caused ~$7 flat price spike, with significant intra-day volatility in markets directly after the </a:t>
            </a:r>
            <a:r>
              <a:rPr lang="en-GB" sz="1600" dirty="0" smtClean="0"/>
              <a:t>attack</a:t>
            </a:r>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r>
              <a:rPr lang="en-GB" sz="1600" dirty="0" smtClean="0"/>
              <a:t>late </a:t>
            </a:r>
            <a:r>
              <a:rPr lang="en-GB" sz="1600" dirty="0"/>
              <a:t>on Sunday and Monday</a:t>
            </a:r>
          </a:p>
          <a:p>
            <a:r>
              <a:rPr lang="en-GB" sz="1600" dirty="0"/>
              <a:t>Access to key paper market instruments allowed effective management of risk during the day</a:t>
            </a:r>
          </a:p>
          <a:p>
            <a:r>
              <a:rPr lang="en-GB" sz="1600" dirty="0"/>
              <a:t>Consolidated position in Brent Book allowed quick assessment of exposure and actions to manage that exposure</a:t>
            </a:r>
          </a:p>
          <a:p>
            <a:r>
              <a:rPr lang="en-GB" sz="1600" dirty="0"/>
              <a:t>If action had not been taken on the 16</a:t>
            </a:r>
            <a:r>
              <a:rPr lang="en-GB" sz="1600" baseline="30000" dirty="0"/>
              <a:t>th</a:t>
            </a:r>
            <a:r>
              <a:rPr lang="en-GB" sz="1600" dirty="0"/>
              <a:t> and we had let the exposure float, Book P/(L) would have been 5.4M$ YTD</a:t>
            </a:r>
          </a:p>
        </p:txBody>
      </p:sp>
      <p:sp>
        <p:nvSpPr>
          <p:cNvPr id="3" name="Title 2"/>
          <p:cNvSpPr>
            <a:spLocks noGrp="1"/>
          </p:cNvSpPr>
          <p:nvPr>
            <p:ph type="title"/>
          </p:nvPr>
        </p:nvSpPr>
        <p:spPr/>
        <p:txBody>
          <a:bodyPr/>
          <a:lstStyle/>
          <a:p>
            <a:r>
              <a:rPr lang="en-GB" dirty="0" smtClean="0"/>
              <a:t>Example 2: Saudi Attacks and VAR impact</a:t>
            </a:r>
            <a:endParaRPr lang="en-GB"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17</a:t>
            </a:fld>
            <a:endParaRPr lang="en-US" dirty="0"/>
          </a:p>
        </p:txBody>
      </p:sp>
      <p:graphicFrame>
        <p:nvGraphicFramePr>
          <p:cNvPr id="5" name="Table 4"/>
          <p:cNvGraphicFramePr>
            <a:graphicFrameLocks noGrp="1"/>
          </p:cNvGraphicFramePr>
          <p:nvPr>
            <p:extLst/>
          </p:nvPr>
        </p:nvGraphicFramePr>
        <p:xfrm>
          <a:off x="1981201" y="1718508"/>
          <a:ext cx="8229597" cy="2071963"/>
        </p:xfrm>
        <a:graphic>
          <a:graphicData uri="http://schemas.openxmlformats.org/drawingml/2006/table">
            <a:tbl>
              <a:tblPr/>
              <a:tblGrid>
                <a:gridCol w="1415142"/>
                <a:gridCol w="2271485"/>
                <a:gridCol w="2271485"/>
                <a:gridCol w="2271485"/>
              </a:tblGrid>
              <a:tr h="304751">
                <a:tc>
                  <a:txBody>
                    <a:bodyPr/>
                    <a:lstStyle/>
                    <a:p>
                      <a:pPr algn="l" fontAlgn="b"/>
                      <a:r>
                        <a:rPr lang="en-GB" sz="1600" b="1" i="0" u="none" strike="noStrike" dirty="0" smtClean="0">
                          <a:solidFill>
                            <a:srgbClr val="000000"/>
                          </a:solidFill>
                          <a:effectLst/>
                          <a:latin typeface="Calibri" panose="020F0502020204030204" pitchFamily="34" charset="0"/>
                        </a:rPr>
                        <a:t>VAR Position</a:t>
                      </a:r>
                      <a:endParaRPr lang="en-GB"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GB" sz="1400" b="1" i="0" u="none" strike="noStrike" dirty="0" smtClean="0">
                          <a:solidFill>
                            <a:srgbClr val="D7BA7D"/>
                          </a:solidFill>
                          <a:effectLst/>
                          <a:latin typeface="Calibri" panose="020F0502020204030204" pitchFamily="34" charset="0"/>
                        </a:rPr>
                        <a:t>13</a:t>
                      </a:r>
                      <a:r>
                        <a:rPr lang="en-GB" sz="1400" b="1" i="0" u="none" strike="noStrike" baseline="30000" dirty="0" smtClean="0">
                          <a:solidFill>
                            <a:srgbClr val="D7BA7D"/>
                          </a:solidFill>
                          <a:effectLst/>
                          <a:latin typeface="Calibri" panose="020F0502020204030204" pitchFamily="34" charset="0"/>
                        </a:rPr>
                        <a:t>th</a:t>
                      </a:r>
                      <a:r>
                        <a:rPr lang="en-GB" sz="1400" b="1" i="0" u="none" strike="noStrike" dirty="0" smtClean="0">
                          <a:solidFill>
                            <a:srgbClr val="D7BA7D"/>
                          </a:solidFill>
                          <a:effectLst/>
                          <a:latin typeface="Calibri" panose="020F0502020204030204" pitchFamily="34" charset="0"/>
                        </a:rPr>
                        <a:t> Sept Close</a:t>
                      </a:r>
                      <a:endParaRPr lang="en-GB" sz="1400" b="1" i="0" u="none" strike="noStrike" dirty="0">
                        <a:solidFill>
                          <a:srgbClr val="D7BA7D"/>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1E1E"/>
                    </a:solidFill>
                  </a:tcPr>
                </a:tc>
                <a:tc>
                  <a:txBody>
                    <a:bodyPr/>
                    <a:lstStyle/>
                    <a:p>
                      <a:pPr algn="ctr" fontAlgn="ctr"/>
                      <a:r>
                        <a:rPr lang="en-GB" sz="1400" b="1" i="0" u="none" strike="noStrike" dirty="0" smtClean="0">
                          <a:solidFill>
                            <a:srgbClr val="D7BA7D"/>
                          </a:solidFill>
                          <a:effectLst/>
                          <a:latin typeface="Calibri" panose="020F0502020204030204" pitchFamily="34" charset="0"/>
                        </a:rPr>
                        <a:t>16</a:t>
                      </a:r>
                      <a:r>
                        <a:rPr lang="en-GB" sz="1400" b="1" i="0" u="none" strike="noStrike" baseline="30000" dirty="0" smtClean="0">
                          <a:solidFill>
                            <a:srgbClr val="D7BA7D"/>
                          </a:solidFill>
                          <a:effectLst/>
                          <a:latin typeface="Calibri" panose="020F0502020204030204" pitchFamily="34" charset="0"/>
                        </a:rPr>
                        <a:t>th</a:t>
                      </a:r>
                      <a:r>
                        <a:rPr lang="en-GB" sz="1400" b="1" i="0" u="none" strike="noStrike" dirty="0" smtClean="0">
                          <a:solidFill>
                            <a:srgbClr val="D7BA7D"/>
                          </a:solidFill>
                          <a:effectLst/>
                          <a:latin typeface="Calibri" panose="020F0502020204030204" pitchFamily="34" charset="0"/>
                        </a:rPr>
                        <a:t> Sept Open</a:t>
                      </a:r>
                      <a:endParaRPr lang="en-GB" sz="1400" b="1"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1E1E"/>
                    </a:solidFill>
                  </a:tcPr>
                </a:tc>
                <a:tc>
                  <a:txBody>
                    <a:bodyPr/>
                    <a:lstStyle/>
                    <a:p>
                      <a:pPr algn="ctr" fontAlgn="ctr"/>
                      <a:r>
                        <a:rPr lang="en-GB" sz="1400" b="1" i="0" u="none" strike="noStrike" dirty="0" smtClean="0">
                          <a:solidFill>
                            <a:srgbClr val="D7BA7D"/>
                          </a:solidFill>
                          <a:effectLst/>
                          <a:latin typeface="Calibri" panose="020F0502020204030204" pitchFamily="34" charset="0"/>
                        </a:rPr>
                        <a:t>16</a:t>
                      </a:r>
                      <a:r>
                        <a:rPr lang="en-GB" sz="1400" b="1" i="0" u="none" strike="noStrike" baseline="30000" dirty="0" smtClean="0">
                          <a:solidFill>
                            <a:srgbClr val="D7BA7D"/>
                          </a:solidFill>
                          <a:effectLst/>
                          <a:latin typeface="Calibri" panose="020F0502020204030204" pitchFamily="34" charset="0"/>
                        </a:rPr>
                        <a:t>th</a:t>
                      </a:r>
                      <a:r>
                        <a:rPr lang="en-GB" sz="1400" b="1" i="0" u="none" strike="noStrike" dirty="0" smtClean="0">
                          <a:solidFill>
                            <a:srgbClr val="D7BA7D"/>
                          </a:solidFill>
                          <a:effectLst/>
                          <a:latin typeface="Calibri" panose="020F0502020204030204" pitchFamily="34" charset="0"/>
                        </a:rPr>
                        <a:t> Sept Close</a:t>
                      </a:r>
                      <a:endParaRPr lang="en-GB" sz="1400" b="1"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1E1E"/>
                    </a:solidFill>
                  </a:tcPr>
                </a:tc>
              </a:tr>
              <a:tr h="304751">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r>
                        <a:rPr lang="en-GB" sz="1400" b="1" i="0" u="none" strike="noStrike" dirty="0" smtClean="0">
                          <a:solidFill>
                            <a:srgbClr val="D7BA7D"/>
                          </a:solidFill>
                          <a:effectLst/>
                          <a:latin typeface="Calibri" panose="020F0502020204030204" pitchFamily="34" charset="0"/>
                        </a:rPr>
                        <a:t>$M</a:t>
                      </a:r>
                      <a:endParaRPr lang="en-GB" sz="1400" b="1" i="0" u="none" strike="noStrike" dirty="0">
                        <a:solidFill>
                          <a:srgbClr val="D7BA7D"/>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1E1E"/>
                    </a:solidFill>
                  </a:tcPr>
                </a:tc>
                <a:tc>
                  <a:txBody>
                    <a:bodyPr/>
                    <a:lstStyle/>
                    <a:p>
                      <a:pPr algn="ctr" fontAlgn="b"/>
                      <a:r>
                        <a:rPr lang="en-GB" sz="1400" b="1" i="0" u="none" strike="noStrike" dirty="0" smtClean="0">
                          <a:solidFill>
                            <a:srgbClr val="D7BA7D"/>
                          </a:solidFill>
                          <a:effectLst/>
                          <a:latin typeface="Calibri" panose="020F0502020204030204" pitchFamily="34" charset="0"/>
                        </a:rPr>
                        <a:t>$M</a:t>
                      </a:r>
                      <a:endParaRPr lang="en-GB" sz="1400" b="1"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1E1E"/>
                    </a:solidFill>
                  </a:tcPr>
                </a:tc>
                <a:tc>
                  <a:txBody>
                    <a:bodyPr/>
                    <a:lstStyle/>
                    <a:p>
                      <a:pPr algn="ctr" fontAlgn="b"/>
                      <a:r>
                        <a:rPr lang="en-GB" sz="1400" b="1" i="0" u="none" strike="noStrike" dirty="0" smtClean="0">
                          <a:solidFill>
                            <a:srgbClr val="D7BA7D"/>
                          </a:solidFill>
                          <a:effectLst/>
                          <a:latin typeface="Calibri" panose="020F0502020204030204" pitchFamily="34" charset="0"/>
                        </a:rPr>
                        <a:t>$M</a:t>
                      </a:r>
                      <a:endParaRPr lang="en-GB" sz="1400" b="1"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1E1E"/>
                    </a:solidFill>
                  </a:tcPr>
                </a:tc>
              </a:tr>
              <a:tr h="304751">
                <a:tc>
                  <a:txBody>
                    <a:bodyPr/>
                    <a:lstStyle/>
                    <a:p>
                      <a:pPr algn="ctr" fontAlgn="b"/>
                      <a:r>
                        <a:rPr lang="en-GB" sz="1400" b="1" i="0" u="none" strike="noStrike" dirty="0" smtClean="0">
                          <a:solidFill>
                            <a:srgbClr val="D7BA7D"/>
                          </a:solidFill>
                          <a:effectLst/>
                          <a:latin typeface="Calibri" panose="020F0502020204030204" pitchFamily="34" charset="0"/>
                        </a:rPr>
                        <a:t>Book</a:t>
                      </a:r>
                      <a:r>
                        <a:rPr lang="en-GB" sz="1400" b="1" i="0" u="none" strike="noStrike" baseline="0" dirty="0" smtClean="0">
                          <a:solidFill>
                            <a:srgbClr val="D7BA7D"/>
                          </a:solidFill>
                          <a:effectLst/>
                          <a:latin typeface="Calibri" panose="020F0502020204030204" pitchFamily="34" charset="0"/>
                        </a:rPr>
                        <a:t> </a:t>
                      </a:r>
                      <a:r>
                        <a:rPr lang="en-GB" sz="1400" b="1" i="0" u="none" strike="noStrike" dirty="0" smtClean="0">
                          <a:solidFill>
                            <a:srgbClr val="D7BA7D"/>
                          </a:solidFill>
                          <a:effectLst/>
                          <a:latin typeface="Calibri" panose="020F0502020204030204" pitchFamily="34" charset="0"/>
                        </a:rPr>
                        <a:t>VAR</a:t>
                      </a:r>
                      <a:endParaRPr lang="en-GB" sz="1400" b="1"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1E1E1E"/>
                    </a:solidFill>
                  </a:tcPr>
                </a:tc>
                <a:tc>
                  <a:txBody>
                    <a:bodyPr/>
                    <a:lstStyle/>
                    <a:p>
                      <a:pPr algn="ctr" fontAlgn="b"/>
                      <a:r>
                        <a:rPr lang="en-GB" sz="1400" b="0" i="0" u="none" strike="noStrike" dirty="0" smtClean="0">
                          <a:solidFill>
                            <a:srgbClr val="D7BA7D"/>
                          </a:solidFill>
                          <a:effectLst/>
                          <a:latin typeface="Calibri" panose="020F0502020204030204" pitchFamily="34" charset="0"/>
                        </a:rPr>
                        <a:t>1.2</a:t>
                      </a: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c>
                  <a:txBody>
                    <a:bodyPr/>
                    <a:lstStyle/>
                    <a:p>
                      <a:pPr algn="ctr" fontAlgn="b"/>
                      <a:r>
                        <a:rPr lang="en-GB" sz="1400" b="0" i="0" u="none" strike="noStrike" dirty="0" smtClean="0">
                          <a:solidFill>
                            <a:srgbClr val="D7BA7D"/>
                          </a:solidFill>
                          <a:effectLst/>
                          <a:latin typeface="Calibri" panose="020F0502020204030204" pitchFamily="34" charset="0"/>
                        </a:rPr>
                        <a:t>2.5</a:t>
                      </a: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c>
                  <a:txBody>
                    <a:bodyPr/>
                    <a:lstStyle/>
                    <a:p>
                      <a:pPr algn="ctr" fontAlgn="b"/>
                      <a:r>
                        <a:rPr lang="en-GB" sz="1400" b="0" i="0" u="none" strike="noStrike" dirty="0" smtClean="0">
                          <a:solidFill>
                            <a:srgbClr val="D7BA7D"/>
                          </a:solidFill>
                          <a:effectLst/>
                          <a:latin typeface="Calibri" panose="020F0502020204030204" pitchFamily="34" charset="0"/>
                        </a:rPr>
                        <a:t>0.9</a:t>
                      </a: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r>
              <a:tr h="714671">
                <a:tc>
                  <a:txBody>
                    <a:bodyPr/>
                    <a:lstStyle/>
                    <a:p>
                      <a:pPr algn="ctr" fontAlgn="b"/>
                      <a:r>
                        <a:rPr lang="en-GB" sz="1400" b="1" i="0" u="none" strike="noStrike" dirty="0" smtClean="0">
                          <a:solidFill>
                            <a:srgbClr val="D7BA7D"/>
                          </a:solidFill>
                          <a:effectLst/>
                          <a:latin typeface="Calibri" panose="020F0502020204030204" pitchFamily="34" charset="0"/>
                        </a:rPr>
                        <a:t>Position/Actions:</a:t>
                      </a:r>
                      <a:endParaRPr lang="en-GB" sz="1400" b="1"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1E1E1E"/>
                    </a:solidFill>
                  </a:tcPr>
                </a:tc>
                <a:tc>
                  <a:txBody>
                    <a:bodyPr/>
                    <a:lstStyle/>
                    <a:p>
                      <a:pPr marL="285750" indent="-285750" algn="l" fontAlgn="b">
                        <a:buFontTx/>
                        <a:buChar char="-"/>
                      </a:pPr>
                      <a:r>
                        <a:rPr lang="en-GB" sz="1400" b="0" i="0" u="none" strike="noStrike" dirty="0" smtClean="0">
                          <a:solidFill>
                            <a:srgbClr val="D7BA7D"/>
                          </a:solidFill>
                          <a:effectLst/>
                          <a:latin typeface="Calibri" panose="020F0502020204030204" pitchFamily="34" charset="0"/>
                        </a:rPr>
                        <a:t>Short Spreads and Structure</a:t>
                      </a:r>
                    </a:p>
                    <a:p>
                      <a:pPr marL="285750" indent="-285750" algn="l" fontAlgn="b">
                        <a:buFontTx/>
                        <a:buChar char="-"/>
                      </a:pP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c>
                  <a:txBody>
                    <a:bodyPr/>
                    <a:lstStyle/>
                    <a:p>
                      <a:pPr marL="285750" indent="-285750" algn="l" fontAlgn="b">
                        <a:buFontTx/>
                        <a:buChar char="-"/>
                      </a:pPr>
                      <a:r>
                        <a:rPr lang="en-GB" sz="1400" b="0" i="0" u="none" strike="noStrike" dirty="0" smtClean="0">
                          <a:solidFill>
                            <a:srgbClr val="D7BA7D"/>
                          </a:solidFill>
                          <a:effectLst/>
                          <a:latin typeface="Calibri" panose="020F0502020204030204" pitchFamily="34" charset="0"/>
                        </a:rPr>
                        <a:t>Covered Shorts to reduce exposure and risk</a:t>
                      </a:r>
                    </a:p>
                    <a:p>
                      <a:pPr marL="285750" indent="-285750" algn="l" fontAlgn="b">
                        <a:buFontTx/>
                        <a:buChar char="-"/>
                      </a:pP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c>
                  <a:txBody>
                    <a:bodyPr/>
                    <a:lstStyle/>
                    <a:p>
                      <a:pPr marL="285750" indent="-285750" algn="l" fontAlgn="b">
                        <a:buFontTx/>
                        <a:buChar char="-"/>
                      </a:pPr>
                      <a:r>
                        <a:rPr lang="en-GB" sz="1400" b="0" i="0" u="none" strike="noStrike" dirty="0" smtClean="0">
                          <a:solidFill>
                            <a:srgbClr val="D7BA7D"/>
                          </a:solidFill>
                          <a:effectLst/>
                          <a:latin typeface="Calibri" panose="020F0502020204030204" pitchFamily="34" charset="0"/>
                        </a:rPr>
                        <a:t>By end of day VAR had significantly</a:t>
                      </a:r>
                      <a:r>
                        <a:rPr lang="en-GB" sz="1400" b="0" i="0" u="none" strike="noStrike" baseline="0" dirty="0" smtClean="0">
                          <a:solidFill>
                            <a:srgbClr val="D7BA7D"/>
                          </a:solidFill>
                          <a:effectLst/>
                          <a:latin typeface="Calibri" panose="020F0502020204030204" pitchFamily="34" charset="0"/>
                        </a:rPr>
                        <a:t> reduced limiting Risk exposure</a:t>
                      </a: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r>
              <a:tr h="443039">
                <a:tc>
                  <a:txBody>
                    <a:bodyPr/>
                    <a:lstStyle/>
                    <a:p>
                      <a:pPr algn="ctr" fontAlgn="b"/>
                      <a:r>
                        <a:rPr lang="en-GB" sz="1400" b="1" i="0" u="none" strike="noStrike" dirty="0" smtClean="0">
                          <a:solidFill>
                            <a:srgbClr val="D7BA7D"/>
                          </a:solidFill>
                          <a:effectLst/>
                          <a:latin typeface="Calibri" panose="020F0502020204030204" pitchFamily="34" charset="0"/>
                        </a:rPr>
                        <a:t>Book P/(L) YTD</a:t>
                      </a:r>
                      <a:endParaRPr lang="en-GB" sz="1400" b="1"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1E1E1E"/>
                    </a:solidFill>
                  </a:tcPr>
                </a:tc>
                <a:tc>
                  <a:txBody>
                    <a:bodyPr/>
                    <a:lstStyle/>
                    <a:p>
                      <a:pPr marL="0" indent="0" algn="ctr" fontAlgn="b">
                        <a:buFontTx/>
                        <a:buNone/>
                      </a:pPr>
                      <a:r>
                        <a:rPr lang="en-GB" sz="1400" b="0" i="0" u="none" strike="noStrike" dirty="0" smtClean="0">
                          <a:solidFill>
                            <a:srgbClr val="D7BA7D"/>
                          </a:solidFill>
                          <a:effectLst/>
                          <a:latin typeface="Calibri" panose="020F0502020204030204" pitchFamily="34" charset="0"/>
                        </a:rPr>
                        <a:t>5.8</a:t>
                      </a: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c>
                  <a:txBody>
                    <a:bodyPr/>
                    <a:lstStyle/>
                    <a:p>
                      <a:pPr marL="0" indent="0" algn="ctr" fontAlgn="b">
                        <a:buFontTx/>
                        <a:buNone/>
                      </a:pPr>
                      <a:r>
                        <a:rPr lang="en-GB" sz="1400" b="0" i="0" u="none" strike="noStrike" dirty="0" smtClean="0">
                          <a:solidFill>
                            <a:srgbClr val="D7BA7D"/>
                          </a:solidFill>
                          <a:effectLst/>
                          <a:latin typeface="Calibri" panose="020F0502020204030204" pitchFamily="34" charset="0"/>
                        </a:rPr>
                        <a:t>5.8</a:t>
                      </a: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c>
                  <a:txBody>
                    <a:bodyPr/>
                    <a:lstStyle/>
                    <a:p>
                      <a:pPr marL="0" indent="0" algn="ctr" fontAlgn="b">
                        <a:buFontTx/>
                        <a:buNone/>
                      </a:pPr>
                      <a:r>
                        <a:rPr lang="en-GB" sz="1400" b="0" i="0" u="none" strike="noStrike" dirty="0" smtClean="0">
                          <a:solidFill>
                            <a:srgbClr val="D7BA7D"/>
                          </a:solidFill>
                          <a:effectLst/>
                          <a:latin typeface="Calibri" panose="020F0502020204030204" pitchFamily="34" charset="0"/>
                        </a:rPr>
                        <a:t>5.9</a:t>
                      </a:r>
                      <a:endParaRPr lang="en-GB" sz="1400" b="0" i="0" u="none" strike="noStrike" dirty="0">
                        <a:solidFill>
                          <a:srgbClr val="D7BA7D"/>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33"/>
                    </a:solidFill>
                  </a:tcPr>
                </a:tc>
              </a:tr>
            </a:tbl>
          </a:graphicData>
        </a:graphic>
      </p:graphicFrame>
      <p:sp>
        <p:nvSpPr>
          <p:cNvPr id="6" name="Rectangle 5"/>
          <p:cNvSpPr/>
          <p:nvPr/>
        </p:nvSpPr>
        <p:spPr>
          <a:xfrm>
            <a:off x="6443834" y="2333645"/>
            <a:ext cx="3063050" cy="273518"/>
          </a:xfrm>
          <a:prstGeom prst="rect">
            <a:avLst/>
          </a:prstGeom>
          <a:noFill/>
          <a:ln w="28575">
            <a:solidFill>
              <a:schemeClr val="tx2"/>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428387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31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3830059" y="2348881"/>
            <a:ext cx="4459874" cy="1384995"/>
          </a:xfrm>
          <a:prstGeom prst="rect">
            <a:avLst/>
          </a:prstGeom>
          <a:noFill/>
        </p:spPr>
        <p:txBody>
          <a:bodyPr wrap="none" rtlCol="0">
            <a:spAutoFit/>
          </a:bodyPr>
          <a:lstStyle/>
          <a:p>
            <a:pPr algn="ctr"/>
            <a:r>
              <a:rPr lang="en-US" sz="6000" dirty="0"/>
              <a:t>EXAMPLE </a:t>
            </a:r>
            <a:r>
              <a:rPr lang="en-US" sz="6000" dirty="0" smtClean="0"/>
              <a:t>4</a:t>
            </a:r>
          </a:p>
          <a:p>
            <a:pPr algn="ctr"/>
            <a:r>
              <a:rPr lang="en-GB" sz="2400" dirty="0"/>
              <a:t>Load optionality</a:t>
            </a:r>
          </a:p>
        </p:txBody>
      </p:sp>
    </p:spTree>
    <p:extLst>
      <p:ext uri="{BB962C8B-B14F-4D97-AF65-F5344CB8AC3E}">
        <p14:creationId xmlns:p14="http://schemas.microsoft.com/office/powerpoint/2010/main" val="331345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21" y="6299860"/>
            <a:ext cx="1514104" cy="391885"/>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 name="TextBox 3"/>
          <p:cNvSpPr txBox="1"/>
          <p:nvPr/>
        </p:nvSpPr>
        <p:spPr>
          <a:xfrm>
            <a:off x="255320" y="807523"/>
            <a:ext cx="6436425" cy="5878532"/>
          </a:xfrm>
          <a:prstGeom prst="rect">
            <a:avLst/>
          </a:prstGeom>
          <a:noFill/>
        </p:spPr>
        <p:txBody>
          <a:bodyPr wrap="square" rtlCol="0">
            <a:spAutoFit/>
          </a:bodyPr>
          <a:lstStyle/>
          <a:p>
            <a:r>
              <a:rPr lang="en-GB" sz="1200" dirty="0" smtClean="0"/>
              <a:t>Qua is sold average of the Brent price, 5 days after loading (0/0/5BL) and bought on calendar month average of loading. We had a </a:t>
            </a:r>
            <a:r>
              <a:rPr lang="en-GB" sz="1200" dirty="0"/>
              <a:t>Aug </a:t>
            </a:r>
            <a:r>
              <a:rPr lang="en-GB" sz="1200" dirty="0" smtClean="0"/>
              <a:t>30-31cargo.</a:t>
            </a:r>
          </a:p>
          <a:p>
            <a:endParaRPr lang="en-GB" sz="1000" dirty="0"/>
          </a:p>
          <a:p>
            <a:r>
              <a:rPr lang="en-GB" sz="1200" dirty="0" smtClean="0"/>
              <a:t>However, we anticipate loading would </a:t>
            </a:r>
            <a:r>
              <a:rPr lang="en-GB" sz="1200" dirty="0"/>
              <a:t>complete in </a:t>
            </a:r>
            <a:r>
              <a:rPr lang="en-GB" sz="1200" dirty="0" smtClean="0"/>
              <a:t>September, </a:t>
            </a:r>
            <a:r>
              <a:rPr lang="en-GB" sz="1200" dirty="0"/>
              <a:t>since Qua Terminal </a:t>
            </a:r>
            <a:r>
              <a:rPr lang="en-GB" sz="1200" dirty="0" smtClean="0"/>
              <a:t>was </a:t>
            </a:r>
            <a:r>
              <a:rPr lang="en-GB" sz="1200" dirty="0"/>
              <a:t>typically </a:t>
            </a:r>
            <a:r>
              <a:rPr lang="en-GB" sz="1200" dirty="0" smtClean="0"/>
              <a:t>running </a:t>
            </a:r>
            <a:r>
              <a:rPr lang="en-GB" sz="1200" dirty="0"/>
              <a:t>a couple of days </a:t>
            </a:r>
            <a:r>
              <a:rPr lang="en-GB" sz="1200" dirty="0" smtClean="0"/>
              <a:t>late. Therefore </a:t>
            </a:r>
            <a:r>
              <a:rPr lang="en-GB" sz="1200" dirty="0"/>
              <a:t>no hedging was required through August</a:t>
            </a:r>
            <a:r>
              <a:rPr lang="en-GB" sz="1200" dirty="0" smtClean="0"/>
              <a:t>.</a:t>
            </a:r>
          </a:p>
          <a:p>
            <a:r>
              <a:rPr lang="en-GB" sz="1000" dirty="0"/>
              <a:t>  </a:t>
            </a:r>
            <a:endParaRPr lang="en-GB" sz="1000" dirty="0" smtClean="0"/>
          </a:p>
          <a:p>
            <a:r>
              <a:rPr lang="en-GB" sz="1200" dirty="0" smtClean="0"/>
              <a:t>Around </a:t>
            </a:r>
            <a:r>
              <a:rPr lang="en-GB" sz="1200" dirty="0"/>
              <a:t>the 24th August it became apparent the cargo could complete in </a:t>
            </a:r>
            <a:r>
              <a:rPr lang="en-GB" sz="1200" dirty="0" smtClean="0"/>
              <a:t>August, </a:t>
            </a:r>
            <a:r>
              <a:rPr lang="en-GB" sz="1200" dirty="0"/>
              <a:t>since production and loadings were </a:t>
            </a:r>
            <a:r>
              <a:rPr lang="en-GB" sz="1200" dirty="0" smtClean="0"/>
              <a:t>now running </a:t>
            </a:r>
            <a:r>
              <a:rPr lang="en-GB" sz="1200" dirty="0"/>
              <a:t>on time</a:t>
            </a:r>
            <a:r>
              <a:rPr lang="en-GB" sz="1200" dirty="0" smtClean="0"/>
              <a:t>.</a:t>
            </a:r>
          </a:p>
          <a:p>
            <a:r>
              <a:rPr lang="en-GB" sz="1000" dirty="0"/>
              <a:t>  </a:t>
            </a:r>
            <a:endParaRPr lang="en-GB" sz="1000" dirty="0" smtClean="0"/>
          </a:p>
          <a:p>
            <a:r>
              <a:rPr lang="en-GB" sz="1200" dirty="0" smtClean="0"/>
              <a:t>At </a:t>
            </a:r>
            <a:r>
              <a:rPr lang="en-GB" sz="1200" dirty="0"/>
              <a:t>this stage there was around $1/</a:t>
            </a:r>
            <a:r>
              <a:rPr lang="en-GB" sz="1200" dirty="0" err="1"/>
              <a:t>bbl</a:t>
            </a:r>
            <a:r>
              <a:rPr lang="en-GB" sz="1200" dirty="0"/>
              <a:t> </a:t>
            </a:r>
            <a:r>
              <a:rPr lang="en-GB" sz="1200" u="sng" dirty="0"/>
              <a:t>disincentive</a:t>
            </a:r>
            <a:r>
              <a:rPr lang="en-GB" sz="1200" dirty="0"/>
              <a:t> for the cargo to complete loading in August vs </a:t>
            </a:r>
            <a:r>
              <a:rPr lang="en-GB" sz="1200" dirty="0" smtClean="0"/>
              <a:t>September as both the pricing differential and the flat price were 50c </a:t>
            </a:r>
            <a:r>
              <a:rPr lang="en-GB" sz="1200" dirty="0"/>
              <a:t>higher </a:t>
            </a:r>
            <a:r>
              <a:rPr lang="en-GB" sz="1200" dirty="0" smtClean="0"/>
              <a:t>in August.</a:t>
            </a:r>
          </a:p>
          <a:p>
            <a:endParaRPr lang="en-GB" sz="1000" dirty="0"/>
          </a:p>
          <a:p>
            <a:r>
              <a:rPr lang="en-GB" sz="1200" dirty="0" smtClean="0"/>
              <a:t>The traders and schedulers worked </a:t>
            </a:r>
            <a:r>
              <a:rPr lang="en-GB" sz="1200" dirty="0"/>
              <a:t>with the terminal to see if the cargo could complete in September </a:t>
            </a:r>
            <a:r>
              <a:rPr lang="en-GB" sz="1200" dirty="0" smtClean="0"/>
              <a:t>instead, which they did.</a:t>
            </a:r>
            <a:endParaRPr lang="en-GB" sz="1200" dirty="0"/>
          </a:p>
          <a:p>
            <a:r>
              <a:rPr lang="en-GB" sz="1000" dirty="0"/>
              <a:t> </a:t>
            </a:r>
          </a:p>
          <a:p>
            <a:r>
              <a:rPr lang="en-GB" sz="1200" dirty="0"/>
              <a:t>On 25</a:t>
            </a:r>
            <a:r>
              <a:rPr lang="en-GB" sz="1200" baseline="30000" dirty="0"/>
              <a:t>th</a:t>
            </a:r>
            <a:r>
              <a:rPr lang="en-GB" sz="1200" dirty="0"/>
              <a:t> August we got a large rally in Brent </a:t>
            </a:r>
            <a:r>
              <a:rPr lang="en-GB" sz="1200" dirty="0" smtClean="0"/>
              <a:t>flat price </a:t>
            </a:r>
            <a:r>
              <a:rPr lang="en-GB" sz="1200" dirty="0"/>
              <a:t>which flipped the incentive to complete loading in </a:t>
            </a:r>
            <a:r>
              <a:rPr lang="en-GB" sz="1200" dirty="0" smtClean="0"/>
              <a:t>August, </a:t>
            </a:r>
            <a:r>
              <a:rPr lang="en-GB" sz="1200" dirty="0"/>
              <a:t>even after taking the diff </a:t>
            </a:r>
            <a:r>
              <a:rPr lang="en-GB" sz="1200" dirty="0" smtClean="0"/>
              <a:t>into account</a:t>
            </a:r>
          </a:p>
          <a:p>
            <a:endParaRPr lang="en-GB" sz="1000" dirty="0"/>
          </a:p>
          <a:p>
            <a:r>
              <a:rPr lang="en-GB" sz="1200" dirty="0" smtClean="0"/>
              <a:t>We </a:t>
            </a:r>
            <a:r>
              <a:rPr lang="en-GB" sz="1200" dirty="0"/>
              <a:t>sold futures </a:t>
            </a:r>
            <a:r>
              <a:rPr lang="en-GB" sz="1200" dirty="0" smtClean="0"/>
              <a:t>(catch up hedge, august to date) to </a:t>
            </a:r>
            <a:r>
              <a:rPr lang="en-GB" sz="1200" dirty="0"/>
              <a:t>lock our cargo back into August pricing on the purchase and managed to collect a profit ~$</a:t>
            </a:r>
            <a:r>
              <a:rPr lang="en-GB" sz="1200" dirty="0" smtClean="0"/>
              <a:t>100k (level at date of catch up hedge versus month to date). Then continued selling futures, rateably, each day</a:t>
            </a:r>
          </a:p>
          <a:p>
            <a:endParaRPr lang="en-GB" sz="1000" dirty="0" smtClean="0"/>
          </a:p>
          <a:p>
            <a:r>
              <a:rPr lang="en-GB" sz="1200" dirty="0" smtClean="0"/>
              <a:t>On </a:t>
            </a:r>
            <a:r>
              <a:rPr lang="en-GB" sz="1200" dirty="0"/>
              <a:t>the 27</a:t>
            </a:r>
            <a:r>
              <a:rPr lang="en-GB" sz="1200" baseline="30000" dirty="0"/>
              <a:t>th</a:t>
            </a:r>
            <a:r>
              <a:rPr lang="en-GB" sz="1200" dirty="0"/>
              <a:t> August Nov Brent dropped rapidly and the incentive flipped back for September completion of loading by </a:t>
            </a:r>
            <a:r>
              <a:rPr lang="en-GB" sz="1200" dirty="0" err="1"/>
              <a:t>approx</a:t>
            </a:r>
            <a:r>
              <a:rPr lang="en-GB" sz="1200" dirty="0"/>
              <a:t> $0.80/bbl</a:t>
            </a:r>
            <a:r>
              <a:rPr lang="en-GB" sz="1200" dirty="0" smtClean="0"/>
              <a:t>.</a:t>
            </a:r>
          </a:p>
          <a:p>
            <a:endParaRPr lang="en-GB" sz="1000" dirty="0"/>
          </a:p>
          <a:p>
            <a:r>
              <a:rPr lang="en-GB" sz="1200" dirty="0" smtClean="0"/>
              <a:t>Again, the </a:t>
            </a:r>
            <a:r>
              <a:rPr lang="en-GB" sz="1200" dirty="0"/>
              <a:t>traders and schedulers </a:t>
            </a:r>
            <a:r>
              <a:rPr lang="en-GB" sz="1200" dirty="0" smtClean="0"/>
              <a:t>successfully worked </a:t>
            </a:r>
            <a:r>
              <a:rPr lang="en-GB" sz="1200" dirty="0"/>
              <a:t>with the terminal to </a:t>
            </a:r>
            <a:r>
              <a:rPr lang="en-GB" sz="1200" dirty="0" smtClean="0"/>
              <a:t>get the </a:t>
            </a:r>
            <a:r>
              <a:rPr lang="en-GB" sz="1200" dirty="0"/>
              <a:t>cargo </a:t>
            </a:r>
            <a:r>
              <a:rPr lang="en-GB" sz="1200" dirty="0" smtClean="0"/>
              <a:t>loading in </a:t>
            </a:r>
            <a:r>
              <a:rPr lang="en-GB" sz="1200" dirty="0"/>
              <a:t>September</a:t>
            </a:r>
            <a:r>
              <a:rPr lang="en-GB" sz="1200" dirty="0" smtClean="0"/>
              <a:t>.</a:t>
            </a:r>
          </a:p>
          <a:p>
            <a:endParaRPr lang="en-GB" sz="1000" dirty="0"/>
          </a:p>
          <a:p>
            <a:r>
              <a:rPr lang="en-GB" sz="1200" dirty="0" smtClean="0"/>
              <a:t>We </a:t>
            </a:r>
            <a:r>
              <a:rPr lang="en-GB" sz="1200" dirty="0"/>
              <a:t>moved our assumed purchase pricing back to </a:t>
            </a:r>
            <a:r>
              <a:rPr lang="en-GB" sz="1200" dirty="0" smtClean="0"/>
              <a:t>September, buying </a:t>
            </a:r>
            <a:r>
              <a:rPr lang="en-GB" sz="1200" dirty="0"/>
              <a:t>back the </a:t>
            </a:r>
            <a:r>
              <a:rPr lang="en-GB" sz="1200" dirty="0" smtClean="0"/>
              <a:t>August futures but at the significantly lower price.</a:t>
            </a:r>
          </a:p>
          <a:p>
            <a:endParaRPr lang="en-GB" sz="1000" dirty="0"/>
          </a:p>
          <a:p>
            <a:r>
              <a:rPr lang="en-GB" sz="1200" dirty="0" smtClean="0"/>
              <a:t>Realised </a:t>
            </a:r>
            <a:r>
              <a:rPr lang="en-GB" sz="1200" dirty="0"/>
              <a:t>an additional ~$700k CM</a:t>
            </a:r>
            <a:r>
              <a:rPr lang="en-GB" sz="1200" dirty="0" smtClean="0"/>
              <a:t>.</a:t>
            </a:r>
            <a:endParaRPr lang="en-GB" sz="1200" dirty="0"/>
          </a:p>
        </p:txBody>
      </p:sp>
      <p:sp>
        <p:nvSpPr>
          <p:cNvPr id="5" name="Title 1"/>
          <p:cNvSpPr>
            <a:spLocks noGrp="1"/>
          </p:cNvSpPr>
          <p:nvPr>
            <p:ph type="title"/>
          </p:nvPr>
        </p:nvSpPr>
        <p:spPr>
          <a:xfrm>
            <a:off x="1969325" y="120259"/>
            <a:ext cx="8507288" cy="634082"/>
          </a:xfrm>
        </p:spPr>
        <p:txBody>
          <a:bodyPr>
            <a:normAutofit/>
          </a:bodyPr>
          <a:lstStyle/>
          <a:p>
            <a:r>
              <a:rPr lang="en-GB" dirty="0"/>
              <a:t>Example </a:t>
            </a:r>
            <a:r>
              <a:rPr lang="en-GB" dirty="0" smtClean="0"/>
              <a:t>4: Load Port Optionality</a:t>
            </a:r>
            <a:endParaRPr lang="en-US" dirty="0"/>
          </a:p>
        </p:txBody>
      </p:sp>
      <p:grpSp>
        <p:nvGrpSpPr>
          <p:cNvPr id="39" name="Group 38"/>
          <p:cNvGrpSpPr/>
          <p:nvPr/>
        </p:nvGrpSpPr>
        <p:grpSpPr>
          <a:xfrm>
            <a:off x="0" y="2500147"/>
            <a:ext cx="312906" cy="369332"/>
            <a:chOff x="9263647" y="3557053"/>
            <a:chExt cx="312906" cy="369332"/>
          </a:xfrm>
        </p:grpSpPr>
        <p:sp>
          <p:nvSpPr>
            <p:cNvPr id="37" name="Oval 36"/>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8" name="TextBox 37"/>
            <p:cNvSpPr txBox="1"/>
            <p:nvPr/>
          </p:nvSpPr>
          <p:spPr>
            <a:xfrm>
              <a:off x="9263647" y="3557053"/>
              <a:ext cx="312906" cy="369332"/>
            </a:xfrm>
            <a:prstGeom prst="rect">
              <a:avLst/>
            </a:prstGeom>
            <a:noFill/>
          </p:spPr>
          <p:txBody>
            <a:bodyPr wrap="none" rtlCol="0">
              <a:spAutoFit/>
            </a:bodyPr>
            <a:lstStyle/>
            <a:p>
              <a:r>
                <a:rPr lang="en-GB" dirty="0" smtClean="0"/>
                <a:t>1</a:t>
              </a:r>
              <a:endParaRPr lang="en-GB" dirty="0"/>
            </a:p>
          </p:txBody>
        </p:sp>
      </p:grpSp>
      <p:grpSp>
        <p:nvGrpSpPr>
          <p:cNvPr id="43" name="Group 42"/>
          <p:cNvGrpSpPr/>
          <p:nvPr/>
        </p:nvGrpSpPr>
        <p:grpSpPr>
          <a:xfrm>
            <a:off x="0" y="3636149"/>
            <a:ext cx="312906" cy="369332"/>
            <a:chOff x="9263647" y="3557053"/>
            <a:chExt cx="312906" cy="369332"/>
          </a:xfrm>
        </p:grpSpPr>
        <p:sp>
          <p:nvSpPr>
            <p:cNvPr id="44" name="Oval 43"/>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5" name="TextBox 44"/>
            <p:cNvSpPr txBox="1"/>
            <p:nvPr/>
          </p:nvSpPr>
          <p:spPr>
            <a:xfrm>
              <a:off x="9263647" y="3557053"/>
              <a:ext cx="312906" cy="369332"/>
            </a:xfrm>
            <a:prstGeom prst="rect">
              <a:avLst/>
            </a:prstGeom>
            <a:noFill/>
          </p:spPr>
          <p:txBody>
            <a:bodyPr wrap="none" rtlCol="0">
              <a:spAutoFit/>
            </a:bodyPr>
            <a:lstStyle/>
            <a:p>
              <a:r>
                <a:rPr lang="en-GB" dirty="0" smtClean="0"/>
                <a:t>2</a:t>
              </a:r>
              <a:endParaRPr lang="en-GB" dirty="0"/>
            </a:p>
          </p:txBody>
        </p:sp>
      </p:grpSp>
      <p:grpSp>
        <p:nvGrpSpPr>
          <p:cNvPr id="49" name="Group 48"/>
          <p:cNvGrpSpPr/>
          <p:nvPr/>
        </p:nvGrpSpPr>
        <p:grpSpPr>
          <a:xfrm>
            <a:off x="6835" y="4260431"/>
            <a:ext cx="312906" cy="369332"/>
            <a:chOff x="9263647" y="3557053"/>
            <a:chExt cx="312906" cy="369332"/>
          </a:xfrm>
        </p:grpSpPr>
        <p:sp>
          <p:nvSpPr>
            <p:cNvPr id="50" name="Oval 49"/>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1" name="TextBox 50"/>
            <p:cNvSpPr txBox="1"/>
            <p:nvPr/>
          </p:nvSpPr>
          <p:spPr>
            <a:xfrm>
              <a:off x="9263647" y="3557053"/>
              <a:ext cx="312906" cy="369332"/>
            </a:xfrm>
            <a:prstGeom prst="rect">
              <a:avLst/>
            </a:prstGeom>
            <a:noFill/>
          </p:spPr>
          <p:txBody>
            <a:bodyPr wrap="none" rtlCol="0">
              <a:spAutoFit/>
            </a:bodyPr>
            <a:lstStyle/>
            <a:p>
              <a:r>
                <a:rPr lang="en-GB" dirty="0" smtClean="0"/>
                <a:t>3</a:t>
              </a:r>
              <a:endParaRPr lang="en-GB" dirty="0"/>
            </a:p>
          </p:txBody>
        </p:sp>
      </p:grpSp>
      <p:cxnSp>
        <p:nvCxnSpPr>
          <p:cNvPr id="58" name="Straight Connector 57"/>
          <p:cNvCxnSpPr/>
          <p:nvPr/>
        </p:nvCxnSpPr>
        <p:spPr>
          <a:xfrm>
            <a:off x="268373" y="4854400"/>
            <a:ext cx="0" cy="0"/>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0" y="4854400"/>
            <a:ext cx="312906" cy="369332"/>
            <a:chOff x="9263647" y="3557053"/>
            <a:chExt cx="312906" cy="369332"/>
          </a:xfrm>
        </p:grpSpPr>
        <p:sp>
          <p:nvSpPr>
            <p:cNvPr id="60" name="Oval 59"/>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1" name="TextBox 60"/>
            <p:cNvSpPr txBox="1"/>
            <p:nvPr/>
          </p:nvSpPr>
          <p:spPr>
            <a:xfrm>
              <a:off x="9263647" y="3557053"/>
              <a:ext cx="312906" cy="369332"/>
            </a:xfrm>
            <a:prstGeom prst="rect">
              <a:avLst/>
            </a:prstGeom>
            <a:noFill/>
          </p:spPr>
          <p:txBody>
            <a:bodyPr wrap="none" rtlCol="0">
              <a:spAutoFit/>
            </a:bodyPr>
            <a:lstStyle/>
            <a:p>
              <a:r>
                <a:rPr lang="en-GB" dirty="0" smtClean="0"/>
                <a:t>4</a:t>
              </a:r>
              <a:endParaRPr lang="en-GB" dirty="0"/>
            </a:p>
          </p:txBody>
        </p:sp>
      </p:grpSp>
      <p:grpSp>
        <p:nvGrpSpPr>
          <p:cNvPr id="79" name="Group 78"/>
          <p:cNvGrpSpPr/>
          <p:nvPr/>
        </p:nvGrpSpPr>
        <p:grpSpPr>
          <a:xfrm>
            <a:off x="0" y="5884822"/>
            <a:ext cx="312906" cy="369332"/>
            <a:chOff x="9263647" y="3557053"/>
            <a:chExt cx="312906" cy="369332"/>
          </a:xfrm>
        </p:grpSpPr>
        <p:sp>
          <p:nvSpPr>
            <p:cNvPr id="80" name="Oval 79"/>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1" name="TextBox 80"/>
            <p:cNvSpPr txBox="1"/>
            <p:nvPr/>
          </p:nvSpPr>
          <p:spPr>
            <a:xfrm>
              <a:off x="9263647" y="3557053"/>
              <a:ext cx="312906" cy="369332"/>
            </a:xfrm>
            <a:prstGeom prst="rect">
              <a:avLst/>
            </a:prstGeom>
            <a:noFill/>
          </p:spPr>
          <p:txBody>
            <a:bodyPr wrap="none" rtlCol="0">
              <a:spAutoFit/>
            </a:bodyPr>
            <a:lstStyle/>
            <a:p>
              <a:r>
                <a:rPr lang="en-GB" dirty="0" smtClean="0"/>
                <a:t>5</a:t>
              </a:r>
              <a:endParaRPr lang="en-GB" dirty="0"/>
            </a:p>
          </p:txBody>
        </p:sp>
      </p:grpSp>
      <p:graphicFrame>
        <p:nvGraphicFramePr>
          <p:cNvPr id="68" name="Chart 67"/>
          <p:cNvGraphicFramePr>
            <a:graphicFrameLocks/>
          </p:cNvGraphicFramePr>
          <p:nvPr>
            <p:extLst>
              <p:ext uri="{D42A27DB-BD31-4B8C-83A1-F6EECF244321}">
                <p14:modId xmlns:p14="http://schemas.microsoft.com/office/powerpoint/2010/main" val="2390548951"/>
              </p:ext>
            </p:extLst>
          </p:nvPr>
        </p:nvGraphicFramePr>
        <p:xfrm>
          <a:off x="6614592" y="878154"/>
          <a:ext cx="5022850" cy="2762249"/>
        </p:xfrm>
        <a:graphic>
          <a:graphicData uri="http://schemas.openxmlformats.org/drawingml/2006/chart">
            <c:chart xmlns:c="http://schemas.openxmlformats.org/drawingml/2006/chart" xmlns:r="http://schemas.openxmlformats.org/officeDocument/2006/relationships" r:id="rId2"/>
          </a:graphicData>
        </a:graphic>
      </p:graphicFrame>
      <p:sp>
        <p:nvSpPr>
          <p:cNvPr id="73" name="Rectangle 72"/>
          <p:cNvSpPr/>
          <p:nvPr/>
        </p:nvSpPr>
        <p:spPr>
          <a:xfrm>
            <a:off x="9786193" y="5113398"/>
            <a:ext cx="151259" cy="1060129"/>
          </a:xfrm>
          <a:prstGeom prst="rect">
            <a:avLst/>
          </a:prstGeom>
          <a:solidFill>
            <a:schemeClr val="accent2">
              <a:lumMod val="20000"/>
              <a:lumOff val="80000"/>
            </a:schemeClr>
          </a:solidFill>
          <a:ln>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8" name="Rectangle 77"/>
          <p:cNvSpPr/>
          <p:nvPr/>
        </p:nvSpPr>
        <p:spPr>
          <a:xfrm>
            <a:off x="9937451" y="5112491"/>
            <a:ext cx="103165" cy="246014"/>
          </a:xfrm>
          <a:prstGeom prst="rect">
            <a:avLst/>
          </a:prstGeom>
          <a:solidFill>
            <a:schemeClr val="accent2">
              <a:lumMod val="20000"/>
              <a:lumOff val="80000"/>
            </a:schemeClr>
          </a:solidFill>
          <a:ln>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85" name="Straight Connector 84"/>
          <p:cNvCxnSpPr/>
          <p:nvPr/>
        </p:nvCxnSpPr>
        <p:spPr>
          <a:xfrm>
            <a:off x="7154346" y="3906380"/>
            <a:ext cx="29689" cy="2505693"/>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6988092" y="5105788"/>
            <a:ext cx="4215740" cy="5937"/>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0617328" y="4932376"/>
            <a:ext cx="5938" cy="385948"/>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9618608" y="1210827"/>
            <a:ext cx="312906" cy="369332"/>
            <a:chOff x="9263647" y="3557053"/>
            <a:chExt cx="312906" cy="369332"/>
          </a:xfrm>
        </p:grpSpPr>
        <p:sp>
          <p:nvSpPr>
            <p:cNvPr id="93" name="Oval 92"/>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4" name="TextBox 93"/>
            <p:cNvSpPr txBox="1"/>
            <p:nvPr/>
          </p:nvSpPr>
          <p:spPr>
            <a:xfrm>
              <a:off x="9263647" y="3557053"/>
              <a:ext cx="312906" cy="369332"/>
            </a:xfrm>
            <a:prstGeom prst="rect">
              <a:avLst/>
            </a:prstGeom>
            <a:noFill/>
          </p:spPr>
          <p:txBody>
            <a:bodyPr wrap="none" rtlCol="0">
              <a:spAutoFit/>
            </a:bodyPr>
            <a:lstStyle/>
            <a:p>
              <a:r>
                <a:rPr lang="en-GB" dirty="0" smtClean="0"/>
                <a:t>2</a:t>
              </a:r>
              <a:endParaRPr lang="en-GB" dirty="0"/>
            </a:p>
          </p:txBody>
        </p:sp>
      </p:grpSp>
      <p:grpSp>
        <p:nvGrpSpPr>
          <p:cNvPr id="95" name="Group 94"/>
          <p:cNvGrpSpPr/>
          <p:nvPr/>
        </p:nvGrpSpPr>
        <p:grpSpPr>
          <a:xfrm>
            <a:off x="9705369" y="5780803"/>
            <a:ext cx="312906" cy="369332"/>
            <a:chOff x="9263647" y="3557053"/>
            <a:chExt cx="312906" cy="369332"/>
          </a:xfrm>
        </p:grpSpPr>
        <p:sp>
          <p:nvSpPr>
            <p:cNvPr id="96" name="Oval 95"/>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7" name="TextBox 96"/>
            <p:cNvSpPr txBox="1"/>
            <p:nvPr/>
          </p:nvSpPr>
          <p:spPr>
            <a:xfrm>
              <a:off x="9263647" y="3557053"/>
              <a:ext cx="312906" cy="369332"/>
            </a:xfrm>
            <a:prstGeom prst="rect">
              <a:avLst/>
            </a:prstGeom>
            <a:noFill/>
          </p:spPr>
          <p:txBody>
            <a:bodyPr wrap="none" rtlCol="0">
              <a:spAutoFit/>
            </a:bodyPr>
            <a:lstStyle/>
            <a:p>
              <a:r>
                <a:rPr lang="en-GB" dirty="0" smtClean="0"/>
                <a:t>3</a:t>
              </a:r>
              <a:endParaRPr lang="en-GB" dirty="0"/>
            </a:p>
          </p:txBody>
        </p:sp>
      </p:grpSp>
      <p:grpSp>
        <p:nvGrpSpPr>
          <p:cNvPr id="98" name="Group 97"/>
          <p:cNvGrpSpPr/>
          <p:nvPr/>
        </p:nvGrpSpPr>
        <p:grpSpPr>
          <a:xfrm>
            <a:off x="9908659" y="1801805"/>
            <a:ext cx="312906" cy="369332"/>
            <a:chOff x="9263647" y="3557053"/>
            <a:chExt cx="312906" cy="369332"/>
          </a:xfrm>
        </p:grpSpPr>
        <p:sp>
          <p:nvSpPr>
            <p:cNvPr id="99" name="Oval 98"/>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0" name="TextBox 99"/>
            <p:cNvSpPr txBox="1"/>
            <p:nvPr/>
          </p:nvSpPr>
          <p:spPr>
            <a:xfrm>
              <a:off x="9263647" y="3557053"/>
              <a:ext cx="312906" cy="369332"/>
            </a:xfrm>
            <a:prstGeom prst="rect">
              <a:avLst/>
            </a:prstGeom>
            <a:noFill/>
          </p:spPr>
          <p:txBody>
            <a:bodyPr wrap="none" rtlCol="0">
              <a:spAutoFit/>
            </a:bodyPr>
            <a:lstStyle/>
            <a:p>
              <a:r>
                <a:rPr lang="en-GB" dirty="0" smtClean="0"/>
                <a:t>4</a:t>
              </a:r>
              <a:endParaRPr lang="en-GB" dirty="0"/>
            </a:p>
          </p:txBody>
        </p:sp>
      </p:grpSp>
      <p:sp>
        <p:nvSpPr>
          <p:cNvPr id="101" name="Rectangle 100"/>
          <p:cNvSpPr/>
          <p:nvPr/>
        </p:nvSpPr>
        <p:spPr>
          <a:xfrm>
            <a:off x="10036762" y="4001449"/>
            <a:ext cx="141326" cy="1108604"/>
          </a:xfrm>
          <a:prstGeom prst="rect">
            <a:avLst/>
          </a:prstGeom>
          <a:solidFill>
            <a:schemeClr val="accent2">
              <a:lumMod val="20000"/>
              <a:lumOff val="80000"/>
            </a:schemeClr>
          </a:solidFill>
          <a:ln>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nvGrpSpPr>
          <p:cNvPr id="102" name="Group 101"/>
          <p:cNvGrpSpPr/>
          <p:nvPr/>
        </p:nvGrpSpPr>
        <p:grpSpPr>
          <a:xfrm>
            <a:off x="9950972" y="4043964"/>
            <a:ext cx="312906" cy="369332"/>
            <a:chOff x="9263647" y="3557053"/>
            <a:chExt cx="312906" cy="369332"/>
          </a:xfrm>
        </p:grpSpPr>
        <p:sp>
          <p:nvSpPr>
            <p:cNvPr id="103" name="Oval 102"/>
            <p:cNvSpPr/>
            <p:nvPr/>
          </p:nvSpPr>
          <p:spPr>
            <a:xfrm>
              <a:off x="9286503" y="3612082"/>
              <a:ext cx="267195" cy="259274"/>
            </a:xfrm>
            <a:prstGeom prst="ellipse">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4" name="TextBox 103"/>
            <p:cNvSpPr txBox="1"/>
            <p:nvPr/>
          </p:nvSpPr>
          <p:spPr>
            <a:xfrm>
              <a:off x="9263647" y="3557053"/>
              <a:ext cx="312906" cy="369332"/>
            </a:xfrm>
            <a:prstGeom prst="rect">
              <a:avLst/>
            </a:prstGeom>
            <a:noFill/>
          </p:spPr>
          <p:txBody>
            <a:bodyPr wrap="none" rtlCol="0">
              <a:spAutoFit/>
            </a:bodyPr>
            <a:lstStyle/>
            <a:p>
              <a:r>
                <a:rPr lang="en-GB" dirty="0" smtClean="0"/>
                <a:t>5</a:t>
              </a:r>
              <a:endParaRPr lang="en-GB" dirty="0"/>
            </a:p>
          </p:txBody>
        </p:sp>
      </p:grpSp>
      <p:sp>
        <p:nvSpPr>
          <p:cNvPr id="105" name="TextBox 104"/>
          <p:cNvSpPr txBox="1"/>
          <p:nvPr/>
        </p:nvSpPr>
        <p:spPr>
          <a:xfrm>
            <a:off x="8282126" y="5129539"/>
            <a:ext cx="1116281" cy="307777"/>
          </a:xfrm>
          <a:prstGeom prst="rect">
            <a:avLst/>
          </a:prstGeom>
          <a:solidFill>
            <a:schemeClr val="bg1"/>
          </a:solidFill>
        </p:spPr>
        <p:txBody>
          <a:bodyPr wrap="square" rtlCol="0">
            <a:spAutoFit/>
          </a:bodyPr>
          <a:lstStyle/>
          <a:p>
            <a:pPr algn="ctr"/>
            <a:r>
              <a:rPr lang="en-GB" sz="1400" i="1" dirty="0" smtClean="0">
                <a:solidFill>
                  <a:schemeClr val="bg1">
                    <a:lumMod val="65000"/>
                  </a:schemeClr>
                </a:solidFill>
              </a:rPr>
              <a:t>AUGUST</a:t>
            </a:r>
            <a:endParaRPr lang="en-GB" sz="1400" i="1" dirty="0">
              <a:solidFill>
                <a:schemeClr val="bg1">
                  <a:lumMod val="65000"/>
                </a:schemeClr>
              </a:solidFill>
            </a:endParaRPr>
          </a:p>
        </p:txBody>
      </p:sp>
      <p:sp>
        <p:nvSpPr>
          <p:cNvPr id="106" name="TextBox 105"/>
          <p:cNvSpPr txBox="1"/>
          <p:nvPr/>
        </p:nvSpPr>
        <p:spPr>
          <a:xfrm>
            <a:off x="10610980" y="3324689"/>
            <a:ext cx="1561606" cy="307777"/>
          </a:xfrm>
          <a:prstGeom prst="rect">
            <a:avLst/>
          </a:prstGeom>
          <a:solidFill>
            <a:schemeClr val="bg1"/>
          </a:solidFill>
        </p:spPr>
        <p:txBody>
          <a:bodyPr wrap="square" rtlCol="0">
            <a:spAutoFit/>
          </a:bodyPr>
          <a:lstStyle>
            <a:defPPr>
              <a:defRPr lang="en-US"/>
            </a:defPPr>
            <a:lvl1pPr>
              <a:defRPr sz="1400" i="1">
                <a:solidFill>
                  <a:schemeClr val="bg1">
                    <a:lumMod val="65000"/>
                  </a:schemeClr>
                </a:solidFill>
              </a:defRPr>
            </a:lvl1pPr>
          </a:lstStyle>
          <a:p>
            <a:r>
              <a:rPr lang="en-GB" dirty="0"/>
              <a:t>SEPTEMBER</a:t>
            </a:r>
          </a:p>
        </p:txBody>
      </p:sp>
      <p:sp>
        <p:nvSpPr>
          <p:cNvPr id="107" name="TextBox 106"/>
          <p:cNvSpPr txBox="1"/>
          <p:nvPr/>
        </p:nvSpPr>
        <p:spPr>
          <a:xfrm>
            <a:off x="9419232" y="6173527"/>
            <a:ext cx="885179" cy="215444"/>
          </a:xfrm>
          <a:prstGeom prst="rect">
            <a:avLst/>
          </a:prstGeom>
          <a:noFill/>
        </p:spPr>
        <p:txBody>
          <a:bodyPr wrap="none" rtlCol="0">
            <a:spAutoFit/>
          </a:bodyPr>
          <a:lstStyle/>
          <a:p>
            <a:r>
              <a:rPr lang="en-GB" sz="800" dirty="0" smtClean="0"/>
              <a:t>Sold at high (2)</a:t>
            </a:r>
            <a:endParaRPr lang="en-GB" sz="800" dirty="0"/>
          </a:p>
        </p:txBody>
      </p:sp>
      <p:sp>
        <p:nvSpPr>
          <p:cNvPr id="108" name="TextBox 107"/>
          <p:cNvSpPr txBox="1"/>
          <p:nvPr/>
        </p:nvSpPr>
        <p:spPr>
          <a:xfrm>
            <a:off x="10134663" y="4259142"/>
            <a:ext cx="965329" cy="215444"/>
          </a:xfrm>
          <a:prstGeom prst="rect">
            <a:avLst/>
          </a:prstGeom>
          <a:noFill/>
        </p:spPr>
        <p:txBody>
          <a:bodyPr wrap="none" rtlCol="0">
            <a:spAutoFit/>
          </a:bodyPr>
          <a:lstStyle/>
          <a:p>
            <a:r>
              <a:rPr lang="en-GB" sz="800" dirty="0" smtClean="0"/>
              <a:t>Bought at low (4)</a:t>
            </a:r>
            <a:endParaRPr lang="en-GB" sz="800" dirty="0"/>
          </a:p>
        </p:txBody>
      </p:sp>
      <p:sp>
        <p:nvSpPr>
          <p:cNvPr id="109" name="TextBox 108"/>
          <p:cNvSpPr txBox="1"/>
          <p:nvPr/>
        </p:nvSpPr>
        <p:spPr>
          <a:xfrm>
            <a:off x="8274206" y="3358122"/>
            <a:ext cx="1116281" cy="307777"/>
          </a:xfrm>
          <a:prstGeom prst="rect">
            <a:avLst/>
          </a:prstGeom>
          <a:solidFill>
            <a:schemeClr val="bg1"/>
          </a:solidFill>
        </p:spPr>
        <p:txBody>
          <a:bodyPr wrap="square" rtlCol="0">
            <a:spAutoFit/>
          </a:bodyPr>
          <a:lstStyle/>
          <a:p>
            <a:pPr algn="ctr"/>
            <a:r>
              <a:rPr lang="en-GB" sz="1400" i="1" dirty="0" smtClean="0">
                <a:solidFill>
                  <a:schemeClr val="bg1">
                    <a:lumMod val="65000"/>
                  </a:schemeClr>
                </a:solidFill>
              </a:rPr>
              <a:t>AUGUST</a:t>
            </a:r>
            <a:endParaRPr lang="en-GB" sz="1400" i="1" dirty="0">
              <a:solidFill>
                <a:schemeClr val="bg1">
                  <a:lumMod val="65000"/>
                </a:schemeClr>
              </a:solidFill>
            </a:endParaRPr>
          </a:p>
        </p:txBody>
      </p:sp>
      <p:cxnSp>
        <p:nvCxnSpPr>
          <p:cNvPr id="110" name="Straight Connector 109"/>
          <p:cNvCxnSpPr/>
          <p:nvPr/>
        </p:nvCxnSpPr>
        <p:spPr>
          <a:xfrm>
            <a:off x="10615345" y="3155030"/>
            <a:ext cx="5938" cy="385948"/>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0602609" y="1317254"/>
            <a:ext cx="17179" cy="1997205"/>
          </a:xfrm>
          <a:prstGeom prst="line">
            <a:avLst/>
          </a:prstGeom>
          <a:ln w="12700">
            <a:prstDash val="sysDot"/>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7184035" y="4475317"/>
            <a:ext cx="2107870" cy="369332"/>
          </a:xfrm>
          <a:prstGeom prst="rect">
            <a:avLst/>
          </a:prstGeom>
          <a:noFill/>
        </p:spPr>
        <p:txBody>
          <a:bodyPr wrap="square" rtlCol="0">
            <a:spAutoFit/>
          </a:bodyPr>
          <a:lstStyle/>
          <a:p>
            <a:r>
              <a:rPr lang="en-GB" u="sng" dirty="0" smtClean="0"/>
              <a:t>HEDGING</a:t>
            </a:r>
            <a:endParaRPr lang="en-GB" u="sng" dirty="0"/>
          </a:p>
        </p:txBody>
      </p:sp>
      <p:sp>
        <p:nvSpPr>
          <p:cNvPr id="113" name="TextBox 112"/>
          <p:cNvSpPr txBox="1"/>
          <p:nvPr/>
        </p:nvSpPr>
        <p:spPr>
          <a:xfrm>
            <a:off x="10642066" y="5129539"/>
            <a:ext cx="1561606" cy="307777"/>
          </a:xfrm>
          <a:prstGeom prst="rect">
            <a:avLst/>
          </a:prstGeom>
          <a:solidFill>
            <a:schemeClr val="bg1"/>
          </a:solidFill>
        </p:spPr>
        <p:txBody>
          <a:bodyPr wrap="square" rtlCol="0">
            <a:spAutoFit/>
          </a:bodyPr>
          <a:lstStyle>
            <a:defPPr>
              <a:defRPr lang="en-US"/>
            </a:defPPr>
            <a:lvl1pPr>
              <a:defRPr sz="1400" i="1">
                <a:solidFill>
                  <a:schemeClr val="bg1">
                    <a:lumMod val="65000"/>
                  </a:schemeClr>
                </a:solidFill>
              </a:defRPr>
            </a:lvl1pPr>
          </a:lstStyle>
          <a:p>
            <a:r>
              <a:rPr lang="en-GB" dirty="0"/>
              <a:t>SEPTEMBER</a:t>
            </a:r>
          </a:p>
        </p:txBody>
      </p:sp>
      <p:cxnSp>
        <p:nvCxnSpPr>
          <p:cNvPr id="114" name="Straight Connector 113"/>
          <p:cNvCxnSpPr/>
          <p:nvPr/>
        </p:nvCxnSpPr>
        <p:spPr>
          <a:xfrm>
            <a:off x="10614557" y="1547631"/>
            <a:ext cx="1547549" cy="1933"/>
          </a:xfrm>
          <a:prstGeom prst="line">
            <a:avLst/>
          </a:prstGeom>
          <a:ln w="12700">
            <a:solidFill>
              <a:schemeClr val="accent3">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10838416" y="1334120"/>
            <a:ext cx="1354858" cy="215444"/>
          </a:xfrm>
          <a:prstGeom prst="rect">
            <a:avLst/>
          </a:prstGeom>
          <a:noFill/>
        </p:spPr>
        <p:txBody>
          <a:bodyPr wrap="none" rtlCol="0">
            <a:spAutoFit/>
          </a:bodyPr>
          <a:lstStyle/>
          <a:p>
            <a:r>
              <a:rPr lang="en-GB" sz="800" dirty="0" smtClean="0"/>
              <a:t>CMA </a:t>
            </a:r>
            <a:r>
              <a:rPr lang="en-GB" sz="800" dirty="0" err="1" smtClean="0"/>
              <a:t>aug</a:t>
            </a:r>
            <a:r>
              <a:rPr lang="en-GB" sz="800" dirty="0" smtClean="0"/>
              <a:t> &lt; CMA Sept (2)</a:t>
            </a:r>
            <a:endParaRPr lang="en-GB" sz="800" dirty="0"/>
          </a:p>
        </p:txBody>
      </p:sp>
      <p:cxnSp>
        <p:nvCxnSpPr>
          <p:cNvPr id="116" name="Straight Connector 115"/>
          <p:cNvCxnSpPr/>
          <p:nvPr/>
        </p:nvCxnSpPr>
        <p:spPr>
          <a:xfrm flipV="1">
            <a:off x="10612264" y="1875917"/>
            <a:ext cx="1560322" cy="5752"/>
          </a:xfrm>
          <a:prstGeom prst="line">
            <a:avLst/>
          </a:prstGeom>
          <a:ln w="12700">
            <a:solidFill>
              <a:srgbClr val="7030A0"/>
            </a:solidFill>
            <a:prstDash val="dash"/>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10838416" y="1682597"/>
            <a:ext cx="1354858" cy="215444"/>
          </a:xfrm>
          <a:prstGeom prst="rect">
            <a:avLst/>
          </a:prstGeom>
          <a:noFill/>
        </p:spPr>
        <p:txBody>
          <a:bodyPr wrap="none" rtlCol="0">
            <a:spAutoFit/>
          </a:bodyPr>
          <a:lstStyle/>
          <a:p>
            <a:r>
              <a:rPr lang="en-GB" sz="800" dirty="0" smtClean="0"/>
              <a:t>CMA </a:t>
            </a:r>
            <a:r>
              <a:rPr lang="en-GB" sz="800" dirty="0" err="1" smtClean="0"/>
              <a:t>aug</a:t>
            </a:r>
            <a:r>
              <a:rPr lang="en-GB" sz="800" dirty="0" smtClean="0"/>
              <a:t> &gt; CMA Sept (1)</a:t>
            </a:r>
            <a:endParaRPr lang="en-GB" sz="800" dirty="0"/>
          </a:p>
        </p:txBody>
      </p:sp>
      <p:cxnSp>
        <p:nvCxnSpPr>
          <p:cNvPr id="118" name="Straight Connector 117"/>
          <p:cNvCxnSpPr/>
          <p:nvPr/>
        </p:nvCxnSpPr>
        <p:spPr>
          <a:xfrm flipV="1">
            <a:off x="10687742" y="2074989"/>
            <a:ext cx="1504258" cy="775"/>
          </a:xfrm>
          <a:prstGeom prst="line">
            <a:avLst/>
          </a:prstGeom>
          <a:ln w="12700">
            <a:solidFill>
              <a:schemeClr val="accent6">
                <a:lumMod val="60000"/>
                <a:lumOff val="4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10838416" y="1900664"/>
            <a:ext cx="1321196" cy="215444"/>
          </a:xfrm>
          <a:prstGeom prst="rect">
            <a:avLst/>
          </a:prstGeom>
          <a:noFill/>
        </p:spPr>
        <p:txBody>
          <a:bodyPr wrap="none" rtlCol="0">
            <a:spAutoFit/>
          </a:bodyPr>
          <a:lstStyle/>
          <a:p>
            <a:r>
              <a:rPr lang="en-GB" sz="800" dirty="0" smtClean="0"/>
              <a:t>CMA </a:t>
            </a:r>
            <a:r>
              <a:rPr lang="en-GB" sz="800" dirty="0" err="1" smtClean="0"/>
              <a:t>aug</a:t>
            </a:r>
            <a:r>
              <a:rPr lang="en-GB" sz="800" dirty="0" smtClean="0"/>
              <a:t> &gt; </a:t>
            </a:r>
            <a:r>
              <a:rPr lang="en-GB" sz="800" dirty="0" err="1" smtClean="0"/>
              <a:t>cma</a:t>
            </a:r>
            <a:r>
              <a:rPr lang="en-GB" sz="800" dirty="0" smtClean="0"/>
              <a:t> Sept (4)</a:t>
            </a:r>
            <a:endParaRPr lang="en-GB" sz="800" dirty="0"/>
          </a:p>
        </p:txBody>
      </p:sp>
    </p:spTree>
    <p:extLst>
      <p:ext uri="{BB962C8B-B14F-4D97-AF65-F5344CB8AC3E}">
        <p14:creationId xmlns:p14="http://schemas.microsoft.com/office/powerpoint/2010/main" val="631165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36591" y="111737"/>
            <a:ext cx="9144000" cy="707886"/>
          </a:xfrm>
          <a:prstGeom prst="rect">
            <a:avLst/>
          </a:prstGeom>
          <a:noFill/>
        </p:spPr>
        <p:txBody>
          <a:bodyPr wrap="square" rtlCol="0">
            <a:spAutoFit/>
          </a:bodyPr>
          <a:lstStyle/>
          <a:p>
            <a:r>
              <a:rPr lang="en-US" sz="4000" dirty="0"/>
              <a:t>The </a:t>
            </a:r>
            <a:r>
              <a:rPr lang="en-US" sz="4000" dirty="0" smtClean="0"/>
              <a:t>Linear Value Chain Concept</a:t>
            </a:r>
            <a:endParaRPr lang="en-GB" sz="4000" dirty="0"/>
          </a:p>
        </p:txBody>
      </p:sp>
      <p:grpSp>
        <p:nvGrpSpPr>
          <p:cNvPr id="125" name="Group 124"/>
          <p:cNvGrpSpPr/>
          <p:nvPr/>
        </p:nvGrpSpPr>
        <p:grpSpPr>
          <a:xfrm>
            <a:off x="2095545" y="1400783"/>
            <a:ext cx="8154678" cy="3822398"/>
            <a:chOff x="2095545" y="1400783"/>
            <a:chExt cx="8154678" cy="3822398"/>
          </a:xfrm>
        </p:grpSpPr>
        <p:grpSp>
          <p:nvGrpSpPr>
            <p:cNvPr id="4" name="Group 3"/>
            <p:cNvGrpSpPr>
              <a:grpSpLocks/>
            </p:cNvGrpSpPr>
            <p:nvPr/>
          </p:nvGrpSpPr>
          <p:grpSpPr bwMode="auto">
            <a:xfrm>
              <a:off x="2179123" y="1400783"/>
              <a:ext cx="8071100" cy="3822398"/>
              <a:chOff x="250825" y="1371600"/>
              <a:chExt cx="9134475" cy="4495800"/>
            </a:xfrm>
          </p:grpSpPr>
          <p:grpSp>
            <p:nvGrpSpPr>
              <p:cNvPr id="5" name="Group 1157"/>
              <p:cNvGrpSpPr>
                <a:grpSpLocks/>
              </p:cNvGrpSpPr>
              <p:nvPr/>
            </p:nvGrpSpPr>
            <p:grpSpPr bwMode="auto">
              <a:xfrm>
                <a:off x="368300" y="1371600"/>
                <a:ext cx="7888288" cy="4495800"/>
                <a:chOff x="0" y="672"/>
                <a:chExt cx="5599" cy="3314"/>
              </a:xfrm>
            </p:grpSpPr>
            <p:sp>
              <p:nvSpPr>
                <p:cNvPr id="35" name="Freeform 1158"/>
                <p:cNvSpPr>
                  <a:spLocks/>
                </p:cNvSpPr>
                <p:nvPr/>
              </p:nvSpPr>
              <p:spPr bwMode="auto">
                <a:xfrm>
                  <a:off x="2353" y="928"/>
                  <a:ext cx="3246" cy="2577"/>
                </a:xfrm>
                <a:custGeom>
                  <a:avLst/>
                  <a:gdLst>
                    <a:gd name="T0" fmla="*/ 145305 w 2129"/>
                    <a:gd name="T1" fmla="*/ 59095 h 1889"/>
                    <a:gd name="T2" fmla="*/ 92323 w 2129"/>
                    <a:gd name="T3" fmla="*/ 69147 h 1889"/>
                    <a:gd name="T4" fmla="*/ 55380 w 2129"/>
                    <a:gd name="T5" fmla="*/ 78156 h 1889"/>
                    <a:gd name="T6" fmla="*/ 118277 w 2129"/>
                    <a:gd name="T7" fmla="*/ 81554 h 1889"/>
                    <a:gd name="T8" fmla="*/ 197039 w 2129"/>
                    <a:gd name="T9" fmla="*/ 84027 h 1889"/>
                    <a:gd name="T10" fmla="*/ 211284 w 2129"/>
                    <a:gd name="T11" fmla="*/ 83887 h 1889"/>
                    <a:gd name="T12" fmla="*/ 230150 w 2129"/>
                    <a:gd name="T13" fmla="*/ 83435 h 1889"/>
                    <a:gd name="T14" fmla="*/ 283674 w 2129"/>
                    <a:gd name="T15" fmla="*/ 72354 h 1889"/>
                    <a:gd name="T16" fmla="*/ 316948 w 2129"/>
                    <a:gd name="T17" fmla="*/ 72653 h 1889"/>
                    <a:gd name="T18" fmla="*/ 251679 w 2129"/>
                    <a:gd name="T19" fmla="*/ 84525 h 1889"/>
                    <a:gd name="T20" fmla="*/ 305932 w 2129"/>
                    <a:gd name="T21" fmla="*/ 91342 h 1889"/>
                    <a:gd name="T22" fmla="*/ 214613 w 2129"/>
                    <a:gd name="T23" fmla="*/ 97906 h 1889"/>
                    <a:gd name="T24" fmla="*/ 88772 w 2129"/>
                    <a:gd name="T25" fmla="*/ 92978 h 1889"/>
                    <a:gd name="T26" fmla="*/ 6344 w 2129"/>
                    <a:gd name="T27" fmla="*/ 126280 h 1889"/>
                    <a:gd name="T28" fmla="*/ 58224 w 2129"/>
                    <a:gd name="T29" fmla="*/ 139892 h 1889"/>
                    <a:gd name="T30" fmla="*/ 154616 w 2129"/>
                    <a:gd name="T31" fmla="*/ 145263 h 1889"/>
                    <a:gd name="T32" fmla="*/ 183991 w 2129"/>
                    <a:gd name="T33" fmla="*/ 181588 h 1889"/>
                    <a:gd name="T34" fmla="*/ 288746 w 2129"/>
                    <a:gd name="T35" fmla="*/ 186764 h 1889"/>
                    <a:gd name="T36" fmla="*/ 394317 w 2129"/>
                    <a:gd name="T37" fmla="*/ 131303 h 1889"/>
                    <a:gd name="T38" fmla="*/ 305316 w 2129"/>
                    <a:gd name="T39" fmla="*/ 110777 h 1889"/>
                    <a:gd name="T40" fmla="*/ 400620 w 2129"/>
                    <a:gd name="T41" fmla="*/ 123164 h 1889"/>
                    <a:gd name="T42" fmla="*/ 397200 w 2129"/>
                    <a:gd name="T43" fmla="*/ 110635 h 1889"/>
                    <a:gd name="T44" fmla="*/ 408167 w 2129"/>
                    <a:gd name="T45" fmla="*/ 106424 h 1889"/>
                    <a:gd name="T46" fmla="*/ 513633 w 2129"/>
                    <a:gd name="T47" fmla="*/ 113041 h 1889"/>
                    <a:gd name="T48" fmla="*/ 616822 w 2129"/>
                    <a:gd name="T49" fmla="*/ 114073 h 1889"/>
                    <a:gd name="T50" fmla="*/ 680936 w 2129"/>
                    <a:gd name="T51" fmla="*/ 142264 h 1889"/>
                    <a:gd name="T52" fmla="*/ 692906 w 2129"/>
                    <a:gd name="T53" fmla="*/ 130940 h 1889"/>
                    <a:gd name="T54" fmla="*/ 731376 w 2129"/>
                    <a:gd name="T55" fmla="*/ 116399 h 1889"/>
                    <a:gd name="T56" fmla="*/ 799137 w 2129"/>
                    <a:gd name="T57" fmla="*/ 98492 h 1889"/>
                    <a:gd name="T58" fmla="*/ 812453 w 2129"/>
                    <a:gd name="T59" fmla="*/ 84675 h 1889"/>
                    <a:gd name="T60" fmla="*/ 855680 w 2129"/>
                    <a:gd name="T61" fmla="*/ 78590 h 1889"/>
                    <a:gd name="T62" fmla="*/ 893557 w 2129"/>
                    <a:gd name="T63" fmla="*/ 58544 h 1889"/>
                    <a:gd name="T64" fmla="*/ 987098 w 2129"/>
                    <a:gd name="T65" fmla="*/ 47767 h 1889"/>
                    <a:gd name="T66" fmla="*/ 998338 w 2129"/>
                    <a:gd name="T67" fmla="*/ 50517 h 1889"/>
                    <a:gd name="T68" fmla="*/ 1032530 w 2129"/>
                    <a:gd name="T69" fmla="*/ 52035 h 1889"/>
                    <a:gd name="T70" fmla="*/ 1125337 w 2129"/>
                    <a:gd name="T71" fmla="*/ 40583 h 1889"/>
                    <a:gd name="T72" fmla="*/ 1155701 w 2129"/>
                    <a:gd name="T73" fmla="*/ 35055 h 1889"/>
                    <a:gd name="T74" fmla="*/ 1164794 w 2129"/>
                    <a:gd name="T75" fmla="*/ 31333 h 1889"/>
                    <a:gd name="T76" fmla="*/ 1024364 w 2129"/>
                    <a:gd name="T77" fmla="*/ 23519 h 1889"/>
                    <a:gd name="T78" fmla="*/ 890137 w 2129"/>
                    <a:gd name="T79" fmla="*/ 18814 h 1889"/>
                    <a:gd name="T80" fmla="*/ 780123 w 2129"/>
                    <a:gd name="T81" fmla="*/ 12341 h 1889"/>
                    <a:gd name="T82" fmla="*/ 696153 w 2129"/>
                    <a:gd name="T83" fmla="*/ 15064 h 1889"/>
                    <a:gd name="T84" fmla="*/ 678990 w 2129"/>
                    <a:gd name="T85" fmla="*/ 1981 h 1889"/>
                    <a:gd name="T86" fmla="*/ 596124 w 2129"/>
                    <a:gd name="T87" fmla="*/ 9183 h 1889"/>
                    <a:gd name="T88" fmla="*/ 545808 w 2129"/>
                    <a:gd name="T89" fmla="*/ 17091 h 1889"/>
                    <a:gd name="T90" fmla="*/ 548777 w 2129"/>
                    <a:gd name="T91" fmla="*/ 26478 h 1889"/>
                    <a:gd name="T92" fmla="*/ 508341 w 2129"/>
                    <a:gd name="T93" fmla="*/ 29116 h 1889"/>
                    <a:gd name="T94" fmla="*/ 486481 w 2129"/>
                    <a:gd name="T95" fmla="*/ 20182 h 1889"/>
                    <a:gd name="T96" fmla="*/ 408973 w 2129"/>
                    <a:gd name="T97" fmla="*/ 25011 h 1889"/>
                    <a:gd name="T98" fmla="*/ 327803 w 2129"/>
                    <a:gd name="T99" fmla="*/ 33111 h 1889"/>
                    <a:gd name="T100" fmla="*/ 336122 w 2129"/>
                    <a:gd name="T101" fmla="*/ 30101 h 1889"/>
                    <a:gd name="T102" fmla="*/ 264085 w 2129"/>
                    <a:gd name="T103" fmla="*/ 22065 h 1889"/>
                    <a:gd name="T104" fmla="*/ 233366 w 2129"/>
                    <a:gd name="T105" fmla="*/ 22065 h 1889"/>
                    <a:gd name="T106" fmla="*/ 201272 w 2129"/>
                    <a:gd name="T107" fmla="*/ 26121 h 1889"/>
                    <a:gd name="T108" fmla="*/ 137643 w 2129"/>
                    <a:gd name="T109" fmla="*/ 40351 h 1889"/>
                    <a:gd name="T110" fmla="*/ 130793 w 2129"/>
                    <a:gd name="T111" fmla="*/ 47147 h 1889"/>
                    <a:gd name="T112" fmla="*/ 193661 w 2129"/>
                    <a:gd name="T113" fmla="*/ 48985 h 1889"/>
                    <a:gd name="T114" fmla="*/ 238865 w 2129"/>
                    <a:gd name="T115" fmla="*/ 32085 h 1889"/>
                    <a:gd name="T116" fmla="*/ 235737 w 2129"/>
                    <a:gd name="T117" fmla="*/ 49835 h 1889"/>
                    <a:gd name="T118" fmla="*/ 181099 w 2129"/>
                    <a:gd name="T119" fmla="*/ 58860 h 18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29" h="1889">
                      <a:moveTo>
                        <a:pt x="290" y="555"/>
                      </a:moveTo>
                      <a:lnTo>
                        <a:pt x="291" y="549"/>
                      </a:lnTo>
                      <a:lnTo>
                        <a:pt x="276" y="538"/>
                      </a:lnTo>
                      <a:lnTo>
                        <a:pt x="277" y="522"/>
                      </a:lnTo>
                      <a:lnTo>
                        <a:pt x="290" y="510"/>
                      </a:lnTo>
                      <a:lnTo>
                        <a:pt x="282" y="504"/>
                      </a:lnTo>
                      <a:lnTo>
                        <a:pt x="286" y="481"/>
                      </a:lnTo>
                      <a:lnTo>
                        <a:pt x="266" y="498"/>
                      </a:lnTo>
                      <a:lnTo>
                        <a:pt x="263" y="524"/>
                      </a:lnTo>
                      <a:lnTo>
                        <a:pt x="269" y="538"/>
                      </a:lnTo>
                      <a:lnTo>
                        <a:pt x="268" y="568"/>
                      </a:lnTo>
                      <a:lnTo>
                        <a:pt x="260" y="560"/>
                      </a:lnTo>
                      <a:lnTo>
                        <a:pt x="252" y="571"/>
                      </a:lnTo>
                      <a:lnTo>
                        <a:pt x="235" y="571"/>
                      </a:lnTo>
                      <a:lnTo>
                        <a:pt x="235" y="586"/>
                      </a:lnTo>
                      <a:lnTo>
                        <a:pt x="229" y="576"/>
                      </a:lnTo>
                      <a:lnTo>
                        <a:pt x="225" y="593"/>
                      </a:lnTo>
                      <a:lnTo>
                        <a:pt x="231" y="597"/>
                      </a:lnTo>
                      <a:lnTo>
                        <a:pt x="215" y="605"/>
                      </a:lnTo>
                      <a:lnTo>
                        <a:pt x="209" y="608"/>
                      </a:lnTo>
                      <a:lnTo>
                        <a:pt x="199" y="613"/>
                      </a:lnTo>
                      <a:lnTo>
                        <a:pt x="187" y="640"/>
                      </a:lnTo>
                      <a:lnTo>
                        <a:pt x="162" y="637"/>
                      </a:lnTo>
                      <a:lnTo>
                        <a:pt x="165" y="655"/>
                      </a:lnTo>
                      <a:lnTo>
                        <a:pt x="134" y="656"/>
                      </a:lnTo>
                      <a:lnTo>
                        <a:pt x="134" y="658"/>
                      </a:lnTo>
                      <a:lnTo>
                        <a:pt x="137" y="669"/>
                      </a:lnTo>
                      <a:lnTo>
                        <a:pt x="164" y="678"/>
                      </a:lnTo>
                      <a:lnTo>
                        <a:pt x="160" y="686"/>
                      </a:lnTo>
                      <a:lnTo>
                        <a:pt x="169" y="695"/>
                      </a:lnTo>
                      <a:lnTo>
                        <a:pt x="166" y="696"/>
                      </a:lnTo>
                      <a:lnTo>
                        <a:pt x="169" y="694"/>
                      </a:lnTo>
                      <a:lnTo>
                        <a:pt x="174" y="714"/>
                      </a:lnTo>
                      <a:lnTo>
                        <a:pt x="162" y="745"/>
                      </a:lnTo>
                      <a:lnTo>
                        <a:pt x="160" y="745"/>
                      </a:lnTo>
                      <a:lnTo>
                        <a:pt x="99" y="741"/>
                      </a:lnTo>
                      <a:lnTo>
                        <a:pt x="87" y="752"/>
                      </a:lnTo>
                      <a:lnTo>
                        <a:pt x="91" y="771"/>
                      </a:lnTo>
                      <a:lnTo>
                        <a:pt x="87" y="823"/>
                      </a:lnTo>
                      <a:lnTo>
                        <a:pt x="93" y="826"/>
                      </a:lnTo>
                      <a:lnTo>
                        <a:pt x="91" y="849"/>
                      </a:lnTo>
                      <a:lnTo>
                        <a:pt x="106" y="847"/>
                      </a:lnTo>
                      <a:lnTo>
                        <a:pt x="126" y="864"/>
                      </a:lnTo>
                      <a:lnTo>
                        <a:pt x="160" y="853"/>
                      </a:lnTo>
                      <a:lnTo>
                        <a:pt x="184" y="823"/>
                      </a:lnTo>
                      <a:lnTo>
                        <a:pt x="178" y="812"/>
                      </a:lnTo>
                      <a:lnTo>
                        <a:pt x="189" y="789"/>
                      </a:lnTo>
                      <a:lnTo>
                        <a:pt x="212" y="773"/>
                      </a:lnTo>
                      <a:lnTo>
                        <a:pt x="213" y="760"/>
                      </a:lnTo>
                      <a:lnTo>
                        <a:pt x="213" y="748"/>
                      </a:lnTo>
                      <a:lnTo>
                        <a:pt x="223" y="742"/>
                      </a:lnTo>
                      <a:lnTo>
                        <a:pt x="245" y="751"/>
                      </a:lnTo>
                      <a:lnTo>
                        <a:pt x="257" y="738"/>
                      </a:lnTo>
                      <a:lnTo>
                        <a:pt x="270" y="729"/>
                      </a:lnTo>
                      <a:lnTo>
                        <a:pt x="285" y="734"/>
                      </a:lnTo>
                      <a:lnTo>
                        <a:pt x="295" y="760"/>
                      </a:lnTo>
                      <a:lnTo>
                        <a:pt x="340" y="799"/>
                      </a:lnTo>
                      <a:lnTo>
                        <a:pt x="345" y="835"/>
                      </a:lnTo>
                      <a:lnTo>
                        <a:pt x="355" y="817"/>
                      </a:lnTo>
                      <a:lnTo>
                        <a:pt x="352" y="796"/>
                      </a:lnTo>
                      <a:lnTo>
                        <a:pt x="369" y="799"/>
                      </a:lnTo>
                      <a:lnTo>
                        <a:pt x="342" y="776"/>
                      </a:lnTo>
                      <a:lnTo>
                        <a:pt x="345" y="768"/>
                      </a:lnTo>
                      <a:lnTo>
                        <a:pt x="330" y="766"/>
                      </a:lnTo>
                      <a:lnTo>
                        <a:pt x="307" y="732"/>
                      </a:lnTo>
                      <a:lnTo>
                        <a:pt x="306" y="711"/>
                      </a:lnTo>
                      <a:lnTo>
                        <a:pt x="319" y="710"/>
                      </a:lnTo>
                      <a:lnTo>
                        <a:pt x="321" y="720"/>
                      </a:lnTo>
                      <a:lnTo>
                        <a:pt x="328" y="713"/>
                      </a:lnTo>
                      <a:lnTo>
                        <a:pt x="345" y="742"/>
                      </a:lnTo>
                      <a:lnTo>
                        <a:pt x="379" y="769"/>
                      </a:lnTo>
                      <a:lnTo>
                        <a:pt x="378" y="795"/>
                      </a:lnTo>
                      <a:lnTo>
                        <a:pt x="387" y="807"/>
                      </a:lnTo>
                      <a:lnTo>
                        <a:pt x="396" y="829"/>
                      </a:lnTo>
                      <a:lnTo>
                        <a:pt x="416" y="830"/>
                      </a:lnTo>
                      <a:lnTo>
                        <a:pt x="396" y="837"/>
                      </a:lnTo>
                      <a:lnTo>
                        <a:pt x="402" y="852"/>
                      </a:lnTo>
                      <a:lnTo>
                        <a:pt x="416" y="858"/>
                      </a:lnTo>
                      <a:lnTo>
                        <a:pt x="413" y="843"/>
                      </a:lnTo>
                      <a:lnTo>
                        <a:pt x="426" y="840"/>
                      </a:lnTo>
                      <a:lnTo>
                        <a:pt x="426" y="830"/>
                      </a:lnTo>
                      <a:lnTo>
                        <a:pt x="411" y="818"/>
                      </a:lnTo>
                      <a:lnTo>
                        <a:pt x="419" y="814"/>
                      </a:lnTo>
                      <a:lnTo>
                        <a:pt x="412" y="791"/>
                      </a:lnTo>
                      <a:lnTo>
                        <a:pt x="422" y="803"/>
                      </a:lnTo>
                      <a:lnTo>
                        <a:pt x="430" y="785"/>
                      </a:lnTo>
                      <a:lnTo>
                        <a:pt x="449" y="790"/>
                      </a:lnTo>
                      <a:lnTo>
                        <a:pt x="454" y="790"/>
                      </a:lnTo>
                      <a:lnTo>
                        <a:pt x="449" y="801"/>
                      </a:lnTo>
                      <a:lnTo>
                        <a:pt x="461" y="785"/>
                      </a:lnTo>
                      <a:lnTo>
                        <a:pt x="476" y="785"/>
                      </a:lnTo>
                      <a:lnTo>
                        <a:pt x="461" y="760"/>
                      </a:lnTo>
                      <a:lnTo>
                        <a:pt x="472" y="739"/>
                      </a:lnTo>
                      <a:lnTo>
                        <a:pt x="484" y="711"/>
                      </a:lnTo>
                      <a:lnTo>
                        <a:pt x="489" y="694"/>
                      </a:lnTo>
                      <a:lnTo>
                        <a:pt x="507" y="686"/>
                      </a:lnTo>
                      <a:lnTo>
                        <a:pt x="506" y="695"/>
                      </a:lnTo>
                      <a:lnTo>
                        <a:pt x="524" y="699"/>
                      </a:lnTo>
                      <a:lnTo>
                        <a:pt x="513" y="711"/>
                      </a:lnTo>
                      <a:lnTo>
                        <a:pt x="528" y="728"/>
                      </a:lnTo>
                      <a:lnTo>
                        <a:pt x="527" y="729"/>
                      </a:lnTo>
                      <a:lnTo>
                        <a:pt x="555" y="710"/>
                      </a:lnTo>
                      <a:lnTo>
                        <a:pt x="539" y="712"/>
                      </a:lnTo>
                      <a:lnTo>
                        <a:pt x="525" y="695"/>
                      </a:lnTo>
                      <a:lnTo>
                        <a:pt x="538" y="701"/>
                      </a:lnTo>
                      <a:lnTo>
                        <a:pt x="539" y="692"/>
                      </a:lnTo>
                      <a:lnTo>
                        <a:pt x="581" y="677"/>
                      </a:lnTo>
                      <a:lnTo>
                        <a:pt x="567" y="688"/>
                      </a:lnTo>
                      <a:lnTo>
                        <a:pt x="574" y="699"/>
                      </a:lnTo>
                      <a:lnTo>
                        <a:pt x="555" y="714"/>
                      </a:lnTo>
                      <a:lnTo>
                        <a:pt x="603" y="753"/>
                      </a:lnTo>
                      <a:lnTo>
                        <a:pt x="605" y="776"/>
                      </a:lnTo>
                      <a:lnTo>
                        <a:pt x="605" y="774"/>
                      </a:lnTo>
                      <a:lnTo>
                        <a:pt x="570" y="785"/>
                      </a:lnTo>
                      <a:lnTo>
                        <a:pt x="539" y="766"/>
                      </a:lnTo>
                      <a:lnTo>
                        <a:pt x="522" y="767"/>
                      </a:lnTo>
                      <a:lnTo>
                        <a:pt x="499" y="784"/>
                      </a:lnTo>
                      <a:lnTo>
                        <a:pt x="480" y="779"/>
                      </a:lnTo>
                      <a:lnTo>
                        <a:pt x="486" y="789"/>
                      </a:lnTo>
                      <a:lnTo>
                        <a:pt x="450" y="801"/>
                      </a:lnTo>
                      <a:lnTo>
                        <a:pt x="459" y="829"/>
                      </a:lnTo>
                      <a:lnTo>
                        <a:pt x="450" y="829"/>
                      </a:lnTo>
                      <a:lnTo>
                        <a:pt x="459" y="832"/>
                      </a:lnTo>
                      <a:lnTo>
                        <a:pt x="461" y="850"/>
                      </a:lnTo>
                      <a:lnTo>
                        <a:pt x="471" y="849"/>
                      </a:lnTo>
                      <a:lnTo>
                        <a:pt x="461" y="853"/>
                      </a:lnTo>
                      <a:lnTo>
                        <a:pt x="472" y="852"/>
                      </a:lnTo>
                      <a:lnTo>
                        <a:pt x="487" y="862"/>
                      </a:lnTo>
                      <a:lnTo>
                        <a:pt x="499" y="851"/>
                      </a:lnTo>
                      <a:lnTo>
                        <a:pt x="516" y="865"/>
                      </a:lnTo>
                      <a:lnTo>
                        <a:pt x="549" y="851"/>
                      </a:lnTo>
                      <a:lnTo>
                        <a:pt x="547" y="866"/>
                      </a:lnTo>
                      <a:lnTo>
                        <a:pt x="547" y="887"/>
                      </a:lnTo>
                      <a:lnTo>
                        <a:pt x="538" y="912"/>
                      </a:lnTo>
                      <a:lnTo>
                        <a:pt x="530" y="939"/>
                      </a:lnTo>
                      <a:lnTo>
                        <a:pt x="528" y="939"/>
                      </a:lnTo>
                      <a:lnTo>
                        <a:pt x="507" y="944"/>
                      </a:lnTo>
                      <a:lnTo>
                        <a:pt x="506" y="937"/>
                      </a:lnTo>
                      <a:lnTo>
                        <a:pt x="493" y="937"/>
                      </a:lnTo>
                      <a:lnTo>
                        <a:pt x="476" y="948"/>
                      </a:lnTo>
                      <a:lnTo>
                        <a:pt x="434" y="934"/>
                      </a:lnTo>
                      <a:lnTo>
                        <a:pt x="435" y="934"/>
                      </a:lnTo>
                      <a:lnTo>
                        <a:pt x="393" y="916"/>
                      </a:lnTo>
                      <a:lnTo>
                        <a:pt x="384" y="928"/>
                      </a:lnTo>
                      <a:lnTo>
                        <a:pt x="383" y="949"/>
                      </a:lnTo>
                      <a:lnTo>
                        <a:pt x="372" y="954"/>
                      </a:lnTo>
                      <a:lnTo>
                        <a:pt x="341" y="939"/>
                      </a:lnTo>
                      <a:lnTo>
                        <a:pt x="335" y="923"/>
                      </a:lnTo>
                      <a:lnTo>
                        <a:pt x="296" y="912"/>
                      </a:lnTo>
                      <a:lnTo>
                        <a:pt x="281" y="898"/>
                      </a:lnTo>
                      <a:lnTo>
                        <a:pt x="295" y="879"/>
                      </a:lnTo>
                      <a:lnTo>
                        <a:pt x="288" y="862"/>
                      </a:lnTo>
                      <a:lnTo>
                        <a:pt x="293" y="850"/>
                      </a:lnTo>
                      <a:lnTo>
                        <a:pt x="197" y="857"/>
                      </a:lnTo>
                      <a:lnTo>
                        <a:pt x="157" y="879"/>
                      </a:lnTo>
                      <a:lnTo>
                        <a:pt x="159" y="881"/>
                      </a:lnTo>
                      <a:lnTo>
                        <a:pt x="121" y="869"/>
                      </a:lnTo>
                      <a:lnTo>
                        <a:pt x="111" y="894"/>
                      </a:lnTo>
                      <a:lnTo>
                        <a:pt x="87" y="920"/>
                      </a:lnTo>
                      <a:lnTo>
                        <a:pt x="77" y="970"/>
                      </a:lnTo>
                      <a:lnTo>
                        <a:pt x="48" y="993"/>
                      </a:lnTo>
                      <a:lnTo>
                        <a:pt x="8" y="1091"/>
                      </a:lnTo>
                      <a:lnTo>
                        <a:pt x="15" y="1103"/>
                      </a:lnTo>
                      <a:lnTo>
                        <a:pt x="17" y="1128"/>
                      </a:lnTo>
                      <a:lnTo>
                        <a:pt x="11" y="1162"/>
                      </a:lnTo>
                      <a:lnTo>
                        <a:pt x="10" y="1162"/>
                      </a:lnTo>
                      <a:lnTo>
                        <a:pt x="0" y="1182"/>
                      </a:lnTo>
                      <a:lnTo>
                        <a:pt x="11" y="1197"/>
                      </a:lnTo>
                      <a:lnTo>
                        <a:pt x="9" y="1207"/>
                      </a:lnTo>
                      <a:lnTo>
                        <a:pt x="9" y="1214"/>
                      </a:lnTo>
                      <a:lnTo>
                        <a:pt x="18" y="1224"/>
                      </a:lnTo>
                      <a:lnTo>
                        <a:pt x="29" y="1222"/>
                      </a:lnTo>
                      <a:lnTo>
                        <a:pt x="22" y="1224"/>
                      </a:lnTo>
                      <a:lnTo>
                        <a:pt x="28" y="1237"/>
                      </a:lnTo>
                      <a:lnTo>
                        <a:pt x="46" y="1261"/>
                      </a:lnTo>
                      <a:lnTo>
                        <a:pt x="46" y="1262"/>
                      </a:lnTo>
                      <a:lnTo>
                        <a:pt x="49" y="1280"/>
                      </a:lnTo>
                      <a:lnTo>
                        <a:pt x="46" y="1262"/>
                      </a:lnTo>
                      <a:lnTo>
                        <a:pt x="49" y="1279"/>
                      </a:lnTo>
                      <a:lnTo>
                        <a:pt x="104" y="1326"/>
                      </a:lnTo>
                      <a:lnTo>
                        <a:pt x="148" y="1319"/>
                      </a:lnTo>
                      <a:lnTo>
                        <a:pt x="160" y="1324"/>
                      </a:lnTo>
                      <a:lnTo>
                        <a:pt x="193" y="1305"/>
                      </a:lnTo>
                      <a:lnTo>
                        <a:pt x="201" y="1301"/>
                      </a:lnTo>
                      <a:lnTo>
                        <a:pt x="209" y="1303"/>
                      </a:lnTo>
                      <a:lnTo>
                        <a:pt x="229" y="1305"/>
                      </a:lnTo>
                      <a:lnTo>
                        <a:pt x="245" y="1330"/>
                      </a:lnTo>
                      <a:lnTo>
                        <a:pt x="245" y="1331"/>
                      </a:lnTo>
                      <a:lnTo>
                        <a:pt x="266" y="1322"/>
                      </a:lnTo>
                      <a:lnTo>
                        <a:pt x="280" y="1334"/>
                      </a:lnTo>
                      <a:lnTo>
                        <a:pt x="280" y="1360"/>
                      </a:lnTo>
                      <a:lnTo>
                        <a:pt x="277" y="1377"/>
                      </a:lnTo>
                      <a:lnTo>
                        <a:pt x="281" y="1386"/>
                      </a:lnTo>
                      <a:lnTo>
                        <a:pt x="276" y="1385"/>
                      </a:lnTo>
                      <a:lnTo>
                        <a:pt x="269" y="1400"/>
                      </a:lnTo>
                      <a:lnTo>
                        <a:pt x="295" y="1445"/>
                      </a:lnTo>
                      <a:lnTo>
                        <a:pt x="304" y="1460"/>
                      </a:lnTo>
                      <a:lnTo>
                        <a:pt x="306" y="1470"/>
                      </a:lnTo>
                      <a:lnTo>
                        <a:pt x="306" y="1478"/>
                      </a:lnTo>
                      <a:lnTo>
                        <a:pt x="321" y="1541"/>
                      </a:lnTo>
                      <a:lnTo>
                        <a:pt x="323" y="1541"/>
                      </a:lnTo>
                      <a:lnTo>
                        <a:pt x="301" y="1633"/>
                      </a:lnTo>
                      <a:lnTo>
                        <a:pt x="327" y="1708"/>
                      </a:lnTo>
                      <a:lnTo>
                        <a:pt x="329" y="1721"/>
                      </a:lnTo>
                      <a:lnTo>
                        <a:pt x="335" y="1781"/>
                      </a:lnTo>
                      <a:lnTo>
                        <a:pt x="349" y="1800"/>
                      </a:lnTo>
                      <a:lnTo>
                        <a:pt x="348" y="1800"/>
                      </a:lnTo>
                      <a:lnTo>
                        <a:pt x="367" y="1849"/>
                      </a:lnTo>
                      <a:lnTo>
                        <a:pt x="366" y="1849"/>
                      </a:lnTo>
                      <a:lnTo>
                        <a:pt x="362" y="1867"/>
                      </a:lnTo>
                      <a:lnTo>
                        <a:pt x="368" y="1888"/>
                      </a:lnTo>
                      <a:lnTo>
                        <a:pt x="433" y="1886"/>
                      </a:lnTo>
                      <a:lnTo>
                        <a:pt x="458" y="1874"/>
                      </a:lnTo>
                      <a:lnTo>
                        <a:pt x="487" y="1840"/>
                      </a:lnTo>
                      <a:lnTo>
                        <a:pt x="512" y="1797"/>
                      </a:lnTo>
                      <a:lnTo>
                        <a:pt x="516" y="1770"/>
                      </a:lnTo>
                      <a:lnTo>
                        <a:pt x="516" y="1754"/>
                      </a:lnTo>
                      <a:lnTo>
                        <a:pt x="542" y="1733"/>
                      </a:lnTo>
                      <a:lnTo>
                        <a:pt x="535" y="1670"/>
                      </a:lnTo>
                      <a:lnTo>
                        <a:pt x="593" y="1608"/>
                      </a:lnTo>
                      <a:lnTo>
                        <a:pt x="592" y="1529"/>
                      </a:lnTo>
                      <a:lnTo>
                        <a:pt x="586" y="1502"/>
                      </a:lnTo>
                      <a:lnTo>
                        <a:pt x="575" y="1473"/>
                      </a:lnTo>
                      <a:lnTo>
                        <a:pt x="588" y="1447"/>
                      </a:lnTo>
                      <a:lnTo>
                        <a:pt x="602" y="1417"/>
                      </a:lnTo>
                      <a:lnTo>
                        <a:pt x="668" y="1333"/>
                      </a:lnTo>
                      <a:lnTo>
                        <a:pt x="705" y="1244"/>
                      </a:lnTo>
                      <a:lnTo>
                        <a:pt x="705" y="1245"/>
                      </a:lnTo>
                      <a:lnTo>
                        <a:pt x="701" y="1223"/>
                      </a:lnTo>
                      <a:lnTo>
                        <a:pt x="640" y="1244"/>
                      </a:lnTo>
                      <a:lnTo>
                        <a:pt x="623" y="1228"/>
                      </a:lnTo>
                      <a:lnTo>
                        <a:pt x="615" y="1227"/>
                      </a:lnTo>
                      <a:lnTo>
                        <a:pt x="625" y="1222"/>
                      </a:lnTo>
                      <a:lnTo>
                        <a:pt x="620" y="1212"/>
                      </a:lnTo>
                      <a:lnTo>
                        <a:pt x="586" y="1175"/>
                      </a:lnTo>
                      <a:lnTo>
                        <a:pt x="573" y="1134"/>
                      </a:lnTo>
                      <a:lnTo>
                        <a:pt x="562" y="1123"/>
                      </a:lnTo>
                      <a:lnTo>
                        <a:pt x="556" y="1078"/>
                      </a:lnTo>
                      <a:lnTo>
                        <a:pt x="545" y="1064"/>
                      </a:lnTo>
                      <a:lnTo>
                        <a:pt x="546" y="1050"/>
                      </a:lnTo>
                      <a:lnTo>
                        <a:pt x="511" y="966"/>
                      </a:lnTo>
                      <a:lnTo>
                        <a:pt x="527" y="993"/>
                      </a:lnTo>
                      <a:lnTo>
                        <a:pt x="536" y="968"/>
                      </a:lnTo>
                      <a:lnTo>
                        <a:pt x="535" y="989"/>
                      </a:lnTo>
                      <a:lnTo>
                        <a:pt x="572" y="1051"/>
                      </a:lnTo>
                      <a:lnTo>
                        <a:pt x="583" y="1097"/>
                      </a:lnTo>
                      <a:lnTo>
                        <a:pt x="598" y="1115"/>
                      </a:lnTo>
                      <a:lnTo>
                        <a:pt x="617" y="1159"/>
                      </a:lnTo>
                      <a:lnTo>
                        <a:pt x="617" y="1158"/>
                      </a:lnTo>
                      <a:lnTo>
                        <a:pt x="625" y="1210"/>
                      </a:lnTo>
                      <a:lnTo>
                        <a:pt x="679" y="1193"/>
                      </a:lnTo>
                      <a:lnTo>
                        <a:pt x="716" y="1168"/>
                      </a:lnTo>
                      <a:lnTo>
                        <a:pt x="723" y="1155"/>
                      </a:lnTo>
                      <a:lnTo>
                        <a:pt x="723" y="1156"/>
                      </a:lnTo>
                      <a:lnTo>
                        <a:pt x="742" y="1152"/>
                      </a:lnTo>
                      <a:lnTo>
                        <a:pt x="772" y="1120"/>
                      </a:lnTo>
                      <a:lnTo>
                        <a:pt x="772" y="1107"/>
                      </a:lnTo>
                      <a:lnTo>
                        <a:pt x="790" y="1080"/>
                      </a:lnTo>
                      <a:lnTo>
                        <a:pt x="792" y="1071"/>
                      </a:lnTo>
                      <a:lnTo>
                        <a:pt x="781" y="1057"/>
                      </a:lnTo>
                      <a:lnTo>
                        <a:pt x="756" y="1037"/>
                      </a:lnTo>
                      <a:lnTo>
                        <a:pt x="751" y="1018"/>
                      </a:lnTo>
                      <a:lnTo>
                        <a:pt x="733" y="1048"/>
                      </a:lnTo>
                      <a:lnTo>
                        <a:pt x="710" y="1048"/>
                      </a:lnTo>
                      <a:lnTo>
                        <a:pt x="706" y="1038"/>
                      </a:lnTo>
                      <a:lnTo>
                        <a:pt x="705" y="1018"/>
                      </a:lnTo>
                      <a:lnTo>
                        <a:pt x="701" y="1037"/>
                      </a:lnTo>
                      <a:lnTo>
                        <a:pt x="675" y="982"/>
                      </a:lnTo>
                      <a:lnTo>
                        <a:pt x="672" y="960"/>
                      </a:lnTo>
                      <a:lnTo>
                        <a:pt x="678" y="959"/>
                      </a:lnTo>
                      <a:lnTo>
                        <a:pt x="680" y="950"/>
                      </a:lnTo>
                      <a:lnTo>
                        <a:pt x="679" y="956"/>
                      </a:lnTo>
                      <a:lnTo>
                        <a:pt x="681" y="949"/>
                      </a:lnTo>
                      <a:lnTo>
                        <a:pt x="691" y="955"/>
                      </a:lnTo>
                      <a:lnTo>
                        <a:pt x="707" y="990"/>
                      </a:lnTo>
                      <a:lnTo>
                        <a:pt x="730" y="1009"/>
                      </a:lnTo>
                      <a:lnTo>
                        <a:pt x="758" y="1003"/>
                      </a:lnTo>
                      <a:lnTo>
                        <a:pt x="768" y="1023"/>
                      </a:lnTo>
                      <a:lnTo>
                        <a:pt x="812" y="1031"/>
                      </a:lnTo>
                      <a:lnTo>
                        <a:pt x="811" y="1032"/>
                      </a:lnTo>
                      <a:lnTo>
                        <a:pt x="858" y="1028"/>
                      </a:lnTo>
                      <a:lnTo>
                        <a:pt x="877" y="1052"/>
                      </a:lnTo>
                      <a:lnTo>
                        <a:pt x="885" y="1066"/>
                      </a:lnTo>
                      <a:lnTo>
                        <a:pt x="901" y="1061"/>
                      </a:lnTo>
                      <a:lnTo>
                        <a:pt x="885" y="1072"/>
                      </a:lnTo>
                      <a:lnTo>
                        <a:pt x="901" y="1096"/>
                      </a:lnTo>
                      <a:lnTo>
                        <a:pt x="915" y="1089"/>
                      </a:lnTo>
                      <a:lnTo>
                        <a:pt x="918" y="1072"/>
                      </a:lnTo>
                      <a:lnTo>
                        <a:pt x="924" y="1073"/>
                      </a:lnTo>
                      <a:lnTo>
                        <a:pt x="931" y="1159"/>
                      </a:lnTo>
                      <a:lnTo>
                        <a:pt x="938" y="1169"/>
                      </a:lnTo>
                      <a:lnTo>
                        <a:pt x="949" y="1217"/>
                      </a:lnTo>
                      <a:lnTo>
                        <a:pt x="971" y="1275"/>
                      </a:lnTo>
                      <a:lnTo>
                        <a:pt x="998" y="1246"/>
                      </a:lnTo>
                      <a:lnTo>
                        <a:pt x="1002" y="1168"/>
                      </a:lnTo>
                      <a:lnTo>
                        <a:pt x="1063" y="1107"/>
                      </a:lnTo>
                      <a:lnTo>
                        <a:pt x="1081" y="1076"/>
                      </a:lnTo>
                      <a:lnTo>
                        <a:pt x="1088" y="1083"/>
                      </a:lnTo>
                      <a:lnTo>
                        <a:pt x="1088" y="1085"/>
                      </a:lnTo>
                      <a:lnTo>
                        <a:pt x="1103" y="1081"/>
                      </a:lnTo>
                      <a:lnTo>
                        <a:pt x="1108" y="1065"/>
                      </a:lnTo>
                      <a:lnTo>
                        <a:pt x="1118" y="1069"/>
                      </a:lnTo>
                      <a:lnTo>
                        <a:pt x="1123" y="1095"/>
                      </a:lnTo>
                      <a:lnTo>
                        <a:pt x="1147" y="1132"/>
                      </a:lnTo>
                      <a:lnTo>
                        <a:pt x="1146" y="1163"/>
                      </a:lnTo>
                      <a:lnTo>
                        <a:pt x="1157" y="1168"/>
                      </a:lnTo>
                      <a:lnTo>
                        <a:pt x="1169" y="1146"/>
                      </a:lnTo>
                      <a:lnTo>
                        <a:pt x="1179" y="1158"/>
                      </a:lnTo>
                      <a:lnTo>
                        <a:pt x="1190" y="1248"/>
                      </a:lnTo>
                      <a:lnTo>
                        <a:pt x="1186" y="1274"/>
                      </a:lnTo>
                      <a:lnTo>
                        <a:pt x="1207" y="1299"/>
                      </a:lnTo>
                      <a:lnTo>
                        <a:pt x="1218" y="1349"/>
                      </a:lnTo>
                      <a:lnTo>
                        <a:pt x="1244" y="1366"/>
                      </a:lnTo>
                      <a:lnTo>
                        <a:pt x="1245" y="1367"/>
                      </a:lnTo>
                      <a:lnTo>
                        <a:pt x="1239" y="1321"/>
                      </a:lnTo>
                      <a:lnTo>
                        <a:pt x="1225" y="1304"/>
                      </a:lnTo>
                      <a:lnTo>
                        <a:pt x="1209" y="1287"/>
                      </a:lnTo>
                      <a:lnTo>
                        <a:pt x="1196" y="1247"/>
                      </a:lnTo>
                      <a:lnTo>
                        <a:pt x="1207" y="1201"/>
                      </a:lnTo>
                      <a:lnTo>
                        <a:pt x="1234" y="1226"/>
                      </a:lnTo>
                      <a:lnTo>
                        <a:pt x="1233" y="1226"/>
                      </a:lnTo>
                      <a:lnTo>
                        <a:pt x="1234" y="1225"/>
                      </a:lnTo>
                      <a:lnTo>
                        <a:pt x="1233" y="1225"/>
                      </a:lnTo>
                      <a:lnTo>
                        <a:pt x="1239" y="1241"/>
                      </a:lnTo>
                      <a:lnTo>
                        <a:pt x="1249" y="1243"/>
                      </a:lnTo>
                      <a:lnTo>
                        <a:pt x="1255" y="1269"/>
                      </a:lnTo>
                      <a:lnTo>
                        <a:pt x="1264" y="1251"/>
                      </a:lnTo>
                      <a:lnTo>
                        <a:pt x="1270" y="1256"/>
                      </a:lnTo>
                      <a:lnTo>
                        <a:pt x="1272" y="1244"/>
                      </a:lnTo>
                      <a:lnTo>
                        <a:pt x="1298" y="1226"/>
                      </a:lnTo>
                      <a:lnTo>
                        <a:pt x="1294" y="1174"/>
                      </a:lnTo>
                      <a:lnTo>
                        <a:pt x="1261" y="1124"/>
                      </a:lnTo>
                      <a:lnTo>
                        <a:pt x="1264" y="1110"/>
                      </a:lnTo>
                      <a:lnTo>
                        <a:pt x="1284" y="1086"/>
                      </a:lnTo>
                      <a:lnTo>
                        <a:pt x="1303" y="1085"/>
                      </a:lnTo>
                      <a:lnTo>
                        <a:pt x="1308" y="1103"/>
                      </a:lnTo>
                      <a:lnTo>
                        <a:pt x="1311" y="1088"/>
                      </a:lnTo>
                      <a:lnTo>
                        <a:pt x="1337" y="1080"/>
                      </a:lnTo>
                      <a:lnTo>
                        <a:pt x="1343" y="1067"/>
                      </a:lnTo>
                      <a:lnTo>
                        <a:pt x="1347" y="1070"/>
                      </a:lnTo>
                      <a:lnTo>
                        <a:pt x="1350" y="1070"/>
                      </a:lnTo>
                      <a:lnTo>
                        <a:pt x="1372" y="1064"/>
                      </a:lnTo>
                      <a:lnTo>
                        <a:pt x="1396" y="1038"/>
                      </a:lnTo>
                      <a:lnTo>
                        <a:pt x="1429" y="962"/>
                      </a:lnTo>
                      <a:lnTo>
                        <a:pt x="1412" y="956"/>
                      </a:lnTo>
                      <a:lnTo>
                        <a:pt x="1429" y="947"/>
                      </a:lnTo>
                      <a:lnTo>
                        <a:pt x="1412" y="931"/>
                      </a:lnTo>
                      <a:lnTo>
                        <a:pt x="1429" y="933"/>
                      </a:lnTo>
                      <a:lnTo>
                        <a:pt x="1401" y="886"/>
                      </a:lnTo>
                      <a:lnTo>
                        <a:pt x="1412" y="862"/>
                      </a:lnTo>
                      <a:lnTo>
                        <a:pt x="1437" y="847"/>
                      </a:lnTo>
                      <a:lnTo>
                        <a:pt x="1419" y="838"/>
                      </a:lnTo>
                      <a:lnTo>
                        <a:pt x="1400" y="847"/>
                      </a:lnTo>
                      <a:lnTo>
                        <a:pt x="1384" y="829"/>
                      </a:lnTo>
                      <a:lnTo>
                        <a:pt x="1386" y="818"/>
                      </a:lnTo>
                      <a:lnTo>
                        <a:pt x="1429" y="785"/>
                      </a:lnTo>
                      <a:lnTo>
                        <a:pt x="1428" y="787"/>
                      </a:lnTo>
                      <a:lnTo>
                        <a:pt x="1431" y="796"/>
                      </a:lnTo>
                      <a:lnTo>
                        <a:pt x="1422" y="823"/>
                      </a:lnTo>
                      <a:lnTo>
                        <a:pt x="1453" y="803"/>
                      </a:lnTo>
                      <a:lnTo>
                        <a:pt x="1465" y="810"/>
                      </a:lnTo>
                      <a:lnTo>
                        <a:pt x="1457" y="834"/>
                      </a:lnTo>
                      <a:lnTo>
                        <a:pt x="1475" y="840"/>
                      </a:lnTo>
                      <a:lnTo>
                        <a:pt x="1472" y="893"/>
                      </a:lnTo>
                      <a:lnTo>
                        <a:pt x="1493" y="886"/>
                      </a:lnTo>
                      <a:lnTo>
                        <a:pt x="1507" y="866"/>
                      </a:lnTo>
                      <a:lnTo>
                        <a:pt x="1494" y="827"/>
                      </a:lnTo>
                      <a:lnTo>
                        <a:pt x="1484" y="804"/>
                      </a:lnTo>
                      <a:lnTo>
                        <a:pt x="1508" y="789"/>
                      </a:lnTo>
                      <a:lnTo>
                        <a:pt x="1517" y="763"/>
                      </a:lnTo>
                      <a:lnTo>
                        <a:pt x="1517" y="761"/>
                      </a:lnTo>
                      <a:lnTo>
                        <a:pt x="1530" y="745"/>
                      </a:lnTo>
                      <a:lnTo>
                        <a:pt x="1544" y="757"/>
                      </a:lnTo>
                      <a:lnTo>
                        <a:pt x="1563" y="745"/>
                      </a:lnTo>
                      <a:lnTo>
                        <a:pt x="1616" y="658"/>
                      </a:lnTo>
                      <a:lnTo>
                        <a:pt x="1618" y="615"/>
                      </a:lnTo>
                      <a:lnTo>
                        <a:pt x="1629" y="589"/>
                      </a:lnTo>
                      <a:lnTo>
                        <a:pt x="1623" y="576"/>
                      </a:lnTo>
                      <a:lnTo>
                        <a:pt x="1612" y="571"/>
                      </a:lnTo>
                      <a:lnTo>
                        <a:pt x="1627" y="568"/>
                      </a:lnTo>
                      <a:lnTo>
                        <a:pt x="1611" y="549"/>
                      </a:lnTo>
                      <a:lnTo>
                        <a:pt x="1599" y="549"/>
                      </a:lnTo>
                      <a:lnTo>
                        <a:pt x="1596" y="564"/>
                      </a:lnTo>
                      <a:lnTo>
                        <a:pt x="1598" y="555"/>
                      </a:lnTo>
                      <a:lnTo>
                        <a:pt x="1585" y="563"/>
                      </a:lnTo>
                      <a:lnTo>
                        <a:pt x="1588" y="549"/>
                      </a:lnTo>
                      <a:lnTo>
                        <a:pt x="1579" y="558"/>
                      </a:lnTo>
                      <a:lnTo>
                        <a:pt x="1579" y="543"/>
                      </a:lnTo>
                      <a:lnTo>
                        <a:pt x="1563" y="539"/>
                      </a:lnTo>
                      <a:lnTo>
                        <a:pt x="1638" y="451"/>
                      </a:lnTo>
                      <a:lnTo>
                        <a:pt x="1702" y="451"/>
                      </a:lnTo>
                      <a:lnTo>
                        <a:pt x="1709" y="441"/>
                      </a:lnTo>
                      <a:lnTo>
                        <a:pt x="1738" y="451"/>
                      </a:lnTo>
                      <a:lnTo>
                        <a:pt x="1727" y="453"/>
                      </a:lnTo>
                      <a:lnTo>
                        <a:pt x="1729" y="458"/>
                      </a:lnTo>
                      <a:lnTo>
                        <a:pt x="1765" y="453"/>
                      </a:lnTo>
                      <a:lnTo>
                        <a:pt x="1757" y="438"/>
                      </a:lnTo>
                      <a:lnTo>
                        <a:pt x="1789" y="399"/>
                      </a:lnTo>
                      <a:lnTo>
                        <a:pt x="1821" y="394"/>
                      </a:lnTo>
                      <a:lnTo>
                        <a:pt x="1819" y="423"/>
                      </a:lnTo>
                      <a:lnTo>
                        <a:pt x="1850" y="402"/>
                      </a:lnTo>
                      <a:lnTo>
                        <a:pt x="1853" y="381"/>
                      </a:lnTo>
                      <a:lnTo>
                        <a:pt x="1867" y="383"/>
                      </a:lnTo>
                      <a:lnTo>
                        <a:pt x="1859" y="388"/>
                      </a:lnTo>
                      <a:lnTo>
                        <a:pt x="1853" y="418"/>
                      </a:lnTo>
                      <a:lnTo>
                        <a:pt x="1836" y="425"/>
                      </a:lnTo>
                      <a:lnTo>
                        <a:pt x="1800" y="475"/>
                      </a:lnTo>
                      <a:lnTo>
                        <a:pt x="1785" y="479"/>
                      </a:lnTo>
                      <a:lnTo>
                        <a:pt x="1776" y="501"/>
                      </a:lnTo>
                      <a:lnTo>
                        <a:pt x="1774" y="541"/>
                      </a:lnTo>
                      <a:lnTo>
                        <a:pt x="1785" y="613"/>
                      </a:lnTo>
                      <a:lnTo>
                        <a:pt x="1799" y="593"/>
                      </a:lnTo>
                      <a:lnTo>
                        <a:pt x="1804" y="576"/>
                      </a:lnTo>
                      <a:lnTo>
                        <a:pt x="1818" y="571"/>
                      </a:lnTo>
                      <a:lnTo>
                        <a:pt x="1815" y="554"/>
                      </a:lnTo>
                      <a:lnTo>
                        <a:pt x="1837" y="541"/>
                      </a:lnTo>
                      <a:lnTo>
                        <a:pt x="1834" y="526"/>
                      </a:lnTo>
                      <a:lnTo>
                        <a:pt x="1839" y="508"/>
                      </a:lnTo>
                      <a:lnTo>
                        <a:pt x="1850" y="514"/>
                      </a:lnTo>
                      <a:lnTo>
                        <a:pt x="1846" y="493"/>
                      </a:lnTo>
                      <a:lnTo>
                        <a:pt x="1850" y="481"/>
                      </a:lnTo>
                      <a:lnTo>
                        <a:pt x="1836" y="475"/>
                      </a:lnTo>
                      <a:lnTo>
                        <a:pt x="1853" y="438"/>
                      </a:lnTo>
                      <a:lnTo>
                        <a:pt x="1867" y="439"/>
                      </a:lnTo>
                      <a:lnTo>
                        <a:pt x="1879" y="424"/>
                      </a:lnTo>
                      <a:lnTo>
                        <a:pt x="1879" y="438"/>
                      </a:lnTo>
                      <a:lnTo>
                        <a:pt x="1900" y="422"/>
                      </a:lnTo>
                      <a:lnTo>
                        <a:pt x="1923" y="437"/>
                      </a:lnTo>
                      <a:lnTo>
                        <a:pt x="1955" y="399"/>
                      </a:lnTo>
                      <a:lnTo>
                        <a:pt x="1992" y="381"/>
                      </a:lnTo>
                      <a:lnTo>
                        <a:pt x="1991" y="374"/>
                      </a:lnTo>
                      <a:lnTo>
                        <a:pt x="2012" y="385"/>
                      </a:lnTo>
                      <a:lnTo>
                        <a:pt x="2016" y="369"/>
                      </a:lnTo>
                      <a:lnTo>
                        <a:pt x="1995" y="333"/>
                      </a:lnTo>
                      <a:lnTo>
                        <a:pt x="2007" y="337"/>
                      </a:lnTo>
                      <a:lnTo>
                        <a:pt x="2023" y="322"/>
                      </a:lnTo>
                      <a:lnTo>
                        <a:pt x="2029" y="314"/>
                      </a:lnTo>
                      <a:lnTo>
                        <a:pt x="2020" y="300"/>
                      </a:lnTo>
                      <a:lnTo>
                        <a:pt x="2028" y="297"/>
                      </a:lnTo>
                      <a:lnTo>
                        <a:pt x="2036" y="297"/>
                      </a:lnTo>
                      <a:lnTo>
                        <a:pt x="2032" y="302"/>
                      </a:lnTo>
                      <a:lnTo>
                        <a:pt x="2037" y="314"/>
                      </a:lnTo>
                      <a:lnTo>
                        <a:pt x="2058" y="314"/>
                      </a:lnTo>
                      <a:lnTo>
                        <a:pt x="2067" y="333"/>
                      </a:lnTo>
                      <a:lnTo>
                        <a:pt x="2076" y="326"/>
                      </a:lnTo>
                      <a:lnTo>
                        <a:pt x="2083" y="341"/>
                      </a:lnTo>
                      <a:lnTo>
                        <a:pt x="2101" y="340"/>
                      </a:lnTo>
                      <a:lnTo>
                        <a:pt x="2093" y="333"/>
                      </a:lnTo>
                      <a:lnTo>
                        <a:pt x="2103" y="326"/>
                      </a:lnTo>
                      <a:lnTo>
                        <a:pt x="2097" y="320"/>
                      </a:lnTo>
                      <a:lnTo>
                        <a:pt x="2128" y="300"/>
                      </a:lnTo>
                      <a:lnTo>
                        <a:pt x="2106" y="282"/>
                      </a:lnTo>
                      <a:lnTo>
                        <a:pt x="2090" y="285"/>
                      </a:lnTo>
                      <a:lnTo>
                        <a:pt x="2086" y="279"/>
                      </a:lnTo>
                      <a:lnTo>
                        <a:pt x="2077" y="281"/>
                      </a:lnTo>
                      <a:lnTo>
                        <a:pt x="2083" y="297"/>
                      </a:lnTo>
                      <a:lnTo>
                        <a:pt x="2067" y="264"/>
                      </a:lnTo>
                      <a:lnTo>
                        <a:pt x="2058" y="264"/>
                      </a:lnTo>
                      <a:lnTo>
                        <a:pt x="2005" y="223"/>
                      </a:lnTo>
                      <a:lnTo>
                        <a:pt x="1926" y="207"/>
                      </a:lnTo>
                      <a:lnTo>
                        <a:pt x="1919" y="218"/>
                      </a:lnTo>
                      <a:lnTo>
                        <a:pt x="1930" y="230"/>
                      </a:lnTo>
                      <a:lnTo>
                        <a:pt x="1919" y="238"/>
                      </a:lnTo>
                      <a:lnTo>
                        <a:pt x="1902" y="227"/>
                      </a:lnTo>
                      <a:lnTo>
                        <a:pt x="1897" y="213"/>
                      </a:lnTo>
                      <a:lnTo>
                        <a:pt x="1887" y="221"/>
                      </a:lnTo>
                      <a:lnTo>
                        <a:pt x="1841" y="216"/>
                      </a:lnTo>
                      <a:lnTo>
                        <a:pt x="1832" y="223"/>
                      </a:lnTo>
                      <a:lnTo>
                        <a:pt x="1814" y="213"/>
                      </a:lnTo>
                      <a:lnTo>
                        <a:pt x="1818" y="197"/>
                      </a:lnTo>
                      <a:lnTo>
                        <a:pt x="1805" y="184"/>
                      </a:lnTo>
                      <a:lnTo>
                        <a:pt x="1742" y="188"/>
                      </a:lnTo>
                      <a:lnTo>
                        <a:pt x="1732" y="172"/>
                      </a:lnTo>
                      <a:lnTo>
                        <a:pt x="1703" y="166"/>
                      </a:lnTo>
                      <a:lnTo>
                        <a:pt x="1715" y="162"/>
                      </a:lnTo>
                      <a:lnTo>
                        <a:pt x="1708" y="151"/>
                      </a:lnTo>
                      <a:lnTo>
                        <a:pt x="1623" y="135"/>
                      </a:lnTo>
                      <a:lnTo>
                        <a:pt x="1611" y="158"/>
                      </a:lnTo>
                      <a:lnTo>
                        <a:pt x="1612" y="172"/>
                      </a:lnTo>
                      <a:lnTo>
                        <a:pt x="1592" y="178"/>
                      </a:lnTo>
                      <a:lnTo>
                        <a:pt x="1568" y="166"/>
                      </a:lnTo>
                      <a:lnTo>
                        <a:pt x="1548" y="173"/>
                      </a:lnTo>
                      <a:lnTo>
                        <a:pt x="1539" y="159"/>
                      </a:lnTo>
                      <a:lnTo>
                        <a:pt x="1523" y="191"/>
                      </a:lnTo>
                      <a:lnTo>
                        <a:pt x="1498" y="166"/>
                      </a:lnTo>
                      <a:lnTo>
                        <a:pt x="1504" y="129"/>
                      </a:lnTo>
                      <a:lnTo>
                        <a:pt x="1450" y="110"/>
                      </a:lnTo>
                      <a:lnTo>
                        <a:pt x="1442" y="110"/>
                      </a:lnTo>
                      <a:lnTo>
                        <a:pt x="1440" y="129"/>
                      </a:lnTo>
                      <a:lnTo>
                        <a:pt x="1419" y="133"/>
                      </a:lnTo>
                      <a:lnTo>
                        <a:pt x="1393" y="127"/>
                      </a:lnTo>
                      <a:lnTo>
                        <a:pt x="1395" y="117"/>
                      </a:lnTo>
                      <a:lnTo>
                        <a:pt x="1365" y="113"/>
                      </a:lnTo>
                      <a:lnTo>
                        <a:pt x="1341" y="118"/>
                      </a:lnTo>
                      <a:lnTo>
                        <a:pt x="1353" y="127"/>
                      </a:lnTo>
                      <a:lnTo>
                        <a:pt x="1339" y="126"/>
                      </a:lnTo>
                      <a:lnTo>
                        <a:pt x="1334" y="105"/>
                      </a:lnTo>
                      <a:lnTo>
                        <a:pt x="1331" y="113"/>
                      </a:lnTo>
                      <a:lnTo>
                        <a:pt x="1305" y="105"/>
                      </a:lnTo>
                      <a:lnTo>
                        <a:pt x="1302" y="115"/>
                      </a:lnTo>
                      <a:lnTo>
                        <a:pt x="1314" y="113"/>
                      </a:lnTo>
                      <a:lnTo>
                        <a:pt x="1267" y="127"/>
                      </a:lnTo>
                      <a:lnTo>
                        <a:pt x="1273" y="135"/>
                      </a:lnTo>
                      <a:lnTo>
                        <a:pt x="1245" y="143"/>
                      </a:lnTo>
                      <a:lnTo>
                        <a:pt x="1337" y="76"/>
                      </a:lnTo>
                      <a:lnTo>
                        <a:pt x="1344" y="63"/>
                      </a:lnTo>
                      <a:lnTo>
                        <a:pt x="1331" y="55"/>
                      </a:lnTo>
                      <a:lnTo>
                        <a:pt x="1339" y="62"/>
                      </a:lnTo>
                      <a:lnTo>
                        <a:pt x="1344" y="51"/>
                      </a:lnTo>
                      <a:lnTo>
                        <a:pt x="1317" y="28"/>
                      </a:lnTo>
                      <a:lnTo>
                        <a:pt x="1266" y="35"/>
                      </a:lnTo>
                      <a:lnTo>
                        <a:pt x="1277" y="21"/>
                      </a:lnTo>
                      <a:lnTo>
                        <a:pt x="1248" y="23"/>
                      </a:lnTo>
                      <a:lnTo>
                        <a:pt x="1264" y="9"/>
                      </a:lnTo>
                      <a:lnTo>
                        <a:pt x="1245" y="0"/>
                      </a:lnTo>
                      <a:lnTo>
                        <a:pt x="1214" y="19"/>
                      </a:lnTo>
                      <a:lnTo>
                        <a:pt x="1214" y="32"/>
                      </a:lnTo>
                      <a:lnTo>
                        <a:pt x="1190" y="35"/>
                      </a:lnTo>
                      <a:lnTo>
                        <a:pt x="1200" y="46"/>
                      </a:lnTo>
                      <a:lnTo>
                        <a:pt x="1189" y="41"/>
                      </a:lnTo>
                      <a:lnTo>
                        <a:pt x="1166" y="51"/>
                      </a:lnTo>
                      <a:lnTo>
                        <a:pt x="1158" y="51"/>
                      </a:lnTo>
                      <a:lnTo>
                        <a:pt x="1160" y="45"/>
                      </a:lnTo>
                      <a:lnTo>
                        <a:pt x="1130" y="46"/>
                      </a:lnTo>
                      <a:lnTo>
                        <a:pt x="1135" y="53"/>
                      </a:lnTo>
                      <a:lnTo>
                        <a:pt x="1069" y="74"/>
                      </a:lnTo>
                      <a:lnTo>
                        <a:pt x="1076" y="76"/>
                      </a:lnTo>
                      <a:lnTo>
                        <a:pt x="1066" y="87"/>
                      </a:lnTo>
                      <a:lnTo>
                        <a:pt x="1058" y="82"/>
                      </a:lnTo>
                      <a:lnTo>
                        <a:pt x="1066" y="110"/>
                      </a:lnTo>
                      <a:lnTo>
                        <a:pt x="1004" y="117"/>
                      </a:lnTo>
                      <a:lnTo>
                        <a:pt x="1009" y="146"/>
                      </a:lnTo>
                      <a:lnTo>
                        <a:pt x="1037" y="166"/>
                      </a:lnTo>
                      <a:lnTo>
                        <a:pt x="1031" y="207"/>
                      </a:lnTo>
                      <a:lnTo>
                        <a:pt x="1021" y="197"/>
                      </a:lnTo>
                      <a:lnTo>
                        <a:pt x="1022" y="178"/>
                      </a:lnTo>
                      <a:lnTo>
                        <a:pt x="1032" y="166"/>
                      </a:lnTo>
                      <a:lnTo>
                        <a:pt x="982" y="148"/>
                      </a:lnTo>
                      <a:lnTo>
                        <a:pt x="972" y="154"/>
                      </a:lnTo>
                      <a:lnTo>
                        <a:pt x="976" y="162"/>
                      </a:lnTo>
                      <a:lnTo>
                        <a:pt x="957" y="162"/>
                      </a:lnTo>
                      <a:lnTo>
                        <a:pt x="982" y="184"/>
                      </a:lnTo>
                      <a:lnTo>
                        <a:pt x="956" y="176"/>
                      </a:lnTo>
                      <a:lnTo>
                        <a:pt x="949" y="173"/>
                      </a:lnTo>
                      <a:lnTo>
                        <a:pt x="952" y="144"/>
                      </a:lnTo>
                      <a:lnTo>
                        <a:pt x="945" y="135"/>
                      </a:lnTo>
                      <a:lnTo>
                        <a:pt x="947" y="149"/>
                      </a:lnTo>
                      <a:lnTo>
                        <a:pt x="927" y="168"/>
                      </a:lnTo>
                      <a:lnTo>
                        <a:pt x="940" y="192"/>
                      </a:lnTo>
                      <a:lnTo>
                        <a:pt x="934" y="228"/>
                      </a:lnTo>
                      <a:lnTo>
                        <a:pt x="976" y="234"/>
                      </a:lnTo>
                      <a:lnTo>
                        <a:pt x="981" y="251"/>
                      </a:lnTo>
                      <a:lnTo>
                        <a:pt x="974" y="263"/>
                      </a:lnTo>
                      <a:lnTo>
                        <a:pt x="987" y="266"/>
                      </a:lnTo>
                      <a:lnTo>
                        <a:pt x="969" y="264"/>
                      </a:lnTo>
                      <a:lnTo>
                        <a:pt x="971" y="247"/>
                      </a:lnTo>
                      <a:lnTo>
                        <a:pt x="962" y="234"/>
                      </a:lnTo>
                      <a:lnTo>
                        <a:pt x="949" y="234"/>
                      </a:lnTo>
                      <a:lnTo>
                        <a:pt x="941" y="239"/>
                      </a:lnTo>
                      <a:lnTo>
                        <a:pt x="944" y="264"/>
                      </a:lnTo>
                      <a:lnTo>
                        <a:pt x="917" y="299"/>
                      </a:lnTo>
                      <a:lnTo>
                        <a:pt x="894" y="288"/>
                      </a:lnTo>
                      <a:lnTo>
                        <a:pt x="916" y="281"/>
                      </a:lnTo>
                      <a:lnTo>
                        <a:pt x="909" y="276"/>
                      </a:lnTo>
                      <a:lnTo>
                        <a:pt x="928" y="264"/>
                      </a:lnTo>
                      <a:lnTo>
                        <a:pt x="932" y="248"/>
                      </a:lnTo>
                      <a:lnTo>
                        <a:pt x="921" y="231"/>
                      </a:lnTo>
                      <a:lnTo>
                        <a:pt x="924" y="188"/>
                      </a:lnTo>
                      <a:lnTo>
                        <a:pt x="915" y="170"/>
                      </a:lnTo>
                      <a:lnTo>
                        <a:pt x="923" y="139"/>
                      </a:lnTo>
                      <a:lnTo>
                        <a:pt x="912" y="133"/>
                      </a:lnTo>
                      <a:lnTo>
                        <a:pt x="890" y="133"/>
                      </a:lnTo>
                      <a:lnTo>
                        <a:pt x="881" y="164"/>
                      </a:lnTo>
                      <a:lnTo>
                        <a:pt x="864" y="176"/>
                      </a:lnTo>
                      <a:lnTo>
                        <a:pt x="861" y="188"/>
                      </a:lnTo>
                      <a:lnTo>
                        <a:pt x="870" y="191"/>
                      </a:lnTo>
                      <a:lnTo>
                        <a:pt x="864" y="216"/>
                      </a:lnTo>
                      <a:lnTo>
                        <a:pt x="878" y="220"/>
                      </a:lnTo>
                      <a:lnTo>
                        <a:pt x="887" y="234"/>
                      </a:lnTo>
                      <a:lnTo>
                        <a:pt x="878" y="252"/>
                      </a:lnTo>
                      <a:lnTo>
                        <a:pt x="837" y="220"/>
                      </a:lnTo>
                      <a:lnTo>
                        <a:pt x="803" y="212"/>
                      </a:lnTo>
                      <a:lnTo>
                        <a:pt x="797" y="218"/>
                      </a:lnTo>
                      <a:lnTo>
                        <a:pt x="803" y="234"/>
                      </a:lnTo>
                      <a:lnTo>
                        <a:pt x="791" y="248"/>
                      </a:lnTo>
                      <a:lnTo>
                        <a:pt x="784" y="233"/>
                      </a:lnTo>
                      <a:lnTo>
                        <a:pt x="740" y="254"/>
                      </a:lnTo>
                      <a:lnTo>
                        <a:pt x="731" y="237"/>
                      </a:lnTo>
                      <a:lnTo>
                        <a:pt x="739" y="233"/>
                      </a:lnTo>
                      <a:lnTo>
                        <a:pt x="731" y="234"/>
                      </a:lnTo>
                      <a:lnTo>
                        <a:pt x="671" y="265"/>
                      </a:lnTo>
                      <a:lnTo>
                        <a:pt x="658" y="288"/>
                      </a:lnTo>
                      <a:lnTo>
                        <a:pt x="640" y="270"/>
                      </a:lnTo>
                      <a:lnTo>
                        <a:pt x="658" y="261"/>
                      </a:lnTo>
                      <a:lnTo>
                        <a:pt x="655" y="254"/>
                      </a:lnTo>
                      <a:lnTo>
                        <a:pt x="623" y="240"/>
                      </a:lnTo>
                      <a:lnTo>
                        <a:pt x="631" y="248"/>
                      </a:lnTo>
                      <a:lnTo>
                        <a:pt x="632" y="306"/>
                      </a:lnTo>
                      <a:lnTo>
                        <a:pt x="613" y="292"/>
                      </a:lnTo>
                      <a:lnTo>
                        <a:pt x="586" y="314"/>
                      </a:lnTo>
                      <a:lnTo>
                        <a:pt x="598" y="340"/>
                      </a:lnTo>
                      <a:lnTo>
                        <a:pt x="570" y="336"/>
                      </a:lnTo>
                      <a:lnTo>
                        <a:pt x="558" y="322"/>
                      </a:lnTo>
                      <a:lnTo>
                        <a:pt x="555" y="333"/>
                      </a:lnTo>
                      <a:lnTo>
                        <a:pt x="567" y="340"/>
                      </a:lnTo>
                      <a:lnTo>
                        <a:pt x="570" y="352"/>
                      </a:lnTo>
                      <a:lnTo>
                        <a:pt x="565" y="355"/>
                      </a:lnTo>
                      <a:lnTo>
                        <a:pt x="535" y="340"/>
                      </a:lnTo>
                      <a:lnTo>
                        <a:pt x="536" y="306"/>
                      </a:lnTo>
                      <a:lnTo>
                        <a:pt x="507" y="281"/>
                      </a:lnTo>
                      <a:lnTo>
                        <a:pt x="577" y="302"/>
                      </a:lnTo>
                      <a:lnTo>
                        <a:pt x="601" y="285"/>
                      </a:lnTo>
                      <a:lnTo>
                        <a:pt x="598" y="265"/>
                      </a:lnTo>
                      <a:lnTo>
                        <a:pt x="546" y="228"/>
                      </a:lnTo>
                      <a:lnTo>
                        <a:pt x="516" y="226"/>
                      </a:lnTo>
                      <a:lnTo>
                        <a:pt x="507" y="220"/>
                      </a:lnTo>
                      <a:lnTo>
                        <a:pt x="517" y="216"/>
                      </a:lnTo>
                      <a:lnTo>
                        <a:pt x="505" y="210"/>
                      </a:lnTo>
                      <a:lnTo>
                        <a:pt x="506" y="211"/>
                      </a:lnTo>
                      <a:lnTo>
                        <a:pt x="506" y="210"/>
                      </a:lnTo>
                      <a:lnTo>
                        <a:pt x="493" y="216"/>
                      </a:lnTo>
                      <a:lnTo>
                        <a:pt x="483" y="220"/>
                      </a:lnTo>
                      <a:lnTo>
                        <a:pt x="486" y="216"/>
                      </a:lnTo>
                      <a:lnTo>
                        <a:pt x="472" y="209"/>
                      </a:lnTo>
                      <a:lnTo>
                        <a:pt x="501" y="201"/>
                      </a:lnTo>
                      <a:lnTo>
                        <a:pt x="479" y="188"/>
                      </a:lnTo>
                      <a:lnTo>
                        <a:pt x="466" y="197"/>
                      </a:lnTo>
                      <a:lnTo>
                        <a:pt x="472" y="184"/>
                      </a:lnTo>
                      <a:lnTo>
                        <a:pt x="461" y="180"/>
                      </a:lnTo>
                      <a:lnTo>
                        <a:pt x="457" y="197"/>
                      </a:lnTo>
                      <a:lnTo>
                        <a:pt x="453" y="199"/>
                      </a:lnTo>
                      <a:lnTo>
                        <a:pt x="453" y="184"/>
                      </a:lnTo>
                      <a:lnTo>
                        <a:pt x="434" y="207"/>
                      </a:lnTo>
                      <a:lnTo>
                        <a:pt x="444" y="188"/>
                      </a:lnTo>
                      <a:lnTo>
                        <a:pt x="435" y="184"/>
                      </a:lnTo>
                      <a:lnTo>
                        <a:pt x="417" y="209"/>
                      </a:lnTo>
                      <a:lnTo>
                        <a:pt x="401" y="202"/>
                      </a:lnTo>
                      <a:lnTo>
                        <a:pt x="406" y="216"/>
                      </a:lnTo>
                      <a:lnTo>
                        <a:pt x="398" y="208"/>
                      </a:lnTo>
                      <a:lnTo>
                        <a:pt x="386" y="226"/>
                      </a:lnTo>
                      <a:lnTo>
                        <a:pt x="387" y="210"/>
                      </a:lnTo>
                      <a:lnTo>
                        <a:pt x="382" y="223"/>
                      </a:lnTo>
                      <a:lnTo>
                        <a:pt x="378" y="215"/>
                      </a:lnTo>
                      <a:lnTo>
                        <a:pt x="380" y="227"/>
                      </a:lnTo>
                      <a:lnTo>
                        <a:pt x="367" y="221"/>
                      </a:lnTo>
                      <a:lnTo>
                        <a:pt x="362" y="238"/>
                      </a:lnTo>
                      <a:lnTo>
                        <a:pt x="350" y="245"/>
                      </a:lnTo>
                      <a:lnTo>
                        <a:pt x="360" y="248"/>
                      </a:lnTo>
                      <a:lnTo>
                        <a:pt x="340" y="256"/>
                      </a:lnTo>
                      <a:lnTo>
                        <a:pt x="335" y="265"/>
                      </a:lnTo>
                      <a:lnTo>
                        <a:pt x="342" y="265"/>
                      </a:lnTo>
                      <a:lnTo>
                        <a:pt x="316" y="287"/>
                      </a:lnTo>
                      <a:lnTo>
                        <a:pt x="307" y="322"/>
                      </a:lnTo>
                      <a:lnTo>
                        <a:pt x="280" y="352"/>
                      </a:lnTo>
                      <a:lnTo>
                        <a:pt x="285" y="359"/>
                      </a:lnTo>
                      <a:lnTo>
                        <a:pt x="297" y="352"/>
                      </a:lnTo>
                      <a:lnTo>
                        <a:pt x="269" y="361"/>
                      </a:lnTo>
                      <a:lnTo>
                        <a:pt x="252" y="374"/>
                      </a:lnTo>
                      <a:lnTo>
                        <a:pt x="257" y="381"/>
                      </a:lnTo>
                      <a:lnTo>
                        <a:pt x="246" y="383"/>
                      </a:lnTo>
                      <a:lnTo>
                        <a:pt x="248" y="389"/>
                      </a:lnTo>
                      <a:lnTo>
                        <a:pt x="232" y="391"/>
                      </a:lnTo>
                      <a:lnTo>
                        <a:pt x="246" y="395"/>
                      </a:lnTo>
                      <a:lnTo>
                        <a:pt x="231" y="399"/>
                      </a:lnTo>
                      <a:lnTo>
                        <a:pt x="232" y="413"/>
                      </a:lnTo>
                      <a:lnTo>
                        <a:pt x="257" y="402"/>
                      </a:lnTo>
                      <a:lnTo>
                        <a:pt x="258" y="410"/>
                      </a:lnTo>
                      <a:lnTo>
                        <a:pt x="231" y="418"/>
                      </a:lnTo>
                      <a:lnTo>
                        <a:pt x="238" y="422"/>
                      </a:lnTo>
                      <a:lnTo>
                        <a:pt x="235" y="438"/>
                      </a:lnTo>
                      <a:lnTo>
                        <a:pt x="252" y="424"/>
                      </a:lnTo>
                      <a:lnTo>
                        <a:pt x="234" y="447"/>
                      </a:lnTo>
                      <a:lnTo>
                        <a:pt x="246" y="446"/>
                      </a:lnTo>
                      <a:lnTo>
                        <a:pt x="238" y="465"/>
                      </a:lnTo>
                      <a:lnTo>
                        <a:pt x="263" y="473"/>
                      </a:lnTo>
                      <a:lnTo>
                        <a:pt x="285" y="455"/>
                      </a:lnTo>
                      <a:lnTo>
                        <a:pt x="288" y="438"/>
                      </a:lnTo>
                      <a:lnTo>
                        <a:pt x="295" y="455"/>
                      </a:lnTo>
                      <a:lnTo>
                        <a:pt x="301" y="487"/>
                      </a:lnTo>
                      <a:lnTo>
                        <a:pt x="312" y="505"/>
                      </a:lnTo>
                      <a:lnTo>
                        <a:pt x="310" y="528"/>
                      </a:lnTo>
                      <a:lnTo>
                        <a:pt x="342" y="514"/>
                      </a:lnTo>
                      <a:lnTo>
                        <a:pt x="352" y="466"/>
                      </a:lnTo>
                      <a:lnTo>
                        <a:pt x="346" y="464"/>
                      </a:lnTo>
                      <a:lnTo>
                        <a:pt x="369" y="449"/>
                      </a:lnTo>
                      <a:lnTo>
                        <a:pt x="347" y="446"/>
                      </a:lnTo>
                      <a:lnTo>
                        <a:pt x="362" y="449"/>
                      </a:lnTo>
                      <a:lnTo>
                        <a:pt x="372" y="438"/>
                      </a:lnTo>
                      <a:lnTo>
                        <a:pt x="360" y="422"/>
                      </a:lnTo>
                      <a:lnTo>
                        <a:pt x="346" y="432"/>
                      </a:lnTo>
                      <a:lnTo>
                        <a:pt x="356" y="424"/>
                      </a:lnTo>
                      <a:lnTo>
                        <a:pt x="357" y="383"/>
                      </a:lnTo>
                      <a:lnTo>
                        <a:pt x="401" y="341"/>
                      </a:lnTo>
                      <a:lnTo>
                        <a:pt x="396" y="330"/>
                      </a:lnTo>
                      <a:lnTo>
                        <a:pt x="406" y="310"/>
                      </a:lnTo>
                      <a:lnTo>
                        <a:pt x="427" y="304"/>
                      </a:lnTo>
                      <a:lnTo>
                        <a:pt x="441" y="327"/>
                      </a:lnTo>
                      <a:lnTo>
                        <a:pt x="396" y="375"/>
                      </a:lnTo>
                      <a:lnTo>
                        <a:pt x="398" y="422"/>
                      </a:lnTo>
                      <a:lnTo>
                        <a:pt x="414" y="427"/>
                      </a:lnTo>
                      <a:lnTo>
                        <a:pt x="415" y="438"/>
                      </a:lnTo>
                      <a:lnTo>
                        <a:pt x="462" y="424"/>
                      </a:lnTo>
                      <a:lnTo>
                        <a:pt x="461" y="424"/>
                      </a:lnTo>
                      <a:lnTo>
                        <a:pt x="472" y="422"/>
                      </a:lnTo>
                      <a:lnTo>
                        <a:pt x="471" y="431"/>
                      </a:lnTo>
                      <a:lnTo>
                        <a:pt x="487" y="439"/>
                      </a:lnTo>
                      <a:lnTo>
                        <a:pt x="419" y="453"/>
                      </a:lnTo>
                      <a:lnTo>
                        <a:pt x="422" y="472"/>
                      </a:lnTo>
                      <a:lnTo>
                        <a:pt x="429" y="470"/>
                      </a:lnTo>
                      <a:lnTo>
                        <a:pt x="426" y="500"/>
                      </a:lnTo>
                      <a:lnTo>
                        <a:pt x="411" y="484"/>
                      </a:lnTo>
                      <a:lnTo>
                        <a:pt x="401" y="487"/>
                      </a:lnTo>
                      <a:lnTo>
                        <a:pt x="393" y="504"/>
                      </a:lnTo>
                      <a:lnTo>
                        <a:pt x="396" y="538"/>
                      </a:lnTo>
                      <a:lnTo>
                        <a:pt x="390" y="537"/>
                      </a:lnTo>
                      <a:lnTo>
                        <a:pt x="394" y="529"/>
                      </a:lnTo>
                      <a:lnTo>
                        <a:pt x="395" y="529"/>
                      </a:lnTo>
                      <a:lnTo>
                        <a:pt x="381" y="545"/>
                      </a:lnTo>
                      <a:lnTo>
                        <a:pt x="356" y="539"/>
                      </a:lnTo>
                      <a:lnTo>
                        <a:pt x="324" y="558"/>
                      </a:lnTo>
                      <a:lnTo>
                        <a:pt x="307" y="545"/>
                      </a:lnTo>
                      <a:lnTo>
                        <a:pt x="290" y="555"/>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36" name="Freeform 1159"/>
                <p:cNvSpPr>
                  <a:spLocks/>
                </p:cNvSpPr>
                <p:nvPr/>
              </p:nvSpPr>
              <p:spPr bwMode="auto">
                <a:xfrm>
                  <a:off x="0" y="1148"/>
                  <a:ext cx="2083" cy="2808"/>
                </a:xfrm>
                <a:custGeom>
                  <a:avLst/>
                  <a:gdLst>
                    <a:gd name="T0" fmla="*/ 118374 w 1366"/>
                    <a:gd name="T1" fmla="*/ 26964 h 2059"/>
                    <a:gd name="T2" fmla="*/ 105658 w 1366"/>
                    <a:gd name="T3" fmla="*/ 26509 h 2059"/>
                    <a:gd name="T4" fmla="*/ 56644 w 1366"/>
                    <a:gd name="T5" fmla="*/ 37197 h 2059"/>
                    <a:gd name="T6" fmla="*/ 56644 w 1366"/>
                    <a:gd name="T7" fmla="*/ 30944 h 2059"/>
                    <a:gd name="T8" fmla="*/ 27454 w 1366"/>
                    <a:gd name="T9" fmla="*/ 26964 h 2059"/>
                    <a:gd name="T10" fmla="*/ 30803 w 1366"/>
                    <a:gd name="T11" fmla="*/ 18450 h 2059"/>
                    <a:gd name="T12" fmla="*/ 41864 w 1366"/>
                    <a:gd name="T13" fmla="*/ 14445 h 2059"/>
                    <a:gd name="T14" fmla="*/ 38310 w 1366"/>
                    <a:gd name="T15" fmla="*/ 5124 h 2059"/>
                    <a:gd name="T16" fmla="*/ 75651 w 1366"/>
                    <a:gd name="T17" fmla="*/ 1975 h 2059"/>
                    <a:gd name="T18" fmla="*/ 212829 w 1366"/>
                    <a:gd name="T19" fmla="*/ 6988 h 2059"/>
                    <a:gd name="T20" fmla="*/ 302553 w 1366"/>
                    <a:gd name="T21" fmla="*/ 10130 h 2059"/>
                    <a:gd name="T22" fmla="*/ 355871 w 1366"/>
                    <a:gd name="T23" fmla="*/ 7663 h 2059"/>
                    <a:gd name="T24" fmla="*/ 407701 w 1366"/>
                    <a:gd name="T25" fmla="*/ 9015 h 2059"/>
                    <a:gd name="T26" fmla="*/ 411162 w 1366"/>
                    <a:gd name="T27" fmla="*/ 4901 h 2059"/>
                    <a:gd name="T28" fmla="*/ 444524 w 1366"/>
                    <a:gd name="T29" fmla="*/ 6351 h 2059"/>
                    <a:gd name="T30" fmla="*/ 479726 w 1366"/>
                    <a:gd name="T31" fmla="*/ 8082 h 2059"/>
                    <a:gd name="T32" fmla="*/ 484857 w 1366"/>
                    <a:gd name="T33" fmla="*/ 14445 h 2059"/>
                    <a:gd name="T34" fmla="*/ 429098 w 1366"/>
                    <a:gd name="T35" fmla="*/ 19700 h 2059"/>
                    <a:gd name="T36" fmla="*/ 430383 w 1366"/>
                    <a:gd name="T37" fmla="*/ 31503 h 2059"/>
                    <a:gd name="T38" fmla="*/ 494490 w 1366"/>
                    <a:gd name="T39" fmla="*/ 45131 h 2059"/>
                    <a:gd name="T40" fmla="*/ 513873 w 1366"/>
                    <a:gd name="T41" fmla="*/ 31503 h 2059"/>
                    <a:gd name="T42" fmla="*/ 555121 w 1366"/>
                    <a:gd name="T43" fmla="*/ 25162 h 2059"/>
                    <a:gd name="T44" fmla="*/ 567955 w 1366"/>
                    <a:gd name="T45" fmla="*/ 33422 h 2059"/>
                    <a:gd name="T46" fmla="*/ 603001 w 1366"/>
                    <a:gd name="T47" fmla="*/ 30876 h 2059"/>
                    <a:gd name="T48" fmla="*/ 611614 w 1366"/>
                    <a:gd name="T49" fmla="*/ 35984 h 2059"/>
                    <a:gd name="T50" fmla="*/ 644820 w 1366"/>
                    <a:gd name="T51" fmla="*/ 42333 h 2059"/>
                    <a:gd name="T52" fmla="*/ 597489 w 1366"/>
                    <a:gd name="T53" fmla="*/ 51872 h 2059"/>
                    <a:gd name="T54" fmla="*/ 597489 w 1366"/>
                    <a:gd name="T55" fmla="*/ 59231 h 2059"/>
                    <a:gd name="T56" fmla="*/ 560415 w 1366"/>
                    <a:gd name="T57" fmla="*/ 57795 h 2059"/>
                    <a:gd name="T58" fmla="*/ 496329 w 1366"/>
                    <a:gd name="T59" fmla="*/ 61312 h 2059"/>
                    <a:gd name="T60" fmla="*/ 465523 w 1366"/>
                    <a:gd name="T61" fmla="*/ 52261 h 2059"/>
                    <a:gd name="T62" fmla="*/ 483688 w 1366"/>
                    <a:gd name="T63" fmla="*/ 56540 h 2059"/>
                    <a:gd name="T64" fmla="*/ 483688 w 1366"/>
                    <a:gd name="T65" fmla="*/ 60560 h 2059"/>
                    <a:gd name="T66" fmla="*/ 528904 w 1366"/>
                    <a:gd name="T67" fmla="*/ 60922 h 2059"/>
                    <a:gd name="T68" fmla="*/ 565823 w 1366"/>
                    <a:gd name="T69" fmla="*/ 64273 h 2059"/>
                    <a:gd name="T70" fmla="*/ 527922 w 1366"/>
                    <a:gd name="T71" fmla="*/ 70653 h 2059"/>
                    <a:gd name="T72" fmla="*/ 492375 w 1366"/>
                    <a:gd name="T73" fmla="*/ 87836 h 2059"/>
                    <a:gd name="T74" fmla="*/ 420789 w 1366"/>
                    <a:gd name="T75" fmla="*/ 84071 h 2059"/>
                    <a:gd name="T76" fmla="*/ 460689 w 1366"/>
                    <a:gd name="T77" fmla="*/ 96703 h 2059"/>
                    <a:gd name="T78" fmla="*/ 511143 w 1366"/>
                    <a:gd name="T79" fmla="*/ 114936 h 2059"/>
                    <a:gd name="T80" fmla="*/ 558329 w 1366"/>
                    <a:gd name="T81" fmla="*/ 115146 h 2059"/>
                    <a:gd name="T82" fmla="*/ 622303 w 1366"/>
                    <a:gd name="T83" fmla="*/ 116856 h 2059"/>
                    <a:gd name="T84" fmla="*/ 682122 w 1366"/>
                    <a:gd name="T85" fmla="*/ 131642 h 2059"/>
                    <a:gd name="T86" fmla="*/ 763746 w 1366"/>
                    <a:gd name="T87" fmla="*/ 142187 h 2059"/>
                    <a:gd name="T88" fmla="*/ 650567 w 1366"/>
                    <a:gd name="T89" fmla="*/ 182291 h 2059"/>
                    <a:gd name="T90" fmla="*/ 601042 w 1366"/>
                    <a:gd name="T91" fmla="*/ 195371 h 2059"/>
                    <a:gd name="T92" fmla="*/ 573705 w 1366"/>
                    <a:gd name="T93" fmla="*/ 212901 h 2059"/>
                    <a:gd name="T94" fmla="*/ 538141 w 1366"/>
                    <a:gd name="T95" fmla="*/ 209021 h 2059"/>
                    <a:gd name="T96" fmla="*/ 546641 w 1366"/>
                    <a:gd name="T97" fmla="*/ 197781 h 2059"/>
                    <a:gd name="T98" fmla="*/ 500853 w 1366"/>
                    <a:gd name="T99" fmla="*/ 137758 h 2059"/>
                    <a:gd name="T100" fmla="*/ 518951 w 1366"/>
                    <a:gd name="T101" fmla="*/ 118304 h 2059"/>
                    <a:gd name="T102" fmla="*/ 475313 w 1366"/>
                    <a:gd name="T103" fmla="*/ 114471 h 2059"/>
                    <a:gd name="T104" fmla="*/ 359879 w 1366"/>
                    <a:gd name="T105" fmla="*/ 98866 h 2059"/>
                    <a:gd name="T106" fmla="*/ 335200 w 1366"/>
                    <a:gd name="T107" fmla="*/ 95004 h 2059"/>
                    <a:gd name="T108" fmla="*/ 274578 w 1366"/>
                    <a:gd name="T109" fmla="*/ 76211 h 2059"/>
                    <a:gd name="T110" fmla="*/ 262621 w 1366"/>
                    <a:gd name="T111" fmla="*/ 52719 h 2059"/>
                    <a:gd name="T112" fmla="*/ 226358 w 1366"/>
                    <a:gd name="T113" fmla="*/ 44219 h 2059"/>
                    <a:gd name="T114" fmla="*/ 188216 w 1366"/>
                    <a:gd name="T115" fmla="*/ 30059 h 20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66" h="2059">
                      <a:moveTo>
                        <a:pt x="309" y="286"/>
                      </a:moveTo>
                      <a:lnTo>
                        <a:pt x="304" y="292"/>
                      </a:lnTo>
                      <a:lnTo>
                        <a:pt x="293" y="285"/>
                      </a:lnTo>
                      <a:lnTo>
                        <a:pt x="301" y="277"/>
                      </a:lnTo>
                      <a:lnTo>
                        <a:pt x="296" y="273"/>
                      </a:lnTo>
                      <a:lnTo>
                        <a:pt x="289" y="280"/>
                      </a:lnTo>
                      <a:lnTo>
                        <a:pt x="250" y="276"/>
                      </a:lnTo>
                      <a:lnTo>
                        <a:pt x="222" y="258"/>
                      </a:lnTo>
                      <a:lnTo>
                        <a:pt x="226" y="252"/>
                      </a:lnTo>
                      <a:lnTo>
                        <a:pt x="211" y="257"/>
                      </a:lnTo>
                      <a:lnTo>
                        <a:pt x="212" y="247"/>
                      </a:lnTo>
                      <a:lnTo>
                        <a:pt x="202" y="257"/>
                      </a:lnTo>
                      <a:lnTo>
                        <a:pt x="209" y="263"/>
                      </a:lnTo>
                      <a:lnTo>
                        <a:pt x="202" y="275"/>
                      </a:lnTo>
                      <a:lnTo>
                        <a:pt x="171" y="290"/>
                      </a:lnTo>
                      <a:lnTo>
                        <a:pt x="179" y="278"/>
                      </a:lnTo>
                      <a:lnTo>
                        <a:pt x="169" y="279"/>
                      </a:lnTo>
                      <a:lnTo>
                        <a:pt x="176" y="258"/>
                      </a:lnTo>
                      <a:lnTo>
                        <a:pt x="199" y="257"/>
                      </a:lnTo>
                      <a:lnTo>
                        <a:pt x="188" y="252"/>
                      </a:lnTo>
                      <a:lnTo>
                        <a:pt x="196" y="241"/>
                      </a:lnTo>
                      <a:lnTo>
                        <a:pt x="182" y="246"/>
                      </a:lnTo>
                      <a:lnTo>
                        <a:pt x="185" y="227"/>
                      </a:lnTo>
                      <a:lnTo>
                        <a:pt x="181" y="246"/>
                      </a:lnTo>
                      <a:lnTo>
                        <a:pt x="146" y="288"/>
                      </a:lnTo>
                      <a:lnTo>
                        <a:pt x="154" y="297"/>
                      </a:lnTo>
                      <a:lnTo>
                        <a:pt x="145" y="311"/>
                      </a:lnTo>
                      <a:lnTo>
                        <a:pt x="108" y="346"/>
                      </a:lnTo>
                      <a:lnTo>
                        <a:pt x="95" y="344"/>
                      </a:lnTo>
                      <a:lnTo>
                        <a:pt x="101" y="354"/>
                      </a:lnTo>
                      <a:lnTo>
                        <a:pt x="90" y="363"/>
                      </a:lnTo>
                      <a:lnTo>
                        <a:pt x="70" y="363"/>
                      </a:lnTo>
                      <a:lnTo>
                        <a:pt x="52" y="376"/>
                      </a:lnTo>
                      <a:lnTo>
                        <a:pt x="65" y="359"/>
                      </a:lnTo>
                      <a:lnTo>
                        <a:pt x="84" y="359"/>
                      </a:lnTo>
                      <a:lnTo>
                        <a:pt x="85" y="346"/>
                      </a:lnTo>
                      <a:lnTo>
                        <a:pt x="99" y="339"/>
                      </a:lnTo>
                      <a:lnTo>
                        <a:pt x="120" y="294"/>
                      </a:lnTo>
                      <a:lnTo>
                        <a:pt x="107" y="303"/>
                      </a:lnTo>
                      <a:lnTo>
                        <a:pt x="101" y="295"/>
                      </a:lnTo>
                      <a:lnTo>
                        <a:pt x="98" y="306"/>
                      </a:lnTo>
                      <a:lnTo>
                        <a:pt x="84" y="290"/>
                      </a:lnTo>
                      <a:lnTo>
                        <a:pt x="65" y="303"/>
                      </a:lnTo>
                      <a:lnTo>
                        <a:pt x="70" y="292"/>
                      </a:lnTo>
                      <a:lnTo>
                        <a:pt x="61" y="268"/>
                      </a:lnTo>
                      <a:lnTo>
                        <a:pt x="71" y="257"/>
                      </a:lnTo>
                      <a:lnTo>
                        <a:pt x="56" y="281"/>
                      </a:lnTo>
                      <a:lnTo>
                        <a:pt x="46" y="280"/>
                      </a:lnTo>
                      <a:lnTo>
                        <a:pt x="40" y="269"/>
                      </a:lnTo>
                      <a:lnTo>
                        <a:pt x="49" y="257"/>
                      </a:lnTo>
                      <a:lnTo>
                        <a:pt x="32" y="253"/>
                      </a:lnTo>
                      <a:lnTo>
                        <a:pt x="26" y="245"/>
                      </a:lnTo>
                      <a:lnTo>
                        <a:pt x="32" y="239"/>
                      </a:lnTo>
                      <a:lnTo>
                        <a:pt x="23" y="241"/>
                      </a:lnTo>
                      <a:lnTo>
                        <a:pt x="34" y="222"/>
                      </a:lnTo>
                      <a:lnTo>
                        <a:pt x="76" y="199"/>
                      </a:lnTo>
                      <a:lnTo>
                        <a:pt x="72" y="178"/>
                      </a:lnTo>
                      <a:lnTo>
                        <a:pt x="79" y="172"/>
                      </a:lnTo>
                      <a:lnTo>
                        <a:pt x="60" y="183"/>
                      </a:lnTo>
                      <a:lnTo>
                        <a:pt x="55" y="176"/>
                      </a:lnTo>
                      <a:lnTo>
                        <a:pt x="24" y="176"/>
                      </a:lnTo>
                      <a:lnTo>
                        <a:pt x="16" y="161"/>
                      </a:lnTo>
                      <a:lnTo>
                        <a:pt x="23" y="159"/>
                      </a:lnTo>
                      <a:lnTo>
                        <a:pt x="4" y="153"/>
                      </a:lnTo>
                      <a:lnTo>
                        <a:pt x="0" y="153"/>
                      </a:lnTo>
                      <a:lnTo>
                        <a:pt x="36" y="131"/>
                      </a:lnTo>
                      <a:lnTo>
                        <a:pt x="46" y="129"/>
                      </a:lnTo>
                      <a:lnTo>
                        <a:pt x="46" y="141"/>
                      </a:lnTo>
                      <a:lnTo>
                        <a:pt x="66" y="143"/>
                      </a:lnTo>
                      <a:lnTo>
                        <a:pt x="75" y="138"/>
                      </a:lnTo>
                      <a:lnTo>
                        <a:pt x="64" y="137"/>
                      </a:lnTo>
                      <a:lnTo>
                        <a:pt x="63" y="127"/>
                      </a:lnTo>
                      <a:lnTo>
                        <a:pt x="90" y="132"/>
                      </a:lnTo>
                      <a:lnTo>
                        <a:pt x="46" y="118"/>
                      </a:lnTo>
                      <a:lnTo>
                        <a:pt x="15" y="87"/>
                      </a:lnTo>
                      <a:lnTo>
                        <a:pt x="20" y="86"/>
                      </a:lnTo>
                      <a:lnTo>
                        <a:pt x="19" y="73"/>
                      </a:lnTo>
                      <a:lnTo>
                        <a:pt x="48" y="67"/>
                      </a:lnTo>
                      <a:lnTo>
                        <a:pt x="60" y="47"/>
                      </a:lnTo>
                      <a:lnTo>
                        <a:pt x="68" y="49"/>
                      </a:lnTo>
                      <a:lnTo>
                        <a:pt x="64" y="42"/>
                      </a:lnTo>
                      <a:lnTo>
                        <a:pt x="82" y="34"/>
                      </a:lnTo>
                      <a:lnTo>
                        <a:pt x="85" y="42"/>
                      </a:lnTo>
                      <a:lnTo>
                        <a:pt x="87" y="30"/>
                      </a:lnTo>
                      <a:lnTo>
                        <a:pt x="107" y="27"/>
                      </a:lnTo>
                      <a:lnTo>
                        <a:pt x="118" y="14"/>
                      </a:lnTo>
                      <a:lnTo>
                        <a:pt x="129" y="18"/>
                      </a:lnTo>
                      <a:lnTo>
                        <a:pt x="122" y="27"/>
                      </a:lnTo>
                      <a:lnTo>
                        <a:pt x="131" y="30"/>
                      </a:lnTo>
                      <a:lnTo>
                        <a:pt x="135" y="19"/>
                      </a:lnTo>
                      <a:lnTo>
                        <a:pt x="165" y="27"/>
                      </a:lnTo>
                      <a:lnTo>
                        <a:pt x="168" y="36"/>
                      </a:lnTo>
                      <a:lnTo>
                        <a:pt x="279" y="55"/>
                      </a:lnTo>
                      <a:lnTo>
                        <a:pt x="347" y="84"/>
                      </a:lnTo>
                      <a:lnTo>
                        <a:pt x="344" y="70"/>
                      </a:lnTo>
                      <a:lnTo>
                        <a:pt x="351" y="65"/>
                      </a:lnTo>
                      <a:lnTo>
                        <a:pt x="394" y="42"/>
                      </a:lnTo>
                      <a:lnTo>
                        <a:pt x="362" y="69"/>
                      </a:lnTo>
                      <a:lnTo>
                        <a:pt x="380" y="61"/>
                      </a:lnTo>
                      <a:lnTo>
                        <a:pt x="380" y="67"/>
                      </a:lnTo>
                      <a:lnTo>
                        <a:pt x="416" y="42"/>
                      </a:lnTo>
                      <a:lnTo>
                        <a:pt x="413" y="34"/>
                      </a:lnTo>
                      <a:lnTo>
                        <a:pt x="435" y="63"/>
                      </a:lnTo>
                      <a:lnTo>
                        <a:pt x="450" y="45"/>
                      </a:lnTo>
                      <a:lnTo>
                        <a:pt x="447" y="63"/>
                      </a:lnTo>
                      <a:lnTo>
                        <a:pt x="466" y="51"/>
                      </a:lnTo>
                      <a:lnTo>
                        <a:pt x="519" y="73"/>
                      </a:lnTo>
                      <a:lnTo>
                        <a:pt x="542" y="73"/>
                      </a:lnTo>
                      <a:lnTo>
                        <a:pt x="556" y="86"/>
                      </a:lnTo>
                      <a:lnTo>
                        <a:pt x="540" y="97"/>
                      </a:lnTo>
                      <a:lnTo>
                        <a:pt x="548" y="102"/>
                      </a:lnTo>
                      <a:lnTo>
                        <a:pt x="597" y="95"/>
                      </a:lnTo>
                      <a:lnTo>
                        <a:pt x="617" y="112"/>
                      </a:lnTo>
                      <a:lnTo>
                        <a:pt x="617" y="124"/>
                      </a:lnTo>
                      <a:lnTo>
                        <a:pt x="625" y="118"/>
                      </a:lnTo>
                      <a:lnTo>
                        <a:pt x="617" y="102"/>
                      </a:lnTo>
                      <a:lnTo>
                        <a:pt x="638" y="79"/>
                      </a:lnTo>
                      <a:lnTo>
                        <a:pt x="617" y="93"/>
                      </a:lnTo>
                      <a:lnTo>
                        <a:pt x="608" y="87"/>
                      </a:lnTo>
                      <a:lnTo>
                        <a:pt x="635" y="73"/>
                      </a:lnTo>
                      <a:lnTo>
                        <a:pt x="650" y="93"/>
                      </a:lnTo>
                      <a:lnTo>
                        <a:pt x="664" y="93"/>
                      </a:lnTo>
                      <a:lnTo>
                        <a:pt x="675" y="103"/>
                      </a:lnTo>
                      <a:lnTo>
                        <a:pt x="715" y="102"/>
                      </a:lnTo>
                      <a:lnTo>
                        <a:pt x="712" y="94"/>
                      </a:lnTo>
                      <a:lnTo>
                        <a:pt x="726" y="105"/>
                      </a:lnTo>
                      <a:lnTo>
                        <a:pt x="727" y="98"/>
                      </a:lnTo>
                      <a:lnTo>
                        <a:pt x="718" y="100"/>
                      </a:lnTo>
                      <a:lnTo>
                        <a:pt x="712" y="87"/>
                      </a:lnTo>
                      <a:lnTo>
                        <a:pt x="727" y="86"/>
                      </a:lnTo>
                      <a:lnTo>
                        <a:pt x="732" y="95"/>
                      </a:lnTo>
                      <a:lnTo>
                        <a:pt x="740" y="90"/>
                      </a:lnTo>
                      <a:lnTo>
                        <a:pt x="735" y="105"/>
                      </a:lnTo>
                      <a:lnTo>
                        <a:pt x="746" y="115"/>
                      </a:lnTo>
                      <a:lnTo>
                        <a:pt x="743" y="94"/>
                      </a:lnTo>
                      <a:lnTo>
                        <a:pt x="764" y="82"/>
                      </a:lnTo>
                      <a:lnTo>
                        <a:pt x="760" y="71"/>
                      </a:lnTo>
                      <a:lnTo>
                        <a:pt x="753" y="78"/>
                      </a:lnTo>
                      <a:lnTo>
                        <a:pt x="762" y="60"/>
                      </a:lnTo>
                      <a:lnTo>
                        <a:pt x="734" y="47"/>
                      </a:lnTo>
                      <a:lnTo>
                        <a:pt x="736" y="15"/>
                      </a:lnTo>
                      <a:lnTo>
                        <a:pt x="743" y="17"/>
                      </a:lnTo>
                      <a:lnTo>
                        <a:pt x="748" y="0"/>
                      </a:lnTo>
                      <a:lnTo>
                        <a:pt x="770" y="15"/>
                      </a:lnTo>
                      <a:lnTo>
                        <a:pt x="771" y="27"/>
                      </a:lnTo>
                      <a:lnTo>
                        <a:pt x="785" y="44"/>
                      </a:lnTo>
                      <a:lnTo>
                        <a:pt x="777" y="42"/>
                      </a:lnTo>
                      <a:lnTo>
                        <a:pt x="781" y="49"/>
                      </a:lnTo>
                      <a:lnTo>
                        <a:pt x="774" y="55"/>
                      </a:lnTo>
                      <a:lnTo>
                        <a:pt x="793" y="60"/>
                      </a:lnTo>
                      <a:lnTo>
                        <a:pt x="787" y="63"/>
                      </a:lnTo>
                      <a:lnTo>
                        <a:pt x="798" y="90"/>
                      </a:lnTo>
                      <a:lnTo>
                        <a:pt x="807" y="66"/>
                      </a:lnTo>
                      <a:lnTo>
                        <a:pt x="819" y="73"/>
                      </a:lnTo>
                      <a:lnTo>
                        <a:pt x="823" y="90"/>
                      </a:lnTo>
                      <a:lnTo>
                        <a:pt x="816" y="98"/>
                      </a:lnTo>
                      <a:lnTo>
                        <a:pt x="829" y="115"/>
                      </a:lnTo>
                      <a:lnTo>
                        <a:pt x="836" y="111"/>
                      </a:lnTo>
                      <a:lnTo>
                        <a:pt x="845" y="82"/>
                      </a:lnTo>
                      <a:lnTo>
                        <a:pt x="856" y="77"/>
                      </a:lnTo>
                      <a:lnTo>
                        <a:pt x="848" y="54"/>
                      </a:lnTo>
                      <a:lnTo>
                        <a:pt x="877" y="55"/>
                      </a:lnTo>
                      <a:lnTo>
                        <a:pt x="890" y="69"/>
                      </a:lnTo>
                      <a:lnTo>
                        <a:pt x="885" y="76"/>
                      </a:lnTo>
                      <a:lnTo>
                        <a:pt x="890" y="82"/>
                      </a:lnTo>
                      <a:lnTo>
                        <a:pt x="878" y="87"/>
                      </a:lnTo>
                      <a:lnTo>
                        <a:pt x="889" y="120"/>
                      </a:lnTo>
                      <a:lnTo>
                        <a:pt x="869" y="135"/>
                      </a:lnTo>
                      <a:lnTo>
                        <a:pt x="862" y="127"/>
                      </a:lnTo>
                      <a:lnTo>
                        <a:pt x="865" y="138"/>
                      </a:lnTo>
                      <a:lnTo>
                        <a:pt x="837" y="131"/>
                      </a:lnTo>
                      <a:lnTo>
                        <a:pt x="842" y="141"/>
                      </a:lnTo>
                      <a:lnTo>
                        <a:pt x="830" y="157"/>
                      </a:lnTo>
                      <a:lnTo>
                        <a:pt x="801" y="145"/>
                      </a:lnTo>
                      <a:lnTo>
                        <a:pt x="811" y="159"/>
                      </a:lnTo>
                      <a:lnTo>
                        <a:pt x="834" y="161"/>
                      </a:lnTo>
                      <a:lnTo>
                        <a:pt x="818" y="188"/>
                      </a:lnTo>
                      <a:lnTo>
                        <a:pt x="801" y="186"/>
                      </a:lnTo>
                      <a:lnTo>
                        <a:pt x="795" y="200"/>
                      </a:lnTo>
                      <a:lnTo>
                        <a:pt x="765" y="188"/>
                      </a:lnTo>
                      <a:lnTo>
                        <a:pt x="793" y="200"/>
                      </a:lnTo>
                      <a:lnTo>
                        <a:pt x="795" y="211"/>
                      </a:lnTo>
                      <a:lnTo>
                        <a:pt x="777" y="214"/>
                      </a:lnTo>
                      <a:lnTo>
                        <a:pt x="781" y="219"/>
                      </a:lnTo>
                      <a:lnTo>
                        <a:pt x="776" y="220"/>
                      </a:lnTo>
                      <a:lnTo>
                        <a:pt x="776" y="231"/>
                      </a:lnTo>
                      <a:lnTo>
                        <a:pt x="754" y="245"/>
                      </a:lnTo>
                      <a:lnTo>
                        <a:pt x="750" y="294"/>
                      </a:lnTo>
                      <a:lnTo>
                        <a:pt x="758" y="306"/>
                      </a:lnTo>
                      <a:lnTo>
                        <a:pt x="768" y="300"/>
                      </a:lnTo>
                      <a:lnTo>
                        <a:pt x="774" y="337"/>
                      </a:lnTo>
                      <a:lnTo>
                        <a:pt x="790" y="329"/>
                      </a:lnTo>
                      <a:lnTo>
                        <a:pt x="810" y="339"/>
                      </a:lnTo>
                      <a:lnTo>
                        <a:pt x="849" y="368"/>
                      </a:lnTo>
                      <a:lnTo>
                        <a:pt x="845" y="377"/>
                      </a:lnTo>
                      <a:lnTo>
                        <a:pt x="849" y="370"/>
                      </a:lnTo>
                      <a:lnTo>
                        <a:pt x="879" y="371"/>
                      </a:lnTo>
                      <a:lnTo>
                        <a:pt x="879" y="415"/>
                      </a:lnTo>
                      <a:lnTo>
                        <a:pt x="889" y="427"/>
                      </a:lnTo>
                      <a:lnTo>
                        <a:pt x="882" y="430"/>
                      </a:lnTo>
                      <a:lnTo>
                        <a:pt x="896" y="436"/>
                      </a:lnTo>
                      <a:lnTo>
                        <a:pt x="893" y="449"/>
                      </a:lnTo>
                      <a:lnTo>
                        <a:pt x="907" y="449"/>
                      </a:lnTo>
                      <a:lnTo>
                        <a:pt x="925" y="428"/>
                      </a:lnTo>
                      <a:lnTo>
                        <a:pt x="918" y="421"/>
                      </a:lnTo>
                      <a:lnTo>
                        <a:pt x="907" y="382"/>
                      </a:lnTo>
                      <a:lnTo>
                        <a:pt x="942" y="349"/>
                      </a:lnTo>
                      <a:lnTo>
                        <a:pt x="937" y="349"/>
                      </a:lnTo>
                      <a:lnTo>
                        <a:pt x="929" y="311"/>
                      </a:lnTo>
                      <a:lnTo>
                        <a:pt x="917" y="300"/>
                      </a:lnTo>
                      <a:lnTo>
                        <a:pt x="935" y="283"/>
                      </a:lnTo>
                      <a:lnTo>
                        <a:pt x="927" y="276"/>
                      </a:lnTo>
                      <a:lnTo>
                        <a:pt x="930" y="258"/>
                      </a:lnTo>
                      <a:lnTo>
                        <a:pt x="922" y="257"/>
                      </a:lnTo>
                      <a:lnTo>
                        <a:pt x="930" y="240"/>
                      </a:lnTo>
                      <a:lnTo>
                        <a:pt x="921" y="231"/>
                      </a:lnTo>
                      <a:lnTo>
                        <a:pt x="926" y="222"/>
                      </a:lnTo>
                      <a:lnTo>
                        <a:pt x="954" y="228"/>
                      </a:lnTo>
                      <a:lnTo>
                        <a:pt x="966" y="223"/>
                      </a:lnTo>
                      <a:lnTo>
                        <a:pt x="990" y="240"/>
                      </a:lnTo>
                      <a:lnTo>
                        <a:pt x="990" y="252"/>
                      </a:lnTo>
                      <a:lnTo>
                        <a:pt x="1009" y="252"/>
                      </a:lnTo>
                      <a:lnTo>
                        <a:pt x="1012" y="273"/>
                      </a:lnTo>
                      <a:lnTo>
                        <a:pt x="994" y="273"/>
                      </a:lnTo>
                      <a:lnTo>
                        <a:pt x="1009" y="277"/>
                      </a:lnTo>
                      <a:lnTo>
                        <a:pt x="1014" y="290"/>
                      </a:lnTo>
                      <a:lnTo>
                        <a:pt x="998" y="306"/>
                      </a:lnTo>
                      <a:lnTo>
                        <a:pt x="1022" y="297"/>
                      </a:lnTo>
                      <a:lnTo>
                        <a:pt x="1023" y="312"/>
                      </a:lnTo>
                      <a:lnTo>
                        <a:pt x="1013" y="318"/>
                      </a:lnTo>
                      <a:lnTo>
                        <a:pt x="1027" y="304"/>
                      </a:lnTo>
                      <a:lnTo>
                        <a:pt x="1028" y="314"/>
                      </a:lnTo>
                      <a:lnTo>
                        <a:pt x="1043" y="297"/>
                      </a:lnTo>
                      <a:lnTo>
                        <a:pt x="1047" y="306"/>
                      </a:lnTo>
                      <a:lnTo>
                        <a:pt x="1055" y="285"/>
                      </a:lnTo>
                      <a:lnTo>
                        <a:pt x="1052" y="280"/>
                      </a:lnTo>
                      <a:lnTo>
                        <a:pt x="1061" y="269"/>
                      </a:lnTo>
                      <a:lnTo>
                        <a:pt x="1074" y="290"/>
                      </a:lnTo>
                      <a:lnTo>
                        <a:pt x="1066" y="295"/>
                      </a:lnTo>
                      <a:lnTo>
                        <a:pt x="1076" y="294"/>
                      </a:lnTo>
                      <a:lnTo>
                        <a:pt x="1079" y="303"/>
                      </a:lnTo>
                      <a:lnTo>
                        <a:pt x="1072" y="306"/>
                      </a:lnTo>
                      <a:lnTo>
                        <a:pt x="1082" y="308"/>
                      </a:lnTo>
                      <a:lnTo>
                        <a:pt x="1076" y="314"/>
                      </a:lnTo>
                      <a:lnTo>
                        <a:pt x="1083" y="312"/>
                      </a:lnTo>
                      <a:lnTo>
                        <a:pt x="1089" y="323"/>
                      </a:lnTo>
                      <a:lnTo>
                        <a:pt x="1083" y="326"/>
                      </a:lnTo>
                      <a:lnTo>
                        <a:pt x="1095" y="335"/>
                      </a:lnTo>
                      <a:lnTo>
                        <a:pt x="1078" y="343"/>
                      </a:lnTo>
                      <a:lnTo>
                        <a:pt x="1091" y="343"/>
                      </a:lnTo>
                      <a:lnTo>
                        <a:pt x="1088" y="352"/>
                      </a:lnTo>
                      <a:lnTo>
                        <a:pt x="1105" y="360"/>
                      </a:lnTo>
                      <a:lnTo>
                        <a:pt x="1111" y="376"/>
                      </a:lnTo>
                      <a:lnTo>
                        <a:pt x="1117" y="370"/>
                      </a:lnTo>
                      <a:lnTo>
                        <a:pt x="1134" y="382"/>
                      </a:lnTo>
                      <a:lnTo>
                        <a:pt x="1097" y="399"/>
                      </a:lnTo>
                      <a:lnTo>
                        <a:pt x="1105" y="408"/>
                      </a:lnTo>
                      <a:lnTo>
                        <a:pt x="1137" y="389"/>
                      </a:lnTo>
                      <a:lnTo>
                        <a:pt x="1137" y="405"/>
                      </a:lnTo>
                      <a:lnTo>
                        <a:pt x="1150" y="403"/>
                      </a:lnTo>
                      <a:lnTo>
                        <a:pt x="1152" y="410"/>
                      </a:lnTo>
                      <a:lnTo>
                        <a:pt x="1147" y="410"/>
                      </a:lnTo>
                      <a:lnTo>
                        <a:pt x="1152" y="428"/>
                      </a:lnTo>
                      <a:lnTo>
                        <a:pt x="1108" y="463"/>
                      </a:lnTo>
                      <a:lnTo>
                        <a:pt x="1044" y="463"/>
                      </a:lnTo>
                      <a:lnTo>
                        <a:pt x="1018" y="488"/>
                      </a:lnTo>
                      <a:lnTo>
                        <a:pt x="995" y="525"/>
                      </a:lnTo>
                      <a:lnTo>
                        <a:pt x="1018" y="498"/>
                      </a:lnTo>
                      <a:lnTo>
                        <a:pt x="1052" y="480"/>
                      </a:lnTo>
                      <a:lnTo>
                        <a:pt x="1066" y="494"/>
                      </a:lnTo>
                      <a:lnTo>
                        <a:pt x="1042" y="503"/>
                      </a:lnTo>
                      <a:lnTo>
                        <a:pt x="1060" y="508"/>
                      </a:lnTo>
                      <a:lnTo>
                        <a:pt x="1055" y="520"/>
                      </a:lnTo>
                      <a:lnTo>
                        <a:pt x="1068" y="540"/>
                      </a:lnTo>
                      <a:lnTo>
                        <a:pt x="1096" y="549"/>
                      </a:lnTo>
                      <a:lnTo>
                        <a:pt x="1101" y="521"/>
                      </a:lnTo>
                      <a:lnTo>
                        <a:pt x="1101" y="538"/>
                      </a:lnTo>
                      <a:lnTo>
                        <a:pt x="1110" y="535"/>
                      </a:lnTo>
                      <a:lnTo>
                        <a:pt x="1097" y="552"/>
                      </a:lnTo>
                      <a:lnTo>
                        <a:pt x="1066" y="564"/>
                      </a:lnTo>
                      <a:lnTo>
                        <a:pt x="1054" y="582"/>
                      </a:lnTo>
                      <a:lnTo>
                        <a:pt x="1047" y="565"/>
                      </a:lnTo>
                      <a:lnTo>
                        <a:pt x="1074" y="550"/>
                      </a:lnTo>
                      <a:lnTo>
                        <a:pt x="1060" y="551"/>
                      </a:lnTo>
                      <a:lnTo>
                        <a:pt x="1061" y="540"/>
                      </a:lnTo>
                      <a:lnTo>
                        <a:pt x="1036" y="553"/>
                      </a:lnTo>
                      <a:lnTo>
                        <a:pt x="1028" y="546"/>
                      </a:lnTo>
                      <a:lnTo>
                        <a:pt x="1028" y="522"/>
                      </a:lnTo>
                      <a:lnTo>
                        <a:pt x="1013" y="514"/>
                      </a:lnTo>
                      <a:lnTo>
                        <a:pt x="1000" y="551"/>
                      </a:lnTo>
                      <a:lnTo>
                        <a:pt x="947" y="565"/>
                      </a:lnTo>
                      <a:lnTo>
                        <a:pt x="912" y="579"/>
                      </a:lnTo>
                      <a:lnTo>
                        <a:pt x="906" y="587"/>
                      </a:lnTo>
                      <a:lnTo>
                        <a:pt x="913" y="587"/>
                      </a:lnTo>
                      <a:lnTo>
                        <a:pt x="916" y="592"/>
                      </a:lnTo>
                      <a:lnTo>
                        <a:pt x="871" y="607"/>
                      </a:lnTo>
                      <a:lnTo>
                        <a:pt x="873" y="599"/>
                      </a:lnTo>
                      <a:lnTo>
                        <a:pt x="878" y="596"/>
                      </a:lnTo>
                      <a:lnTo>
                        <a:pt x="879" y="590"/>
                      </a:lnTo>
                      <a:lnTo>
                        <a:pt x="885" y="584"/>
                      </a:lnTo>
                      <a:lnTo>
                        <a:pt x="887" y="552"/>
                      </a:lnTo>
                      <a:lnTo>
                        <a:pt x="894" y="564"/>
                      </a:lnTo>
                      <a:lnTo>
                        <a:pt x="907" y="560"/>
                      </a:lnTo>
                      <a:lnTo>
                        <a:pt x="896" y="540"/>
                      </a:lnTo>
                      <a:lnTo>
                        <a:pt x="858" y="531"/>
                      </a:lnTo>
                      <a:lnTo>
                        <a:pt x="853" y="505"/>
                      </a:lnTo>
                      <a:lnTo>
                        <a:pt x="845" y="505"/>
                      </a:lnTo>
                      <a:lnTo>
                        <a:pt x="838" y="491"/>
                      </a:lnTo>
                      <a:lnTo>
                        <a:pt x="830" y="491"/>
                      </a:lnTo>
                      <a:lnTo>
                        <a:pt x="830" y="498"/>
                      </a:lnTo>
                      <a:lnTo>
                        <a:pt x="820" y="486"/>
                      </a:lnTo>
                      <a:lnTo>
                        <a:pt x="805" y="505"/>
                      </a:lnTo>
                      <a:lnTo>
                        <a:pt x="806" y="504"/>
                      </a:lnTo>
                      <a:lnTo>
                        <a:pt x="781" y="526"/>
                      </a:lnTo>
                      <a:lnTo>
                        <a:pt x="799" y="528"/>
                      </a:lnTo>
                      <a:lnTo>
                        <a:pt x="824" y="512"/>
                      </a:lnTo>
                      <a:lnTo>
                        <a:pt x="817" y="525"/>
                      </a:lnTo>
                      <a:lnTo>
                        <a:pt x="858" y="530"/>
                      </a:lnTo>
                      <a:lnTo>
                        <a:pt x="859" y="530"/>
                      </a:lnTo>
                      <a:lnTo>
                        <a:pt x="863" y="539"/>
                      </a:lnTo>
                      <a:lnTo>
                        <a:pt x="837" y="539"/>
                      </a:lnTo>
                      <a:lnTo>
                        <a:pt x="824" y="559"/>
                      </a:lnTo>
                      <a:lnTo>
                        <a:pt x="832" y="553"/>
                      </a:lnTo>
                      <a:lnTo>
                        <a:pt x="823" y="587"/>
                      </a:lnTo>
                      <a:lnTo>
                        <a:pt x="827" y="609"/>
                      </a:lnTo>
                      <a:lnTo>
                        <a:pt x="836" y="607"/>
                      </a:lnTo>
                      <a:lnTo>
                        <a:pt x="841" y="561"/>
                      </a:lnTo>
                      <a:lnTo>
                        <a:pt x="853" y="544"/>
                      </a:lnTo>
                      <a:lnTo>
                        <a:pt x="869" y="552"/>
                      </a:lnTo>
                      <a:lnTo>
                        <a:pt x="863" y="577"/>
                      </a:lnTo>
                      <a:lnTo>
                        <a:pt x="874" y="571"/>
                      </a:lnTo>
                      <a:lnTo>
                        <a:pt x="879" y="587"/>
                      </a:lnTo>
                      <a:lnTo>
                        <a:pt x="879" y="596"/>
                      </a:lnTo>
                      <a:lnTo>
                        <a:pt x="874" y="599"/>
                      </a:lnTo>
                      <a:lnTo>
                        <a:pt x="872" y="606"/>
                      </a:lnTo>
                      <a:lnTo>
                        <a:pt x="874" y="613"/>
                      </a:lnTo>
                      <a:lnTo>
                        <a:pt x="887" y="615"/>
                      </a:lnTo>
                      <a:lnTo>
                        <a:pt x="917" y="592"/>
                      </a:lnTo>
                      <a:lnTo>
                        <a:pt x="913" y="587"/>
                      </a:lnTo>
                      <a:lnTo>
                        <a:pt x="944" y="580"/>
                      </a:lnTo>
                      <a:lnTo>
                        <a:pt x="947" y="565"/>
                      </a:lnTo>
                      <a:lnTo>
                        <a:pt x="1000" y="550"/>
                      </a:lnTo>
                      <a:lnTo>
                        <a:pt x="1014" y="513"/>
                      </a:lnTo>
                      <a:lnTo>
                        <a:pt x="1030" y="520"/>
                      </a:lnTo>
                      <a:lnTo>
                        <a:pt x="1030" y="545"/>
                      </a:lnTo>
                      <a:lnTo>
                        <a:pt x="1037" y="553"/>
                      </a:lnTo>
                      <a:lnTo>
                        <a:pt x="1037" y="561"/>
                      </a:lnTo>
                      <a:lnTo>
                        <a:pt x="1006" y="578"/>
                      </a:lnTo>
                      <a:lnTo>
                        <a:pt x="998" y="600"/>
                      </a:lnTo>
                      <a:lnTo>
                        <a:pt x="1009" y="612"/>
                      </a:lnTo>
                      <a:lnTo>
                        <a:pt x="968" y="626"/>
                      </a:lnTo>
                      <a:lnTo>
                        <a:pt x="958" y="655"/>
                      </a:lnTo>
                      <a:lnTo>
                        <a:pt x="951" y="646"/>
                      </a:lnTo>
                      <a:lnTo>
                        <a:pt x="958" y="663"/>
                      </a:lnTo>
                      <a:lnTo>
                        <a:pt x="947" y="686"/>
                      </a:lnTo>
                      <a:lnTo>
                        <a:pt x="946" y="646"/>
                      </a:lnTo>
                      <a:lnTo>
                        <a:pt x="939" y="651"/>
                      </a:lnTo>
                      <a:lnTo>
                        <a:pt x="942" y="669"/>
                      </a:lnTo>
                      <a:lnTo>
                        <a:pt x="933" y="662"/>
                      </a:lnTo>
                      <a:lnTo>
                        <a:pt x="942" y="673"/>
                      </a:lnTo>
                      <a:lnTo>
                        <a:pt x="940" y="689"/>
                      </a:lnTo>
                      <a:lnTo>
                        <a:pt x="947" y="702"/>
                      </a:lnTo>
                      <a:lnTo>
                        <a:pt x="939" y="705"/>
                      </a:lnTo>
                      <a:lnTo>
                        <a:pt x="949" y="710"/>
                      </a:lnTo>
                      <a:lnTo>
                        <a:pt x="898" y="757"/>
                      </a:lnTo>
                      <a:lnTo>
                        <a:pt x="889" y="783"/>
                      </a:lnTo>
                      <a:lnTo>
                        <a:pt x="902" y="843"/>
                      </a:lnTo>
                      <a:lnTo>
                        <a:pt x="899" y="869"/>
                      </a:lnTo>
                      <a:lnTo>
                        <a:pt x="893" y="869"/>
                      </a:lnTo>
                      <a:lnTo>
                        <a:pt x="879" y="837"/>
                      </a:lnTo>
                      <a:lnTo>
                        <a:pt x="876" y="810"/>
                      </a:lnTo>
                      <a:lnTo>
                        <a:pt x="865" y="795"/>
                      </a:lnTo>
                      <a:lnTo>
                        <a:pt x="823" y="793"/>
                      </a:lnTo>
                      <a:lnTo>
                        <a:pt x="822" y="783"/>
                      </a:lnTo>
                      <a:lnTo>
                        <a:pt x="820" y="789"/>
                      </a:lnTo>
                      <a:lnTo>
                        <a:pt x="798" y="792"/>
                      </a:lnTo>
                      <a:lnTo>
                        <a:pt x="809" y="794"/>
                      </a:lnTo>
                      <a:lnTo>
                        <a:pt x="809" y="812"/>
                      </a:lnTo>
                      <a:lnTo>
                        <a:pt x="781" y="801"/>
                      </a:lnTo>
                      <a:lnTo>
                        <a:pt x="751" y="801"/>
                      </a:lnTo>
                      <a:lnTo>
                        <a:pt x="749" y="815"/>
                      </a:lnTo>
                      <a:lnTo>
                        <a:pt x="727" y="831"/>
                      </a:lnTo>
                      <a:lnTo>
                        <a:pt x="730" y="859"/>
                      </a:lnTo>
                      <a:lnTo>
                        <a:pt x="722" y="876"/>
                      </a:lnTo>
                      <a:lnTo>
                        <a:pt x="723" y="914"/>
                      </a:lnTo>
                      <a:lnTo>
                        <a:pt x="742" y="962"/>
                      </a:lnTo>
                      <a:lnTo>
                        <a:pt x="757" y="972"/>
                      </a:lnTo>
                      <a:lnTo>
                        <a:pt x="786" y="967"/>
                      </a:lnTo>
                      <a:lnTo>
                        <a:pt x="798" y="928"/>
                      </a:lnTo>
                      <a:lnTo>
                        <a:pt x="822" y="921"/>
                      </a:lnTo>
                      <a:lnTo>
                        <a:pt x="834" y="928"/>
                      </a:lnTo>
                      <a:lnTo>
                        <a:pt x="824" y="973"/>
                      </a:lnTo>
                      <a:lnTo>
                        <a:pt x="822" y="962"/>
                      </a:lnTo>
                      <a:lnTo>
                        <a:pt x="819" y="1007"/>
                      </a:lnTo>
                      <a:lnTo>
                        <a:pt x="853" y="1007"/>
                      </a:lnTo>
                      <a:lnTo>
                        <a:pt x="869" y="1021"/>
                      </a:lnTo>
                      <a:lnTo>
                        <a:pt x="867" y="1077"/>
                      </a:lnTo>
                      <a:lnTo>
                        <a:pt x="879" y="1095"/>
                      </a:lnTo>
                      <a:lnTo>
                        <a:pt x="890" y="1105"/>
                      </a:lnTo>
                      <a:lnTo>
                        <a:pt x="912" y="1095"/>
                      </a:lnTo>
                      <a:lnTo>
                        <a:pt x="931" y="1107"/>
                      </a:lnTo>
                      <a:lnTo>
                        <a:pt x="931" y="1108"/>
                      </a:lnTo>
                      <a:lnTo>
                        <a:pt x="932" y="1106"/>
                      </a:lnTo>
                      <a:lnTo>
                        <a:pt x="937" y="1116"/>
                      </a:lnTo>
                      <a:lnTo>
                        <a:pt x="957" y="1074"/>
                      </a:lnTo>
                      <a:lnTo>
                        <a:pt x="991" y="1054"/>
                      </a:lnTo>
                      <a:lnTo>
                        <a:pt x="994" y="1062"/>
                      </a:lnTo>
                      <a:lnTo>
                        <a:pt x="985" y="1087"/>
                      </a:lnTo>
                      <a:lnTo>
                        <a:pt x="991" y="1101"/>
                      </a:lnTo>
                      <a:lnTo>
                        <a:pt x="996" y="1097"/>
                      </a:lnTo>
                      <a:lnTo>
                        <a:pt x="994" y="1078"/>
                      </a:lnTo>
                      <a:lnTo>
                        <a:pt x="1009" y="1067"/>
                      </a:lnTo>
                      <a:lnTo>
                        <a:pt x="1008" y="1057"/>
                      </a:lnTo>
                      <a:lnTo>
                        <a:pt x="1027" y="1081"/>
                      </a:lnTo>
                      <a:lnTo>
                        <a:pt x="1088" y="1080"/>
                      </a:lnTo>
                      <a:lnTo>
                        <a:pt x="1078" y="1083"/>
                      </a:lnTo>
                      <a:lnTo>
                        <a:pt x="1099" y="1097"/>
                      </a:lnTo>
                      <a:lnTo>
                        <a:pt x="1099" y="1111"/>
                      </a:lnTo>
                      <a:lnTo>
                        <a:pt x="1110" y="1112"/>
                      </a:lnTo>
                      <a:lnTo>
                        <a:pt x="1110" y="1113"/>
                      </a:lnTo>
                      <a:lnTo>
                        <a:pt x="1141" y="1147"/>
                      </a:lnTo>
                      <a:lnTo>
                        <a:pt x="1172" y="1152"/>
                      </a:lnTo>
                      <a:lnTo>
                        <a:pt x="1196" y="1172"/>
                      </a:lnTo>
                      <a:lnTo>
                        <a:pt x="1195" y="1174"/>
                      </a:lnTo>
                      <a:lnTo>
                        <a:pt x="1196" y="1173"/>
                      </a:lnTo>
                      <a:lnTo>
                        <a:pt x="1214" y="1206"/>
                      </a:lnTo>
                      <a:lnTo>
                        <a:pt x="1197" y="1236"/>
                      </a:lnTo>
                      <a:lnTo>
                        <a:pt x="1207" y="1253"/>
                      </a:lnTo>
                      <a:lnTo>
                        <a:pt x="1196" y="1257"/>
                      </a:lnTo>
                      <a:lnTo>
                        <a:pt x="1217" y="1254"/>
                      </a:lnTo>
                      <a:lnTo>
                        <a:pt x="1217" y="1264"/>
                      </a:lnTo>
                      <a:lnTo>
                        <a:pt x="1231" y="1239"/>
                      </a:lnTo>
                      <a:lnTo>
                        <a:pt x="1242" y="1238"/>
                      </a:lnTo>
                      <a:lnTo>
                        <a:pt x="1264" y="1250"/>
                      </a:lnTo>
                      <a:lnTo>
                        <a:pt x="1269" y="1267"/>
                      </a:lnTo>
                      <a:lnTo>
                        <a:pt x="1318" y="1272"/>
                      </a:lnTo>
                      <a:lnTo>
                        <a:pt x="1343" y="1299"/>
                      </a:lnTo>
                      <a:lnTo>
                        <a:pt x="1361" y="1301"/>
                      </a:lnTo>
                      <a:lnTo>
                        <a:pt x="1365" y="1327"/>
                      </a:lnTo>
                      <a:lnTo>
                        <a:pt x="1363" y="1354"/>
                      </a:lnTo>
                      <a:lnTo>
                        <a:pt x="1324" y="1414"/>
                      </a:lnTo>
                      <a:lnTo>
                        <a:pt x="1322" y="1476"/>
                      </a:lnTo>
                      <a:lnTo>
                        <a:pt x="1300" y="1540"/>
                      </a:lnTo>
                      <a:lnTo>
                        <a:pt x="1291" y="1554"/>
                      </a:lnTo>
                      <a:lnTo>
                        <a:pt x="1267" y="1554"/>
                      </a:lnTo>
                      <a:lnTo>
                        <a:pt x="1228" y="1591"/>
                      </a:lnTo>
                      <a:lnTo>
                        <a:pt x="1226" y="1634"/>
                      </a:lnTo>
                      <a:lnTo>
                        <a:pt x="1176" y="1716"/>
                      </a:lnTo>
                      <a:lnTo>
                        <a:pt x="1176" y="1715"/>
                      </a:lnTo>
                      <a:lnTo>
                        <a:pt x="1161" y="1736"/>
                      </a:lnTo>
                      <a:lnTo>
                        <a:pt x="1124" y="1719"/>
                      </a:lnTo>
                      <a:lnTo>
                        <a:pt x="1142" y="1765"/>
                      </a:lnTo>
                      <a:lnTo>
                        <a:pt x="1130" y="1789"/>
                      </a:lnTo>
                      <a:lnTo>
                        <a:pt x="1086" y="1795"/>
                      </a:lnTo>
                      <a:lnTo>
                        <a:pt x="1083" y="1831"/>
                      </a:lnTo>
                      <a:lnTo>
                        <a:pt x="1057" y="1830"/>
                      </a:lnTo>
                      <a:lnTo>
                        <a:pt x="1057" y="1849"/>
                      </a:lnTo>
                      <a:lnTo>
                        <a:pt x="1064" y="1856"/>
                      </a:lnTo>
                      <a:lnTo>
                        <a:pt x="1071" y="1849"/>
                      </a:lnTo>
                      <a:lnTo>
                        <a:pt x="1072" y="1861"/>
                      </a:lnTo>
                      <a:lnTo>
                        <a:pt x="1057" y="1861"/>
                      </a:lnTo>
                      <a:lnTo>
                        <a:pt x="1066" y="1866"/>
                      </a:lnTo>
                      <a:lnTo>
                        <a:pt x="1057" y="1875"/>
                      </a:lnTo>
                      <a:lnTo>
                        <a:pt x="1053" y="1901"/>
                      </a:lnTo>
                      <a:lnTo>
                        <a:pt x="1033" y="1917"/>
                      </a:lnTo>
                      <a:lnTo>
                        <a:pt x="1052" y="1943"/>
                      </a:lnTo>
                      <a:lnTo>
                        <a:pt x="1027" y="1988"/>
                      </a:lnTo>
                      <a:lnTo>
                        <a:pt x="1020" y="1983"/>
                      </a:lnTo>
                      <a:lnTo>
                        <a:pt x="1014" y="2018"/>
                      </a:lnTo>
                      <a:lnTo>
                        <a:pt x="1024" y="2028"/>
                      </a:lnTo>
                      <a:lnTo>
                        <a:pt x="998" y="2040"/>
                      </a:lnTo>
                      <a:lnTo>
                        <a:pt x="995" y="2058"/>
                      </a:lnTo>
                      <a:lnTo>
                        <a:pt x="983" y="2054"/>
                      </a:lnTo>
                      <a:lnTo>
                        <a:pt x="996" y="2040"/>
                      </a:lnTo>
                      <a:lnTo>
                        <a:pt x="979" y="2036"/>
                      </a:lnTo>
                      <a:lnTo>
                        <a:pt x="978" y="2016"/>
                      </a:lnTo>
                      <a:lnTo>
                        <a:pt x="971" y="2025"/>
                      </a:lnTo>
                      <a:lnTo>
                        <a:pt x="964" y="2006"/>
                      </a:lnTo>
                      <a:lnTo>
                        <a:pt x="968" y="2002"/>
                      </a:lnTo>
                      <a:lnTo>
                        <a:pt x="960" y="1991"/>
                      </a:lnTo>
                      <a:lnTo>
                        <a:pt x="968" y="1982"/>
                      </a:lnTo>
                      <a:lnTo>
                        <a:pt x="960" y="1953"/>
                      </a:lnTo>
                      <a:lnTo>
                        <a:pt x="973" y="1956"/>
                      </a:lnTo>
                      <a:lnTo>
                        <a:pt x="960" y="1943"/>
                      </a:lnTo>
                      <a:lnTo>
                        <a:pt x="963" y="1932"/>
                      </a:lnTo>
                      <a:lnTo>
                        <a:pt x="949" y="1932"/>
                      </a:lnTo>
                      <a:lnTo>
                        <a:pt x="958" y="1916"/>
                      </a:lnTo>
                      <a:lnTo>
                        <a:pt x="968" y="1927"/>
                      </a:lnTo>
                      <a:lnTo>
                        <a:pt x="979" y="1898"/>
                      </a:lnTo>
                      <a:lnTo>
                        <a:pt x="975" y="1884"/>
                      </a:lnTo>
                      <a:lnTo>
                        <a:pt x="982" y="1844"/>
                      </a:lnTo>
                      <a:lnTo>
                        <a:pt x="968" y="1839"/>
                      </a:lnTo>
                      <a:lnTo>
                        <a:pt x="970" y="1773"/>
                      </a:lnTo>
                      <a:lnTo>
                        <a:pt x="991" y="1703"/>
                      </a:lnTo>
                      <a:lnTo>
                        <a:pt x="991" y="1646"/>
                      </a:lnTo>
                      <a:lnTo>
                        <a:pt x="1006" y="1533"/>
                      </a:lnTo>
                      <a:lnTo>
                        <a:pt x="1000" y="1484"/>
                      </a:lnTo>
                      <a:lnTo>
                        <a:pt x="941" y="1428"/>
                      </a:lnTo>
                      <a:lnTo>
                        <a:pt x="917" y="1345"/>
                      </a:lnTo>
                      <a:lnTo>
                        <a:pt x="894" y="1312"/>
                      </a:lnTo>
                      <a:lnTo>
                        <a:pt x="891" y="1290"/>
                      </a:lnTo>
                      <a:lnTo>
                        <a:pt x="902" y="1277"/>
                      </a:lnTo>
                      <a:lnTo>
                        <a:pt x="907" y="1267"/>
                      </a:lnTo>
                      <a:lnTo>
                        <a:pt x="896" y="1262"/>
                      </a:lnTo>
                      <a:lnTo>
                        <a:pt x="896" y="1243"/>
                      </a:lnTo>
                      <a:lnTo>
                        <a:pt x="902" y="1217"/>
                      </a:lnTo>
                      <a:lnTo>
                        <a:pt x="917" y="1210"/>
                      </a:lnTo>
                      <a:lnTo>
                        <a:pt x="935" y="1175"/>
                      </a:lnTo>
                      <a:lnTo>
                        <a:pt x="931" y="1174"/>
                      </a:lnTo>
                      <a:lnTo>
                        <a:pt x="926" y="1127"/>
                      </a:lnTo>
                      <a:lnTo>
                        <a:pt x="926" y="1129"/>
                      </a:lnTo>
                      <a:lnTo>
                        <a:pt x="926" y="1127"/>
                      </a:lnTo>
                      <a:lnTo>
                        <a:pt x="924" y="1111"/>
                      </a:lnTo>
                      <a:lnTo>
                        <a:pt x="913" y="1103"/>
                      </a:lnTo>
                      <a:lnTo>
                        <a:pt x="900" y="1113"/>
                      </a:lnTo>
                      <a:lnTo>
                        <a:pt x="902" y="1124"/>
                      </a:lnTo>
                      <a:lnTo>
                        <a:pt x="899" y="1127"/>
                      </a:lnTo>
                      <a:lnTo>
                        <a:pt x="874" y="1113"/>
                      </a:lnTo>
                      <a:lnTo>
                        <a:pt x="855" y="1087"/>
                      </a:lnTo>
                      <a:lnTo>
                        <a:pt x="848" y="1090"/>
                      </a:lnTo>
                      <a:lnTo>
                        <a:pt x="847" y="1074"/>
                      </a:lnTo>
                      <a:lnTo>
                        <a:pt x="824" y="1041"/>
                      </a:lnTo>
                      <a:lnTo>
                        <a:pt x="801" y="1035"/>
                      </a:lnTo>
                      <a:lnTo>
                        <a:pt x="779" y="1023"/>
                      </a:lnTo>
                      <a:lnTo>
                        <a:pt x="801" y="1035"/>
                      </a:lnTo>
                      <a:lnTo>
                        <a:pt x="779" y="1023"/>
                      </a:lnTo>
                      <a:lnTo>
                        <a:pt x="758" y="1001"/>
                      </a:lnTo>
                      <a:lnTo>
                        <a:pt x="726" y="1005"/>
                      </a:lnTo>
                      <a:lnTo>
                        <a:pt x="653" y="958"/>
                      </a:lnTo>
                      <a:lnTo>
                        <a:pt x="642" y="942"/>
                      </a:lnTo>
                      <a:lnTo>
                        <a:pt x="648" y="927"/>
                      </a:lnTo>
                      <a:lnTo>
                        <a:pt x="642" y="909"/>
                      </a:lnTo>
                      <a:lnTo>
                        <a:pt x="606" y="865"/>
                      </a:lnTo>
                      <a:lnTo>
                        <a:pt x="606" y="853"/>
                      </a:lnTo>
                      <a:lnTo>
                        <a:pt x="580" y="819"/>
                      </a:lnTo>
                      <a:lnTo>
                        <a:pt x="559" y="776"/>
                      </a:lnTo>
                      <a:lnTo>
                        <a:pt x="548" y="770"/>
                      </a:lnTo>
                      <a:lnTo>
                        <a:pt x="551" y="795"/>
                      </a:lnTo>
                      <a:lnTo>
                        <a:pt x="603" y="897"/>
                      </a:lnTo>
                      <a:lnTo>
                        <a:pt x="598" y="905"/>
                      </a:lnTo>
                      <a:lnTo>
                        <a:pt x="576" y="876"/>
                      </a:lnTo>
                      <a:lnTo>
                        <a:pt x="577" y="863"/>
                      </a:lnTo>
                      <a:lnTo>
                        <a:pt x="566" y="845"/>
                      </a:lnTo>
                      <a:lnTo>
                        <a:pt x="546" y="832"/>
                      </a:lnTo>
                      <a:lnTo>
                        <a:pt x="556" y="832"/>
                      </a:lnTo>
                      <a:lnTo>
                        <a:pt x="556" y="822"/>
                      </a:lnTo>
                      <a:lnTo>
                        <a:pt x="541" y="803"/>
                      </a:lnTo>
                      <a:lnTo>
                        <a:pt x="525" y="759"/>
                      </a:lnTo>
                      <a:lnTo>
                        <a:pt x="509" y="736"/>
                      </a:lnTo>
                      <a:lnTo>
                        <a:pt x="490" y="726"/>
                      </a:lnTo>
                      <a:lnTo>
                        <a:pt x="472" y="686"/>
                      </a:lnTo>
                      <a:lnTo>
                        <a:pt x="477" y="669"/>
                      </a:lnTo>
                      <a:lnTo>
                        <a:pt x="466" y="669"/>
                      </a:lnTo>
                      <a:lnTo>
                        <a:pt x="452" y="633"/>
                      </a:lnTo>
                      <a:lnTo>
                        <a:pt x="456" y="538"/>
                      </a:lnTo>
                      <a:lnTo>
                        <a:pt x="463" y="534"/>
                      </a:lnTo>
                      <a:lnTo>
                        <a:pt x="462" y="535"/>
                      </a:lnTo>
                      <a:lnTo>
                        <a:pt x="455" y="533"/>
                      </a:lnTo>
                      <a:lnTo>
                        <a:pt x="447" y="502"/>
                      </a:lnTo>
                      <a:lnTo>
                        <a:pt x="468" y="502"/>
                      </a:lnTo>
                      <a:lnTo>
                        <a:pt x="466" y="514"/>
                      </a:lnTo>
                      <a:lnTo>
                        <a:pt x="472" y="503"/>
                      </a:lnTo>
                      <a:lnTo>
                        <a:pt x="464" y="487"/>
                      </a:lnTo>
                      <a:lnTo>
                        <a:pt x="462" y="475"/>
                      </a:lnTo>
                      <a:lnTo>
                        <a:pt x="445" y="469"/>
                      </a:lnTo>
                      <a:lnTo>
                        <a:pt x="447" y="460"/>
                      </a:lnTo>
                      <a:lnTo>
                        <a:pt x="416" y="447"/>
                      </a:lnTo>
                      <a:lnTo>
                        <a:pt x="419" y="443"/>
                      </a:lnTo>
                      <a:lnTo>
                        <a:pt x="413" y="422"/>
                      </a:lnTo>
                      <a:lnTo>
                        <a:pt x="404" y="421"/>
                      </a:lnTo>
                      <a:lnTo>
                        <a:pt x="388" y="386"/>
                      </a:lnTo>
                      <a:lnTo>
                        <a:pt x="391" y="375"/>
                      </a:lnTo>
                      <a:lnTo>
                        <a:pt x="383" y="377"/>
                      </a:lnTo>
                      <a:lnTo>
                        <a:pt x="381" y="353"/>
                      </a:lnTo>
                      <a:lnTo>
                        <a:pt x="370" y="363"/>
                      </a:lnTo>
                      <a:lnTo>
                        <a:pt x="377" y="349"/>
                      </a:lnTo>
                      <a:lnTo>
                        <a:pt x="357" y="330"/>
                      </a:lnTo>
                      <a:lnTo>
                        <a:pt x="361" y="317"/>
                      </a:lnTo>
                      <a:lnTo>
                        <a:pt x="343" y="308"/>
                      </a:lnTo>
                      <a:lnTo>
                        <a:pt x="336" y="287"/>
                      </a:lnTo>
                      <a:lnTo>
                        <a:pt x="338" y="311"/>
                      </a:lnTo>
                      <a:lnTo>
                        <a:pt x="329" y="297"/>
                      </a:lnTo>
                      <a:lnTo>
                        <a:pt x="321" y="297"/>
                      </a:lnTo>
                      <a:lnTo>
                        <a:pt x="329" y="305"/>
                      </a:lnTo>
                      <a:lnTo>
                        <a:pt x="325" y="311"/>
                      </a:lnTo>
                      <a:lnTo>
                        <a:pt x="314" y="304"/>
                      </a:lnTo>
                      <a:lnTo>
                        <a:pt x="309" y="288"/>
                      </a:lnTo>
                      <a:lnTo>
                        <a:pt x="309" y="286"/>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37" name="Freeform 1160"/>
                <p:cNvSpPr>
                  <a:spLocks/>
                </p:cNvSpPr>
                <p:nvPr/>
              </p:nvSpPr>
              <p:spPr bwMode="auto">
                <a:xfrm>
                  <a:off x="770" y="1095"/>
                  <a:ext cx="416" cy="183"/>
                </a:xfrm>
                <a:custGeom>
                  <a:avLst/>
                  <a:gdLst>
                    <a:gd name="T0" fmla="*/ 0 w 273"/>
                    <a:gd name="T1" fmla="*/ 4492 h 134"/>
                    <a:gd name="T2" fmla="*/ 7214 w 273"/>
                    <a:gd name="T3" fmla="*/ 3289 h 134"/>
                    <a:gd name="T4" fmla="*/ 2728 w 273"/>
                    <a:gd name="T5" fmla="*/ 2542 h 134"/>
                    <a:gd name="T6" fmla="*/ 22412 w 273"/>
                    <a:gd name="T7" fmla="*/ 598 h 134"/>
                    <a:gd name="T8" fmla="*/ 36859 w 273"/>
                    <a:gd name="T9" fmla="*/ 0 h 134"/>
                    <a:gd name="T10" fmla="*/ 41606 w 273"/>
                    <a:gd name="T11" fmla="*/ 1419 h 134"/>
                    <a:gd name="T12" fmla="*/ 35951 w 273"/>
                    <a:gd name="T13" fmla="*/ 2159 h 134"/>
                    <a:gd name="T14" fmla="*/ 48730 w 273"/>
                    <a:gd name="T15" fmla="*/ 848 h 134"/>
                    <a:gd name="T16" fmla="*/ 63773 w 273"/>
                    <a:gd name="T17" fmla="*/ 2081 h 134"/>
                    <a:gd name="T18" fmla="*/ 58930 w 273"/>
                    <a:gd name="T19" fmla="*/ 2977 h 134"/>
                    <a:gd name="T20" fmla="*/ 75209 w 273"/>
                    <a:gd name="T21" fmla="*/ 2348 h 134"/>
                    <a:gd name="T22" fmla="*/ 72075 w 273"/>
                    <a:gd name="T23" fmla="*/ 1158 h 134"/>
                    <a:gd name="T24" fmla="*/ 78373 w 273"/>
                    <a:gd name="T25" fmla="*/ 1158 h 134"/>
                    <a:gd name="T26" fmla="*/ 91241 w 273"/>
                    <a:gd name="T27" fmla="*/ 5162 h 134"/>
                    <a:gd name="T28" fmla="*/ 95240 w 273"/>
                    <a:gd name="T29" fmla="*/ 4492 h 134"/>
                    <a:gd name="T30" fmla="*/ 91241 w 273"/>
                    <a:gd name="T31" fmla="*/ 1 h 134"/>
                    <a:gd name="T32" fmla="*/ 102939 w 273"/>
                    <a:gd name="T33" fmla="*/ 235 h 134"/>
                    <a:gd name="T34" fmla="*/ 113483 w 273"/>
                    <a:gd name="T35" fmla="*/ 1763 h 134"/>
                    <a:gd name="T36" fmla="*/ 120840 w 273"/>
                    <a:gd name="T37" fmla="*/ 6884 h 134"/>
                    <a:gd name="T38" fmla="*/ 150784 w 273"/>
                    <a:gd name="T39" fmla="*/ 9207 h 134"/>
                    <a:gd name="T40" fmla="*/ 150784 w 273"/>
                    <a:gd name="T41" fmla="*/ 10719 h 134"/>
                    <a:gd name="T42" fmla="*/ 143089 w 273"/>
                    <a:gd name="T43" fmla="*/ 9934 h 134"/>
                    <a:gd name="T44" fmla="*/ 132579 w 273"/>
                    <a:gd name="T45" fmla="*/ 11156 h 134"/>
                    <a:gd name="T46" fmla="*/ 147296 w 273"/>
                    <a:gd name="T47" fmla="*/ 11976 h 134"/>
                    <a:gd name="T48" fmla="*/ 134653 w 273"/>
                    <a:gd name="T49" fmla="*/ 13149 h 134"/>
                    <a:gd name="T50" fmla="*/ 114062 w 273"/>
                    <a:gd name="T51" fmla="*/ 12839 h 134"/>
                    <a:gd name="T52" fmla="*/ 103567 w 273"/>
                    <a:gd name="T53" fmla="*/ 11194 h 134"/>
                    <a:gd name="T54" fmla="*/ 78373 w 273"/>
                    <a:gd name="T55" fmla="*/ 13720 h 134"/>
                    <a:gd name="T56" fmla="*/ 48451 w 273"/>
                    <a:gd name="T57" fmla="*/ 14316 h 134"/>
                    <a:gd name="T58" fmla="*/ 41606 w 273"/>
                    <a:gd name="T59" fmla="*/ 11969 h 134"/>
                    <a:gd name="T60" fmla="*/ 24325 w 273"/>
                    <a:gd name="T61" fmla="*/ 11783 h 134"/>
                    <a:gd name="T62" fmla="*/ 13772 w 273"/>
                    <a:gd name="T63" fmla="*/ 9702 h 134"/>
                    <a:gd name="T64" fmla="*/ 57499 w 273"/>
                    <a:gd name="T65" fmla="*/ 8533 h 134"/>
                    <a:gd name="T66" fmla="*/ 12360 w 273"/>
                    <a:gd name="T67" fmla="*/ 7914 h 134"/>
                    <a:gd name="T68" fmla="*/ 5429 w 273"/>
                    <a:gd name="T69" fmla="*/ 6884 h 134"/>
                    <a:gd name="T70" fmla="*/ 29271 w 273"/>
                    <a:gd name="T71" fmla="*/ 5498 h 134"/>
                    <a:gd name="T72" fmla="*/ 7214 w 273"/>
                    <a:gd name="T73" fmla="*/ 5844 h 134"/>
                    <a:gd name="T74" fmla="*/ 9553 w 273"/>
                    <a:gd name="T75" fmla="*/ 5162 h 134"/>
                    <a:gd name="T76" fmla="*/ 0 w 273"/>
                    <a:gd name="T77" fmla="*/ 4492 h 1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134">
                      <a:moveTo>
                        <a:pt x="0" y="42"/>
                      </a:moveTo>
                      <a:lnTo>
                        <a:pt x="13" y="31"/>
                      </a:lnTo>
                      <a:lnTo>
                        <a:pt x="5" y="24"/>
                      </a:lnTo>
                      <a:lnTo>
                        <a:pt x="41" y="5"/>
                      </a:lnTo>
                      <a:lnTo>
                        <a:pt x="66" y="0"/>
                      </a:lnTo>
                      <a:lnTo>
                        <a:pt x="75" y="13"/>
                      </a:lnTo>
                      <a:lnTo>
                        <a:pt x="65" y="20"/>
                      </a:lnTo>
                      <a:lnTo>
                        <a:pt x="88" y="8"/>
                      </a:lnTo>
                      <a:lnTo>
                        <a:pt x="115" y="19"/>
                      </a:lnTo>
                      <a:lnTo>
                        <a:pt x="106" y="28"/>
                      </a:lnTo>
                      <a:lnTo>
                        <a:pt x="136" y="22"/>
                      </a:lnTo>
                      <a:lnTo>
                        <a:pt x="130" y="11"/>
                      </a:lnTo>
                      <a:lnTo>
                        <a:pt x="141" y="11"/>
                      </a:lnTo>
                      <a:lnTo>
                        <a:pt x="165" y="48"/>
                      </a:lnTo>
                      <a:lnTo>
                        <a:pt x="172" y="42"/>
                      </a:lnTo>
                      <a:lnTo>
                        <a:pt x="165" y="1"/>
                      </a:lnTo>
                      <a:lnTo>
                        <a:pt x="186" y="2"/>
                      </a:lnTo>
                      <a:lnTo>
                        <a:pt x="205" y="17"/>
                      </a:lnTo>
                      <a:lnTo>
                        <a:pt x="218" y="64"/>
                      </a:lnTo>
                      <a:lnTo>
                        <a:pt x="272" y="86"/>
                      </a:lnTo>
                      <a:lnTo>
                        <a:pt x="272" y="100"/>
                      </a:lnTo>
                      <a:lnTo>
                        <a:pt x="258" y="93"/>
                      </a:lnTo>
                      <a:lnTo>
                        <a:pt x="239" y="104"/>
                      </a:lnTo>
                      <a:lnTo>
                        <a:pt x="266" y="112"/>
                      </a:lnTo>
                      <a:lnTo>
                        <a:pt x="243" y="123"/>
                      </a:lnTo>
                      <a:lnTo>
                        <a:pt x="206" y="119"/>
                      </a:lnTo>
                      <a:lnTo>
                        <a:pt x="187" y="105"/>
                      </a:lnTo>
                      <a:lnTo>
                        <a:pt x="141" y="128"/>
                      </a:lnTo>
                      <a:lnTo>
                        <a:pt x="87" y="133"/>
                      </a:lnTo>
                      <a:lnTo>
                        <a:pt x="75" y="111"/>
                      </a:lnTo>
                      <a:lnTo>
                        <a:pt x="44" y="110"/>
                      </a:lnTo>
                      <a:lnTo>
                        <a:pt x="25" y="91"/>
                      </a:lnTo>
                      <a:lnTo>
                        <a:pt x="104" y="80"/>
                      </a:lnTo>
                      <a:lnTo>
                        <a:pt x="22" y="74"/>
                      </a:lnTo>
                      <a:lnTo>
                        <a:pt x="10" y="64"/>
                      </a:lnTo>
                      <a:lnTo>
                        <a:pt x="53" y="51"/>
                      </a:lnTo>
                      <a:lnTo>
                        <a:pt x="13" y="55"/>
                      </a:lnTo>
                      <a:lnTo>
                        <a:pt x="17" y="48"/>
                      </a:lnTo>
                      <a:lnTo>
                        <a:pt x="0" y="4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38" name="Freeform 1161"/>
                <p:cNvSpPr>
                  <a:spLocks/>
                </p:cNvSpPr>
                <p:nvPr/>
              </p:nvSpPr>
              <p:spPr bwMode="auto">
                <a:xfrm>
                  <a:off x="1029" y="1078"/>
                  <a:ext cx="137" cy="96"/>
                </a:xfrm>
                <a:custGeom>
                  <a:avLst/>
                  <a:gdLst>
                    <a:gd name="T0" fmla="*/ 0 w 90"/>
                    <a:gd name="T1" fmla="*/ 3616 h 70"/>
                    <a:gd name="T2" fmla="*/ 1171 w 90"/>
                    <a:gd name="T3" fmla="*/ 2735 h 70"/>
                    <a:gd name="T4" fmla="*/ 18653 w 90"/>
                    <a:gd name="T5" fmla="*/ 3412 h 70"/>
                    <a:gd name="T6" fmla="*/ 15743 w 90"/>
                    <a:gd name="T7" fmla="*/ 2078 h 70"/>
                    <a:gd name="T8" fmla="*/ 20751 w 90"/>
                    <a:gd name="T9" fmla="*/ 2078 h 70"/>
                    <a:gd name="T10" fmla="*/ 9490 w 90"/>
                    <a:gd name="T11" fmla="*/ 1323 h 70"/>
                    <a:gd name="T12" fmla="*/ 15367 w 90"/>
                    <a:gd name="T13" fmla="*/ 1151 h 70"/>
                    <a:gd name="T14" fmla="*/ 9490 w 90"/>
                    <a:gd name="T15" fmla="*/ 612 h 70"/>
                    <a:gd name="T16" fmla="*/ 42003 w 90"/>
                    <a:gd name="T17" fmla="*/ 0 h 70"/>
                    <a:gd name="T18" fmla="*/ 42003 w 90"/>
                    <a:gd name="T19" fmla="*/ 1515 h 70"/>
                    <a:gd name="T20" fmla="*/ 32347 w 90"/>
                    <a:gd name="T21" fmla="*/ 2969 h 70"/>
                    <a:gd name="T22" fmla="*/ 45950 w 90"/>
                    <a:gd name="T23" fmla="*/ 3412 h 70"/>
                    <a:gd name="T24" fmla="*/ 48630 w 90"/>
                    <a:gd name="T25" fmla="*/ 6417 h 70"/>
                    <a:gd name="T26" fmla="*/ 27328 w 90"/>
                    <a:gd name="T27" fmla="*/ 7877 h 70"/>
                    <a:gd name="T28" fmla="*/ 18653 w 90"/>
                    <a:gd name="T29" fmla="*/ 5584 h 70"/>
                    <a:gd name="T30" fmla="*/ 0 w 90"/>
                    <a:gd name="T31" fmla="*/ 3616 h 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0" h="70">
                      <a:moveTo>
                        <a:pt x="0" y="32"/>
                      </a:moveTo>
                      <a:lnTo>
                        <a:pt x="2" y="24"/>
                      </a:lnTo>
                      <a:lnTo>
                        <a:pt x="34" y="30"/>
                      </a:lnTo>
                      <a:lnTo>
                        <a:pt x="29" y="18"/>
                      </a:lnTo>
                      <a:lnTo>
                        <a:pt x="38" y="18"/>
                      </a:lnTo>
                      <a:lnTo>
                        <a:pt x="17" y="12"/>
                      </a:lnTo>
                      <a:lnTo>
                        <a:pt x="28" y="10"/>
                      </a:lnTo>
                      <a:lnTo>
                        <a:pt x="17" y="5"/>
                      </a:lnTo>
                      <a:lnTo>
                        <a:pt x="77" y="0"/>
                      </a:lnTo>
                      <a:lnTo>
                        <a:pt x="77" y="13"/>
                      </a:lnTo>
                      <a:lnTo>
                        <a:pt x="59" y="26"/>
                      </a:lnTo>
                      <a:lnTo>
                        <a:pt x="84" y="30"/>
                      </a:lnTo>
                      <a:lnTo>
                        <a:pt x="89" y="56"/>
                      </a:lnTo>
                      <a:lnTo>
                        <a:pt x="50" y="69"/>
                      </a:lnTo>
                      <a:lnTo>
                        <a:pt x="34" y="49"/>
                      </a:lnTo>
                      <a:lnTo>
                        <a:pt x="0" y="3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39" name="Freeform 1162"/>
                <p:cNvSpPr>
                  <a:spLocks/>
                </p:cNvSpPr>
                <p:nvPr/>
              </p:nvSpPr>
              <p:spPr bwMode="auto">
                <a:xfrm>
                  <a:off x="1481" y="3910"/>
                  <a:ext cx="33" cy="39"/>
                </a:xfrm>
                <a:custGeom>
                  <a:avLst/>
                  <a:gdLst>
                    <a:gd name="T0" fmla="*/ 0 w 22"/>
                    <a:gd name="T1" fmla="*/ 239 h 29"/>
                    <a:gd name="T2" fmla="*/ 3443 w 22"/>
                    <a:gd name="T3" fmla="*/ 0 h 29"/>
                    <a:gd name="T4" fmla="*/ 3443 w 22"/>
                    <a:gd name="T5" fmla="*/ 1081 h 29"/>
                    <a:gd name="T6" fmla="*/ 9368 w 22"/>
                    <a:gd name="T7" fmla="*/ 1412 h 29"/>
                    <a:gd name="T8" fmla="*/ 4163 w 22"/>
                    <a:gd name="T9" fmla="*/ 2419 h 29"/>
                    <a:gd name="T10" fmla="*/ 0 w 22"/>
                    <a:gd name="T11" fmla="*/ 23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9">
                      <a:moveTo>
                        <a:pt x="0" y="3"/>
                      </a:moveTo>
                      <a:lnTo>
                        <a:pt x="7" y="0"/>
                      </a:lnTo>
                      <a:lnTo>
                        <a:pt x="7" y="13"/>
                      </a:lnTo>
                      <a:lnTo>
                        <a:pt x="21" y="16"/>
                      </a:lnTo>
                      <a:lnTo>
                        <a:pt x="9" y="28"/>
                      </a:lnTo>
                      <a:lnTo>
                        <a:pt x="0" y="3"/>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0" name="Freeform 1163"/>
                <p:cNvSpPr>
                  <a:spLocks/>
                </p:cNvSpPr>
                <p:nvPr/>
              </p:nvSpPr>
              <p:spPr bwMode="auto">
                <a:xfrm>
                  <a:off x="1554" y="3927"/>
                  <a:ext cx="59" cy="59"/>
                </a:xfrm>
                <a:custGeom>
                  <a:avLst/>
                  <a:gdLst>
                    <a:gd name="T0" fmla="*/ 0 w 39"/>
                    <a:gd name="T1" fmla="*/ 0 h 43"/>
                    <a:gd name="T2" fmla="*/ 1126 w 39"/>
                    <a:gd name="T3" fmla="*/ 4897 h 43"/>
                    <a:gd name="T4" fmla="*/ 18714 w 39"/>
                    <a:gd name="T5" fmla="*/ 4533 h 43"/>
                    <a:gd name="T6" fmla="*/ 4557 w 39"/>
                    <a:gd name="T7" fmla="*/ 2171 h 43"/>
                    <a:gd name="T8" fmla="*/ 0 w 39"/>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43">
                      <a:moveTo>
                        <a:pt x="0" y="0"/>
                      </a:moveTo>
                      <a:lnTo>
                        <a:pt x="2" y="42"/>
                      </a:lnTo>
                      <a:lnTo>
                        <a:pt x="38" y="39"/>
                      </a:lnTo>
                      <a:lnTo>
                        <a:pt x="9" y="19"/>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1" name="Freeform 1164"/>
                <p:cNvSpPr>
                  <a:spLocks/>
                </p:cNvSpPr>
                <p:nvPr/>
              </p:nvSpPr>
              <p:spPr bwMode="auto">
                <a:xfrm>
                  <a:off x="4393" y="3026"/>
                  <a:ext cx="631" cy="582"/>
                </a:xfrm>
                <a:custGeom>
                  <a:avLst/>
                  <a:gdLst>
                    <a:gd name="T0" fmla="*/ 4121 w 414"/>
                    <a:gd name="T1" fmla="*/ 23921 h 427"/>
                    <a:gd name="T2" fmla="*/ 5066 w 414"/>
                    <a:gd name="T3" fmla="*/ 23122 h 427"/>
                    <a:gd name="T4" fmla="*/ 4121 w 414"/>
                    <a:gd name="T5" fmla="*/ 16868 h 427"/>
                    <a:gd name="T6" fmla="*/ 20405 w 414"/>
                    <a:gd name="T7" fmla="*/ 14699 h 427"/>
                    <a:gd name="T8" fmla="*/ 51663 w 414"/>
                    <a:gd name="T9" fmla="*/ 10953 h 427"/>
                    <a:gd name="T10" fmla="*/ 55126 w 414"/>
                    <a:gd name="T11" fmla="*/ 8592 h 427"/>
                    <a:gd name="T12" fmla="*/ 57997 w 414"/>
                    <a:gd name="T13" fmla="*/ 8231 h 427"/>
                    <a:gd name="T14" fmla="*/ 64774 w 414"/>
                    <a:gd name="T15" fmla="*/ 7150 h 427"/>
                    <a:gd name="T16" fmla="*/ 81446 w 414"/>
                    <a:gd name="T17" fmla="*/ 5226 h 427"/>
                    <a:gd name="T18" fmla="*/ 87227 w 414"/>
                    <a:gd name="T19" fmla="*/ 6304 h 427"/>
                    <a:gd name="T20" fmla="*/ 91356 w 414"/>
                    <a:gd name="T21" fmla="*/ 5419 h 427"/>
                    <a:gd name="T22" fmla="*/ 109567 w 414"/>
                    <a:gd name="T23" fmla="*/ 2064 h 427"/>
                    <a:gd name="T24" fmla="*/ 132947 w 414"/>
                    <a:gd name="T25" fmla="*/ 2681 h 427"/>
                    <a:gd name="T26" fmla="*/ 153095 w 414"/>
                    <a:gd name="T27" fmla="*/ 10312 h 427"/>
                    <a:gd name="T28" fmla="*/ 162146 w 414"/>
                    <a:gd name="T29" fmla="*/ 2064 h 427"/>
                    <a:gd name="T30" fmla="*/ 174133 w 414"/>
                    <a:gd name="T31" fmla="*/ 5316 h 427"/>
                    <a:gd name="T32" fmla="*/ 189202 w 414"/>
                    <a:gd name="T33" fmla="*/ 12376 h 427"/>
                    <a:gd name="T34" fmla="*/ 208081 w 414"/>
                    <a:gd name="T35" fmla="*/ 17697 h 427"/>
                    <a:gd name="T36" fmla="*/ 214676 w 414"/>
                    <a:gd name="T37" fmla="*/ 19157 h 427"/>
                    <a:gd name="T38" fmla="*/ 229746 w 414"/>
                    <a:gd name="T39" fmla="*/ 26690 h 427"/>
                    <a:gd name="T40" fmla="*/ 217459 w 414"/>
                    <a:gd name="T41" fmla="*/ 34987 h 427"/>
                    <a:gd name="T42" fmla="*/ 196456 w 414"/>
                    <a:gd name="T43" fmla="*/ 42355 h 427"/>
                    <a:gd name="T44" fmla="*/ 189202 w 414"/>
                    <a:gd name="T45" fmla="*/ 44371 h 427"/>
                    <a:gd name="T46" fmla="*/ 172178 w 414"/>
                    <a:gd name="T47" fmla="*/ 43819 h 427"/>
                    <a:gd name="T48" fmla="*/ 153095 w 414"/>
                    <a:gd name="T49" fmla="*/ 41315 h 427"/>
                    <a:gd name="T50" fmla="*/ 142091 w 414"/>
                    <a:gd name="T51" fmla="*/ 38420 h 427"/>
                    <a:gd name="T52" fmla="*/ 139803 w 414"/>
                    <a:gd name="T53" fmla="*/ 37480 h 427"/>
                    <a:gd name="T54" fmla="*/ 140247 w 414"/>
                    <a:gd name="T55" fmla="*/ 33302 h 427"/>
                    <a:gd name="T56" fmla="*/ 125301 w 414"/>
                    <a:gd name="T57" fmla="*/ 36756 h 427"/>
                    <a:gd name="T58" fmla="*/ 102894 w 414"/>
                    <a:gd name="T59" fmla="*/ 31592 h 427"/>
                    <a:gd name="T60" fmla="*/ 60181 w 414"/>
                    <a:gd name="T61" fmla="*/ 35313 h 427"/>
                    <a:gd name="T62" fmla="*/ 26601 w 414"/>
                    <a:gd name="T63" fmla="*/ 37480 h 427"/>
                    <a:gd name="T64" fmla="*/ 14591 w 414"/>
                    <a:gd name="T65" fmla="*/ 31930 h 4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427">
                      <a:moveTo>
                        <a:pt x="0" y="224"/>
                      </a:moveTo>
                      <a:lnTo>
                        <a:pt x="7" y="230"/>
                      </a:lnTo>
                      <a:lnTo>
                        <a:pt x="1" y="216"/>
                      </a:lnTo>
                      <a:lnTo>
                        <a:pt x="9" y="222"/>
                      </a:lnTo>
                      <a:lnTo>
                        <a:pt x="1" y="197"/>
                      </a:lnTo>
                      <a:lnTo>
                        <a:pt x="7" y="162"/>
                      </a:lnTo>
                      <a:lnTo>
                        <a:pt x="9" y="170"/>
                      </a:lnTo>
                      <a:lnTo>
                        <a:pt x="37" y="141"/>
                      </a:lnTo>
                      <a:lnTo>
                        <a:pt x="80" y="128"/>
                      </a:lnTo>
                      <a:lnTo>
                        <a:pt x="93" y="105"/>
                      </a:lnTo>
                      <a:lnTo>
                        <a:pt x="93" y="92"/>
                      </a:lnTo>
                      <a:lnTo>
                        <a:pt x="99" y="82"/>
                      </a:lnTo>
                      <a:lnTo>
                        <a:pt x="104" y="99"/>
                      </a:lnTo>
                      <a:lnTo>
                        <a:pt x="104" y="79"/>
                      </a:lnTo>
                      <a:lnTo>
                        <a:pt x="115" y="84"/>
                      </a:lnTo>
                      <a:lnTo>
                        <a:pt x="116" y="69"/>
                      </a:lnTo>
                      <a:lnTo>
                        <a:pt x="131" y="47"/>
                      </a:lnTo>
                      <a:lnTo>
                        <a:pt x="146" y="50"/>
                      </a:lnTo>
                      <a:lnTo>
                        <a:pt x="151" y="71"/>
                      </a:lnTo>
                      <a:lnTo>
                        <a:pt x="157" y="60"/>
                      </a:lnTo>
                      <a:lnTo>
                        <a:pt x="168" y="64"/>
                      </a:lnTo>
                      <a:lnTo>
                        <a:pt x="164" y="52"/>
                      </a:lnTo>
                      <a:lnTo>
                        <a:pt x="175" y="30"/>
                      </a:lnTo>
                      <a:lnTo>
                        <a:pt x="197" y="20"/>
                      </a:lnTo>
                      <a:lnTo>
                        <a:pt x="192" y="6"/>
                      </a:lnTo>
                      <a:lnTo>
                        <a:pt x="239" y="26"/>
                      </a:lnTo>
                      <a:lnTo>
                        <a:pt x="230" y="61"/>
                      </a:lnTo>
                      <a:lnTo>
                        <a:pt x="275" y="99"/>
                      </a:lnTo>
                      <a:lnTo>
                        <a:pt x="286" y="86"/>
                      </a:lnTo>
                      <a:lnTo>
                        <a:pt x="291" y="20"/>
                      </a:lnTo>
                      <a:lnTo>
                        <a:pt x="302" y="0"/>
                      </a:lnTo>
                      <a:lnTo>
                        <a:pt x="313" y="51"/>
                      </a:lnTo>
                      <a:lnTo>
                        <a:pt x="329" y="61"/>
                      </a:lnTo>
                      <a:lnTo>
                        <a:pt x="340" y="119"/>
                      </a:lnTo>
                      <a:lnTo>
                        <a:pt x="364" y="138"/>
                      </a:lnTo>
                      <a:lnTo>
                        <a:pt x="374" y="170"/>
                      </a:lnTo>
                      <a:lnTo>
                        <a:pt x="385" y="168"/>
                      </a:lnTo>
                      <a:lnTo>
                        <a:pt x="386" y="184"/>
                      </a:lnTo>
                      <a:lnTo>
                        <a:pt x="406" y="211"/>
                      </a:lnTo>
                      <a:lnTo>
                        <a:pt x="413" y="256"/>
                      </a:lnTo>
                      <a:lnTo>
                        <a:pt x="409" y="298"/>
                      </a:lnTo>
                      <a:lnTo>
                        <a:pt x="391" y="336"/>
                      </a:lnTo>
                      <a:lnTo>
                        <a:pt x="377" y="402"/>
                      </a:lnTo>
                      <a:lnTo>
                        <a:pt x="353" y="407"/>
                      </a:lnTo>
                      <a:lnTo>
                        <a:pt x="340" y="418"/>
                      </a:lnTo>
                      <a:lnTo>
                        <a:pt x="340" y="426"/>
                      </a:lnTo>
                      <a:lnTo>
                        <a:pt x="325" y="404"/>
                      </a:lnTo>
                      <a:lnTo>
                        <a:pt x="310" y="421"/>
                      </a:lnTo>
                      <a:lnTo>
                        <a:pt x="291" y="413"/>
                      </a:lnTo>
                      <a:lnTo>
                        <a:pt x="275" y="397"/>
                      </a:lnTo>
                      <a:lnTo>
                        <a:pt x="269" y="366"/>
                      </a:lnTo>
                      <a:lnTo>
                        <a:pt x="255" y="369"/>
                      </a:lnTo>
                      <a:lnTo>
                        <a:pt x="255" y="347"/>
                      </a:lnTo>
                      <a:lnTo>
                        <a:pt x="251" y="360"/>
                      </a:lnTo>
                      <a:lnTo>
                        <a:pt x="242" y="361"/>
                      </a:lnTo>
                      <a:lnTo>
                        <a:pt x="252" y="320"/>
                      </a:lnTo>
                      <a:lnTo>
                        <a:pt x="235" y="359"/>
                      </a:lnTo>
                      <a:lnTo>
                        <a:pt x="225" y="353"/>
                      </a:lnTo>
                      <a:lnTo>
                        <a:pt x="216" y="320"/>
                      </a:lnTo>
                      <a:lnTo>
                        <a:pt x="185" y="304"/>
                      </a:lnTo>
                      <a:lnTo>
                        <a:pt x="130" y="315"/>
                      </a:lnTo>
                      <a:lnTo>
                        <a:pt x="108" y="339"/>
                      </a:lnTo>
                      <a:lnTo>
                        <a:pt x="70" y="342"/>
                      </a:lnTo>
                      <a:lnTo>
                        <a:pt x="48" y="360"/>
                      </a:lnTo>
                      <a:lnTo>
                        <a:pt x="19" y="347"/>
                      </a:lnTo>
                      <a:lnTo>
                        <a:pt x="26" y="307"/>
                      </a:lnTo>
                      <a:lnTo>
                        <a:pt x="0" y="22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2" name="Freeform 1165"/>
                <p:cNvSpPr>
                  <a:spLocks/>
                </p:cNvSpPr>
                <p:nvPr/>
              </p:nvSpPr>
              <p:spPr bwMode="auto">
                <a:xfrm>
                  <a:off x="663" y="1051"/>
                  <a:ext cx="243" cy="132"/>
                </a:xfrm>
                <a:custGeom>
                  <a:avLst/>
                  <a:gdLst>
                    <a:gd name="T0" fmla="*/ 0 w 159"/>
                    <a:gd name="T1" fmla="*/ 7493 h 97"/>
                    <a:gd name="T2" fmla="*/ 2994 w 159"/>
                    <a:gd name="T3" fmla="*/ 5967 h 97"/>
                    <a:gd name="T4" fmla="*/ 16553 w 159"/>
                    <a:gd name="T5" fmla="*/ 2130 h 97"/>
                    <a:gd name="T6" fmla="*/ 9873 w 159"/>
                    <a:gd name="T7" fmla="*/ 411 h 97"/>
                    <a:gd name="T8" fmla="*/ 38156 w 159"/>
                    <a:gd name="T9" fmla="*/ 0 h 97"/>
                    <a:gd name="T10" fmla="*/ 58129 w 159"/>
                    <a:gd name="T11" fmla="*/ 1653 h 97"/>
                    <a:gd name="T12" fmla="*/ 70415 w 159"/>
                    <a:gd name="T13" fmla="*/ 761 h 97"/>
                    <a:gd name="T14" fmla="*/ 91270 w 159"/>
                    <a:gd name="T15" fmla="*/ 2611 h 97"/>
                    <a:gd name="T16" fmla="*/ 48669 w 159"/>
                    <a:gd name="T17" fmla="*/ 6491 h 97"/>
                    <a:gd name="T18" fmla="*/ 45181 w 159"/>
                    <a:gd name="T19" fmla="*/ 8694 h 97"/>
                    <a:gd name="T20" fmla="*/ 24338 w 159"/>
                    <a:gd name="T21" fmla="*/ 9752 h 97"/>
                    <a:gd name="T22" fmla="*/ 14475 w 159"/>
                    <a:gd name="T23" fmla="*/ 8120 h 97"/>
                    <a:gd name="T24" fmla="*/ 0 w 159"/>
                    <a:gd name="T25" fmla="*/ 749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97">
                      <a:moveTo>
                        <a:pt x="0" y="74"/>
                      </a:moveTo>
                      <a:lnTo>
                        <a:pt x="5" y="59"/>
                      </a:lnTo>
                      <a:lnTo>
                        <a:pt x="29" y="21"/>
                      </a:lnTo>
                      <a:lnTo>
                        <a:pt x="17" y="4"/>
                      </a:lnTo>
                      <a:lnTo>
                        <a:pt x="66" y="0"/>
                      </a:lnTo>
                      <a:lnTo>
                        <a:pt x="100" y="16"/>
                      </a:lnTo>
                      <a:lnTo>
                        <a:pt x="122" y="7"/>
                      </a:lnTo>
                      <a:lnTo>
                        <a:pt x="158" y="26"/>
                      </a:lnTo>
                      <a:lnTo>
                        <a:pt x="84" y="64"/>
                      </a:lnTo>
                      <a:lnTo>
                        <a:pt x="78" y="85"/>
                      </a:lnTo>
                      <a:lnTo>
                        <a:pt x="42" y="96"/>
                      </a:lnTo>
                      <a:lnTo>
                        <a:pt x="25" y="80"/>
                      </a:lnTo>
                      <a:lnTo>
                        <a:pt x="0" y="7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3" name="Freeform 1166"/>
                <p:cNvSpPr>
                  <a:spLocks/>
                </p:cNvSpPr>
                <p:nvPr/>
              </p:nvSpPr>
              <p:spPr bwMode="auto">
                <a:xfrm>
                  <a:off x="707" y="932"/>
                  <a:ext cx="173" cy="75"/>
                </a:xfrm>
                <a:custGeom>
                  <a:avLst/>
                  <a:gdLst>
                    <a:gd name="T0" fmla="*/ 0 w 113"/>
                    <a:gd name="T1" fmla="*/ 4316 h 55"/>
                    <a:gd name="T2" fmla="*/ 15334 w 113"/>
                    <a:gd name="T3" fmla="*/ 5118 h 55"/>
                    <a:gd name="T4" fmla="*/ 17746 w 113"/>
                    <a:gd name="T5" fmla="*/ 4316 h 55"/>
                    <a:gd name="T6" fmla="*/ 22505 w 113"/>
                    <a:gd name="T7" fmla="*/ 5692 h 55"/>
                    <a:gd name="T8" fmla="*/ 31555 w 113"/>
                    <a:gd name="T9" fmla="*/ 4900 h 55"/>
                    <a:gd name="T10" fmla="*/ 28370 w 113"/>
                    <a:gd name="T11" fmla="*/ 3983 h 55"/>
                    <a:gd name="T12" fmla="*/ 35863 w 113"/>
                    <a:gd name="T13" fmla="*/ 4514 h 55"/>
                    <a:gd name="T14" fmla="*/ 41171 w 113"/>
                    <a:gd name="T15" fmla="*/ 2369 h 55"/>
                    <a:gd name="T16" fmla="*/ 46268 w 113"/>
                    <a:gd name="T17" fmla="*/ 2369 h 55"/>
                    <a:gd name="T18" fmla="*/ 48931 w 113"/>
                    <a:gd name="T19" fmla="*/ 4080 h 55"/>
                    <a:gd name="T20" fmla="*/ 61790 w 113"/>
                    <a:gd name="T21" fmla="*/ 2603 h 55"/>
                    <a:gd name="T22" fmla="*/ 58371 w 113"/>
                    <a:gd name="T23" fmla="*/ 1248 h 55"/>
                    <a:gd name="T24" fmla="*/ 66496 w 113"/>
                    <a:gd name="T25" fmla="*/ 599 h 55"/>
                    <a:gd name="T26" fmla="*/ 56459 w 113"/>
                    <a:gd name="T27" fmla="*/ 0 h 55"/>
                    <a:gd name="T28" fmla="*/ 33440 w 113"/>
                    <a:gd name="T29" fmla="*/ 599 h 55"/>
                    <a:gd name="T30" fmla="*/ 0 w 113"/>
                    <a:gd name="T31" fmla="*/ 4316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3" h="55">
                      <a:moveTo>
                        <a:pt x="0" y="41"/>
                      </a:moveTo>
                      <a:lnTo>
                        <a:pt x="26" y="49"/>
                      </a:lnTo>
                      <a:lnTo>
                        <a:pt x="30" y="41"/>
                      </a:lnTo>
                      <a:lnTo>
                        <a:pt x="38" y="54"/>
                      </a:lnTo>
                      <a:lnTo>
                        <a:pt x="53" y="47"/>
                      </a:lnTo>
                      <a:lnTo>
                        <a:pt x="48" y="38"/>
                      </a:lnTo>
                      <a:lnTo>
                        <a:pt x="60" y="43"/>
                      </a:lnTo>
                      <a:lnTo>
                        <a:pt x="69" y="23"/>
                      </a:lnTo>
                      <a:lnTo>
                        <a:pt x="78" y="23"/>
                      </a:lnTo>
                      <a:lnTo>
                        <a:pt x="82" y="39"/>
                      </a:lnTo>
                      <a:lnTo>
                        <a:pt x="104" y="25"/>
                      </a:lnTo>
                      <a:lnTo>
                        <a:pt x="98" y="12"/>
                      </a:lnTo>
                      <a:lnTo>
                        <a:pt x="112" y="6"/>
                      </a:lnTo>
                      <a:lnTo>
                        <a:pt x="95" y="0"/>
                      </a:lnTo>
                      <a:lnTo>
                        <a:pt x="56" y="6"/>
                      </a:lnTo>
                      <a:lnTo>
                        <a:pt x="0" y="4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4" name="Freeform 1167"/>
                <p:cNvSpPr>
                  <a:spLocks/>
                </p:cNvSpPr>
                <p:nvPr/>
              </p:nvSpPr>
              <p:spPr bwMode="auto">
                <a:xfrm>
                  <a:off x="793" y="960"/>
                  <a:ext cx="279" cy="101"/>
                </a:xfrm>
                <a:custGeom>
                  <a:avLst/>
                  <a:gdLst>
                    <a:gd name="T0" fmla="*/ 0 w 183"/>
                    <a:gd name="T1" fmla="*/ 5143 h 74"/>
                    <a:gd name="T2" fmla="*/ 2183 w 183"/>
                    <a:gd name="T3" fmla="*/ 4451 h 74"/>
                    <a:gd name="T4" fmla="*/ 19487 w 183"/>
                    <a:gd name="T5" fmla="*/ 3768 h 74"/>
                    <a:gd name="T6" fmla="*/ 2183 w 183"/>
                    <a:gd name="T7" fmla="*/ 3793 h 74"/>
                    <a:gd name="T8" fmla="*/ 23050 w 183"/>
                    <a:gd name="T9" fmla="*/ 2964 h 74"/>
                    <a:gd name="T10" fmla="*/ 5499 w 183"/>
                    <a:gd name="T11" fmla="*/ 2964 h 74"/>
                    <a:gd name="T12" fmla="*/ 8808 w 183"/>
                    <a:gd name="T13" fmla="*/ 2286 h 74"/>
                    <a:gd name="T14" fmla="*/ 23502 w 183"/>
                    <a:gd name="T15" fmla="*/ 2155 h 74"/>
                    <a:gd name="T16" fmla="*/ 12403 w 183"/>
                    <a:gd name="T17" fmla="*/ 1750 h 74"/>
                    <a:gd name="T18" fmla="*/ 20157 w 183"/>
                    <a:gd name="T19" fmla="*/ 1157 h 74"/>
                    <a:gd name="T20" fmla="*/ 41795 w 183"/>
                    <a:gd name="T21" fmla="*/ 2155 h 74"/>
                    <a:gd name="T22" fmla="*/ 51899 w 183"/>
                    <a:gd name="T23" fmla="*/ 4258 h 74"/>
                    <a:gd name="T24" fmla="*/ 72554 w 183"/>
                    <a:gd name="T25" fmla="*/ 4357 h 74"/>
                    <a:gd name="T26" fmla="*/ 62883 w 183"/>
                    <a:gd name="T27" fmla="*/ 2964 h 74"/>
                    <a:gd name="T28" fmla="*/ 68274 w 183"/>
                    <a:gd name="T29" fmla="*/ 2286 h 74"/>
                    <a:gd name="T30" fmla="*/ 60499 w 183"/>
                    <a:gd name="T31" fmla="*/ 1256 h 74"/>
                    <a:gd name="T32" fmla="*/ 74740 w 183"/>
                    <a:gd name="T33" fmla="*/ 0 h 74"/>
                    <a:gd name="T34" fmla="*/ 79716 w 183"/>
                    <a:gd name="T35" fmla="*/ 1750 h 74"/>
                    <a:gd name="T36" fmla="*/ 74740 w 183"/>
                    <a:gd name="T37" fmla="*/ 2389 h 74"/>
                    <a:gd name="T38" fmla="*/ 83833 w 183"/>
                    <a:gd name="T39" fmla="*/ 2634 h 74"/>
                    <a:gd name="T40" fmla="*/ 79716 w 183"/>
                    <a:gd name="T41" fmla="*/ 3456 h 74"/>
                    <a:gd name="T42" fmla="*/ 89907 w 183"/>
                    <a:gd name="T43" fmla="*/ 3768 h 74"/>
                    <a:gd name="T44" fmla="*/ 94936 w 183"/>
                    <a:gd name="T45" fmla="*/ 2389 h 74"/>
                    <a:gd name="T46" fmla="*/ 101382 w 183"/>
                    <a:gd name="T47" fmla="*/ 4014 h 74"/>
                    <a:gd name="T48" fmla="*/ 95688 w 183"/>
                    <a:gd name="T49" fmla="*/ 5775 h 74"/>
                    <a:gd name="T50" fmla="*/ 74740 w 183"/>
                    <a:gd name="T51" fmla="*/ 5604 h 74"/>
                    <a:gd name="T52" fmla="*/ 40621 w 183"/>
                    <a:gd name="T53" fmla="*/ 7791 h 74"/>
                    <a:gd name="T54" fmla="*/ 25212 w 183"/>
                    <a:gd name="T55" fmla="*/ 6697 h 74"/>
                    <a:gd name="T56" fmla="*/ 54428 w 183"/>
                    <a:gd name="T57" fmla="*/ 5143 h 74"/>
                    <a:gd name="T58" fmla="*/ 29710 w 183"/>
                    <a:gd name="T59" fmla="*/ 5775 h 74"/>
                    <a:gd name="T60" fmla="*/ 34884 w 183"/>
                    <a:gd name="T61" fmla="*/ 4688 h 74"/>
                    <a:gd name="T62" fmla="*/ 23050 w 183"/>
                    <a:gd name="T63" fmla="*/ 5812 h 74"/>
                    <a:gd name="T64" fmla="*/ 7271 w 183"/>
                    <a:gd name="T65" fmla="*/ 5604 h 74"/>
                    <a:gd name="T66" fmla="*/ 0 w 183"/>
                    <a:gd name="T67" fmla="*/ 5143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3" h="74">
                      <a:moveTo>
                        <a:pt x="0" y="48"/>
                      </a:moveTo>
                      <a:lnTo>
                        <a:pt x="4" y="42"/>
                      </a:lnTo>
                      <a:lnTo>
                        <a:pt x="35" y="35"/>
                      </a:lnTo>
                      <a:lnTo>
                        <a:pt x="4" y="36"/>
                      </a:lnTo>
                      <a:lnTo>
                        <a:pt x="41" y="28"/>
                      </a:lnTo>
                      <a:lnTo>
                        <a:pt x="10" y="28"/>
                      </a:lnTo>
                      <a:lnTo>
                        <a:pt x="16" y="21"/>
                      </a:lnTo>
                      <a:lnTo>
                        <a:pt x="42" y="20"/>
                      </a:lnTo>
                      <a:lnTo>
                        <a:pt x="22" y="17"/>
                      </a:lnTo>
                      <a:lnTo>
                        <a:pt x="36" y="11"/>
                      </a:lnTo>
                      <a:lnTo>
                        <a:pt x="75" y="20"/>
                      </a:lnTo>
                      <a:lnTo>
                        <a:pt x="93" y="40"/>
                      </a:lnTo>
                      <a:lnTo>
                        <a:pt x="130" y="41"/>
                      </a:lnTo>
                      <a:lnTo>
                        <a:pt x="113" y="28"/>
                      </a:lnTo>
                      <a:lnTo>
                        <a:pt x="122" y="21"/>
                      </a:lnTo>
                      <a:lnTo>
                        <a:pt x="108" y="12"/>
                      </a:lnTo>
                      <a:lnTo>
                        <a:pt x="134" y="0"/>
                      </a:lnTo>
                      <a:lnTo>
                        <a:pt x="143" y="17"/>
                      </a:lnTo>
                      <a:lnTo>
                        <a:pt x="134" y="23"/>
                      </a:lnTo>
                      <a:lnTo>
                        <a:pt x="150" y="25"/>
                      </a:lnTo>
                      <a:lnTo>
                        <a:pt x="143" y="33"/>
                      </a:lnTo>
                      <a:lnTo>
                        <a:pt x="161" y="35"/>
                      </a:lnTo>
                      <a:lnTo>
                        <a:pt x="170" y="23"/>
                      </a:lnTo>
                      <a:lnTo>
                        <a:pt x="182" y="37"/>
                      </a:lnTo>
                      <a:lnTo>
                        <a:pt x="171" y="54"/>
                      </a:lnTo>
                      <a:lnTo>
                        <a:pt x="134" y="53"/>
                      </a:lnTo>
                      <a:lnTo>
                        <a:pt x="73" y="73"/>
                      </a:lnTo>
                      <a:lnTo>
                        <a:pt x="45" y="63"/>
                      </a:lnTo>
                      <a:lnTo>
                        <a:pt x="97" y="48"/>
                      </a:lnTo>
                      <a:lnTo>
                        <a:pt x="53" y="54"/>
                      </a:lnTo>
                      <a:lnTo>
                        <a:pt x="62" y="44"/>
                      </a:lnTo>
                      <a:lnTo>
                        <a:pt x="41" y="55"/>
                      </a:lnTo>
                      <a:lnTo>
                        <a:pt x="13" y="53"/>
                      </a:lnTo>
                      <a:lnTo>
                        <a:pt x="0" y="4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5" name="Freeform 1168"/>
                <p:cNvSpPr>
                  <a:spLocks/>
                </p:cNvSpPr>
                <p:nvPr/>
              </p:nvSpPr>
              <p:spPr bwMode="auto">
                <a:xfrm>
                  <a:off x="979" y="860"/>
                  <a:ext cx="148" cy="67"/>
                </a:xfrm>
                <a:custGeom>
                  <a:avLst/>
                  <a:gdLst>
                    <a:gd name="T0" fmla="*/ 0 w 97"/>
                    <a:gd name="T1" fmla="*/ 0 h 49"/>
                    <a:gd name="T2" fmla="*/ 4290 w 97"/>
                    <a:gd name="T3" fmla="*/ 1969 h 49"/>
                    <a:gd name="T4" fmla="*/ 18091 w 97"/>
                    <a:gd name="T5" fmla="*/ 1969 h 49"/>
                    <a:gd name="T6" fmla="*/ 12894 w 97"/>
                    <a:gd name="T7" fmla="*/ 2437 h 49"/>
                    <a:gd name="T8" fmla="*/ 16266 w 97"/>
                    <a:gd name="T9" fmla="*/ 2992 h 49"/>
                    <a:gd name="T10" fmla="*/ 6372 w 97"/>
                    <a:gd name="T11" fmla="*/ 3227 h 49"/>
                    <a:gd name="T12" fmla="*/ 24818 w 97"/>
                    <a:gd name="T13" fmla="*/ 3681 h 49"/>
                    <a:gd name="T14" fmla="*/ 54128 w 97"/>
                    <a:gd name="T15" fmla="*/ 5247 h 49"/>
                    <a:gd name="T16" fmla="*/ 50817 w 97"/>
                    <a:gd name="T17" fmla="*/ 2360 h 49"/>
                    <a:gd name="T18" fmla="*/ 28988 w 97"/>
                    <a:gd name="T19" fmla="*/ 600 h 49"/>
                    <a:gd name="T20" fmla="*/ 20390 w 97"/>
                    <a:gd name="T21" fmla="*/ 1262 h 49"/>
                    <a:gd name="T22" fmla="*/ 18091 w 97"/>
                    <a:gd name="T23" fmla="*/ 0 h 49"/>
                    <a:gd name="T24" fmla="*/ 0 w 9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 h="49">
                      <a:moveTo>
                        <a:pt x="0" y="0"/>
                      </a:moveTo>
                      <a:lnTo>
                        <a:pt x="8" y="18"/>
                      </a:lnTo>
                      <a:lnTo>
                        <a:pt x="32" y="18"/>
                      </a:lnTo>
                      <a:lnTo>
                        <a:pt x="23" y="23"/>
                      </a:lnTo>
                      <a:lnTo>
                        <a:pt x="29" y="27"/>
                      </a:lnTo>
                      <a:lnTo>
                        <a:pt x="11" y="29"/>
                      </a:lnTo>
                      <a:lnTo>
                        <a:pt x="44" y="34"/>
                      </a:lnTo>
                      <a:lnTo>
                        <a:pt x="96" y="48"/>
                      </a:lnTo>
                      <a:lnTo>
                        <a:pt x="90" y="21"/>
                      </a:lnTo>
                      <a:lnTo>
                        <a:pt x="51" y="5"/>
                      </a:lnTo>
                      <a:lnTo>
                        <a:pt x="36" y="11"/>
                      </a:lnTo>
                      <a:lnTo>
                        <a:pt x="32" y="0"/>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6" name="Freeform 1169"/>
                <p:cNvSpPr>
                  <a:spLocks/>
                </p:cNvSpPr>
                <p:nvPr/>
              </p:nvSpPr>
              <p:spPr bwMode="auto">
                <a:xfrm>
                  <a:off x="1028" y="972"/>
                  <a:ext cx="119" cy="65"/>
                </a:xfrm>
                <a:custGeom>
                  <a:avLst/>
                  <a:gdLst>
                    <a:gd name="T0" fmla="*/ 0 w 78"/>
                    <a:gd name="T1" fmla="*/ 3154 h 48"/>
                    <a:gd name="T2" fmla="*/ 4173 w 78"/>
                    <a:gd name="T3" fmla="*/ 1915 h 48"/>
                    <a:gd name="T4" fmla="*/ 12625 w 78"/>
                    <a:gd name="T5" fmla="*/ 2329 h 48"/>
                    <a:gd name="T6" fmla="*/ 2188 w 78"/>
                    <a:gd name="T7" fmla="*/ 1044 h 48"/>
                    <a:gd name="T8" fmla="*/ 5535 w 78"/>
                    <a:gd name="T9" fmla="*/ 345 h 48"/>
                    <a:gd name="T10" fmla="*/ 22245 w 78"/>
                    <a:gd name="T11" fmla="*/ 1720 h 48"/>
                    <a:gd name="T12" fmla="*/ 12625 w 78"/>
                    <a:gd name="T13" fmla="*/ 255 h 48"/>
                    <a:gd name="T14" fmla="*/ 38692 w 78"/>
                    <a:gd name="T15" fmla="*/ 0 h 48"/>
                    <a:gd name="T16" fmla="*/ 43444 w 78"/>
                    <a:gd name="T17" fmla="*/ 3324 h 48"/>
                    <a:gd name="T18" fmla="*/ 36634 w 78"/>
                    <a:gd name="T19" fmla="*/ 2878 h 48"/>
                    <a:gd name="T20" fmla="*/ 36634 w 78"/>
                    <a:gd name="T21" fmla="*/ 4501 h 48"/>
                    <a:gd name="T22" fmla="*/ 16256 w 78"/>
                    <a:gd name="T23" fmla="*/ 4501 h 48"/>
                    <a:gd name="T24" fmla="*/ 20643 w 78"/>
                    <a:gd name="T25" fmla="*/ 3897 h 48"/>
                    <a:gd name="T26" fmla="*/ 14820 w 78"/>
                    <a:gd name="T27" fmla="*/ 3324 h 48"/>
                    <a:gd name="T28" fmla="*/ 29986 w 78"/>
                    <a:gd name="T29" fmla="*/ 2329 h 48"/>
                    <a:gd name="T30" fmla="*/ 0 w 78"/>
                    <a:gd name="T31" fmla="*/ 3154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8" h="48">
                      <a:moveTo>
                        <a:pt x="0" y="33"/>
                      </a:moveTo>
                      <a:lnTo>
                        <a:pt x="7" y="20"/>
                      </a:lnTo>
                      <a:lnTo>
                        <a:pt x="22" y="24"/>
                      </a:lnTo>
                      <a:lnTo>
                        <a:pt x="4" y="11"/>
                      </a:lnTo>
                      <a:lnTo>
                        <a:pt x="10" y="4"/>
                      </a:lnTo>
                      <a:lnTo>
                        <a:pt x="39" y="18"/>
                      </a:lnTo>
                      <a:lnTo>
                        <a:pt x="22" y="3"/>
                      </a:lnTo>
                      <a:lnTo>
                        <a:pt x="68" y="0"/>
                      </a:lnTo>
                      <a:lnTo>
                        <a:pt x="77" y="35"/>
                      </a:lnTo>
                      <a:lnTo>
                        <a:pt x="65" y="30"/>
                      </a:lnTo>
                      <a:lnTo>
                        <a:pt x="65" y="47"/>
                      </a:lnTo>
                      <a:lnTo>
                        <a:pt x="29" y="47"/>
                      </a:lnTo>
                      <a:lnTo>
                        <a:pt x="37" y="41"/>
                      </a:lnTo>
                      <a:lnTo>
                        <a:pt x="26" y="35"/>
                      </a:lnTo>
                      <a:lnTo>
                        <a:pt x="53" y="24"/>
                      </a:lnTo>
                      <a:lnTo>
                        <a:pt x="0" y="33"/>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7" name="Freeform 1170"/>
                <p:cNvSpPr>
                  <a:spLocks/>
                </p:cNvSpPr>
                <p:nvPr/>
              </p:nvSpPr>
              <p:spPr bwMode="auto">
                <a:xfrm>
                  <a:off x="1116" y="952"/>
                  <a:ext cx="395" cy="111"/>
                </a:xfrm>
                <a:custGeom>
                  <a:avLst/>
                  <a:gdLst>
                    <a:gd name="T0" fmla="*/ 0 w 259"/>
                    <a:gd name="T1" fmla="*/ 1042 h 82"/>
                    <a:gd name="T2" fmla="*/ 7481 w 259"/>
                    <a:gd name="T3" fmla="*/ 0 h 82"/>
                    <a:gd name="T4" fmla="*/ 21164 w 259"/>
                    <a:gd name="T5" fmla="*/ 770 h 82"/>
                    <a:gd name="T6" fmla="*/ 28655 w 259"/>
                    <a:gd name="T7" fmla="*/ 1042 h 82"/>
                    <a:gd name="T8" fmla="*/ 24734 w 259"/>
                    <a:gd name="T9" fmla="*/ 1928 h 82"/>
                    <a:gd name="T10" fmla="*/ 42755 w 259"/>
                    <a:gd name="T11" fmla="*/ 1042 h 82"/>
                    <a:gd name="T12" fmla="*/ 54571 w 259"/>
                    <a:gd name="T13" fmla="*/ 1910 h 82"/>
                    <a:gd name="T14" fmla="*/ 45642 w 259"/>
                    <a:gd name="T15" fmla="*/ 1910 h 82"/>
                    <a:gd name="T16" fmla="*/ 63918 w 259"/>
                    <a:gd name="T17" fmla="*/ 2585 h 82"/>
                    <a:gd name="T18" fmla="*/ 42755 w 259"/>
                    <a:gd name="T19" fmla="*/ 2709 h 82"/>
                    <a:gd name="T20" fmla="*/ 54571 w 259"/>
                    <a:gd name="T21" fmla="*/ 3182 h 82"/>
                    <a:gd name="T22" fmla="*/ 45642 w 259"/>
                    <a:gd name="T23" fmla="*/ 3957 h 82"/>
                    <a:gd name="T24" fmla="*/ 56171 w 259"/>
                    <a:gd name="T25" fmla="*/ 3341 h 82"/>
                    <a:gd name="T26" fmla="*/ 65206 w 259"/>
                    <a:gd name="T27" fmla="*/ 5063 h 82"/>
                    <a:gd name="T28" fmla="*/ 66650 w 259"/>
                    <a:gd name="T29" fmla="*/ 4175 h 82"/>
                    <a:gd name="T30" fmla="*/ 94132 w 259"/>
                    <a:gd name="T31" fmla="*/ 5063 h 82"/>
                    <a:gd name="T32" fmla="*/ 121225 w 259"/>
                    <a:gd name="T33" fmla="*/ 3533 h 82"/>
                    <a:gd name="T34" fmla="*/ 144694 w 259"/>
                    <a:gd name="T35" fmla="*/ 5129 h 82"/>
                    <a:gd name="T36" fmla="*/ 138055 w 259"/>
                    <a:gd name="T37" fmla="*/ 5830 h 82"/>
                    <a:gd name="T38" fmla="*/ 140237 w 259"/>
                    <a:gd name="T39" fmla="*/ 7250 h 82"/>
                    <a:gd name="T40" fmla="*/ 126374 w 259"/>
                    <a:gd name="T41" fmla="*/ 7651 h 82"/>
                    <a:gd name="T42" fmla="*/ 111588 w 259"/>
                    <a:gd name="T43" fmla="*/ 6312 h 82"/>
                    <a:gd name="T44" fmla="*/ 111588 w 259"/>
                    <a:gd name="T45" fmla="*/ 7250 h 82"/>
                    <a:gd name="T46" fmla="*/ 103829 w 259"/>
                    <a:gd name="T47" fmla="*/ 7356 h 82"/>
                    <a:gd name="T48" fmla="*/ 70283 w 259"/>
                    <a:gd name="T49" fmla="*/ 7651 h 82"/>
                    <a:gd name="T50" fmla="*/ 66650 w 259"/>
                    <a:gd name="T51" fmla="*/ 6642 h 82"/>
                    <a:gd name="T52" fmla="*/ 61137 w 259"/>
                    <a:gd name="T53" fmla="*/ 7356 h 82"/>
                    <a:gd name="T54" fmla="*/ 49226 w 259"/>
                    <a:gd name="T55" fmla="*/ 6642 h 82"/>
                    <a:gd name="T56" fmla="*/ 42755 w 259"/>
                    <a:gd name="T57" fmla="*/ 7250 h 82"/>
                    <a:gd name="T58" fmla="*/ 29927 w 259"/>
                    <a:gd name="T59" fmla="*/ 2211 h 82"/>
                    <a:gd name="T60" fmla="*/ 15981 w 259"/>
                    <a:gd name="T61" fmla="*/ 2585 h 82"/>
                    <a:gd name="T62" fmla="*/ 0 w 259"/>
                    <a:gd name="T63" fmla="*/ 1042 h 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9" h="82">
                      <a:moveTo>
                        <a:pt x="0" y="11"/>
                      </a:moveTo>
                      <a:lnTo>
                        <a:pt x="13" y="0"/>
                      </a:lnTo>
                      <a:lnTo>
                        <a:pt x="38" y="8"/>
                      </a:lnTo>
                      <a:lnTo>
                        <a:pt x="51" y="11"/>
                      </a:lnTo>
                      <a:lnTo>
                        <a:pt x="44" y="21"/>
                      </a:lnTo>
                      <a:lnTo>
                        <a:pt x="76" y="11"/>
                      </a:lnTo>
                      <a:lnTo>
                        <a:pt x="97" y="20"/>
                      </a:lnTo>
                      <a:lnTo>
                        <a:pt x="81" y="20"/>
                      </a:lnTo>
                      <a:lnTo>
                        <a:pt x="114" y="27"/>
                      </a:lnTo>
                      <a:lnTo>
                        <a:pt x="76" y="29"/>
                      </a:lnTo>
                      <a:lnTo>
                        <a:pt x="97" y="34"/>
                      </a:lnTo>
                      <a:lnTo>
                        <a:pt x="81" y="42"/>
                      </a:lnTo>
                      <a:lnTo>
                        <a:pt x="100" y="36"/>
                      </a:lnTo>
                      <a:lnTo>
                        <a:pt x="116" y="54"/>
                      </a:lnTo>
                      <a:lnTo>
                        <a:pt x="119" y="44"/>
                      </a:lnTo>
                      <a:lnTo>
                        <a:pt x="168" y="54"/>
                      </a:lnTo>
                      <a:lnTo>
                        <a:pt x="216" y="38"/>
                      </a:lnTo>
                      <a:lnTo>
                        <a:pt x="258" y="55"/>
                      </a:lnTo>
                      <a:lnTo>
                        <a:pt x="246" y="62"/>
                      </a:lnTo>
                      <a:lnTo>
                        <a:pt x="250" y="77"/>
                      </a:lnTo>
                      <a:lnTo>
                        <a:pt x="225" y="81"/>
                      </a:lnTo>
                      <a:lnTo>
                        <a:pt x="199" y="67"/>
                      </a:lnTo>
                      <a:lnTo>
                        <a:pt x="199" y="77"/>
                      </a:lnTo>
                      <a:lnTo>
                        <a:pt x="185" y="78"/>
                      </a:lnTo>
                      <a:lnTo>
                        <a:pt x="125" y="81"/>
                      </a:lnTo>
                      <a:lnTo>
                        <a:pt x="119" y="70"/>
                      </a:lnTo>
                      <a:lnTo>
                        <a:pt x="109" y="78"/>
                      </a:lnTo>
                      <a:lnTo>
                        <a:pt x="88" y="70"/>
                      </a:lnTo>
                      <a:lnTo>
                        <a:pt x="76" y="77"/>
                      </a:lnTo>
                      <a:lnTo>
                        <a:pt x="53" y="24"/>
                      </a:lnTo>
                      <a:lnTo>
                        <a:pt x="28" y="27"/>
                      </a:lnTo>
                      <a:lnTo>
                        <a:pt x="0" y="1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8" name="Freeform 1171"/>
                <p:cNvSpPr>
                  <a:spLocks/>
                </p:cNvSpPr>
                <p:nvPr/>
              </p:nvSpPr>
              <p:spPr bwMode="auto">
                <a:xfrm>
                  <a:off x="1124" y="774"/>
                  <a:ext cx="262" cy="149"/>
                </a:xfrm>
                <a:custGeom>
                  <a:avLst/>
                  <a:gdLst>
                    <a:gd name="T0" fmla="*/ 0 w 172"/>
                    <a:gd name="T1" fmla="*/ 3823 h 109"/>
                    <a:gd name="T2" fmla="*/ 22337 w 172"/>
                    <a:gd name="T3" fmla="*/ 2988 h 109"/>
                    <a:gd name="T4" fmla="*/ 10957 w 172"/>
                    <a:gd name="T5" fmla="*/ 1259 h 109"/>
                    <a:gd name="T6" fmla="*/ 31640 w 172"/>
                    <a:gd name="T7" fmla="*/ 600 h 109"/>
                    <a:gd name="T8" fmla="*/ 15848 w 172"/>
                    <a:gd name="T9" fmla="*/ 0 h 109"/>
                    <a:gd name="T10" fmla="*/ 40104 w 172"/>
                    <a:gd name="T11" fmla="*/ 674 h 109"/>
                    <a:gd name="T12" fmla="*/ 47599 w 172"/>
                    <a:gd name="T13" fmla="*/ 2988 h 109"/>
                    <a:gd name="T14" fmla="*/ 60888 w 172"/>
                    <a:gd name="T15" fmla="*/ 2988 h 109"/>
                    <a:gd name="T16" fmla="*/ 64149 w 172"/>
                    <a:gd name="T17" fmla="*/ 4488 h 109"/>
                    <a:gd name="T18" fmla="*/ 66324 w 172"/>
                    <a:gd name="T19" fmla="*/ 3484 h 109"/>
                    <a:gd name="T20" fmla="*/ 72742 w 172"/>
                    <a:gd name="T21" fmla="*/ 3823 h 109"/>
                    <a:gd name="T22" fmla="*/ 69505 w 172"/>
                    <a:gd name="T23" fmla="*/ 4488 h 109"/>
                    <a:gd name="T24" fmla="*/ 78146 w 172"/>
                    <a:gd name="T25" fmla="*/ 5082 h 109"/>
                    <a:gd name="T26" fmla="*/ 72742 w 172"/>
                    <a:gd name="T27" fmla="*/ 6279 h 109"/>
                    <a:gd name="T28" fmla="*/ 87685 w 172"/>
                    <a:gd name="T29" fmla="*/ 6279 h 109"/>
                    <a:gd name="T30" fmla="*/ 94178 w 172"/>
                    <a:gd name="T31" fmla="*/ 7633 h 109"/>
                    <a:gd name="T32" fmla="*/ 75543 w 172"/>
                    <a:gd name="T33" fmla="*/ 8214 h 109"/>
                    <a:gd name="T34" fmla="*/ 71310 w 172"/>
                    <a:gd name="T35" fmla="*/ 9766 h 109"/>
                    <a:gd name="T36" fmla="*/ 67345 w 172"/>
                    <a:gd name="T37" fmla="*/ 8214 h 109"/>
                    <a:gd name="T38" fmla="*/ 64149 w 172"/>
                    <a:gd name="T39" fmla="*/ 11733 h 109"/>
                    <a:gd name="T40" fmla="*/ 51829 w 172"/>
                    <a:gd name="T41" fmla="*/ 9868 h 109"/>
                    <a:gd name="T42" fmla="*/ 58210 w 172"/>
                    <a:gd name="T43" fmla="*/ 11733 h 109"/>
                    <a:gd name="T44" fmla="*/ 35103 w 172"/>
                    <a:gd name="T45" fmla="*/ 11463 h 109"/>
                    <a:gd name="T46" fmla="*/ 29594 w 172"/>
                    <a:gd name="T47" fmla="*/ 10598 h 109"/>
                    <a:gd name="T48" fmla="*/ 38726 w 172"/>
                    <a:gd name="T49" fmla="*/ 10352 h 109"/>
                    <a:gd name="T50" fmla="*/ 29199 w 172"/>
                    <a:gd name="T51" fmla="*/ 10129 h 109"/>
                    <a:gd name="T52" fmla="*/ 25045 w 172"/>
                    <a:gd name="T53" fmla="*/ 9496 h 109"/>
                    <a:gd name="T54" fmla="*/ 30733 w 172"/>
                    <a:gd name="T55" fmla="*/ 9364 h 109"/>
                    <a:gd name="T56" fmla="*/ 19981 w 172"/>
                    <a:gd name="T57" fmla="*/ 8583 h 109"/>
                    <a:gd name="T58" fmla="*/ 50560 w 172"/>
                    <a:gd name="T59" fmla="*/ 7311 h 109"/>
                    <a:gd name="T60" fmla="*/ 15848 w 172"/>
                    <a:gd name="T61" fmla="*/ 7633 h 109"/>
                    <a:gd name="T62" fmla="*/ 8695 w 172"/>
                    <a:gd name="T63" fmla="*/ 6511 h 109"/>
                    <a:gd name="T64" fmla="*/ 19981 w 172"/>
                    <a:gd name="T65" fmla="*/ 6009 h 109"/>
                    <a:gd name="T66" fmla="*/ 2174 w 172"/>
                    <a:gd name="T67" fmla="*/ 5082 h 109"/>
                    <a:gd name="T68" fmla="*/ 5423 w 172"/>
                    <a:gd name="T69" fmla="*/ 5082 h 109"/>
                    <a:gd name="T70" fmla="*/ 1174 w 172"/>
                    <a:gd name="T71" fmla="*/ 4176 h 109"/>
                    <a:gd name="T72" fmla="*/ 22337 w 172"/>
                    <a:gd name="T73" fmla="*/ 4176 h 109"/>
                    <a:gd name="T74" fmla="*/ 0 w 172"/>
                    <a:gd name="T75" fmla="*/ 3823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2" h="109">
                      <a:moveTo>
                        <a:pt x="0" y="35"/>
                      </a:moveTo>
                      <a:lnTo>
                        <a:pt x="41" y="27"/>
                      </a:lnTo>
                      <a:lnTo>
                        <a:pt x="20" y="11"/>
                      </a:lnTo>
                      <a:lnTo>
                        <a:pt x="57" y="5"/>
                      </a:lnTo>
                      <a:lnTo>
                        <a:pt x="29" y="0"/>
                      </a:lnTo>
                      <a:lnTo>
                        <a:pt x="73" y="6"/>
                      </a:lnTo>
                      <a:lnTo>
                        <a:pt x="86" y="27"/>
                      </a:lnTo>
                      <a:lnTo>
                        <a:pt x="110" y="27"/>
                      </a:lnTo>
                      <a:lnTo>
                        <a:pt x="116" y="41"/>
                      </a:lnTo>
                      <a:lnTo>
                        <a:pt x="120" y="32"/>
                      </a:lnTo>
                      <a:lnTo>
                        <a:pt x="132" y="35"/>
                      </a:lnTo>
                      <a:lnTo>
                        <a:pt x="126" y="41"/>
                      </a:lnTo>
                      <a:lnTo>
                        <a:pt x="142" y="47"/>
                      </a:lnTo>
                      <a:lnTo>
                        <a:pt x="132" y="58"/>
                      </a:lnTo>
                      <a:lnTo>
                        <a:pt x="159" y="58"/>
                      </a:lnTo>
                      <a:lnTo>
                        <a:pt x="171" y="70"/>
                      </a:lnTo>
                      <a:lnTo>
                        <a:pt x="137" y="75"/>
                      </a:lnTo>
                      <a:lnTo>
                        <a:pt x="129" y="90"/>
                      </a:lnTo>
                      <a:lnTo>
                        <a:pt x="122" y="75"/>
                      </a:lnTo>
                      <a:lnTo>
                        <a:pt x="116" y="108"/>
                      </a:lnTo>
                      <a:lnTo>
                        <a:pt x="94" y="91"/>
                      </a:lnTo>
                      <a:lnTo>
                        <a:pt x="106" y="108"/>
                      </a:lnTo>
                      <a:lnTo>
                        <a:pt x="64" y="105"/>
                      </a:lnTo>
                      <a:lnTo>
                        <a:pt x="54" y="97"/>
                      </a:lnTo>
                      <a:lnTo>
                        <a:pt x="70" y="95"/>
                      </a:lnTo>
                      <a:lnTo>
                        <a:pt x="53" y="93"/>
                      </a:lnTo>
                      <a:lnTo>
                        <a:pt x="45" y="87"/>
                      </a:lnTo>
                      <a:lnTo>
                        <a:pt x="56" y="86"/>
                      </a:lnTo>
                      <a:lnTo>
                        <a:pt x="36" y="79"/>
                      </a:lnTo>
                      <a:lnTo>
                        <a:pt x="92" y="67"/>
                      </a:lnTo>
                      <a:lnTo>
                        <a:pt x="29" y="70"/>
                      </a:lnTo>
                      <a:lnTo>
                        <a:pt x="16" y="60"/>
                      </a:lnTo>
                      <a:lnTo>
                        <a:pt x="36" y="55"/>
                      </a:lnTo>
                      <a:lnTo>
                        <a:pt x="4" y="47"/>
                      </a:lnTo>
                      <a:lnTo>
                        <a:pt x="10" y="47"/>
                      </a:lnTo>
                      <a:lnTo>
                        <a:pt x="2" y="39"/>
                      </a:lnTo>
                      <a:lnTo>
                        <a:pt x="41" y="39"/>
                      </a:lnTo>
                      <a:lnTo>
                        <a:pt x="0" y="35"/>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49" name="Freeform 1172"/>
                <p:cNvSpPr>
                  <a:spLocks/>
                </p:cNvSpPr>
                <p:nvPr/>
              </p:nvSpPr>
              <p:spPr bwMode="auto">
                <a:xfrm>
                  <a:off x="1131" y="1072"/>
                  <a:ext cx="128" cy="80"/>
                </a:xfrm>
                <a:custGeom>
                  <a:avLst/>
                  <a:gdLst>
                    <a:gd name="T0" fmla="*/ 0 w 84"/>
                    <a:gd name="T1" fmla="*/ 776 h 59"/>
                    <a:gd name="T2" fmla="*/ 1175 w 84"/>
                    <a:gd name="T3" fmla="*/ 3439 h 59"/>
                    <a:gd name="T4" fmla="*/ 7214 w 84"/>
                    <a:gd name="T5" fmla="*/ 3826 h 59"/>
                    <a:gd name="T6" fmla="*/ 5429 w 84"/>
                    <a:gd name="T7" fmla="*/ 5425 h 59"/>
                    <a:gd name="T8" fmla="*/ 12606 w 84"/>
                    <a:gd name="T9" fmla="*/ 5611 h 59"/>
                    <a:gd name="T10" fmla="*/ 18834 w 84"/>
                    <a:gd name="T11" fmla="*/ 4008 h 59"/>
                    <a:gd name="T12" fmla="*/ 12606 w 84"/>
                    <a:gd name="T13" fmla="*/ 3439 h 59"/>
                    <a:gd name="T14" fmla="*/ 31040 w 84"/>
                    <a:gd name="T15" fmla="*/ 3439 h 59"/>
                    <a:gd name="T16" fmla="*/ 45894 w 84"/>
                    <a:gd name="T17" fmla="*/ 475 h 59"/>
                    <a:gd name="T18" fmla="*/ 4157 w 84"/>
                    <a:gd name="T19" fmla="*/ 0 h 59"/>
                    <a:gd name="T20" fmla="*/ 9553 w 84"/>
                    <a:gd name="T21" fmla="*/ 995 h 59"/>
                    <a:gd name="T22" fmla="*/ 0 w 84"/>
                    <a:gd name="T23" fmla="*/ 776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59">
                      <a:moveTo>
                        <a:pt x="0" y="8"/>
                      </a:moveTo>
                      <a:lnTo>
                        <a:pt x="2" y="36"/>
                      </a:lnTo>
                      <a:lnTo>
                        <a:pt x="13" y="40"/>
                      </a:lnTo>
                      <a:lnTo>
                        <a:pt x="10" y="56"/>
                      </a:lnTo>
                      <a:lnTo>
                        <a:pt x="23" y="58"/>
                      </a:lnTo>
                      <a:lnTo>
                        <a:pt x="34" y="42"/>
                      </a:lnTo>
                      <a:lnTo>
                        <a:pt x="23" y="36"/>
                      </a:lnTo>
                      <a:lnTo>
                        <a:pt x="56" y="36"/>
                      </a:lnTo>
                      <a:lnTo>
                        <a:pt x="83" y="5"/>
                      </a:lnTo>
                      <a:lnTo>
                        <a:pt x="8" y="0"/>
                      </a:lnTo>
                      <a:lnTo>
                        <a:pt x="17" y="10"/>
                      </a:lnTo>
                      <a:lnTo>
                        <a:pt x="0" y="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0" name="Freeform 1173"/>
                <p:cNvSpPr>
                  <a:spLocks/>
                </p:cNvSpPr>
                <p:nvPr/>
              </p:nvSpPr>
              <p:spPr bwMode="auto">
                <a:xfrm>
                  <a:off x="1191" y="692"/>
                  <a:ext cx="710" cy="320"/>
                </a:xfrm>
                <a:custGeom>
                  <a:avLst/>
                  <a:gdLst>
                    <a:gd name="T0" fmla="*/ 14550 w 466"/>
                    <a:gd name="T1" fmla="*/ 6888 h 234"/>
                    <a:gd name="T2" fmla="*/ 27708 w 466"/>
                    <a:gd name="T3" fmla="*/ 7201 h 234"/>
                    <a:gd name="T4" fmla="*/ 62428 w 466"/>
                    <a:gd name="T5" fmla="*/ 7201 h 234"/>
                    <a:gd name="T6" fmla="*/ 55255 w 466"/>
                    <a:gd name="T7" fmla="*/ 8011 h 234"/>
                    <a:gd name="T8" fmla="*/ 47249 w 466"/>
                    <a:gd name="T9" fmla="*/ 9928 h 234"/>
                    <a:gd name="T10" fmla="*/ 69810 w 466"/>
                    <a:gd name="T11" fmla="*/ 9928 h 234"/>
                    <a:gd name="T12" fmla="*/ 98382 w 466"/>
                    <a:gd name="T13" fmla="*/ 7547 h 234"/>
                    <a:gd name="T14" fmla="*/ 137473 w 466"/>
                    <a:gd name="T15" fmla="*/ 8268 h 234"/>
                    <a:gd name="T16" fmla="*/ 98382 w 466"/>
                    <a:gd name="T17" fmla="*/ 13026 h 234"/>
                    <a:gd name="T18" fmla="*/ 46488 w 466"/>
                    <a:gd name="T19" fmla="*/ 10823 h 234"/>
                    <a:gd name="T20" fmla="*/ 45181 w 466"/>
                    <a:gd name="T21" fmla="*/ 12580 h 234"/>
                    <a:gd name="T22" fmla="*/ 86890 w 466"/>
                    <a:gd name="T23" fmla="*/ 15672 h 234"/>
                    <a:gd name="T24" fmla="*/ 57029 w 466"/>
                    <a:gd name="T25" fmla="*/ 15851 h 234"/>
                    <a:gd name="T26" fmla="*/ 51981 w 466"/>
                    <a:gd name="T27" fmla="*/ 18064 h 234"/>
                    <a:gd name="T28" fmla="*/ 62206 w 466"/>
                    <a:gd name="T29" fmla="*/ 17203 h 234"/>
                    <a:gd name="T30" fmla="*/ 51981 w 466"/>
                    <a:gd name="T31" fmla="*/ 19301 h 234"/>
                    <a:gd name="T32" fmla="*/ 60246 w 466"/>
                    <a:gd name="T33" fmla="*/ 20859 h 234"/>
                    <a:gd name="T34" fmla="*/ 62428 w 466"/>
                    <a:gd name="T35" fmla="*/ 21432 h 234"/>
                    <a:gd name="T36" fmla="*/ 43244 w 466"/>
                    <a:gd name="T37" fmla="*/ 22226 h 234"/>
                    <a:gd name="T38" fmla="*/ 28383 w 466"/>
                    <a:gd name="T39" fmla="*/ 23227 h 234"/>
                    <a:gd name="T40" fmla="*/ 55255 w 466"/>
                    <a:gd name="T41" fmla="*/ 25184 h 234"/>
                    <a:gd name="T42" fmla="*/ 71485 w 466"/>
                    <a:gd name="T43" fmla="*/ 24454 h 234"/>
                    <a:gd name="T44" fmla="*/ 81367 w 466"/>
                    <a:gd name="T45" fmla="*/ 24360 h 234"/>
                    <a:gd name="T46" fmla="*/ 91791 w 466"/>
                    <a:gd name="T47" fmla="*/ 25503 h 234"/>
                    <a:gd name="T48" fmla="*/ 106881 w 466"/>
                    <a:gd name="T49" fmla="*/ 23227 h 234"/>
                    <a:gd name="T50" fmla="*/ 113918 w 466"/>
                    <a:gd name="T51" fmla="*/ 21342 h 234"/>
                    <a:gd name="T52" fmla="*/ 133000 w 466"/>
                    <a:gd name="T53" fmla="*/ 19301 h 234"/>
                    <a:gd name="T54" fmla="*/ 141264 w 466"/>
                    <a:gd name="T55" fmla="*/ 18064 h 234"/>
                    <a:gd name="T56" fmla="*/ 144403 w 466"/>
                    <a:gd name="T57" fmla="*/ 16139 h 234"/>
                    <a:gd name="T58" fmla="*/ 118450 w 466"/>
                    <a:gd name="T59" fmla="*/ 14981 h 234"/>
                    <a:gd name="T60" fmla="*/ 117357 w 466"/>
                    <a:gd name="T61" fmla="*/ 14319 h 234"/>
                    <a:gd name="T62" fmla="*/ 170430 w 466"/>
                    <a:gd name="T63" fmla="*/ 13026 h 234"/>
                    <a:gd name="T64" fmla="*/ 180471 w 466"/>
                    <a:gd name="T65" fmla="*/ 11307 h 234"/>
                    <a:gd name="T66" fmla="*/ 228381 w 466"/>
                    <a:gd name="T67" fmla="*/ 6493 h 234"/>
                    <a:gd name="T68" fmla="*/ 190891 w 466"/>
                    <a:gd name="T69" fmla="*/ 6311 h 234"/>
                    <a:gd name="T70" fmla="*/ 257320 w 466"/>
                    <a:gd name="T71" fmla="*/ 3629 h 234"/>
                    <a:gd name="T72" fmla="*/ 235831 w 466"/>
                    <a:gd name="T73" fmla="*/ 821 h 234"/>
                    <a:gd name="T74" fmla="*/ 152949 w 466"/>
                    <a:gd name="T75" fmla="*/ 0 h 234"/>
                    <a:gd name="T76" fmla="*/ 141264 w 466"/>
                    <a:gd name="T77" fmla="*/ 439 h 234"/>
                    <a:gd name="T78" fmla="*/ 127072 w 466"/>
                    <a:gd name="T79" fmla="*/ 2456 h 234"/>
                    <a:gd name="T80" fmla="*/ 98382 w 466"/>
                    <a:gd name="T81" fmla="*/ 1440 h 234"/>
                    <a:gd name="T82" fmla="*/ 75930 w 466"/>
                    <a:gd name="T83" fmla="*/ 1796 h 234"/>
                    <a:gd name="T84" fmla="*/ 91070 w 466"/>
                    <a:gd name="T85" fmla="*/ 4421 h 234"/>
                    <a:gd name="T86" fmla="*/ 55255 w 466"/>
                    <a:gd name="T87" fmla="*/ 4421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66" h="234">
                      <a:moveTo>
                        <a:pt x="0" y="52"/>
                      </a:moveTo>
                      <a:lnTo>
                        <a:pt x="41" y="52"/>
                      </a:lnTo>
                      <a:lnTo>
                        <a:pt x="26" y="63"/>
                      </a:lnTo>
                      <a:lnTo>
                        <a:pt x="85" y="56"/>
                      </a:lnTo>
                      <a:lnTo>
                        <a:pt x="36" y="64"/>
                      </a:lnTo>
                      <a:lnTo>
                        <a:pt x="50" y="66"/>
                      </a:lnTo>
                      <a:lnTo>
                        <a:pt x="32" y="68"/>
                      </a:lnTo>
                      <a:lnTo>
                        <a:pt x="39" y="74"/>
                      </a:lnTo>
                      <a:lnTo>
                        <a:pt x="113" y="66"/>
                      </a:lnTo>
                      <a:lnTo>
                        <a:pt x="41" y="78"/>
                      </a:lnTo>
                      <a:lnTo>
                        <a:pt x="72" y="91"/>
                      </a:lnTo>
                      <a:lnTo>
                        <a:pt x="100" y="73"/>
                      </a:lnTo>
                      <a:lnTo>
                        <a:pt x="150" y="70"/>
                      </a:lnTo>
                      <a:lnTo>
                        <a:pt x="100" y="78"/>
                      </a:lnTo>
                      <a:lnTo>
                        <a:pt x="85" y="91"/>
                      </a:lnTo>
                      <a:lnTo>
                        <a:pt x="115" y="91"/>
                      </a:lnTo>
                      <a:lnTo>
                        <a:pt x="150" y="78"/>
                      </a:lnTo>
                      <a:lnTo>
                        <a:pt x="126" y="91"/>
                      </a:lnTo>
                      <a:lnTo>
                        <a:pt x="150" y="91"/>
                      </a:lnTo>
                      <a:lnTo>
                        <a:pt x="184" y="81"/>
                      </a:lnTo>
                      <a:lnTo>
                        <a:pt x="178" y="69"/>
                      </a:lnTo>
                      <a:lnTo>
                        <a:pt x="218" y="58"/>
                      </a:lnTo>
                      <a:lnTo>
                        <a:pt x="190" y="80"/>
                      </a:lnTo>
                      <a:lnTo>
                        <a:pt x="248" y="75"/>
                      </a:lnTo>
                      <a:lnTo>
                        <a:pt x="129" y="99"/>
                      </a:lnTo>
                      <a:lnTo>
                        <a:pt x="157" y="119"/>
                      </a:lnTo>
                      <a:lnTo>
                        <a:pt x="178" y="119"/>
                      </a:lnTo>
                      <a:lnTo>
                        <a:pt x="166" y="125"/>
                      </a:lnTo>
                      <a:lnTo>
                        <a:pt x="121" y="101"/>
                      </a:lnTo>
                      <a:lnTo>
                        <a:pt x="84" y="99"/>
                      </a:lnTo>
                      <a:lnTo>
                        <a:pt x="81" y="107"/>
                      </a:lnTo>
                      <a:lnTo>
                        <a:pt x="100" y="111"/>
                      </a:lnTo>
                      <a:lnTo>
                        <a:pt x="82" y="115"/>
                      </a:lnTo>
                      <a:lnTo>
                        <a:pt x="129" y="140"/>
                      </a:lnTo>
                      <a:lnTo>
                        <a:pt x="109" y="140"/>
                      </a:lnTo>
                      <a:lnTo>
                        <a:pt x="157" y="143"/>
                      </a:lnTo>
                      <a:lnTo>
                        <a:pt x="129" y="149"/>
                      </a:lnTo>
                      <a:lnTo>
                        <a:pt x="144" y="159"/>
                      </a:lnTo>
                      <a:lnTo>
                        <a:pt x="103" y="145"/>
                      </a:lnTo>
                      <a:lnTo>
                        <a:pt x="78" y="150"/>
                      </a:lnTo>
                      <a:lnTo>
                        <a:pt x="69" y="172"/>
                      </a:lnTo>
                      <a:lnTo>
                        <a:pt x="94" y="165"/>
                      </a:lnTo>
                      <a:lnTo>
                        <a:pt x="88" y="172"/>
                      </a:lnTo>
                      <a:lnTo>
                        <a:pt x="98" y="172"/>
                      </a:lnTo>
                      <a:lnTo>
                        <a:pt x="112" y="157"/>
                      </a:lnTo>
                      <a:lnTo>
                        <a:pt x="107" y="169"/>
                      </a:lnTo>
                      <a:lnTo>
                        <a:pt x="119" y="172"/>
                      </a:lnTo>
                      <a:lnTo>
                        <a:pt x="94" y="176"/>
                      </a:lnTo>
                      <a:lnTo>
                        <a:pt x="109" y="178"/>
                      </a:lnTo>
                      <a:lnTo>
                        <a:pt x="98" y="181"/>
                      </a:lnTo>
                      <a:lnTo>
                        <a:pt x="109" y="191"/>
                      </a:lnTo>
                      <a:lnTo>
                        <a:pt x="126" y="191"/>
                      </a:lnTo>
                      <a:lnTo>
                        <a:pt x="144" y="174"/>
                      </a:lnTo>
                      <a:lnTo>
                        <a:pt x="113" y="196"/>
                      </a:lnTo>
                      <a:lnTo>
                        <a:pt x="82" y="179"/>
                      </a:lnTo>
                      <a:lnTo>
                        <a:pt x="56" y="181"/>
                      </a:lnTo>
                      <a:lnTo>
                        <a:pt x="78" y="203"/>
                      </a:lnTo>
                      <a:lnTo>
                        <a:pt x="39" y="212"/>
                      </a:lnTo>
                      <a:lnTo>
                        <a:pt x="44" y="226"/>
                      </a:lnTo>
                      <a:lnTo>
                        <a:pt x="51" y="212"/>
                      </a:lnTo>
                      <a:lnTo>
                        <a:pt x="51" y="226"/>
                      </a:lnTo>
                      <a:lnTo>
                        <a:pt x="78" y="219"/>
                      </a:lnTo>
                      <a:lnTo>
                        <a:pt x="100" y="230"/>
                      </a:lnTo>
                      <a:lnTo>
                        <a:pt x="112" y="229"/>
                      </a:lnTo>
                      <a:lnTo>
                        <a:pt x="103" y="220"/>
                      </a:lnTo>
                      <a:lnTo>
                        <a:pt x="129" y="224"/>
                      </a:lnTo>
                      <a:lnTo>
                        <a:pt x="126" y="214"/>
                      </a:lnTo>
                      <a:lnTo>
                        <a:pt x="138" y="227"/>
                      </a:lnTo>
                      <a:lnTo>
                        <a:pt x="147" y="223"/>
                      </a:lnTo>
                      <a:lnTo>
                        <a:pt x="144" y="215"/>
                      </a:lnTo>
                      <a:lnTo>
                        <a:pt x="165" y="223"/>
                      </a:lnTo>
                      <a:lnTo>
                        <a:pt x="166" y="233"/>
                      </a:lnTo>
                      <a:lnTo>
                        <a:pt x="202" y="223"/>
                      </a:lnTo>
                      <a:lnTo>
                        <a:pt x="211" y="211"/>
                      </a:lnTo>
                      <a:lnTo>
                        <a:pt x="193" y="212"/>
                      </a:lnTo>
                      <a:lnTo>
                        <a:pt x="193" y="202"/>
                      </a:lnTo>
                      <a:lnTo>
                        <a:pt x="150" y="199"/>
                      </a:lnTo>
                      <a:lnTo>
                        <a:pt x="206" y="195"/>
                      </a:lnTo>
                      <a:lnTo>
                        <a:pt x="217" y="189"/>
                      </a:lnTo>
                      <a:lnTo>
                        <a:pt x="206" y="176"/>
                      </a:lnTo>
                      <a:lnTo>
                        <a:pt x="240" y="176"/>
                      </a:lnTo>
                      <a:lnTo>
                        <a:pt x="248" y="172"/>
                      </a:lnTo>
                      <a:lnTo>
                        <a:pt x="227" y="169"/>
                      </a:lnTo>
                      <a:lnTo>
                        <a:pt x="255" y="165"/>
                      </a:lnTo>
                      <a:lnTo>
                        <a:pt x="234" y="159"/>
                      </a:lnTo>
                      <a:lnTo>
                        <a:pt x="261" y="156"/>
                      </a:lnTo>
                      <a:lnTo>
                        <a:pt x="261" y="148"/>
                      </a:lnTo>
                      <a:lnTo>
                        <a:pt x="214" y="145"/>
                      </a:lnTo>
                      <a:lnTo>
                        <a:pt x="239" y="137"/>
                      </a:lnTo>
                      <a:lnTo>
                        <a:pt x="214" y="137"/>
                      </a:lnTo>
                      <a:lnTo>
                        <a:pt x="261" y="140"/>
                      </a:lnTo>
                      <a:lnTo>
                        <a:pt x="261" y="136"/>
                      </a:lnTo>
                      <a:lnTo>
                        <a:pt x="212" y="131"/>
                      </a:lnTo>
                      <a:lnTo>
                        <a:pt x="277" y="125"/>
                      </a:lnTo>
                      <a:lnTo>
                        <a:pt x="261" y="116"/>
                      </a:lnTo>
                      <a:lnTo>
                        <a:pt x="308" y="119"/>
                      </a:lnTo>
                      <a:lnTo>
                        <a:pt x="320" y="107"/>
                      </a:lnTo>
                      <a:lnTo>
                        <a:pt x="295" y="105"/>
                      </a:lnTo>
                      <a:lnTo>
                        <a:pt x="326" y="103"/>
                      </a:lnTo>
                      <a:lnTo>
                        <a:pt x="323" y="94"/>
                      </a:lnTo>
                      <a:lnTo>
                        <a:pt x="336" y="99"/>
                      </a:lnTo>
                      <a:lnTo>
                        <a:pt x="413" y="59"/>
                      </a:lnTo>
                      <a:lnTo>
                        <a:pt x="329" y="71"/>
                      </a:lnTo>
                      <a:lnTo>
                        <a:pt x="377" y="56"/>
                      </a:lnTo>
                      <a:lnTo>
                        <a:pt x="345" y="58"/>
                      </a:lnTo>
                      <a:lnTo>
                        <a:pt x="341" y="49"/>
                      </a:lnTo>
                      <a:lnTo>
                        <a:pt x="395" y="52"/>
                      </a:lnTo>
                      <a:lnTo>
                        <a:pt x="465" y="33"/>
                      </a:lnTo>
                      <a:lnTo>
                        <a:pt x="463" y="23"/>
                      </a:lnTo>
                      <a:lnTo>
                        <a:pt x="432" y="23"/>
                      </a:lnTo>
                      <a:lnTo>
                        <a:pt x="426" y="7"/>
                      </a:lnTo>
                      <a:lnTo>
                        <a:pt x="345" y="17"/>
                      </a:lnTo>
                      <a:lnTo>
                        <a:pt x="380" y="4"/>
                      </a:lnTo>
                      <a:lnTo>
                        <a:pt x="276" y="0"/>
                      </a:lnTo>
                      <a:lnTo>
                        <a:pt x="265" y="6"/>
                      </a:lnTo>
                      <a:lnTo>
                        <a:pt x="276" y="11"/>
                      </a:lnTo>
                      <a:lnTo>
                        <a:pt x="255" y="4"/>
                      </a:lnTo>
                      <a:lnTo>
                        <a:pt x="206" y="4"/>
                      </a:lnTo>
                      <a:lnTo>
                        <a:pt x="243" y="19"/>
                      </a:lnTo>
                      <a:lnTo>
                        <a:pt x="230" y="23"/>
                      </a:lnTo>
                      <a:lnTo>
                        <a:pt x="214" y="7"/>
                      </a:lnTo>
                      <a:lnTo>
                        <a:pt x="169" y="4"/>
                      </a:lnTo>
                      <a:lnTo>
                        <a:pt x="178" y="13"/>
                      </a:lnTo>
                      <a:lnTo>
                        <a:pt x="146" y="10"/>
                      </a:lnTo>
                      <a:lnTo>
                        <a:pt x="162" y="22"/>
                      </a:lnTo>
                      <a:lnTo>
                        <a:pt x="137" y="17"/>
                      </a:lnTo>
                      <a:lnTo>
                        <a:pt x="144" y="22"/>
                      </a:lnTo>
                      <a:lnTo>
                        <a:pt x="129" y="23"/>
                      </a:lnTo>
                      <a:lnTo>
                        <a:pt x="165" y="40"/>
                      </a:lnTo>
                      <a:lnTo>
                        <a:pt x="90" y="23"/>
                      </a:lnTo>
                      <a:lnTo>
                        <a:pt x="72" y="33"/>
                      </a:lnTo>
                      <a:lnTo>
                        <a:pt x="100" y="40"/>
                      </a:lnTo>
                      <a:lnTo>
                        <a:pt x="51" y="35"/>
                      </a:lnTo>
                      <a:lnTo>
                        <a:pt x="0" y="5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1" name="Freeform 1174"/>
                <p:cNvSpPr>
                  <a:spLocks/>
                </p:cNvSpPr>
                <p:nvPr/>
              </p:nvSpPr>
              <p:spPr bwMode="auto">
                <a:xfrm>
                  <a:off x="1221" y="1078"/>
                  <a:ext cx="449" cy="390"/>
                </a:xfrm>
                <a:custGeom>
                  <a:avLst/>
                  <a:gdLst>
                    <a:gd name="T0" fmla="*/ 1225 w 294"/>
                    <a:gd name="T1" fmla="*/ 3230 h 286"/>
                    <a:gd name="T2" fmla="*/ 19947 w 294"/>
                    <a:gd name="T3" fmla="*/ 0 h 286"/>
                    <a:gd name="T4" fmla="*/ 18626 w 294"/>
                    <a:gd name="T5" fmla="*/ 3230 h 286"/>
                    <a:gd name="T6" fmla="*/ 29817 w 294"/>
                    <a:gd name="T7" fmla="*/ 6935 h 286"/>
                    <a:gd name="T8" fmla="*/ 30463 w 294"/>
                    <a:gd name="T9" fmla="*/ 7651 h 286"/>
                    <a:gd name="T10" fmla="*/ 24186 w 294"/>
                    <a:gd name="T11" fmla="*/ 5251 h 286"/>
                    <a:gd name="T12" fmla="*/ 25031 w 294"/>
                    <a:gd name="T13" fmla="*/ 2603 h 286"/>
                    <a:gd name="T14" fmla="*/ 27074 w 294"/>
                    <a:gd name="T15" fmla="*/ 1975 h 286"/>
                    <a:gd name="T16" fmla="*/ 29322 w 294"/>
                    <a:gd name="T17" fmla="*/ 1400 h 286"/>
                    <a:gd name="T18" fmla="*/ 43341 w 294"/>
                    <a:gd name="T19" fmla="*/ 307 h 286"/>
                    <a:gd name="T20" fmla="*/ 50395 w 294"/>
                    <a:gd name="T21" fmla="*/ 1702 h 286"/>
                    <a:gd name="T22" fmla="*/ 53376 w 294"/>
                    <a:gd name="T23" fmla="*/ 5431 h 286"/>
                    <a:gd name="T24" fmla="*/ 64201 w 294"/>
                    <a:gd name="T25" fmla="*/ 4405 h 286"/>
                    <a:gd name="T26" fmla="*/ 86778 w 294"/>
                    <a:gd name="T27" fmla="*/ 3672 h 286"/>
                    <a:gd name="T28" fmla="*/ 89047 w 294"/>
                    <a:gd name="T29" fmla="*/ 6059 h 286"/>
                    <a:gd name="T30" fmla="*/ 93792 w 294"/>
                    <a:gd name="T31" fmla="*/ 6601 h 286"/>
                    <a:gd name="T32" fmla="*/ 102543 w 294"/>
                    <a:gd name="T33" fmla="*/ 5885 h 286"/>
                    <a:gd name="T34" fmla="*/ 111140 w 294"/>
                    <a:gd name="T35" fmla="*/ 7323 h 286"/>
                    <a:gd name="T36" fmla="*/ 114170 w 294"/>
                    <a:gd name="T37" fmla="*/ 7651 h 286"/>
                    <a:gd name="T38" fmla="*/ 118785 w 294"/>
                    <a:gd name="T39" fmla="*/ 8191 h 286"/>
                    <a:gd name="T40" fmla="*/ 126791 w 294"/>
                    <a:gd name="T41" fmla="*/ 8879 h 286"/>
                    <a:gd name="T42" fmla="*/ 125153 w 294"/>
                    <a:gd name="T43" fmla="*/ 9764 h 286"/>
                    <a:gd name="T44" fmla="*/ 128318 w 294"/>
                    <a:gd name="T45" fmla="*/ 9764 h 286"/>
                    <a:gd name="T46" fmla="*/ 124492 w 294"/>
                    <a:gd name="T47" fmla="*/ 11576 h 286"/>
                    <a:gd name="T48" fmla="*/ 126791 w 294"/>
                    <a:gd name="T49" fmla="*/ 12410 h 286"/>
                    <a:gd name="T50" fmla="*/ 128162 w 294"/>
                    <a:gd name="T51" fmla="*/ 13939 h 286"/>
                    <a:gd name="T52" fmla="*/ 146788 w 294"/>
                    <a:gd name="T53" fmla="*/ 15363 h 286"/>
                    <a:gd name="T54" fmla="*/ 158408 w 294"/>
                    <a:gd name="T55" fmla="*/ 17314 h 286"/>
                    <a:gd name="T56" fmla="*/ 167938 w 294"/>
                    <a:gd name="T57" fmla="*/ 18648 h 286"/>
                    <a:gd name="T58" fmla="*/ 161781 w 294"/>
                    <a:gd name="T59" fmla="*/ 19683 h 286"/>
                    <a:gd name="T60" fmla="*/ 160924 w 294"/>
                    <a:gd name="T61" fmla="*/ 21345 h 286"/>
                    <a:gd name="T62" fmla="*/ 155394 w 294"/>
                    <a:gd name="T63" fmla="*/ 23077 h 286"/>
                    <a:gd name="T64" fmla="*/ 129113 w 294"/>
                    <a:gd name="T65" fmla="*/ 19504 h 286"/>
                    <a:gd name="T66" fmla="*/ 130291 w 294"/>
                    <a:gd name="T67" fmla="*/ 21345 h 286"/>
                    <a:gd name="T68" fmla="*/ 137687 w 294"/>
                    <a:gd name="T69" fmla="*/ 23410 h 286"/>
                    <a:gd name="T70" fmla="*/ 145922 w 294"/>
                    <a:gd name="T71" fmla="*/ 24790 h 286"/>
                    <a:gd name="T72" fmla="*/ 147965 w 294"/>
                    <a:gd name="T73" fmla="*/ 28568 h 286"/>
                    <a:gd name="T74" fmla="*/ 141682 w 294"/>
                    <a:gd name="T75" fmla="*/ 29899 h 286"/>
                    <a:gd name="T76" fmla="*/ 105371 w 294"/>
                    <a:gd name="T77" fmla="*/ 26234 h 286"/>
                    <a:gd name="T78" fmla="*/ 101326 w 294"/>
                    <a:gd name="T79" fmla="*/ 25321 h 286"/>
                    <a:gd name="T80" fmla="*/ 90156 w 294"/>
                    <a:gd name="T81" fmla="*/ 23077 h 286"/>
                    <a:gd name="T82" fmla="*/ 84859 w 294"/>
                    <a:gd name="T83" fmla="*/ 23849 h 286"/>
                    <a:gd name="T84" fmla="*/ 70562 w 294"/>
                    <a:gd name="T85" fmla="*/ 23675 h 286"/>
                    <a:gd name="T86" fmla="*/ 96886 w 294"/>
                    <a:gd name="T87" fmla="*/ 21575 h 286"/>
                    <a:gd name="T88" fmla="*/ 103724 w 294"/>
                    <a:gd name="T89" fmla="*/ 17314 h 286"/>
                    <a:gd name="T90" fmla="*/ 90156 w 294"/>
                    <a:gd name="T91" fmla="*/ 13315 h 286"/>
                    <a:gd name="T92" fmla="*/ 79203 w 294"/>
                    <a:gd name="T93" fmla="*/ 13939 h 286"/>
                    <a:gd name="T94" fmla="*/ 83919 w 294"/>
                    <a:gd name="T95" fmla="*/ 12274 h 286"/>
                    <a:gd name="T96" fmla="*/ 73211 w 294"/>
                    <a:gd name="T97" fmla="*/ 9764 h 286"/>
                    <a:gd name="T98" fmla="*/ 66347 w 294"/>
                    <a:gd name="T99" fmla="*/ 10585 h 286"/>
                    <a:gd name="T100" fmla="*/ 53376 w 294"/>
                    <a:gd name="T101" fmla="*/ 11170 h 286"/>
                    <a:gd name="T102" fmla="*/ 3416 w 294"/>
                    <a:gd name="T103" fmla="*/ 7651 h 286"/>
                    <a:gd name="T104" fmla="*/ 0 w 294"/>
                    <a:gd name="T105" fmla="*/ 6682 h 2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4" h="286">
                      <a:moveTo>
                        <a:pt x="0" y="64"/>
                      </a:moveTo>
                      <a:lnTo>
                        <a:pt x="2" y="31"/>
                      </a:lnTo>
                      <a:lnTo>
                        <a:pt x="15" y="10"/>
                      </a:lnTo>
                      <a:lnTo>
                        <a:pt x="35" y="0"/>
                      </a:lnTo>
                      <a:lnTo>
                        <a:pt x="52" y="3"/>
                      </a:lnTo>
                      <a:lnTo>
                        <a:pt x="33" y="31"/>
                      </a:lnTo>
                      <a:lnTo>
                        <a:pt x="38" y="52"/>
                      </a:lnTo>
                      <a:lnTo>
                        <a:pt x="52" y="66"/>
                      </a:lnTo>
                      <a:lnTo>
                        <a:pt x="35" y="73"/>
                      </a:lnTo>
                      <a:lnTo>
                        <a:pt x="53" y="73"/>
                      </a:lnTo>
                      <a:lnTo>
                        <a:pt x="54" y="58"/>
                      </a:lnTo>
                      <a:lnTo>
                        <a:pt x="42" y="50"/>
                      </a:lnTo>
                      <a:lnTo>
                        <a:pt x="53" y="39"/>
                      </a:lnTo>
                      <a:lnTo>
                        <a:pt x="44" y="25"/>
                      </a:lnTo>
                      <a:lnTo>
                        <a:pt x="61" y="29"/>
                      </a:lnTo>
                      <a:lnTo>
                        <a:pt x="47" y="19"/>
                      </a:lnTo>
                      <a:lnTo>
                        <a:pt x="62" y="23"/>
                      </a:lnTo>
                      <a:lnTo>
                        <a:pt x="51" y="13"/>
                      </a:lnTo>
                      <a:lnTo>
                        <a:pt x="65" y="14"/>
                      </a:lnTo>
                      <a:lnTo>
                        <a:pt x="75" y="3"/>
                      </a:lnTo>
                      <a:lnTo>
                        <a:pt x="87" y="3"/>
                      </a:lnTo>
                      <a:lnTo>
                        <a:pt x="88" y="16"/>
                      </a:lnTo>
                      <a:lnTo>
                        <a:pt x="98" y="19"/>
                      </a:lnTo>
                      <a:lnTo>
                        <a:pt x="93" y="52"/>
                      </a:lnTo>
                      <a:lnTo>
                        <a:pt x="105" y="35"/>
                      </a:lnTo>
                      <a:lnTo>
                        <a:pt x="112" y="42"/>
                      </a:lnTo>
                      <a:lnTo>
                        <a:pt x="128" y="29"/>
                      </a:lnTo>
                      <a:lnTo>
                        <a:pt x="151" y="35"/>
                      </a:lnTo>
                      <a:lnTo>
                        <a:pt x="162" y="52"/>
                      </a:lnTo>
                      <a:lnTo>
                        <a:pt x="155" y="58"/>
                      </a:lnTo>
                      <a:lnTo>
                        <a:pt x="169" y="54"/>
                      </a:lnTo>
                      <a:lnTo>
                        <a:pt x="164" y="63"/>
                      </a:lnTo>
                      <a:lnTo>
                        <a:pt x="172" y="66"/>
                      </a:lnTo>
                      <a:lnTo>
                        <a:pt x="179" y="56"/>
                      </a:lnTo>
                      <a:lnTo>
                        <a:pt x="193" y="62"/>
                      </a:lnTo>
                      <a:lnTo>
                        <a:pt x="194" y="70"/>
                      </a:lnTo>
                      <a:lnTo>
                        <a:pt x="182" y="73"/>
                      </a:lnTo>
                      <a:lnTo>
                        <a:pt x="199" y="73"/>
                      </a:lnTo>
                      <a:lnTo>
                        <a:pt x="197" y="83"/>
                      </a:lnTo>
                      <a:lnTo>
                        <a:pt x="207" y="78"/>
                      </a:lnTo>
                      <a:lnTo>
                        <a:pt x="201" y="87"/>
                      </a:lnTo>
                      <a:lnTo>
                        <a:pt x="221" y="85"/>
                      </a:lnTo>
                      <a:lnTo>
                        <a:pt x="209" y="93"/>
                      </a:lnTo>
                      <a:lnTo>
                        <a:pt x="218" y="93"/>
                      </a:lnTo>
                      <a:lnTo>
                        <a:pt x="216" y="100"/>
                      </a:lnTo>
                      <a:lnTo>
                        <a:pt x="224" y="93"/>
                      </a:lnTo>
                      <a:lnTo>
                        <a:pt x="234" y="100"/>
                      </a:lnTo>
                      <a:lnTo>
                        <a:pt x="217" y="110"/>
                      </a:lnTo>
                      <a:lnTo>
                        <a:pt x="242" y="117"/>
                      </a:lnTo>
                      <a:lnTo>
                        <a:pt x="221" y="118"/>
                      </a:lnTo>
                      <a:lnTo>
                        <a:pt x="229" y="124"/>
                      </a:lnTo>
                      <a:lnTo>
                        <a:pt x="223" y="133"/>
                      </a:lnTo>
                      <a:lnTo>
                        <a:pt x="247" y="151"/>
                      </a:lnTo>
                      <a:lnTo>
                        <a:pt x="256" y="147"/>
                      </a:lnTo>
                      <a:lnTo>
                        <a:pt x="266" y="166"/>
                      </a:lnTo>
                      <a:lnTo>
                        <a:pt x="276" y="165"/>
                      </a:lnTo>
                      <a:lnTo>
                        <a:pt x="275" y="174"/>
                      </a:lnTo>
                      <a:lnTo>
                        <a:pt x="293" y="178"/>
                      </a:lnTo>
                      <a:lnTo>
                        <a:pt x="291" y="189"/>
                      </a:lnTo>
                      <a:lnTo>
                        <a:pt x="282" y="188"/>
                      </a:lnTo>
                      <a:lnTo>
                        <a:pt x="287" y="194"/>
                      </a:lnTo>
                      <a:lnTo>
                        <a:pt x="281" y="204"/>
                      </a:lnTo>
                      <a:lnTo>
                        <a:pt x="273" y="200"/>
                      </a:lnTo>
                      <a:lnTo>
                        <a:pt x="271" y="220"/>
                      </a:lnTo>
                      <a:lnTo>
                        <a:pt x="237" y="182"/>
                      </a:lnTo>
                      <a:lnTo>
                        <a:pt x="225" y="186"/>
                      </a:lnTo>
                      <a:lnTo>
                        <a:pt x="235" y="194"/>
                      </a:lnTo>
                      <a:lnTo>
                        <a:pt x="227" y="204"/>
                      </a:lnTo>
                      <a:lnTo>
                        <a:pt x="233" y="204"/>
                      </a:lnTo>
                      <a:lnTo>
                        <a:pt x="240" y="223"/>
                      </a:lnTo>
                      <a:lnTo>
                        <a:pt x="256" y="227"/>
                      </a:lnTo>
                      <a:lnTo>
                        <a:pt x="254" y="237"/>
                      </a:lnTo>
                      <a:lnTo>
                        <a:pt x="264" y="246"/>
                      </a:lnTo>
                      <a:lnTo>
                        <a:pt x="258" y="273"/>
                      </a:lnTo>
                      <a:lnTo>
                        <a:pt x="217" y="245"/>
                      </a:lnTo>
                      <a:lnTo>
                        <a:pt x="247" y="285"/>
                      </a:lnTo>
                      <a:lnTo>
                        <a:pt x="193" y="262"/>
                      </a:lnTo>
                      <a:lnTo>
                        <a:pt x="184" y="250"/>
                      </a:lnTo>
                      <a:lnTo>
                        <a:pt x="193" y="248"/>
                      </a:lnTo>
                      <a:lnTo>
                        <a:pt x="177" y="241"/>
                      </a:lnTo>
                      <a:lnTo>
                        <a:pt x="170" y="227"/>
                      </a:lnTo>
                      <a:lnTo>
                        <a:pt x="157" y="220"/>
                      </a:lnTo>
                      <a:lnTo>
                        <a:pt x="157" y="231"/>
                      </a:lnTo>
                      <a:lnTo>
                        <a:pt x="148" y="227"/>
                      </a:lnTo>
                      <a:lnTo>
                        <a:pt x="137" y="236"/>
                      </a:lnTo>
                      <a:lnTo>
                        <a:pt x="123" y="226"/>
                      </a:lnTo>
                      <a:lnTo>
                        <a:pt x="130" y="206"/>
                      </a:lnTo>
                      <a:lnTo>
                        <a:pt x="169" y="206"/>
                      </a:lnTo>
                      <a:lnTo>
                        <a:pt x="159" y="190"/>
                      </a:lnTo>
                      <a:lnTo>
                        <a:pt x="181" y="165"/>
                      </a:lnTo>
                      <a:lnTo>
                        <a:pt x="166" y="133"/>
                      </a:lnTo>
                      <a:lnTo>
                        <a:pt x="157" y="127"/>
                      </a:lnTo>
                      <a:lnTo>
                        <a:pt x="160" y="124"/>
                      </a:lnTo>
                      <a:lnTo>
                        <a:pt x="138" y="133"/>
                      </a:lnTo>
                      <a:lnTo>
                        <a:pt x="137" y="122"/>
                      </a:lnTo>
                      <a:lnTo>
                        <a:pt x="146" y="117"/>
                      </a:lnTo>
                      <a:lnTo>
                        <a:pt x="128" y="105"/>
                      </a:lnTo>
                      <a:lnTo>
                        <a:pt x="128" y="93"/>
                      </a:lnTo>
                      <a:lnTo>
                        <a:pt x="111" y="88"/>
                      </a:lnTo>
                      <a:lnTo>
                        <a:pt x="116" y="101"/>
                      </a:lnTo>
                      <a:lnTo>
                        <a:pt x="86" y="96"/>
                      </a:lnTo>
                      <a:lnTo>
                        <a:pt x="93" y="106"/>
                      </a:lnTo>
                      <a:lnTo>
                        <a:pt x="19" y="93"/>
                      </a:lnTo>
                      <a:lnTo>
                        <a:pt x="6" y="73"/>
                      </a:lnTo>
                      <a:lnTo>
                        <a:pt x="29" y="74"/>
                      </a:lnTo>
                      <a:lnTo>
                        <a:pt x="0" y="6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2" name="Freeform 1175"/>
                <p:cNvSpPr>
                  <a:spLocks/>
                </p:cNvSpPr>
                <p:nvPr/>
              </p:nvSpPr>
              <p:spPr bwMode="auto">
                <a:xfrm>
                  <a:off x="1702" y="1747"/>
                  <a:ext cx="103" cy="122"/>
                </a:xfrm>
                <a:custGeom>
                  <a:avLst/>
                  <a:gdLst>
                    <a:gd name="T0" fmla="*/ 0 w 68"/>
                    <a:gd name="T1" fmla="*/ 6787 h 90"/>
                    <a:gd name="T2" fmla="*/ 13681 w 68"/>
                    <a:gd name="T3" fmla="*/ 474 h 90"/>
                    <a:gd name="T4" fmla="*/ 20365 w 68"/>
                    <a:gd name="T5" fmla="*/ 0 h 90"/>
                    <a:gd name="T6" fmla="*/ 12970 w 68"/>
                    <a:gd name="T7" fmla="*/ 3530 h 90"/>
                    <a:gd name="T8" fmla="*/ 16797 w 68"/>
                    <a:gd name="T9" fmla="*/ 2604 h 90"/>
                    <a:gd name="T10" fmla="*/ 20723 w 68"/>
                    <a:gd name="T11" fmla="*/ 3991 h 90"/>
                    <a:gd name="T12" fmla="*/ 30520 w 68"/>
                    <a:gd name="T13" fmla="*/ 3991 h 90"/>
                    <a:gd name="T14" fmla="*/ 27825 w 68"/>
                    <a:gd name="T15" fmla="*/ 5410 h 90"/>
                    <a:gd name="T16" fmla="*/ 32563 w 68"/>
                    <a:gd name="T17" fmla="*/ 5302 h 90"/>
                    <a:gd name="T18" fmla="*/ 29278 w 68"/>
                    <a:gd name="T19" fmla="*/ 6486 h 90"/>
                    <a:gd name="T20" fmla="*/ 32624 w 68"/>
                    <a:gd name="T21" fmla="*/ 6001 h 90"/>
                    <a:gd name="T22" fmla="*/ 33832 w 68"/>
                    <a:gd name="T23" fmla="*/ 7187 h 90"/>
                    <a:gd name="T24" fmla="*/ 30520 w 68"/>
                    <a:gd name="T25" fmla="*/ 8555 h 90"/>
                    <a:gd name="T26" fmla="*/ 29758 w 68"/>
                    <a:gd name="T27" fmla="*/ 7495 h 90"/>
                    <a:gd name="T28" fmla="*/ 27462 w 68"/>
                    <a:gd name="T29" fmla="*/ 8307 h 90"/>
                    <a:gd name="T30" fmla="*/ 27462 w 68"/>
                    <a:gd name="T31" fmla="*/ 6311 h 90"/>
                    <a:gd name="T32" fmla="*/ 19329 w 68"/>
                    <a:gd name="T33" fmla="*/ 8307 h 90"/>
                    <a:gd name="T34" fmla="*/ 22707 w 68"/>
                    <a:gd name="T35" fmla="*/ 7018 h 90"/>
                    <a:gd name="T36" fmla="*/ 16797 w 68"/>
                    <a:gd name="T37" fmla="*/ 7081 h 90"/>
                    <a:gd name="T38" fmla="*/ 18370 w 68"/>
                    <a:gd name="T39" fmla="*/ 6311 h 90"/>
                    <a:gd name="T40" fmla="*/ 0 w 68"/>
                    <a:gd name="T41" fmla="*/ 6787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8" h="90">
                      <a:moveTo>
                        <a:pt x="0" y="71"/>
                      </a:moveTo>
                      <a:lnTo>
                        <a:pt x="27" y="5"/>
                      </a:lnTo>
                      <a:lnTo>
                        <a:pt x="40" y="0"/>
                      </a:lnTo>
                      <a:lnTo>
                        <a:pt x="26" y="37"/>
                      </a:lnTo>
                      <a:lnTo>
                        <a:pt x="33" y="27"/>
                      </a:lnTo>
                      <a:lnTo>
                        <a:pt x="41" y="41"/>
                      </a:lnTo>
                      <a:lnTo>
                        <a:pt x="60" y="41"/>
                      </a:lnTo>
                      <a:lnTo>
                        <a:pt x="55" y="56"/>
                      </a:lnTo>
                      <a:lnTo>
                        <a:pt x="64" y="55"/>
                      </a:lnTo>
                      <a:lnTo>
                        <a:pt x="58" y="68"/>
                      </a:lnTo>
                      <a:lnTo>
                        <a:pt x="65" y="63"/>
                      </a:lnTo>
                      <a:lnTo>
                        <a:pt x="67" y="75"/>
                      </a:lnTo>
                      <a:lnTo>
                        <a:pt x="60" y="89"/>
                      </a:lnTo>
                      <a:lnTo>
                        <a:pt x="59" y="78"/>
                      </a:lnTo>
                      <a:lnTo>
                        <a:pt x="54" y="86"/>
                      </a:lnTo>
                      <a:lnTo>
                        <a:pt x="54" y="66"/>
                      </a:lnTo>
                      <a:lnTo>
                        <a:pt x="38" y="86"/>
                      </a:lnTo>
                      <a:lnTo>
                        <a:pt x="45" y="73"/>
                      </a:lnTo>
                      <a:lnTo>
                        <a:pt x="33" y="74"/>
                      </a:lnTo>
                      <a:lnTo>
                        <a:pt x="36" y="66"/>
                      </a:lnTo>
                      <a:lnTo>
                        <a:pt x="0" y="7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3" name="Freeform 1176"/>
                <p:cNvSpPr>
                  <a:spLocks/>
                </p:cNvSpPr>
                <p:nvPr/>
              </p:nvSpPr>
              <p:spPr bwMode="auto">
                <a:xfrm>
                  <a:off x="1516" y="3927"/>
                  <a:ext cx="42" cy="59"/>
                </a:xfrm>
                <a:custGeom>
                  <a:avLst/>
                  <a:gdLst>
                    <a:gd name="T0" fmla="*/ 0 w 28"/>
                    <a:gd name="T1" fmla="*/ 3931 h 43"/>
                    <a:gd name="T2" fmla="*/ 1850 w 28"/>
                    <a:gd name="T3" fmla="*/ 3117 h 43"/>
                    <a:gd name="T4" fmla="*/ 8856 w 28"/>
                    <a:gd name="T5" fmla="*/ 3609 h 43"/>
                    <a:gd name="T6" fmla="*/ 5394 w 28"/>
                    <a:gd name="T7" fmla="*/ 2272 h 43"/>
                    <a:gd name="T8" fmla="*/ 8856 w 28"/>
                    <a:gd name="T9" fmla="*/ 1770 h 43"/>
                    <a:gd name="T10" fmla="*/ 3596 w 28"/>
                    <a:gd name="T11" fmla="*/ 1331 h 43"/>
                    <a:gd name="T12" fmla="*/ 3596 w 28"/>
                    <a:gd name="T13" fmla="*/ 237 h 43"/>
                    <a:gd name="T14" fmla="*/ 11210 w 28"/>
                    <a:gd name="T15" fmla="*/ 0 h 43"/>
                    <a:gd name="T16" fmla="*/ 12137 w 28"/>
                    <a:gd name="T17" fmla="*/ 4897 h 43"/>
                    <a:gd name="T18" fmla="*/ 0 w 28"/>
                    <a:gd name="T19" fmla="*/ 3931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3">
                      <a:moveTo>
                        <a:pt x="0" y="34"/>
                      </a:moveTo>
                      <a:lnTo>
                        <a:pt x="4" y="27"/>
                      </a:lnTo>
                      <a:lnTo>
                        <a:pt x="20" y="31"/>
                      </a:lnTo>
                      <a:lnTo>
                        <a:pt x="12" y="20"/>
                      </a:lnTo>
                      <a:lnTo>
                        <a:pt x="20" y="15"/>
                      </a:lnTo>
                      <a:lnTo>
                        <a:pt x="8" y="12"/>
                      </a:lnTo>
                      <a:lnTo>
                        <a:pt x="8" y="2"/>
                      </a:lnTo>
                      <a:lnTo>
                        <a:pt x="25" y="0"/>
                      </a:lnTo>
                      <a:lnTo>
                        <a:pt x="27" y="42"/>
                      </a:lnTo>
                      <a:lnTo>
                        <a:pt x="0" y="3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4" name="Freeform 1177"/>
                <p:cNvSpPr>
                  <a:spLocks/>
                </p:cNvSpPr>
                <p:nvPr/>
              </p:nvSpPr>
              <p:spPr bwMode="auto">
                <a:xfrm>
                  <a:off x="1302" y="2377"/>
                  <a:ext cx="168" cy="67"/>
                </a:xfrm>
                <a:custGeom>
                  <a:avLst/>
                  <a:gdLst>
                    <a:gd name="T0" fmla="*/ 0 w 110"/>
                    <a:gd name="T1" fmla="*/ 1969 h 49"/>
                    <a:gd name="T2" fmla="*/ 8554 w 110"/>
                    <a:gd name="T3" fmla="*/ 321 h 49"/>
                    <a:gd name="T4" fmla="*/ 24189 w 110"/>
                    <a:gd name="T5" fmla="*/ 0 h 49"/>
                    <a:gd name="T6" fmla="*/ 62597 w 110"/>
                    <a:gd name="T7" fmla="*/ 4500 h 49"/>
                    <a:gd name="T8" fmla="*/ 42455 w 110"/>
                    <a:gd name="T9" fmla="*/ 5247 h 49"/>
                    <a:gd name="T10" fmla="*/ 46539 w 110"/>
                    <a:gd name="T11" fmla="*/ 4180 h 49"/>
                    <a:gd name="T12" fmla="*/ 36943 w 110"/>
                    <a:gd name="T13" fmla="*/ 2653 h 49"/>
                    <a:gd name="T14" fmla="*/ 16395 w 110"/>
                    <a:gd name="T15" fmla="*/ 1533 h 49"/>
                    <a:gd name="T16" fmla="*/ 17758 w 110"/>
                    <a:gd name="T17" fmla="*/ 923 h 49"/>
                    <a:gd name="T18" fmla="*/ 0 w 110"/>
                    <a:gd name="T19" fmla="*/ 1969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 h="49">
                      <a:moveTo>
                        <a:pt x="0" y="18"/>
                      </a:moveTo>
                      <a:lnTo>
                        <a:pt x="15" y="3"/>
                      </a:lnTo>
                      <a:lnTo>
                        <a:pt x="42" y="0"/>
                      </a:lnTo>
                      <a:lnTo>
                        <a:pt x="109" y="41"/>
                      </a:lnTo>
                      <a:lnTo>
                        <a:pt x="74" y="48"/>
                      </a:lnTo>
                      <a:lnTo>
                        <a:pt x="81" y="39"/>
                      </a:lnTo>
                      <a:lnTo>
                        <a:pt x="64" y="24"/>
                      </a:lnTo>
                      <a:lnTo>
                        <a:pt x="29" y="14"/>
                      </a:lnTo>
                      <a:lnTo>
                        <a:pt x="31" y="8"/>
                      </a:lnTo>
                      <a:lnTo>
                        <a:pt x="0" y="1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5" name="Freeform 1178"/>
                <p:cNvSpPr>
                  <a:spLocks/>
                </p:cNvSpPr>
                <p:nvPr/>
              </p:nvSpPr>
              <p:spPr bwMode="auto">
                <a:xfrm>
                  <a:off x="1510" y="2442"/>
                  <a:ext cx="51" cy="37"/>
                </a:xfrm>
                <a:custGeom>
                  <a:avLst/>
                  <a:gdLst>
                    <a:gd name="T0" fmla="*/ 0 w 34"/>
                    <a:gd name="T1" fmla="*/ 0 h 27"/>
                    <a:gd name="T2" fmla="*/ 0 w 34"/>
                    <a:gd name="T3" fmla="*/ 2948 h 27"/>
                    <a:gd name="T4" fmla="*/ 14760 w 34"/>
                    <a:gd name="T5" fmla="*/ 1906 h 27"/>
                    <a:gd name="T6" fmla="*/ 8091 w 34"/>
                    <a:gd name="T7" fmla="*/ 325 h 27"/>
                    <a:gd name="T8" fmla="*/ 0 w 34"/>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7">
                      <a:moveTo>
                        <a:pt x="0" y="0"/>
                      </a:moveTo>
                      <a:lnTo>
                        <a:pt x="0" y="26"/>
                      </a:lnTo>
                      <a:lnTo>
                        <a:pt x="33" y="17"/>
                      </a:lnTo>
                      <a:lnTo>
                        <a:pt x="18" y="3"/>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6" name="Freeform 1179"/>
                <p:cNvSpPr>
                  <a:spLocks/>
                </p:cNvSpPr>
                <p:nvPr/>
              </p:nvSpPr>
              <p:spPr bwMode="auto">
                <a:xfrm>
                  <a:off x="1491" y="672"/>
                  <a:ext cx="946" cy="848"/>
                </a:xfrm>
                <a:custGeom>
                  <a:avLst/>
                  <a:gdLst>
                    <a:gd name="T0" fmla="*/ 38879 w 620"/>
                    <a:gd name="T1" fmla="*/ 15215 h 622"/>
                    <a:gd name="T2" fmla="*/ 44857 w 620"/>
                    <a:gd name="T3" fmla="*/ 12406 h 622"/>
                    <a:gd name="T4" fmla="*/ 29399 w 620"/>
                    <a:gd name="T5" fmla="*/ 11242 h 622"/>
                    <a:gd name="T6" fmla="*/ 64262 w 620"/>
                    <a:gd name="T7" fmla="*/ 6145 h 622"/>
                    <a:gd name="T8" fmla="*/ 100834 w 620"/>
                    <a:gd name="T9" fmla="*/ 4211 h 622"/>
                    <a:gd name="T10" fmla="*/ 128384 w 620"/>
                    <a:gd name="T11" fmla="*/ 6498 h 622"/>
                    <a:gd name="T12" fmla="*/ 121119 w 620"/>
                    <a:gd name="T13" fmla="*/ 3748 h 622"/>
                    <a:gd name="T14" fmla="*/ 163743 w 620"/>
                    <a:gd name="T15" fmla="*/ 5248 h 622"/>
                    <a:gd name="T16" fmla="*/ 184804 w 620"/>
                    <a:gd name="T17" fmla="*/ 3748 h 622"/>
                    <a:gd name="T18" fmla="*/ 153853 w 620"/>
                    <a:gd name="T19" fmla="*/ 1243 h 622"/>
                    <a:gd name="T20" fmla="*/ 191695 w 620"/>
                    <a:gd name="T21" fmla="*/ 2690 h 622"/>
                    <a:gd name="T22" fmla="*/ 190450 w 620"/>
                    <a:gd name="T23" fmla="*/ 307 h 622"/>
                    <a:gd name="T24" fmla="*/ 264326 w 620"/>
                    <a:gd name="T25" fmla="*/ 1114 h 622"/>
                    <a:gd name="T26" fmla="*/ 269276 w 620"/>
                    <a:gd name="T27" fmla="*/ 1243 h 622"/>
                    <a:gd name="T28" fmla="*/ 294713 w 620"/>
                    <a:gd name="T29" fmla="*/ 3412 h 622"/>
                    <a:gd name="T30" fmla="*/ 224641 w 620"/>
                    <a:gd name="T31" fmla="*/ 6048 h 622"/>
                    <a:gd name="T32" fmla="*/ 260643 w 620"/>
                    <a:gd name="T33" fmla="*/ 7399 h 622"/>
                    <a:gd name="T34" fmla="*/ 303661 w 620"/>
                    <a:gd name="T35" fmla="*/ 6597 h 622"/>
                    <a:gd name="T36" fmla="*/ 334380 w 620"/>
                    <a:gd name="T37" fmla="*/ 5857 h 622"/>
                    <a:gd name="T38" fmla="*/ 297618 w 620"/>
                    <a:gd name="T39" fmla="*/ 10567 h 622"/>
                    <a:gd name="T40" fmla="*/ 320126 w 620"/>
                    <a:gd name="T41" fmla="*/ 11898 h 622"/>
                    <a:gd name="T42" fmla="*/ 298889 w 620"/>
                    <a:gd name="T43" fmla="*/ 16221 h 622"/>
                    <a:gd name="T44" fmla="*/ 302520 w 620"/>
                    <a:gd name="T45" fmla="*/ 19640 h 622"/>
                    <a:gd name="T46" fmla="*/ 294713 w 620"/>
                    <a:gd name="T47" fmla="*/ 22115 h 622"/>
                    <a:gd name="T48" fmla="*/ 305827 w 620"/>
                    <a:gd name="T49" fmla="*/ 24139 h 622"/>
                    <a:gd name="T50" fmla="*/ 293437 w 620"/>
                    <a:gd name="T51" fmla="*/ 26434 h 622"/>
                    <a:gd name="T52" fmla="*/ 300311 w 620"/>
                    <a:gd name="T53" fmla="*/ 28741 h 622"/>
                    <a:gd name="T54" fmla="*/ 303661 w 620"/>
                    <a:gd name="T55" fmla="*/ 31128 h 622"/>
                    <a:gd name="T56" fmla="*/ 265770 w 620"/>
                    <a:gd name="T57" fmla="*/ 32550 h 622"/>
                    <a:gd name="T58" fmla="*/ 273479 w 620"/>
                    <a:gd name="T59" fmla="*/ 36039 h 622"/>
                    <a:gd name="T60" fmla="*/ 293924 w 620"/>
                    <a:gd name="T61" fmla="*/ 36986 h 622"/>
                    <a:gd name="T62" fmla="*/ 291252 w 620"/>
                    <a:gd name="T63" fmla="*/ 39281 h 622"/>
                    <a:gd name="T64" fmla="*/ 260643 w 620"/>
                    <a:gd name="T65" fmla="*/ 36771 h 622"/>
                    <a:gd name="T66" fmla="*/ 267953 w 620"/>
                    <a:gd name="T67" fmla="*/ 40723 h 622"/>
                    <a:gd name="T68" fmla="*/ 267953 w 620"/>
                    <a:gd name="T69" fmla="*/ 44735 h 622"/>
                    <a:gd name="T70" fmla="*/ 235539 w 620"/>
                    <a:gd name="T71" fmla="*/ 46392 h 622"/>
                    <a:gd name="T72" fmla="*/ 212913 w 620"/>
                    <a:gd name="T73" fmla="*/ 51637 h 622"/>
                    <a:gd name="T74" fmla="*/ 202015 w 620"/>
                    <a:gd name="T75" fmla="*/ 50425 h 622"/>
                    <a:gd name="T76" fmla="*/ 181977 w 620"/>
                    <a:gd name="T77" fmla="*/ 54137 h 622"/>
                    <a:gd name="T78" fmla="*/ 181977 w 620"/>
                    <a:gd name="T79" fmla="*/ 56742 h 622"/>
                    <a:gd name="T80" fmla="*/ 181060 w 620"/>
                    <a:gd name="T81" fmla="*/ 58674 h 622"/>
                    <a:gd name="T82" fmla="*/ 167772 w 620"/>
                    <a:gd name="T83" fmla="*/ 63920 h 622"/>
                    <a:gd name="T84" fmla="*/ 143142 w 620"/>
                    <a:gd name="T85" fmla="*/ 63296 h 622"/>
                    <a:gd name="T86" fmla="*/ 135371 w 620"/>
                    <a:gd name="T87" fmla="*/ 61612 h 622"/>
                    <a:gd name="T88" fmla="*/ 123429 w 620"/>
                    <a:gd name="T89" fmla="*/ 55852 h 622"/>
                    <a:gd name="T90" fmla="*/ 119266 w 620"/>
                    <a:gd name="T91" fmla="*/ 52888 h 622"/>
                    <a:gd name="T92" fmla="*/ 115447 w 620"/>
                    <a:gd name="T93" fmla="*/ 46607 h 622"/>
                    <a:gd name="T94" fmla="*/ 114974 w 620"/>
                    <a:gd name="T95" fmla="*/ 45533 h 622"/>
                    <a:gd name="T96" fmla="*/ 117470 w 620"/>
                    <a:gd name="T97" fmla="*/ 41350 h 622"/>
                    <a:gd name="T98" fmla="*/ 127838 w 620"/>
                    <a:gd name="T99" fmla="*/ 39709 h 622"/>
                    <a:gd name="T100" fmla="*/ 121119 w 620"/>
                    <a:gd name="T101" fmla="*/ 37711 h 622"/>
                    <a:gd name="T102" fmla="*/ 109005 w 620"/>
                    <a:gd name="T103" fmla="*/ 37608 h 622"/>
                    <a:gd name="T104" fmla="*/ 100834 w 620"/>
                    <a:gd name="T105" fmla="*/ 36230 h 622"/>
                    <a:gd name="T106" fmla="*/ 92339 w 620"/>
                    <a:gd name="T107" fmla="*/ 29373 h 622"/>
                    <a:gd name="T108" fmla="*/ 69044 w 620"/>
                    <a:gd name="T109" fmla="*/ 24408 h 622"/>
                    <a:gd name="T110" fmla="*/ 38710 w 620"/>
                    <a:gd name="T111" fmla="*/ 25225 h 622"/>
                    <a:gd name="T112" fmla="*/ 8873 w 620"/>
                    <a:gd name="T113" fmla="*/ 22115 h 622"/>
                    <a:gd name="T114" fmla="*/ 37481 w 620"/>
                    <a:gd name="T115" fmla="*/ 20461 h 6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20" h="622">
                      <a:moveTo>
                        <a:pt x="0" y="174"/>
                      </a:moveTo>
                      <a:lnTo>
                        <a:pt x="1" y="164"/>
                      </a:lnTo>
                      <a:lnTo>
                        <a:pt x="40" y="146"/>
                      </a:lnTo>
                      <a:lnTo>
                        <a:pt x="69" y="146"/>
                      </a:lnTo>
                      <a:lnTo>
                        <a:pt x="81" y="132"/>
                      </a:lnTo>
                      <a:lnTo>
                        <a:pt x="77" y="127"/>
                      </a:lnTo>
                      <a:lnTo>
                        <a:pt x="87" y="122"/>
                      </a:lnTo>
                      <a:lnTo>
                        <a:pt x="79" y="119"/>
                      </a:lnTo>
                      <a:lnTo>
                        <a:pt x="93" y="114"/>
                      </a:lnTo>
                      <a:lnTo>
                        <a:pt x="89" y="109"/>
                      </a:lnTo>
                      <a:lnTo>
                        <a:pt x="70" y="119"/>
                      </a:lnTo>
                      <a:lnTo>
                        <a:pt x="52" y="108"/>
                      </a:lnTo>
                      <a:lnTo>
                        <a:pt x="75" y="99"/>
                      </a:lnTo>
                      <a:lnTo>
                        <a:pt x="89" y="80"/>
                      </a:lnTo>
                      <a:lnTo>
                        <a:pt x="115" y="80"/>
                      </a:lnTo>
                      <a:lnTo>
                        <a:pt x="114" y="59"/>
                      </a:lnTo>
                      <a:lnTo>
                        <a:pt x="136" y="58"/>
                      </a:lnTo>
                      <a:lnTo>
                        <a:pt x="155" y="74"/>
                      </a:lnTo>
                      <a:lnTo>
                        <a:pt x="130" y="53"/>
                      </a:lnTo>
                      <a:lnTo>
                        <a:pt x="178" y="40"/>
                      </a:lnTo>
                      <a:lnTo>
                        <a:pt x="188" y="46"/>
                      </a:lnTo>
                      <a:lnTo>
                        <a:pt x="191" y="67"/>
                      </a:lnTo>
                      <a:lnTo>
                        <a:pt x="198" y="52"/>
                      </a:lnTo>
                      <a:lnTo>
                        <a:pt x="227" y="62"/>
                      </a:lnTo>
                      <a:lnTo>
                        <a:pt x="216" y="53"/>
                      </a:lnTo>
                      <a:lnTo>
                        <a:pt x="231" y="56"/>
                      </a:lnTo>
                      <a:lnTo>
                        <a:pt x="218" y="45"/>
                      </a:lnTo>
                      <a:lnTo>
                        <a:pt x="214" y="36"/>
                      </a:lnTo>
                      <a:lnTo>
                        <a:pt x="222" y="33"/>
                      </a:lnTo>
                      <a:lnTo>
                        <a:pt x="280" y="59"/>
                      </a:lnTo>
                      <a:lnTo>
                        <a:pt x="277" y="52"/>
                      </a:lnTo>
                      <a:lnTo>
                        <a:pt x="290" y="50"/>
                      </a:lnTo>
                      <a:lnTo>
                        <a:pt x="280" y="42"/>
                      </a:lnTo>
                      <a:lnTo>
                        <a:pt x="301" y="45"/>
                      </a:lnTo>
                      <a:lnTo>
                        <a:pt x="269" y="25"/>
                      </a:lnTo>
                      <a:lnTo>
                        <a:pt x="327" y="36"/>
                      </a:lnTo>
                      <a:lnTo>
                        <a:pt x="315" y="25"/>
                      </a:lnTo>
                      <a:lnTo>
                        <a:pt x="279" y="24"/>
                      </a:lnTo>
                      <a:lnTo>
                        <a:pt x="291" y="21"/>
                      </a:lnTo>
                      <a:lnTo>
                        <a:pt x="272" y="12"/>
                      </a:lnTo>
                      <a:lnTo>
                        <a:pt x="296" y="15"/>
                      </a:lnTo>
                      <a:lnTo>
                        <a:pt x="286" y="11"/>
                      </a:lnTo>
                      <a:lnTo>
                        <a:pt x="297" y="7"/>
                      </a:lnTo>
                      <a:lnTo>
                        <a:pt x="339" y="26"/>
                      </a:lnTo>
                      <a:lnTo>
                        <a:pt x="335" y="19"/>
                      </a:lnTo>
                      <a:lnTo>
                        <a:pt x="353" y="12"/>
                      </a:lnTo>
                      <a:lnTo>
                        <a:pt x="337" y="11"/>
                      </a:lnTo>
                      <a:lnTo>
                        <a:pt x="337" y="3"/>
                      </a:lnTo>
                      <a:lnTo>
                        <a:pt x="347" y="0"/>
                      </a:lnTo>
                      <a:lnTo>
                        <a:pt x="461" y="3"/>
                      </a:lnTo>
                      <a:lnTo>
                        <a:pt x="472" y="7"/>
                      </a:lnTo>
                      <a:lnTo>
                        <a:pt x="467" y="11"/>
                      </a:lnTo>
                      <a:lnTo>
                        <a:pt x="390" y="11"/>
                      </a:lnTo>
                      <a:lnTo>
                        <a:pt x="399" y="17"/>
                      </a:lnTo>
                      <a:lnTo>
                        <a:pt x="368" y="21"/>
                      </a:lnTo>
                      <a:lnTo>
                        <a:pt x="476" y="12"/>
                      </a:lnTo>
                      <a:lnTo>
                        <a:pt x="481" y="19"/>
                      </a:lnTo>
                      <a:lnTo>
                        <a:pt x="467" y="26"/>
                      </a:lnTo>
                      <a:lnTo>
                        <a:pt x="490" y="22"/>
                      </a:lnTo>
                      <a:lnTo>
                        <a:pt x="521" y="33"/>
                      </a:lnTo>
                      <a:lnTo>
                        <a:pt x="476" y="46"/>
                      </a:lnTo>
                      <a:lnTo>
                        <a:pt x="408" y="46"/>
                      </a:lnTo>
                      <a:lnTo>
                        <a:pt x="425" y="50"/>
                      </a:lnTo>
                      <a:lnTo>
                        <a:pt x="397" y="58"/>
                      </a:lnTo>
                      <a:lnTo>
                        <a:pt x="397" y="64"/>
                      </a:lnTo>
                      <a:lnTo>
                        <a:pt x="472" y="53"/>
                      </a:lnTo>
                      <a:lnTo>
                        <a:pt x="477" y="59"/>
                      </a:lnTo>
                      <a:lnTo>
                        <a:pt x="461" y="71"/>
                      </a:lnTo>
                      <a:lnTo>
                        <a:pt x="512" y="50"/>
                      </a:lnTo>
                      <a:lnTo>
                        <a:pt x="515" y="70"/>
                      </a:lnTo>
                      <a:lnTo>
                        <a:pt x="490" y="103"/>
                      </a:lnTo>
                      <a:lnTo>
                        <a:pt x="537" y="63"/>
                      </a:lnTo>
                      <a:lnTo>
                        <a:pt x="537" y="71"/>
                      </a:lnTo>
                      <a:lnTo>
                        <a:pt x="559" y="70"/>
                      </a:lnTo>
                      <a:lnTo>
                        <a:pt x="565" y="58"/>
                      </a:lnTo>
                      <a:lnTo>
                        <a:pt x="591" y="56"/>
                      </a:lnTo>
                      <a:lnTo>
                        <a:pt x="619" y="66"/>
                      </a:lnTo>
                      <a:lnTo>
                        <a:pt x="592" y="81"/>
                      </a:lnTo>
                      <a:lnTo>
                        <a:pt x="593" y="90"/>
                      </a:lnTo>
                      <a:lnTo>
                        <a:pt x="526" y="101"/>
                      </a:lnTo>
                      <a:lnTo>
                        <a:pt x="579" y="101"/>
                      </a:lnTo>
                      <a:lnTo>
                        <a:pt x="535" y="114"/>
                      </a:lnTo>
                      <a:lnTo>
                        <a:pt x="538" y="125"/>
                      </a:lnTo>
                      <a:lnTo>
                        <a:pt x="566" y="114"/>
                      </a:lnTo>
                      <a:lnTo>
                        <a:pt x="545" y="127"/>
                      </a:lnTo>
                      <a:lnTo>
                        <a:pt x="543" y="144"/>
                      </a:lnTo>
                      <a:lnTo>
                        <a:pt x="551" y="138"/>
                      </a:lnTo>
                      <a:lnTo>
                        <a:pt x="528" y="155"/>
                      </a:lnTo>
                      <a:lnTo>
                        <a:pt x="521" y="185"/>
                      </a:lnTo>
                      <a:lnTo>
                        <a:pt x="532" y="179"/>
                      </a:lnTo>
                      <a:lnTo>
                        <a:pt x="549" y="185"/>
                      </a:lnTo>
                      <a:lnTo>
                        <a:pt x="535" y="188"/>
                      </a:lnTo>
                      <a:lnTo>
                        <a:pt x="535" y="197"/>
                      </a:lnTo>
                      <a:lnTo>
                        <a:pt x="557" y="199"/>
                      </a:lnTo>
                      <a:lnTo>
                        <a:pt x="559" y="213"/>
                      </a:lnTo>
                      <a:lnTo>
                        <a:pt x="521" y="211"/>
                      </a:lnTo>
                      <a:lnTo>
                        <a:pt x="532" y="214"/>
                      </a:lnTo>
                      <a:lnTo>
                        <a:pt x="514" y="217"/>
                      </a:lnTo>
                      <a:lnTo>
                        <a:pt x="521" y="231"/>
                      </a:lnTo>
                      <a:lnTo>
                        <a:pt x="541" y="231"/>
                      </a:lnTo>
                      <a:lnTo>
                        <a:pt x="531" y="239"/>
                      </a:lnTo>
                      <a:lnTo>
                        <a:pt x="545" y="245"/>
                      </a:lnTo>
                      <a:lnTo>
                        <a:pt x="545" y="262"/>
                      </a:lnTo>
                      <a:lnTo>
                        <a:pt x="519" y="253"/>
                      </a:lnTo>
                      <a:lnTo>
                        <a:pt x="534" y="261"/>
                      </a:lnTo>
                      <a:lnTo>
                        <a:pt x="524" y="267"/>
                      </a:lnTo>
                      <a:lnTo>
                        <a:pt x="532" y="264"/>
                      </a:lnTo>
                      <a:lnTo>
                        <a:pt x="531" y="275"/>
                      </a:lnTo>
                      <a:lnTo>
                        <a:pt x="551" y="282"/>
                      </a:lnTo>
                      <a:lnTo>
                        <a:pt x="520" y="278"/>
                      </a:lnTo>
                      <a:lnTo>
                        <a:pt x="515" y="285"/>
                      </a:lnTo>
                      <a:lnTo>
                        <a:pt x="537" y="298"/>
                      </a:lnTo>
                      <a:lnTo>
                        <a:pt x="534" y="308"/>
                      </a:lnTo>
                      <a:lnTo>
                        <a:pt x="516" y="314"/>
                      </a:lnTo>
                      <a:lnTo>
                        <a:pt x="496" y="298"/>
                      </a:lnTo>
                      <a:lnTo>
                        <a:pt x="470" y="312"/>
                      </a:lnTo>
                      <a:lnTo>
                        <a:pt x="489" y="318"/>
                      </a:lnTo>
                      <a:lnTo>
                        <a:pt x="471" y="328"/>
                      </a:lnTo>
                      <a:lnTo>
                        <a:pt x="490" y="328"/>
                      </a:lnTo>
                      <a:lnTo>
                        <a:pt x="484" y="345"/>
                      </a:lnTo>
                      <a:lnTo>
                        <a:pt x="491" y="334"/>
                      </a:lnTo>
                      <a:lnTo>
                        <a:pt x="515" y="350"/>
                      </a:lnTo>
                      <a:lnTo>
                        <a:pt x="508" y="356"/>
                      </a:lnTo>
                      <a:lnTo>
                        <a:pt x="520" y="354"/>
                      </a:lnTo>
                      <a:lnTo>
                        <a:pt x="515" y="364"/>
                      </a:lnTo>
                      <a:lnTo>
                        <a:pt x="521" y="360"/>
                      </a:lnTo>
                      <a:lnTo>
                        <a:pt x="523" y="385"/>
                      </a:lnTo>
                      <a:lnTo>
                        <a:pt x="515" y="376"/>
                      </a:lnTo>
                      <a:lnTo>
                        <a:pt x="515" y="385"/>
                      </a:lnTo>
                      <a:lnTo>
                        <a:pt x="505" y="385"/>
                      </a:lnTo>
                      <a:lnTo>
                        <a:pt x="490" y="363"/>
                      </a:lnTo>
                      <a:lnTo>
                        <a:pt x="461" y="352"/>
                      </a:lnTo>
                      <a:lnTo>
                        <a:pt x="483" y="366"/>
                      </a:lnTo>
                      <a:lnTo>
                        <a:pt x="456" y="373"/>
                      </a:lnTo>
                      <a:lnTo>
                        <a:pt x="448" y="385"/>
                      </a:lnTo>
                      <a:lnTo>
                        <a:pt x="474" y="390"/>
                      </a:lnTo>
                      <a:lnTo>
                        <a:pt x="453" y="396"/>
                      </a:lnTo>
                      <a:lnTo>
                        <a:pt x="484" y="389"/>
                      </a:lnTo>
                      <a:lnTo>
                        <a:pt x="516" y="398"/>
                      </a:lnTo>
                      <a:lnTo>
                        <a:pt x="474" y="428"/>
                      </a:lnTo>
                      <a:lnTo>
                        <a:pt x="436" y="443"/>
                      </a:lnTo>
                      <a:lnTo>
                        <a:pt x="420" y="444"/>
                      </a:lnTo>
                      <a:lnTo>
                        <a:pt x="412" y="431"/>
                      </a:lnTo>
                      <a:lnTo>
                        <a:pt x="416" y="444"/>
                      </a:lnTo>
                      <a:lnTo>
                        <a:pt x="404" y="452"/>
                      </a:lnTo>
                      <a:lnTo>
                        <a:pt x="390" y="485"/>
                      </a:lnTo>
                      <a:lnTo>
                        <a:pt x="378" y="483"/>
                      </a:lnTo>
                      <a:lnTo>
                        <a:pt x="376" y="494"/>
                      </a:lnTo>
                      <a:lnTo>
                        <a:pt x="363" y="496"/>
                      </a:lnTo>
                      <a:lnTo>
                        <a:pt x="358" y="491"/>
                      </a:lnTo>
                      <a:lnTo>
                        <a:pt x="365" y="486"/>
                      </a:lnTo>
                      <a:lnTo>
                        <a:pt x="357" y="483"/>
                      </a:lnTo>
                      <a:lnTo>
                        <a:pt x="353" y="502"/>
                      </a:lnTo>
                      <a:lnTo>
                        <a:pt x="334" y="504"/>
                      </a:lnTo>
                      <a:lnTo>
                        <a:pt x="335" y="514"/>
                      </a:lnTo>
                      <a:lnTo>
                        <a:pt x="322" y="518"/>
                      </a:lnTo>
                      <a:lnTo>
                        <a:pt x="331" y="529"/>
                      </a:lnTo>
                      <a:lnTo>
                        <a:pt x="320" y="531"/>
                      </a:lnTo>
                      <a:lnTo>
                        <a:pt x="330" y="543"/>
                      </a:lnTo>
                      <a:lnTo>
                        <a:pt x="322" y="543"/>
                      </a:lnTo>
                      <a:lnTo>
                        <a:pt x="328" y="546"/>
                      </a:lnTo>
                      <a:lnTo>
                        <a:pt x="322" y="558"/>
                      </a:lnTo>
                      <a:lnTo>
                        <a:pt x="315" y="555"/>
                      </a:lnTo>
                      <a:lnTo>
                        <a:pt x="320" y="562"/>
                      </a:lnTo>
                      <a:lnTo>
                        <a:pt x="307" y="568"/>
                      </a:lnTo>
                      <a:lnTo>
                        <a:pt x="315" y="586"/>
                      </a:lnTo>
                      <a:lnTo>
                        <a:pt x="307" y="612"/>
                      </a:lnTo>
                      <a:lnTo>
                        <a:pt x="297" y="612"/>
                      </a:lnTo>
                      <a:lnTo>
                        <a:pt x="304" y="621"/>
                      </a:lnTo>
                      <a:lnTo>
                        <a:pt x="284" y="621"/>
                      </a:lnTo>
                      <a:lnTo>
                        <a:pt x="280" y="604"/>
                      </a:lnTo>
                      <a:lnTo>
                        <a:pt x="253" y="606"/>
                      </a:lnTo>
                      <a:lnTo>
                        <a:pt x="258" y="601"/>
                      </a:lnTo>
                      <a:lnTo>
                        <a:pt x="244" y="594"/>
                      </a:lnTo>
                      <a:lnTo>
                        <a:pt x="251" y="590"/>
                      </a:lnTo>
                      <a:lnTo>
                        <a:pt x="239" y="590"/>
                      </a:lnTo>
                      <a:lnTo>
                        <a:pt x="244" y="579"/>
                      </a:lnTo>
                      <a:lnTo>
                        <a:pt x="238" y="580"/>
                      </a:lnTo>
                      <a:lnTo>
                        <a:pt x="218" y="546"/>
                      </a:lnTo>
                      <a:lnTo>
                        <a:pt x="218" y="535"/>
                      </a:lnTo>
                      <a:lnTo>
                        <a:pt x="234" y="525"/>
                      </a:lnTo>
                      <a:lnTo>
                        <a:pt x="226" y="518"/>
                      </a:lnTo>
                      <a:lnTo>
                        <a:pt x="212" y="532"/>
                      </a:lnTo>
                      <a:lnTo>
                        <a:pt x="211" y="506"/>
                      </a:lnTo>
                      <a:lnTo>
                        <a:pt x="199" y="491"/>
                      </a:lnTo>
                      <a:lnTo>
                        <a:pt x="202" y="471"/>
                      </a:lnTo>
                      <a:lnTo>
                        <a:pt x="195" y="463"/>
                      </a:lnTo>
                      <a:lnTo>
                        <a:pt x="204" y="446"/>
                      </a:lnTo>
                      <a:lnTo>
                        <a:pt x="199" y="442"/>
                      </a:lnTo>
                      <a:lnTo>
                        <a:pt x="224" y="443"/>
                      </a:lnTo>
                      <a:lnTo>
                        <a:pt x="220" y="436"/>
                      </a:lnTo>
                      <a:lnTo>
                        <a:pt x="203" y="436"/>
                      </a:lnTo>
                      <a:lnTo>
                        <a:pt x="230" y="419"/>
                      </a:lnTo>
                      <a:lnTo>
                        <a:pt x="224" y="415"/>
                      </a:lnTo>
                      <a:lnTo>
                        <a:pt x="230" y="396"/>
                      </a:lnTo>
                      <a:lnTo>
                        <a:pt x="208" y="396"/>
                      </a:lnTo>
                      <a:lnTo>
                        <a:pt x="187" y="380"/>
                      </a:lnTo>
                      <a:lnTo>
                        <a:pt x="227" y="390"/>
                      </a:lnTo>
                      <a:lnTo>
                        <a:pt x="219" y="383"/>
                      </a:lnTo>
                      <a:lnTo>
                        <a:pt x="226" y="380"/>
                      </a:lnTo>
                      <a:lnTo>
                        <a:pt x="211" y="368"/>
                      </a:lnTo>
                      <a:lnTo>
                        <a:pt x="216" y="363"/>
                      </a:lnTo>
                      <a:lnTo>
                        <a:pt x="208" y="367"/>
                      </a:lnTo>
                      <a:lnTo>
                        <a:pt x="214" y="361"/>
                      </a:lnTo>
                      <a:lnTo>
                        <a:pt x="203" y="362"/>
                      </a:lnTo>
                      <a:lnTo>
                        <a:pt x="214" y="354"/>
                      </a:lnTo>
                      <a:lnTo>
                        <a:pt x="198" y="347"/>
                      </a:lnTo>
                      <a:lnTo>
                        <a:pt x="193" y="360"/>
                      </a:lnTo>
                      <a:lnTo>
                        <a:pt x="178" y="362"/>
                      </a:lnTo>
                      <a:lnTo>
                        <a:pt x="174" y="354"/>
                      </a:lnTo>
                      <a:lnTo>
                        <a:pt x="183" y="348"/>
                      </a:lnTo>
                      <a:lnTo>
                        <a:pt x="178" y="347"/>
                      </a:lnTo>
                      <a:lnTo>
                        <a:pt x="187" y="323"/>
                      </a:lnTo>
                      <a:lnTo>
                        <a:pt x="176" y="317"/>
                      </a:lnTo>
                      <a:lnTo>
                        <a:pt x="181" y="309"/>
                      </a:lnTo>
                      <a:lnTo>
                        <a:pt x="163" y="281"/>
                      </a:lnTo>
                      <a:lnTo>
                        <a:pt x="169" y="280"/>
                      </a:lnTo>
                      <a:lnTo>
                        <a:pt x="146" y="256"/>
                      </a:lnTo>
                      <a:lnTo>
                        <a:pt x="146" y="245"/>
                      </a:lnTo>
                      <a:lnTo>
                        <a:pt x="122" y="233"/>
                      </a:lnTo>
                      <a:lnTo>
                        <a:pt x="99" y="228"/>
                      </a:lnTo>
                      <a:lnTo>
                        <a:pt x="77" y="237"/>
                      </a:lnTo>
                      <a:lnTo>
                        <a:pt x="60" y="231"/>
                      </a:lnTo>
                      <a:lnTo>
                        <a:pt x="68" y="241"/>
                      </a:lnTo>
                      <a:lnTo>
                        <a:pt x="48" y="236"/>
                      </a:lnTo>
                      <a:lnTo>
                        <a:pt x="33" y="227"/>
                      </a:lnTo>
                      <a:lnTo>
                        <a:pt x="48" y="217"/>
                      </a:lnTo>
                      <a:lnTo>
                        <a:pt x="16" y="211"/>
                      </a:lnTo>
                      <a:lnTo>
                        <a:pt x="28" y="202"/>
                      </a:lnTo>
                      <a:lnTo>
                        <a:pt x="69" y="205"/>
                      </a:lnTo>
                      <a:lnTo>
                        <a:pt x="73" y="202"/>
                      </a:lnTo>
                      <a:lnTo>
                        <a:pt x="66" y="196"/>
                      </a:lnTo>
                      <a:lnTo>
                        <a:pt x="73" y="192"/>
                      </a:lnTo>
                      <a:lnTo>
                        <a:pt x="36" y="196"/>
                      </a:lnTo>
                      <a:lnTo>
                        <a:pt x="0" y="174"/>
                      </a:lnTo>
                    </a:path>
                  </a:pathLst>
                </a:custGeom>
                <a:solidFill>
                  <a:srgbClr val="DDDDDD"/>
                </a:solidFill>
                <a:ln>
                  <a:noFill/>
                </a:ln>
                <a:effectLst/>
                <a:extLst>
                  <a:ext uri="{91240B29-F687-4F45-9708-019B960494DF}">
                    <a14:hiddenLine xmlns:a14="http://schemas.microsoft.com/office/drawing/2010/main" w="12700" cap="rnd"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7" name="Freeform 1180"/>
                <p:cNvSpPr>
                  <a:spLocks/>
                </p:cNvSpPr>
                <p:nvPr/>
              </p:nvSpPr>
              <p:spPr bwMode="auto">
                <a:xfrm>
                  <a:off x="2244" y="1327"/>
                  <a:ext cx="174" cy="98"/>
                </a:xfrm>
                <a:custGeom>
                  <a:avLst/>
                  <a:gdLst>
                    <a:gd name="T0" fmla="*/ 0 w 114"/>
                    <a:gd name="T1" fmla="*/ 2472 h 72"/>
                    <a:gd name="T2" fmla="*/ 5135 w 114"/>
                    <a:gd name="T3" fmla="*/ 2251 h 72"/>
                    <a:gd name="T4" fmla="*/ 2204 w 114"/>
                    <a:gd name="T5" fmla="*/ 1654 h 72"/>
                    <a:gd name="T6" fmla="*/ 6600 w 114"/>
                    <a:gd name="T7" fmla="*/ 1866 h 72"/>
                    <a:gd name="T8" fmla="*/ 5135 w 114"/>
                    <a:gd name="T9" fmla="*/ 807 h 72"/>
                    <a:gd name="T10" fmla="*/ 11963 w 114"/>
                    <a:gd name="T11" fmla="*/ 1495 h 72"/>
                    <a:gd name="T12" fmla="*/ 8499 w 114"/>
                    <a:gd name="T13" fmla="*/ 1 h 72"/>
                    <a:gd name="T14" fmla="*/ 18523 w 114"/>
                    <a:gd name="T15" fmla="*/ 1098 h 72"/>
                    <a:gd name="T16" fmla="*/ 19316 w 114"/>
                    <a:gd name="T17" fmla="*/ 2899 h 72"/>
                    <a:gd name="T18" fmla="*/ 24627 w 114"/>
                    <a:gd name="T19" fmla="*/ 1036 h 72"/>
                    <a:gd name="T20" fmla="*/ 29482 w 114"/>
                    <a:gd name="T21" fmla="*/ 1866 h 72"/>
                    <a:gd name="T22" fmla="*/ 34252 w 114"/>
                    <a:gd name="T23" fmla="*/ 761 h 72"/>
                    <a:gd name="T24" fmla="*/ 36780 w 114"/>
                    <a:gd name="T25" fmla="*/ 2251 h 72"/>
                    <a:gd name="T26" fmla="*/ 35821 w 114"/>
                    <a:gd name="T27" fmla="*/ 807 h 72"/>
                    <a:gd name="T28" fmla="*/ 46719 w 114"/>
                    <a:gd name="T29" fmla="*/ 807 h 72"/>
                    <a:gd name="T30" fmla="*/ 48332 w 114"/>
                    <a:gd name="T31" fmla="*/ 0 h 72"/>
                    <a:gd name="T32" fmla="*/ 52279 w 114"/>
                    <a:gd name="T33" fmla="*/ 761 h 72"/>
                    <a:gd name="T34" fmla="*/ 58034 w 114"/>
                    <a:gd name="T35" fmla="*/ 559 h 72"/>
                    <a:gd name="T36" fmla="*/ 55178 w 114"/>
                    <a:gd name="T37" fmla="*/ 1036 h 72"/>
                    <a:gd name="T38" fmla="*/ 64121 w 114"/>
                    <a:gd name="T39" fmla="*/ 3365 h 72"/>
                    <a:gd name="T40" fmla="*/ 56138 w 114"/>
                    <a:gd name="T41" fmla="*/ 5341 h 72"/>
                    <a:gd name="T42" fmla="*/ 32454 w 114"/>
                    <a:gd name="T43" fmla="*/ 7270 h 72"/>
                    <a:gd name="T44" fmla="*/ 11518 w 114"/>
                    <a:gd name="T45" fmla="*/ 6404 h 72"/>
                    <a:gd name="T46" fmla="*/ 15376 w 114"/>
                    <a:gd name="T47" fmla="*/ 4580 h 72"/>
                    <a:gd name="T48" fmla="*/ 3364 w 114"/>
                    <a:gd name="T49" fmla="*/ 3924 h 72"/>
                    <a:gd name="T50" fmla="*/ 15376 w 114"/>
                    <a:gd name="T51" fmla="*/ 3457 h 72"/>
                    <a:gd name="T52" fmla="*/ 11963 w 114"/>
                    <a:gd name="T53" fmla="*/ 3064 h 72"/>
                    <a:gd name="T54" fmla="*/ 15376 w 114"/>
                    <a:gd name="T55" fmla="*/ 2472 h 72"/>
                    <a:gd name="T56" fmla="*/ 0 w 114"/>
                    <a:gd name="T57" fmla="*/ 2472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4" h="72">
                      <a:moveTo>
                        <a:pt x="0" y="24"/>
                      </a:moveTo>
                      <a:lnTo>
                        <a:pt x="9" y="22"/>
                      </a:lnTo>
                      <a:lnTo>
                        <a:pt x="4" y="16"/>
                      </a:lnTo>
                      <a:lnTo>
                        <a:pt x="12" y="18"/>
                      </a:lnTo>
                      <a:lnTo>
                        <a:pt x="9" y="8"/>
                      </a:lnTo>
                      <a:lnTo>
                        <a:pt x="21" y="15"/>
                      </a:lnTo>
                      <a:lnTo>
                        <a:pt x="15" y="1"/>
                      </a:lnTo>
                      <a:lnTo>
                        <a:pt x="33" y="11"/>
                      </a:lnTo>
                      <a:lnTo>
                        <a:pt x="34" y="29"/>
                      </a:lnTo>
                      <a:lnTo>
                        <a:pt x="43" y="10"/>
                      </a:lnTo>
                      <a:lnTo>
                        <a:pt x="52" y="18"/>
                      </a:lnTo>
                      <a:lnTo>
                        <a:pt x="60" y="7"/>
                      </a:lnTo>
                      <a:lnTo>
                        <a:pt x="65" y="22"/>
                      </a:lnTo>
                      <a:lnTo>
                        <a:pt x="63" y="8"/>
                      </a:lnTo>
                      <a:lnTo>
                        <a:pt x="82" y="8"/>
                      </a:lnTo>
                      <a:lnTo>
                        <a:pt x="85" y="0"/>
                      </a:lnTo>
                      <a:lnTo>
                        <a:pt x="92" y="7"/>
                      </a:lnTo>
                      <a:lnTo>
                        <a:pt x="102" y="5"/>
                      </a:lnTo>
                      <a:lnTo>
                        <a:pt x="97" y="10"/>
                      </a:lnTo>
                      <a:lnTo>
                        <a:pt x="113" y="33"/>
                      </a:lnTo>
                      <a:lnTo>
                        <a:pt x="99" y="52"/>
                      </a:lnTo>
                      <a:lnTo>
                        <a:pt x="57" y="71"/>
                      </a:lnTo>
                      <a:lnTo>
                        <a:pt x="20" y="63"/>
                      </a:lnTo>
                      <a:lnTo>
                        <a:pt x="27" y="45"/>
                      </a:lnTo>
                      <a:lnTo>
                        <a:pt x="6" y="38"/>
                      </a:lnTo>
                      <a:lnTo>
                        <a:pt x="27" y="34"/>
                      </a:lnTo>
                      <a:lnTo>
                        <a:pt x="21" y="30"/>
                      </a:lnTo>
                      <a:lnTo>
                        <a:pt x="27" y="24"/>
                      </a:lnTo>
                      <a:lnTo>
                        <a:pt x="0" y="2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8" name="Freeform 1181"/>
                <p:cNvSpPr>
                  <a:spLocks/>
                </p:cNvSpPr>
                <p:nvPr/>
              </p:nvSpPr>
              <p:spPr bwMode="auto">
                <a:xfrm>
                  <a:off x="4115" y="2716"/>
                  <a:ext cx="170" cy="220"/>
                </a:xfrm>
                <a:custGeom>
                  <a:avLst/>
                  <a:gdLst>
                    <a:gd name="T0" fmla="*/ 0 w 111"/>
                    <a:gd name="T1" fmla="*/ 0 h 161"/>
                    <a:gd name="T2" fmla="*/ 13860 w 111"/>
                    <a:gd name="T3" fmla="*/ 820 h 161"/>
                    <a:gd name="T4" fmla="*/ 32969 w 111"/>
                    <a:gd name="T5" fmla="*/ 5335 h 161"/>
                    <a:gd name="T6" fmla="*/ 47078 w 111"/>
                    <a:gd name="T7" fmla="*/ 6928 h 161"/>
                    <a:gd name="T8" fmla="*/ 46072 w 111"/>
                    <a:gd name="T9" fmla="*/ 8009 h 161"/>
                    <a:gd name="T10" fmla="*/ 50761 w 111"/>
                    <a:gd name="T11" fmla="*/ 8009 h 161"/>
                    <a:gd name="T12" fmla="*/ 50493 w 111"/>
                    <a:gd name="T13" fmla="*/ 9660 h 161"/>
                    <a:gd name="T14" fmla="*/ 65597 w 111"/>
                    <a:gd name="T15" fmla="*/ 12962 h 161"/>
                    <a:gd name="T16" fmla="*/ 63997 w 111"/>
                    <a:gd name="T17" fmla="*/ 17353 h 161"/>
                    <a:gd name="T18" fmla="*/ 58149 w 111"/>
                    <a:gd name="T19" fmla="*/ 17353 h 161"/>
                    <a:gd name="T20" fmla="*/ 43802 w 111"/>
                    <a:gd name="T21" fmla="*/ 14491 h 161"/>
                    <a:gd name="T22" fmla="*/ 22670 w 111"/>
                    <a:gd name="T23" fmla="*/ 5899 h 161"/>
                    <a:gd name="T24" fmla="*/ 0 w 111"/>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61">
                      <a:moveTo>
                        <a:pt x="0" y="0"/>
                      </a:moveTo>
                      <a:lnTo>
                        <a:pt x="23" y="7"/>
                      </a:lnTo>
                      <a:lnTo>
                        <a:pt x="55" y="49"/>
                      </a:lnTo>
                      <a:lnTo>
                        <a:pt x="79" y="64"/>
                      </a:lnTo>
                      <a:lnTo>
                        <a:pt x="77" y="74"/>
                      </a:lnTo>
                      <a:lnTo>
                        <a:pt x="85" y="74"/>
                      </a:lnTo>
                      <a:lnTo>
                        <a:pt x="84" y="89"/>
                      </a:lnTo>
                      <a:lnTo>
                        <a:pt x="110" y="120"/>
                      </a:lnTo>
                      <a:lnTo>
                        <a:pt x="107" y="160"/>
                      </a:lnTo>
                      <a:lnTo>
                        <a:pt x="97" y="160"/>
                      </a:lnTo>
                      <a:lnTo>
                        <a:pt x="73" y="134"/>
                      </a:lnTo>
                      <a:lnTo>
                        <a:pt x="38" y="55"/>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59" name="Freeform 1182"/>
                <p:cNvSpPr>
                  <a:spLocks/>
                </p:cNvSpPr>
                <p:nvPr/>
              </p:nvSpPr>
              <p:spPr bwMode="auto">
                <a:xfrm>
                  <a:off x="4272" y="2939"/>
                  <a:ext cx="145" cy="54"/>
                </a:xfrm>
                <a:custGeom>
                  <a:avLst/>
                  <a:gdLst>
                    <a:gd name="T0" fmla="*/ 0 w 95"/>
                    <a:gd name="T1" fmla="*/ 937 h 40"/>
                    <a:gd name="T2" fmla="*/ 4184 w 95"/>
                    <a:gd name="T3" fmla="*/ 0 h 40"/>
                    <a:gd name="T4" fmla="*/ 40956 w 95"/>
                    <a:gd name="T5" fmla="*/ 984 h 40"/>
                    <a:gd name="T6" fmla="*/ 44426 w 95"/>
                    <a:gd name="T7" fmla="*/ 2010 h 40"/>
                    <a:gd name="T8" fmla="*/ 51873 w 95"/>
                    <a:gd name="T9" fmla="*/ 2079 h 40"/>
                    <a:gd name="T10" fmla="*/ 53209 w 95"/>
                    <a:gd name="T11" fmla="*/ 3565 h 40"/>
                    <a:gd name="T12" fmla="*/ 8499 w 95"/>
                    <a:gd name="T13" fmla="*/ 1573 h 40"/>
                    <a:gd name="T14" fmla="*/ 0 w 95"/>
                    <a:gd name="T15" fmla="*/ 937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40">
                      <a:moveTo>
                        <a:pt x="0" y="10"/>
                      </a:moveTo>
                      <a:lnTo>
                        <a:pt x="7" y="0"/>
                      </a:lnTo>
                      <a:lnTo>
                        <a:pt x="72" y="11"/>
                      </a:lnTo>
                      <a:lnTo>
                        <a:pt x="78" y="22"/>
                      </a:lnTo>
                      <a:lnTo>
                        <a:pt x="91" y="23"/>
                      </a:lnTo>
                      <a:lnTo>
                        <a:pt x="94" y="39"/>
                      </a:lnTo>
                      <a:lnTo>
                        <a:pt x="15" y="18"/>
                      </a:lnTo>
                      <a:lnTo>
                        <a:pt x="0" y="1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0" name="Freeform 1183"/>
                <p:cNvSpPr>
                  <a:spLocks/>
                </p:cNvSpPr>
                <p:nvPr/>
              </p:nvSpPr>
              <p:spPr bwMode="auto">
                <a:xfrm>
                  <a:off x="4484" y="2791"/>
                  <a:ext cx="98" cy="139"/>
                </a:xfrm>
                <a:custGeom>
                  <a:avLst/>
                  <a:gdLst>
                    <a:gd name="T0" fmla="*/ 0 w 64"/>
                    <a:gd name="T1" fmla="*/ 6352 h 102"/>
                    <a:gd name="T2" fmla="*/ 4277 w 64"/>
                    <a:gd name="T3" fmla="*/ 8226 h 102"/>
                    <a:gd name="T4" fmla="*/ 3055 w 64"/>
                    <a:gd name="T5" fmla="*/ 10033 h 102"/>
                    <a:gd name="T6" fmla="*/ 9632 w 64"/>
                    <a:gd name="T7" fmla="*/ 10519 h 102"/>
                    <a:gd name="T8" fmla="*/ 8146 w 64"/>
                    <a:gd name="T9" fmla="*/ 6529 h 102"/>
                    <a:gd name="T10" fmla="*/ 12474 w 64"/>
                    <a:gd name="T11" fmla="*/ 6352 h 102"/>
                    <a:gd name="T12" fmla="*/ 13328 w 64"/>
                    <a:gd name="T13" fmla="*/ 7773 h 102"/>
                    <a:gd name="T14" fmla="*/ 15969 w 64"/>
                    <a:gd name="T15" fmla="*/ 9432 h 102"/>
                    <a:gd name="T16" fmla="*/ 23450 w 64"/>
                    <a:gd name="T17" fmla="*/ 8656 h 102"/>
                    <a:gd name="T18" fmla="*/ 14455 w 64"/>
                    <a:gd name="T19" fmla="*/ 4975 h 102"/>
                    <a:gd name="T20" fmla="*/ 26927 w 64"/>
                    <a:gd name="T21" fmla="*/ 3404 h 102"/>
                    <a:gd name="T22" fmla="*/ 10028 w 64"/>
                    <a:gd name="T23" fmla="*/ 4327 h 102"/>
                    <a:gd name="T24" fmla="*/ 8146 w 64"/>
                    <a:gd name="T25" fmla="*/ 1966 h 102"/>
                    <a:gd name="T26" fmla="*/ 32926 w 64"/>
                    <a:gd name="T27" fmla="*/ 1710 h 102"/>
                    <a:gd name="T28" fmla="*/ 37444 w 64"/>
                    <a:gd name="T29" fmla="*/ 0 h 102"/>
                    <a:gd name="T30" fmla="*/ 30045 w 64"/>
                    <a:gd name="T31" fmla="*/ 1111 h 102"/>
                    <a:gd name="T32" fmla="*/ 12474 w 64"/>
                    <a:gd name="T33" fmla="*/ 570 h 102"/>
                    <a:gd name="T34" fmla="*/ 6549 w 64"/>
                    <a:gd name="T35" fmla="*/ 1243 h 102"/>
                    <a:gd name="T36" fmla="*/ 0 w 64"/>
                    <a:gd name="T37" fmla="*/ 6352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102">
                      <a:moveTo>
                        <a:pt x="0" y="62"/>
                      </a:moveTo>
                      <a:lnTo>
                        <a:pt x="7" y="79"/>
                      </a:lnTo>
                      <a:lnTo>
                        <a:pt x="5" y="96"/>
                      </a:lnTo>
                      <a:lnTo>
                        <a:pt x="16" y="101"/>
                      </a:lnTo>
                      <a:lnTo>
                        <a:pt x="14" y="63"/>
                      </a:lnTo>
                      <a:lnTo>
                        <a:pt x="21" y="62"/>
                      </a:lnTo>
                      <a:lnTo>
                        <a:pt x="22" y="75"/>
                      </a:lnTo>
                      <a:lnTo>
                        <a:pt x="27" y="91"/>
                      </a:lnTo>
                      <a:lnTo>
                        <a:pt x="39" y="84"/>
                      </a:lnTo>
                      <a:lnTo>
                        <a:pt x="24" y="48"/>
                      </a:lnTo>
                      <a:lnTo>
                        <a:pt x="45" y="33"/>
                      </a:lnTo>
                      <a:lnTo>
                        <a:pt x="17" y="42"/>
                      </a:lnTo>
                      <a:lnTo>
                        <a:pt x="14" y="19"/>
                      </a:lnTo>
                      <a:lnTo>
                        <a:pt x="55" y="17"/>
                      </a:lnTo>
                      <a:lnTo>
                        <a:pt x="63" y="0"/>
                      </a:lnTo>
                      <a:lnTo>
                        <a:pt x="50" y="11"/>
                      </a:lnTo>
                      <a:lnTo>
                        <a:pt x="21" y="5"/>
                      </a:lnTo>
                      <a:lnTo>
                        <a:pt x="11" y="12"/>
                      </a:lnTo>
                      <a:lnTo>
                        <a:pt x="0" y="6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1" name="Freeform 1184"/>
                <p:cNvSpPr>
                  <a:spLocks/>
                </p:cNvSpPr>
                <p:nvPr/>
              </p:nvSpPr>
              <p:spPr bwMode="auto">
                <a:xfrm>
                  <a:off x="5224" y="3640"/>
                  <a:ext cx="120" cy="141"/>
                </a:xfrm>
                <a:custGeom>
                  <a:avLst/>
                  <a:gdLst>
                    <a:gd name="T0" fmla="*/ 0 w 79"/>
                    <a:gd name="T1" fmla="*/ 8707 h 104"/>
                    <a:gd name="T2" fmla="*/ 8954 w 79"/>
                    <a:gd name="T3" fmla="*/ 5423 h 104"/>
                    <a:gd name="T4" fmla="*/ 23546 w 79"/>
                    <a:gd name="T5" fmla="*/ 3437 h 104"/>
                    <a:gd name="T6" fmla="*/ 32282 w 79"/>
                    <a:gd name="T7" fmla="*/ 0 h 104"/>
                    <a:gd name="T8" fmla="*/ 36559 w 79"/>
                    <a:gd name="T9" fmla="*/ 1045 h 104"/>
                    <a:gd name="T10" fmla="*/ 40978 w 79"/>
                    <a:gd name="T11" fmla="*/ 475 h 104"/>
                    <a:gd name="T12" fmla="*/ 40978 w 79"/>
                    <a:gd name="T13" fmla="*/ 1607 h 104"/>
                    <a:gd name="T14" fmla="*/ 33685 w 79"/>
                    <a:gd name="T15" fmla="*/ 4237 h 104"/>
                    <a:gd name="T16" fmla="*/ 36559 w 79"/>
                    <a:gd name="T17" fmla="*/ 5321 h 104"/>
                    <a:gd name="T18" fmla="*/ 28188 w 79"/>
                    <a:gd name="T19" fmla="*/ 5423 h 104"/>
                    <a:gd name="T20" fmla="*/ 23327 w 79"/>
                    <a:gd name="T21" fmla="*/ 8707 h 104"/>
                    <a:gd name="T22" fmla="*/ 13343 w 79"/>
                    <a:gd name="T23" fmla="*/ 9968 h 104"/>
                    <a:gd name="T24" fmla="*/ 0 w 79"/>
                    <a:gd name="T25" fmla="*/ 870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 h="104">
                      <a:moveTo>
                        <a:pt x="0" y="91"/>
                      </a:moveTo>
                      <a:lnTo>
                        <a:pt x="17" y="56"/>
                      </a:lnTo>
                      <a:lnTo>
                        <a:pt x="45" y="36"/>
                      </a:lnTo>
                      <a:lnTo>
                        <a:pt x="61" y="0"/>
                      </a:lnTo>
                      <a:lnTo>
                        <a:pt x="69" y="11"/>
                      </a:lnTo>
                      <a:lnTo>
                        <a:pt x="78" y="5"/>
                      </a:lnTo>
                      <a:lnTo>
                        <a:pt x="78" y="17"/>
                      </a:lnTo>
                      <a:lnTo>
                        <a:pt x="64" y="44"/>
                      </a:lnTo>
                      <a:lnTo>
                        <a:pt x="69" y="55"/>
                      </a:lnTo>
                      <a:lnTo>
                        <a:pt x="53" y="56"/>
                      </a:lnTo>
                      <a:lnTo>
                        <a:pt x="44" y="91"/>
                      </a:lnTo>
                      <a:lnTo>
                        <a:pt x="25" y="103"/>
                      </a:lnTo>
                      <a:lnTo>
                        <a:pt x="0" y="9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2" name="Freeform 1185"/>
                <p:cNvSpPr>
                  <a:spLocks/>
                </p:cNvSpPr>
                <p:nvPr/>
              </p:nvSpPr>
              <p:spPr bwMode="auto">
                <a:xfrm>
                  <a:off x="5321" y="3505"/>
                  <a:ext cx="90" cy="152"/>
                </a:xfrm>
                <a:custGeom>
                  <a:avLst/>
                  <a:gdLst>
                    <a:gd name="T0" fmla="*/ 0 w 59"/>
                    <a:gd name="T1" fmla="*/ 0 h 112"/>
                    <a:gd name="T2" fmla="*/ 7763 w 59"/>
                    <a:gd name="T3" fmla="*/ 1300 h 112"/>
                    <a:gd name="T4" fmla="*/ 11842 w 59"/>
                    <a:gd name="T5" fmla="*/ 3610 h 112"/>
                    <a:gd name="T6" fmla="*/ 16015 w 59"/>
                    <a:gd name="T7" fmla="*/ 4409 h 112"/>
                    <a:gd name="T8" fmla="*/ 17005 w 59"/>
                    <a:gd name="T9" fmla="*/ 3284 h 112"/>
                    <a:gd name="T10" fmla="*/ 19239 w 59"/>
                    <a:gd name="T11" fmla="*/ 5061 h 112"/>
                    <a:gd name="T12" fmla="*/ 32347 w 59"/>
                    <a:gd name="T13" fmla="*/ 5061 h 112"/>
                    <a:gd name="T14" fmla="*/ 30287 w 59"/>
                    <a:gd name="T15" fmla="*/ 7421 h 112"/>
                    <a:gd name="T16" fmla="*/ 23597 w 59"/>
                    <a:gd name="T17" fmla="*/ 7866 h 112"/>
                    <a:gd name="T18" fmla="*/ 17477 w 59"/>
                    <a:gd name="T19" fmla="*/ 10702 h 112"/>
                    <a:gd name="T20" fmla="*/ 11842 w 59"/>
                    <a:gd name="T21" fmla="*/ 10854 h 112"/>
                    <a:gd name="T22" fmla="*/ 13901 w 59"/>
                    <a:gd name="T23" fmla="*/ 9800 h 112"/>
                    <a:gd name="T24" fmla="*/ 6363 w 59"/>
                    <a:gd name="T25" fmla="*/ 7665 h 112"/>
                    <a:gd name="T26" fmla="*/ 12875 w 59"/>
                    <a:gd name="T27" fmla="*/ 5583 h 112"/>
                    <a:gd name="T28" fmla="*/ 11842 w 59"/>
                    <a:gd name="T29" fmla="*/ 3864 h 112"/>
                    <a:gd name="T30" fmla="*/ 0 w 59"/>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9" h="112">
                      <a:moveTo>
                        <a:pt x="0" y="0"/>
                      </a:moveTo>
                      <a:lnTo>
                        <a:pt x="14" y="13"/>
                      </a:lnTo>
                      <a:lnTo>
                        <a:pt x="21" y="37"/>
                      </a:lnTo>
                      <a:lnTo>
                        <a:pt x="28" y="45"/>
                      </a:lnTo>
                      <a:lnTo>
                        <a:pt x="30" y="34"/>
                      </a:lnTo>
                      <a:lnTo>
                        <a:pt x="34" y="52"/>
                      </a:lnTo>
                      <a:lnTo>
                        <a:pt x="58" y="52"/>
                      </a:lnTo>
                      <a:lnTo>
                        <a:pt x="54" y="76"/>
                      </a:lnTo>
                      <a:lnTo>
                        <a:pt x="42" y="80"/>
                      </a:lnTo>
                      <a:lnTo>
                        <a:pt x="31" y="110"/>
                      </a:lnTo>
                      <a:lnTo>
                        <a:pt x="21" y="111"/>
                      </a:lnTo>
                      <a:lnTo>
                        <a:pt x="25" y="100"/>
                      </a:lnTo>
                      <a:lnTo>
                        <a:pt x="11" y="79"/>
                      </a:lnTo>
                      <a:lnTo>
                        <a:pt x="23" y="57"/>
                      </a:lnTo>
                      <a:lnTo>
                        <a:pt x="21" y="40"/>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3" name="Freeform 1186"/>
                <p:cNvSpPr>
                  <a:spLocks/>
                </p:cNvSpPr>
                <p:nvPr/>
              </p:nvSpPr>
              <p:spPr bwMode="auto">
                <a:xfrm>
                  <a:off x="4454" y="2465"/>
                  <a:ext cx="65" cy="120"/>
                </a:xfrm>
                <a:custGeom>
                  <a:avLst/>
                  <a:gdLst>
                    <a:gd name="T0" fmla="*/ 0 w 43"/>
                    <a:gd name="T1" fmla="*/ 3672 h 88"/>
                    <a:gd name="T2" fmla="*/ 3675 w 43"/>
                    <a:gd name="T3" fmla="*/ 0 h 88"/>
                    <a:gd name="T4" fmla="*/ 10861 w 43"/>
                    <a:gd name="T5" fmla="*/ 1 h 88"/>
                    <a:gd name="T6" fmla="*/ 12265 w 43"/>
                    <a:gd name="T7" fmla="*/ 2603 h 88"/>
                    <a:gd name="T8" fmla="*/ 6837 w 43"/>
                    <a:gd name="T9" fmla="*/ 5007 h 88"/>
                    <a:gd name="T10" fmla="*/ 8397 w 43"/>
                    <a:gd name="T11" fmla="*/ 6341 h 88"/>
                    <a:gd name="T12" fmla="*/ 19709 w 43"/>
                    <a:gd name="T13" fmla="*/ 7261 h 88"/>
                    <a:gd name="T14" fmla="*/ 20563 w 43"/>
                    <a:gd name="T15" fmla="*/ 9112 h 88"/>
                    <a:gd name="T16" fmla="*/ 13603 w 43"/>
                    <a:gd name="T17" fmla="*/ 7261 h 88"/>
                    <a:gd name="T18" fmla="*/ 13603 w 43"/>
                    <a:gd name="T19" fmla="*/ 8191 h 88"/>
                    <a:gd name="T20" fmla="*/ 3675 w 43"/>
                    <a:gd name="T21" fmla="*/ 7261 h 88"/>
                    <a:gd name="T22" fmla="*/ 0 w 43"/>
                    <a:gd name="T23" fmla="*/ 3672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 h="88">
                      <a:moveTo>
                        <a:pt x="0" y="35"/>
                      </a:moveTo>
                      <a:lnTo>
                        <a:pt x="7" y="0"/>
                      </a:lnTo>
                      <a:lnTo>
                        <a:pt x="22" y="1"/>
                      </a:lnTo>
                      <a:lnTo>
                        <a:pt x="25" y="25"/>
                      </a:lnTo>
                      <a:lnTo>
                        <a:pt x="14" y="48"/>
                      </a:lnTo>
                      <a:lnTo>
                        <a:pt x="17" y="60"/>
                      </a:lnTo>
                      <a:lnTo>
                        <a:pt x="40" y="69"/>
                      </a:lnTo>
                      <a:lnTo>
                        <a:pt x="42" y="87"/>
                      </a:lnTo>
                      <a:lnTo>
                        <a:pt x="28" y="69"/>
                      </a:lnTo>
                      <a:lnTo>
                        <a:pt x="28" y="78"/>
                      </a:lnTo>
                      <a:lnTo>
                        <a:pt x="7" y="69"/>
                      </a:lnTo>
                      <a:lnTo>
                        <a:pt x="0" y="35"/>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4" name="Freeform 1187"/>
                <p:cNvSpPr>
                  <a:spLocks/>
                </p:cNvSpPr>
                <p:nvPr/>
              </p:nvSpPr>
              <p:spPr bwMode="auto">
                <a:xfrm>
                  <a:off x="4486" y="2639"/>
                  <a:ext cx="69" cy="79"/>
                </a:xfrm>
                <a:custGeom>
                  <a:avLst/>
                  <a:gdLst>
                    <a:gd name="T0" fmla="*/ 0 w 45"/>
                    <a:gd name="T1" fmla="*/ 3985 h 58"/>
                    <a:gd name="T2" fmla="*/ 5382 w 45"/>
                    <a:gd name="T3" fmla="*/ 1956 h 58"/>
                    <a:gd name="T4" fmla="*/ 13984 w 45"/>
                    <a:gd name="T5" fmla="*/ 2046 h 58"/>
                    <a:gd name="T6" fmla="*/ 22491 w 45"/>
                    <a:gd name="T7" fmla="*/ 0 h 58"/>
                    <a:gd name="T8" fmla="*/ 26639 w 45"/>
                    <a:gd name="T9" fmla="*/ 1234 h 58"/>
                    <a:gd name="T10" fmla="*/ 26241 w 45"/>
                    <a:gd name="T11" fmla="*/ 4856 h 58"/>
                    <a:gd name="T12" fmla="*/ 23805 w 45"/>
                    <a:gd name="T13" fmla="*/ 3392 h 58"/>
                    <a:gd name="T14" fmla="*/ 21442 w 45"/>
                    <a:gd name="T15" fmla="*/ 5877 h 58"/>
                    <a:gd name="T16" fmla="*/ 14668 w 45"/>
                    <a:gd name="T17" fmla="*/ 5207 h 58"/>
                    <a:gd name="T18" fmla="*/ 11161 w 45"/>
                    <a:gd name="T19" fmla="*/ 2576 h 58"/>
                    <a:gd name="T20" fmla="*/ 0 w 45"/>
                    <a:gd name="T21" fmla="*/ 3985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58">
                      <a:moveTo>
                        <a:pt x="0" y="39"/>
                      </a:moveTo>
                      <a:lnTo>
                        <a:pt x="9" y="19"/>
                      </a:lnTo>
                      <a:lnTo>
                        <a:pt x="23" y="20"/>
                      </a:lnTo>
                      <a:lnTo>
                        <a:pt x="37" y="0"/>
                      </a:lnTo>
                      <a:lnTo>
                        <a:pt x="44" y="12"/>
                      </a:lnTo>
                      <a:lnTo>
                        <a:pt x="43" y="47"/>
                      </a:lnTo>
                      <a:lnTo>
                        <a:pt x="39" y="33"/>
                      </a:lnTo>
                      <a:lnTo>
                        <a:pt x="35" y="57"/>
                      </a:lnTo>
                      <a:lnTo>
                        <a:pt x="24" y="51"/>
                      </a:lnTo>
                      <a:lnTo>
                        <a:pt x="18" y="25"/>
                      </a:lnTo>
                      <a:lnTo>
                        <a:pt x="0" y="3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5" name="Freeform 1188"/>
                <p:cNvSpPr>
                  <a:spLocks/>
                </p:cNvSpPr>
                <p:nvPr/>
              </p:nvSpPr>
              <p:spPr bwMode="auto">
                <a:xfrm>
                  <a:off x="4837" y="1677"/>
                  <a:ext cx="51" cy="209"/>
                </a:xfrm>
                <a:custGeom>
                  <a:avLst/>
                  <a:gdLst>
                    <a:gd name="T0" fmla="*/ 0 w 34"/>
                    <a:gd name="T1" fmla="*/ 4068 h 153"/>
                    <a:gd name="T2" fmla="*/ 3596 w 34"/>
                    <a:gd name="T3" fmla="*/ 6239 h 153"/>
                    <a:gd name="T4" fmla="*/ 3596 w 34"/>
                    <a:gd name="T5" fmla="*/ 16372 h 153"/>
                    <a:gd name="T6" fmla="*/ 5165 w 34"/>
                    <a:gd name="T7" fmla="*/ 15085 h 153"/>
                    <a:gd name="T8" fmla="*/ 9840 w 34"/>
                    <a:gd name="T9" fmla="*/ 15880 h 153"/>
                    <a:gd name="T10" fmla="*/ 4617 w 34"/>
                    <a:gd name="T11" fmla="*/ 13224 h 153"/>
                    <a:gd name="T12" fmla="*/ 7065 w 34"/>
                    <a:gd name="T13" fmla="*/ 10070 h 153"/>
                    <a:gd name="T14" fmla="*/ 14760 w 34"/>
                    <a:gd name="T15" fmla="*/ 11136 h 153"/>
                    <a:gd name="T16" fmla="*/ 8091 w 34"/>
                    <a:gd name="T17" fmla="*/ 5888 h 153"/>
                    <a:gd name="T18" fmla="*/ 5165 w 34"/>
                    <a:gd name="T19" fmla="*/ 0 h 153"/>
                    <a:gd name="T20" fmla="*/ 0 w 34"/>
                    <a:gd name="T21" fmla="*/ 4068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153">
                      <a:moveTo>
                        <a:pt x="0" y="37"/>
                      </a:moveTo>
                      <a:lnTo>
                        <a:pt x="8" y="58"/>
                      </a:lnTo>
                      <a:lnTo>
                        <a:pt x="8" y="152"/>
                      </a:lnTo>
                      <a:lnTo>
                        <a:pt x="11" y="140"/>
                      </a:lnTo>
                      <a:lnTo>
                        <a:pt x="22" y="147"/>
                      </a:lnTo>
                      <a:lnTo>
                        <a:pt x="10" y="123"/>
                      </a:lnTo>
                      <a:lnTo>
                        <a:pt x="16" y="94"/>
                      </a:lnTo>
                      <a:lnTo>
                        <a:pt x="33" y="103"/>
                      </a:lnTo>
                      <a:lnTo>
                        <a:pt x="18" y="55"/>
                      </a:lnTo>
                      <a:lnTo>
                        <a:pt x="11" y="0"/>
                      </a:lnTo>
                      <a:lnTo>
                        <a:pt x="0" y="37"/>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6" name="Freeform 1189"/>
                <p:cNvSpPr>
                  <a:spLocks/>
                </p:cNvSpPr>
                <p:nvPr/>
              </p:nvSpPr>
              <p:spPr bwMode="auto">
                <a:xfrm>
                  <a:off x="1465" y="2442"/>
                  <a:ext cx="96" cy="37"/>
                </a:xfrm>
                <a:custGeom>
                  <a:avLst/>
                  <a:gdLst>
                    <a:gd name="T0" fmla="*/ 10476 w 63"/>
                    <a:gd name="T1" fmla="*/ 2058 h 27"/>
                    <a:gd name="T2" fmla="*/ 6334 w 63"/>
                    <a:gd name="T3" fmla="*/ 0 h 27"/>
                    <a:gd name="T4" fmla="*/ 15963 w 63"/>
                    <a:gd name="T5" fmla="*/ 0 h 27"/>
                    <a:gd name="T6" fmla="*/ 26309 w 63"/>
                    <a:gd name="T7" fmla="*/ 325 h 27"/>
                    <a:gd name="T8" fmla="*/ 34152 w 63"/>
                    <a:gd name="T9" fmla="*/ 1906 h 27"/>
                    <a:gd name="T10" fmla="*/ 14708 w 63"/>
                    <a:gd name="T11" fmla="*/ 2948 h 27"/>
                    <a:gd name="T12" fmla="*/ 0 w 63"/>
                    <a:gd name="T13" fmla="*/ 2253 h 27"/>
                    <a:gd name="T14" fmla="*/ 10993 w 63"/>
                    <a:gd name="T15" fmla="*/ 2058 h 27"/>
                    <a:gd name="T16" fmla="*/ 10476 w 63"/>
                    <a:gd name="T17" fmla="*/ 2058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 h="27">
                      <a:moveTo>
                        <a:pt x="19" y="18"/>
                      </a:moveTo>
                      <a:lnTo>
                        <a:pt x="12" y="0"/>
                      </a:lnTo>
                      <a:lnTo>
                        <a:pt x="29" y="0"/>
                      </a:lnTo>
                      <a:lnTo>
                        <a:pt x="47" y="3"/>
                      </a:lnTo>
                      <a:lnTo>
                        <a:pt x="62" y="17"/>
                      </a:lnTo>
                      <a:lnTo>
                        <a:pt x="27" y="26"/>
                      </a:lnTo>
                      <a:lnTo>
                        <a:pt x="0" y="20"/>
                      </a:lnTo>
                      <a:lnTo>
                        <a:pt x="20" y="18"/>
                      </a:lnTo>
                      <a:lnTo>
                        <a:pt x="19" y="1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7" name="Freeform 1190"/>
                <p:cNvSpPr>
                  <a:spLocks/>
                </p:cNvSpPr>
                <p:nvPr/>
              </p:nvSpPr>
              <p:spPr bwMode="auto">
                <a:xfrm>
                  <a:off x="4670" y="2830"/>
                  <a:ext cx="316" cy="190"/>
                </a:xfrm>
                <a:custGeom>
                  <a:avLst/>
                  <a:gdLst>
                    <a:gd name="T0" fmla="*/ 79334 w 207"/>
                    <a:gd name="T1" fmla="*/ 4823 h 140"/>
                    <a:gd name="T2" fmla="*/ 39845 w 207"/>
                    <a:gd name="T3" fmla="*/ 1378 h 140"/>
                    <a:gd name="T4" fmla="*/ 24688 w 207"/>
                    <a:gd name="T5" fmla="*/ 4162 h 140"/>
                    <a:gd name="T6" fmla="*/ 19337 w 207"/>
                    <a:gd name="T7" fmla="*/ 3031 h 140"/>
                    <a:gd name="T8" fmla="*/ 17601 w 207"/>
                    <a:gd name="T9" fmla="*/ 406 h 140"/>
                    <a:gd name="T10" fmla="*/ 8518 w 207"/>
                    <a:gd name="T11" fmla="*/ 0 h 140"/>
                    <a:gd name="T12" fmla="*/ 0 w 207"/>
                    <a:gd name="T13" fmla="*/ 1444 h 140"/>
                    <a:gd name="T14" fmla="*/ 8518 w 207"/>
                    <a:gd name="T15" fmla="*/ 2832 h 140"/>
                    <a:gd name="T16" fmla="*/ 17601 w 207"/>
                    <a:gd name="T17" fmla="*/ 2394 h 140"/>
                    <a:gd name="T18" fmla="*/ 6392 w 207"/>
                    <a:gd name="T19" fmla="*/ 3284 h 140"/>
                    <a:gd name="T20" fmla="*/ 11530 w 207"/>
                    <a:gd name="T21" fmla="*/ 4990 h 140"/>
                    <a:gd name="T22" fmla="*/ 16340 w 207"/>
                    <a:gd name="T23" fmla="*/ 3444 h 140"/>
                    <a:gd name="T24" fmla="*/ 20769 w 207"/>
                    <a:gd name="T25" fmla="*/ 4990 h 140"/>
                    <a:gd name="T26" fmla="*/ 41286 w 207"/>
                    <a:gd name="T27" fmla="*/ 6837 h 140"/>
                    <a:gd name="T28" fmla="*/ 46824 w 207"/>
                    <a:gd name="T29" fmla="*/ 9834 h 140"/>
                    <a:gd name="T30" fmla="*/ 43234 w 207"/>
                    <a:gd name="T31" fmla="*/ 9607 h 140"/>
                    <a:gd name="T32" fmla="*/ 39845 w 207"/>
                    <a:gd name="T33" fmla="*/ 11021 h 140"/>
                    <a:gd name="T34" fmla="*/ 52993 w 207"/>
                    <a:gd name="T35" fmla="*/ 10373 h 140"/>
                    <a:gd name="T36" fmla="*/ 60826 w 207"/>
                    <a:gd name="T37" fmla="*/ 12057 h 140"/>
                    <a:gd name="T38" fmla="*/ 69575 w 207"/>
                    <a:gd name="T39" fmla="*/ 12057 h 140"/>
                    <a:gd name="T40" fmla="*/ 79919 w 207"/>
                    <a:gd name="T41" fmla="*/ 9607 h 140"/>
                    <a:gd name="T42" fmla="*/ 90057 w 207"/>
                    <a:gd name="T43" fmla="*/ 11021 h 140"/>
                    <a:gd name="T44" fmla="*/ 99248 w 207"/>
                    <a:gd name="T45" fmla="*/ 13346 h 140"/>
                    <a:gd name="T46" fmla="*/ 117122 w 207"/>
                    <a:gd name="T47" fmla="*/ 13634 h 140"/>
                    <a:gd name="T48" fmla="*/ 96214 w 207"/>
                    <a:gd name="T49" fmla="*/ 9607 h 140"/>
                    <a:gd name="T50" fmla="*/ 98516 w 207"/>
                    <a:gd name="T51" fmla="*/ 7866 h 140"/>
                    <a:gd name="T52" fmla="*/ 87317 w 207"/>
                    <a:gd name="T53" fmla="*/ 7079 h 140"/>
                    <a:gd name="T54" fmla="*/ 79334 w 207"/>
                    <a:gd name="T55" fmla="*/ 4823 h 14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07" h="140">
                      <a:moveTo>
                        <a:pt x="139" y="49"/>
                      </a:moveTo>
                      <a:lnTo>
                        <a:pt x="70" y="14"/>
                      </a:lnTo>
                      <a:lnTo>
                        <a:pt x="43" y="43"/>
                      </a:lnTo>
                      <a:lnTo>
                        <a:pt x="34" y="31"/>
                      </a:lnTo>
                      <a:lnTo>
                        <a:pt x="31" y="4"/>
                      </a:lnTo>
                      <a:lnTo>
                        <a:pt x="15" y="0"/>
                      </a:lnTo>
                      <a:lnTo>
                        <a:pt x="0" y="15"/>
                      </a:lnTo>
                      <a:lnTo>
                        <a:pt x="15" y="29"/>
                      </a:lnTo>
                      <a:lnTo>
                        <a:pt x="31" y="24"/>
                      </a:lnTo>
                      <a:lnTo>
                        <a:pt x="11" y="34"/>
                      </a:lnTo>
                      <a:lnTo>
                        <a:pt x="20" y="51"/>
                      </a:lnTo>
                      <a:lnTo>
                        <a:pt x="29" y="35"/>
                      </a:lnTo>
                      <a:lnTo>
                        <a:pt x="37" y="51"/>
                      </a:lnTo>
                      <a:lnTo>
                        <a:pt x="73" y="70"/>
                      </a:lnTo>
                      <a:lnTo>
                        <a:pt x="82" y="101"/>
                      </a:lnTo>
                      <a:lnTo>
                        <a:pt x="76" y="98"/>
                      </a:lnTo>
                      <a:lnTo>
                        <a:pt x="70" y="113"/>
                      </a:lnTo>
                      <a:lnTo>
                        <a:pt x="93" y="106"/>
                      </a:lnTo>
                      <a:lnTo>
                        <a:pt x="107" y="124"/>
                      </a:lnTo>
                      <a:lnTo>
                        <a:pt x="122" y="124"/>
                      </a:lnTo>
                      <a:lnTo>
                        <a:pt x="140" y="98"/>
                      </a:lnTo>
                      <a:lnTo>
                        <a:pt x="158" y="113"/>
                      </a:lnTo>
                      <a:lnTo>
                        <a:pt x="174" y="137"/>
                      </a:lnTo>
                      <a:lnTo>
                        <a:pt x="206" y="139"/>
                      </a:lnTo>
                      <a:lnTo>
                        <a:pt x="169" y="98"/>
                      </a:lnTo>
                      <a:lnTo>
                        <a:pt x="173" y="80"/>
                      </a:lnTo>
                      <a:lnTo>
                        <a:pt x="153" y="72"/>
                      </a:lnTo>
                      <a:lnTo>
                        <a:pt x="139" y="4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8" name="Freeform 1191"/>
                <p:cNvSpPr>
                  <a:spLocks/>
                </p:cNvSpPr>
                <p:nvPr/>
              </p:nvSpPr>
              <p:spPr bwMode="auto">
                <a:xfrm>
                  <a:off x="4330" y="2692"/>
                  <a:ext cx="160" cy="208"/>
                </a:xfrm>
                <a:custGeom>
                  <a:avLst/>
                  <a:gdLst>
                    <a:gd name="T0" fmla="*/ 47852 w 105"/>
                    <a:gd name="T1" fmla="*/ 3898 h 153"/>
                    <a:gd name="T2" fmla="*/ 47852 w 105"/>
                    <a:gd name="T3" fmla="*/ 3850 h 153"/>
                    <a:gd name="T4" fmla="*/ 57499 w 105"/>
                    <a:gd name="T5" fmla="*/ 2529 h 153"/>
                    <a:gd name="T6" fmla="*/ 47852 w 105"/>
                    <a:gd name="T7" fmla="*/ 1404 h 153"/>
                    <a:gd name="T8" fmla="*/ 45499 w 105"/>
                    <a:gd name="T9" fmla="*/ 0 h 153"/>
                    <a:gd name="T10" fmla="*/ 34152 w 105"/>
                    <a:gd name="T11" fmla="*/ 2832 h 153"/>
                    <a:gd name="T12" fmla="*/ 31796 w 105"/>
                    <a:gd name="T13" fmla="*/ 2867 h 153"/>
                    <a:gd name="T14" fmla="*/ 26539 w 105"/>
                    <a:gd name="T15" fmla="*/ 3251 h 153"/>
                    <a:gd name="T16" fmla="*/ 20986 w 105"/>
                    <a:gd name="T17" fmla="*/ 5530 h 153"/>
                    <a:gd name="T18" fmla="*/ 13772 w 105"/>
                    <a:gd name="T19" fmla="*/ 5564 h 153"/>
                    <a:gd name="T20" fmla="*/ 10993 w 105"/>
                    <a:gd name="T21" fmla="*/ 7326 h 153"/>
                    <a:gd name="T22" fmla="*/ 2728 w 105"/>
                    <a:gd name="T23" fmla="*/ 7326 h 153"/>
                    <a:gd name="T24" fmla="*/ 0 w 105"/>
                    <a:gd name="T25" fmla="*/ 8864 h 153"/>
                    <a:gd name="T26" fmla="*/ 6334 w 105"/>
                    <a:gd name="T27" fmla="*/ 13676 h 153"/>
                    <a:gd name="T28" fmla="*/ 14557 w 105"/>
                    <a:gd name="T29" fmla="*/ 13540 h 153"/>
                    <a:gd name="T30" fmla="*/ 16751 w 105"/>
                    <a:gd name="T31" fmla="*/ 14510 h 153"/>
                    <a:gd name="T32" fmla="*/ 22412 w 105"/>
                    <a:gd name="T33" fmla="*/ 13895 h 153"/>
                    <a:gd name="T34" fmla="*/ 32741 w 105"/>
                    <a:gd name="T35" fmla="*/ 15229 h 153"/>
                    <a:gd name="T36" fmla="*/ 39294 w 105"/>
                    <a:gd name="T37" fmla="*/ 14510 h 153"/>
                    <a:gd name="T38" fmla="*/ 41606 w 105"/>
                    <a:gd name="T39" fmla="*/ 12078 h 153"/>
                    <a:gd name="T40" fmla="*/ 50629 w 105"/>
                    <a:gd name="T41" fmla="*/ 8169 h 153"/>
                    <a:gd name="T42" fmla="*/ 56166 w 105"/>
                    <a:gd name="T43" fmla="*/ 8410 h 153"/>
                    <a:gd name="T44" fmla="*/ 46575 w 105"/>
                    <a:gd name="T45" fmla="*/ 4970 h 153"/>
                    <a:gd name="T46" fmla="*/ 47852 w 105"/>
                    <a:gd name="T47" fmla="*/ 3850 h 153"/>
                    <a:gd name="T48" fmla="*/ 47852 w 105"/>
                    <a:gd name="T49" fmla="*/ 3898 h 1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5" h="153">
                      <a:moveTo>
                        <a:pt x="86" y="39"/>
                      </a:moveTo>
                      <a:lnTo>
                        <a:pt x="86" y="38"/>
                      </a:lnTo>
                      <a:lnTo>
                        <a:pt x="104" y="25"/>
                      </a:lnTo>
                      <a:lnTo>
                        <a:pt x="86" y="14"/>
                      </a:lnTo>
                      <a:lnTo>
                        <a:pt x="82" y="0"/>
                      </a:lnTo>
                      <a:lnTo>
                        <a:pt x="62" y="28"/>
                      </a:lnTo>
                      <a:lnTo>
                        <a:pt x="57" y="29"/>
                      </a:lnTo>
                      <a:lnTo>
                        <a:pt x="48" y="32"/>
                      </a:lnTo>
                      <a:lnTo>
                        <a:pt x="38" y="55"/>
                      </a:lnTo>
                      <a:lnTo>
                        <a:pt x="25" y="56"/>
                      </a:lnTo>
                      <a:lnTo>
                        <a:pt x="20" y="73"/>
                      </a:lnTo>
                      <a:lnTo>
                        <a:pt x="5" y="73"/>
                      </a:lnTo>
                      <a:lnTo>
                        <a:pt x="0" y="88"/>
                      </a:lnTo>
                      <a:lnTo>
                        <a:pt x="12" y="136"/>
                      </a:lnTo>
                      <a:lnTo>
                        <a:pt x="26" y="135"/>
                      </a:lnTo>
                      <a:lnTo>
                        <a:pt x="30" y="145"/>
                      </a:lnTo>
                      <a:lnTo>
                        <a:pt x="41" y="139"/>
                      </a:lnTo>
                      <a:lnTo>
                        <a:pt x="59" y="152"/>
                      </a:lnTo>
                      <a:lnTo>
                        <a:pt x="71" y="145"/>
                      </a:lnTo>
                      <a:lnTo>
                        <a:pt x="75" y="121"/>
                      </a:lnTo>
                      <a:lnTo>
                        <a:pt x="91" y="82"/>
                      </a:lnTo>
                      <a:lnTo>
                        <a:pt x="101" y="84"/>
                      </a:lnTo>
                      <a:lnTo>
                        <a:pt x="84" y="49"/>
                      </a:lnTo>
                      <a:lnTo>
                        <a:pt x="86" y="38"/>
                      </a:lnTo>
                      <a:lnTo>
                        <a:pt x="86" y="3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69" name="Freeform 1192"/>
                <p:cNvSpPr>
                  <a:spLocks/>
                </p:cNvSpPr>
                <p:nvPr/>
              </p:nvSpPr>
              <p:spPr bwMode="auto">
                <a:xfrm>
                  <a:off x="797" y="2175"/>
                  <a:ext cx="327" cy="98"/>
                </a:xfrm>
                <a:custGeom>
                  <a:avLst/>
                  <a:gdLst>
                    <a:gd name="T0" fmla="*/ 0 w 214"/>
                    <a:gd name="T1" fmla="*/ 0 h 72"/>
                    <a:gd name="T2" fmla="*/ 10822 w 214"/>
                    <a:gd name="T3" fmla="*/ 0 h 72"/>
                    <a:gd name="T4" fmla="*/ 48451 w 214"/>
                    <a:gd name="T5" fmla="*/ 1695 h 72"/>
                    <a:gd name="T6" fmla="*/ 62298 w 214"/>
                    <a:gd name="T7" fmla="*/ 1695 h 72"/>
                    <a:gd name="T8" fmla="*/ 62298 w 214"/>
                    <a:gd name="T9" fmla="*/ 1036 h 72"/>
                    <a:gd name="T10" fmla="*/ 76733 w 214"/>
                    <a:gd name="T11" fmla="*/ 1036 h 72"/>
                    <a:gd name="T12" fmla="*/ 81521 w 214"/>
                    <a:gd name="T13" fmla="*/ 1371 h 72"/>
                    <a:gd name="T14" fmla="*/ 82135 w 214"/>
                    <a:gd name="T15" fmla="*/ 2035 h 72"/>
                    <a:gd name="T16" fmla="*/ 85289 w 214"/>
                    <a:gd name="T17" fmla="*/ 2612 h 72"/>
                    <a:gd name="T18" fmla="*/ 91094 w 214"/>
                    <a:gd name="T19" fmla="*/ 3064 h 72"/>
                    <a:gd name="T20" fmla="*/ 93826 w 214"/>
                    <a:gd name="T21" fmla="*/ 2035 h 72"/>
                    <a:gd name="T22" fmla="*/ 97545 w 214"/>
                    <a:gd name="T23" fmla="*/ 2035 h 72"/>
                    <a:gd name="T24" fmla="*/ 100965 w 214"/>
                    <a:gd name="T25" fmla="*/ 3687 h 72"/>
                    <a:gd name="T26" fmla="*/ 106222 w 214"/>
                    <a:gd name="T27" fmla="*/ 5371 h 72"/>
                    <a:gd name="T28" fmla="*/ 109657 w 214"/>
                    <a:gd name="T29" fmla="*/ 6264 h 72"/>
                    <a:gd name="T30" fmla="*/ 114487 w 214"/>
                    <a:gd name="T31" fmla="*/ 7142 h 72"/>
                    <a:gd name="T32" fmla="*/ 118249 w 214"/>
                    <a:gd name="T33" fmla="*/ 7270 h 72"/>
                    <a:gd name="T34" fmla="*/ 120518 w 214"/>
                    <a:gd name="T35" fmla="*/ 7142 h 72"/>
                    <a:gd name="T36" fmla="*/ 122484 w 214"/>
                    <a:gd name="T37" fmla="*/ 6984 h 72"/>
                    <a:gd name="T38" fmla="*/ 123025 w 214"/>
                    <a:gd name="T39" fmla="*/ 683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 h="72">
                      <a:moveTo>
                        <a:pt x="0" y="0"/>
                      </a:moveTo>
                      <a:lnTo>
                        <a:pt x="19" y="0"/>
                      </a:lnTo>
                      <a:lnTo>
                        <a:pt x="84" y="17"/>
                      </a:lnTo>
                      <a:lnTo>
                        <a:pt x="108" y="17"/>
                      </a:lnTo>
                      <a:lnTo>
                        <a:pt x="108" y="10"/>
                      </a:lnTo>
                      <a:lnTo>
                        <a:pt x="133" y="10"/>
                      </a:lnTo>
                      <a:lnTo>
                        <a:pt x="141" y="13"/>
                      </a:lnTo>
                      <a:lnTo>
                        <a:pt x="142" y="20"/>
                      </a:lnTo>
                      <a:lnTo>
                        <a:pt x="147" y="26"/>
                      </a:lnTo>
                      <a:lnTo>
                        <a:pt x="158" y="30"/>
                      </a:lnTo>
                      <a:lnTo>
                        <a:pt x="162" y="20"/>
                      </a:lnTo>
                      <a:lnTo>
                        <a:pt x="169" y="20"/>
                      </a:lnTo>
                      <a:lnTo>
                        <a:pt x="175" y="36"/>
                      </a:lnTo>
                      <a:lnTo>
                        <a:pt x="184" y="53"/>
                      </a:lnTo>
                      <a:lnTo>
                        <a:pt x="190" y="62"/>
                      </a:lnTo>
                      <a:lnTo>
                        <a:pt x="198" y="70"/>
                      </a:lnTo>
                      <a:lnTo>
                        <a:pt x="205" y="71"/>
                      </a:lnTo>
                      <a:lnTo>
                        <a:pt x="209" y="70"/>
                      </a:lnTo>
                      <a:lnTo>
                        <a:pt x="212" y="68"/>
                      </a:lnTo>
                      <a:lnTo>
                        <a:pt x="213" y="67"/>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0" name="Freeform 1193"/>
                <p:cNvSpPr>
                  <a:spLocks/>
                </p:cNvSpPr>
                <p:nvPr/>
              </p:nvSpPr>
              <p:spPr bwMode="auto">
                <a:xfrm>
                  <a:off x="3591" y="1642"/>
                  <a:ext cx="1209" cy="686"/>
                </a:xfrm>
                <a:custGeom>
                  <a:avLst/>
                  <a:gdLst>
                    <a:gd name="T0" fmla="*/ 442305 w 793"/>
                    <a:gd name="T1" fmla="*/ 9015 h 503"/>
                    <a:gd name="T2" fmla="*/ 436787 w 793"/>
                    <a:gd name="T3" fmla="*/ 5886 h 503"/>
                    <a:gd name="T4" fmla="*/ 433747 w 793"/>
                    <a:gd name="T5" fmla="*/ 3232 h 503"/>
                    <a:gd name="T6" fmla="*/ 424098 w 793"/>
                    <a:gd name="T7" fmla="*/ 2511 h 503"/>
                    <a:gd name="T8" fmla="*/ 420816 w 793"/>
                    <a:gd name="T9" fmla="*/ 3232 h 503"/>
                    <a:gd name="T10" fmla="*/ 410926 w 793"/>
                    <a:gd name="T11" fmla="*/ 1519 h 503"/>
                    <a:gd name="T12" fmla="*/ 394122 w 793"/>
                    <a:gd name="T13" fmla="*/ 0 h 503"/>
                    <a:gd name="T14" fmla="*/ 385653 w 793"/>
                    <a:gd name="T15" fmla="*/ 0 h 503"/>
                    <a:gd name="T16" fmla="*/ 377251 w 793"/>
                    <a:gd name="T17" fmla="*/ 0 h 503"/>
                    <a:gd name="T18" fmla="*/ 373915 w 793"/>
                    <a:gd name="T19" fmla="*/ 307 h 503"/>
                    <a:gd name="T20" fmla="*/ 373915 w 793"/>
                    <a:gd name="T21" fmla="*/ 915 h 503"/>
                    <a:gd name="T22" fmla="*/ 378973 w 793"/>
                    <a:gd name="T23" fmla="*/ 1248 h 503"/>
                    <a:gd name="T24" fmla="*/ 380547 w 793"/>
                    <a:gd name="T25" fmla="*/ 1911 h 503"/>
                    <a:gd name="T26" fmla="*/ 375807 w 793"/>
                    <a:gd name="T27" fmla="*/ 5256 h 503"/>
                    <a:gd name="T28" fmla="*/ 345198 w 793"/>
                    <a:gd name="T29" fmla="*/ 4671 h 503"/>
                    <a:gd name="T30" fmla="*/ 333580 w 793"/>
                    <a:gd name="T31" fmla="*/ 5566 h 503"/>
                    <a:gd name="T32" fmla="*/ 311753 w 793"/>
                    <a:gd name="T33" fmla="*/ 4671 h 503"/>
                    <a:gd name="T34" fmla="*/ 294249 w 793"/>
                    <a:gd name="T35" fmla="*/ 3554 h 503"/>
                    <a:gd name="T36" fmla="*/ 282333 w 793"/>
                    <a:gd name="T37" fmla="*/ 5256 h 503"/>
                    <a:gd name="T38" fmla="*/ 287340 w 793"/>
                    <a:gd name="T39" fmla="*/ 7168 h 503"/>
                    <a:gd name="T40" fmla="*/ 285556 w 793"/>
                    <a:gd name="T41" fmla="*/ 8272 h 503"/>
                    <a:gd name="T42" fmla="*/ 275466 w 793"/>
                    <a:gd name="T43" fmla="*/ 8027 h 503"/>
                    <a:gd name="T44" fmla="*/ 267587 w 793"/>
                    <a:gd name="T45" fmla="*/ 8688 h 503"/>
                    <a:gd name="T46" fmla="*/ 255576 w 793"/>
                    <a:gd name="T47" fmla="*/ 6834 h 503"/>
                    <a:gd name="T48" fmla="*/ 232434 w 793"/>
                    <a:gd name="T49" fmla="*/ 7328 h 503"/>
                    <a:gd name="T50" fmla="*/ 218539 w 793"/>
                    <a:gd name="T51" fmla="*/ 9994 h 503"/>
                    <a:gd name="T52" fmla="*/ 213168 w 793"/>
                    <a:gd name="T53" fmla="*/ 12164 h 503"/>
                    <a:gd name="T54" fmla="*/ 200554 w 793"/>
                    <a:gd name="T55" fmla="*/ 13236 h 503"/>
                    <a:gd name="T56" fmla="*/ 189862 w 793"/>
                    <a:gd name="T57" fmla="*/ 15046 h 503"/>
                    <a:gd name="T58" fmla="*/ 169595 w 793"/>
                    <a:gd name="T59" fmla="*/ 17726 h 503"/>
                    <a:gd name="T60" fmla="*/ 162085 w 793"/>
                    <a:gd name="T61" fmla="*/ 21176 h 503"/>
                    <a:gd name="T62" fmla="*/ 141929 w 793"/>
                    <a:gd name="T63" fmla="*/ 22800 h 503"/>
                    <a:gd name="T64" fmla="*/ 115122 w 793"/>
                    <a:gd name="T65" fmla="*/ 26196 h 503"/>
                    <a:gd name="T66" fmla="*/ 91683 w 793"/>
                    <a:gd name="T67" fmla="*/ 27110 h 503"/>
                    <a:gd name="T68" fmla="*/ 70436 w 793"/>
                    <a:gd name="T69" fmla="*/ 29802 h 503"/>
                    <a:gd name="T70" fmla="*/ 30731 w 793"/>
                    <a:gd name="T71" fmla="*/ 29966 h 503"/>
                    <a:gd name="T72" fmla="*/ 10585 w 793"/>
                    <a:gd name="T73" fmla="*/ 30701 h 503"/>
                    <a:gd name="T74" fmla="*/ 10585 w 793"/>
                    <a:gd name="T75" fmla="*/ 32632 h 503"/>
                    <a:gd name="T76" fmla="*/ 3328 w 793"/>
                    <a:gd name="T77" fmla="*/ 33574 h 503"/>
                    <a:gd name="T78" fmla="*/ 0 w 793"/>
                    <a:gd name="T79" fmla="*/ 34899 h 503"/>
                    <a:gd name="T80" fmla="*/ 0 w 793"/>
                    <a:gd name="T81" fmla="*/ 38168 h 503"/>
                    <a:gd name="T82" fmla="*/ 5074 w 793"/>
                    <a:gd name="T83" fmla="*/ 39807 h 503"/>
                    <a:gd name="T84" fmla="*/ 10585 w 793"/>
                    <a:gd name="T85" fmla="*/ 41295 h 503"/>
                    <a:gd name="T86" fmla="*/ 10585 w 793"/>
                    <a:gd name="T87" fmla="*/ 42715 h 503"/>
                    <a:gd name="T88" fmla="*/ 10585 w 793"/>
                    <a:gd name="T89" fmla="*/ 43974 h 503"/>
                    <a:gd name="T90" fmla="*/ 3328 w 793"/>
                    <a:gd name="T91" fmla="*/ 48849 h 503"/>
                    <a:gd name="T92" fmla="*/ 12782 w 793"/>
                    <a:gd name="T93" fmla="*/ 49980 h 503"/>
                    <a:gd name="T94" fmla="*/ 12403 w 793"/>
                    <a:gd name="T95" fmla="*/ 52759 h 5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93" h="503">
                      <a:moveTo>
                        <a:pt x="792" y="86"/>
                      </a:moveTo>
                      <a:lnTo>
                        <a:pt x="782" y="56"/>
                      </a:lnTo>
                      <a:lnTo>
                        <a:pt x="776" y="31"/>
                      </a:lnTo>
                      <a:lnTo>
                        <a:pt x="759" y="24"/>
                      </a:lnTo>
                      <a:lnTo>
                        <a:pt x="753" y="31"/>
                      </a:lnTo>
                      <a:lnTo>
                        <a:pt x="735" y="15"/>
                      </a:lnTo>
                      <a:lnTo>
                        <a:pt x="705" y="0"/>
                      </a:lnTo>
                      <a:lnTo>
                        <a:pt x="690" y="0"/>
                      </a:lnTo>
                      <a:lnTo>
                        <a:pt x="675" y="0"/>
                      </a:lnTo>
                      <a:lnTo>
                        <a:pt x="669" y="3"/>
                      </a:lnTo>
                      <a:lnTo>
                        <a:pt x="669" y="9"/>
                      </a:lnTo>
                      <a:lnTo>
                        <a:pt x="678" y="12"/>
                      </a:lnTo>
                      <a:lnTo>
                        <a:pt x="681" y="18"/>
                      </a:lnTo>
                      <a:lnTo>
                        <a:pt x="672" y="50"/>
                      </a:lnTo>
                      <a:lnTo>
                        <a:pt x="618" y="45"/>
                      </a:lnTo>
                      <a:lnTo>
                        <a:pt x="597" y="53"/>
                      </a:lnTo>
                      <a:lnTo>
                        <a:pt x="558" y="45"/>
                      </a:lnTo>
                      <a:lnTo>
                        <a:pt x="527" y="34"/>
                      </a:lnTo>
                      <a:lnTo>
                        <a:pt x="505" y="50"/>
                      </a:lnTo>
                      <a:lnTo>
                        <a:pt x="514" y="68"/>
                      </a:lnTo>
                      <a:lnTo>
                        <a:pt x="511" y="79"/>
                      </a:lnTo>
                      <a:lnTo>
                        <a:pt x="493" y="76"/>
                      </a:lnTo>
                      <a:lnTo>
                        <a:pt x="479" y="83"/>
                      </a:lnTo>
                      <a:lnTo>
                        <a:pt x="457" y="65"/>
                      </a:lnTo>
                      <a:lnTo>
                        <a:pt x="416" y="70"/>
                      </a:lnTo>
                      <a:lnTo>
                        <a:pt x="391" y="95"/>
                      </a:lnTo>
                      <a:lnTo>
                        <a:pt x="382" y="116"/>
                      </a:lnTo>
                      <a:lnTo>
                        <a:pt x="359" y="126"/>
                      </a:lnTo>
                      <a:lnTo>
                        <a:pt x="340" y="144"/>
                      </a:lnTo>
                      <a:lnTo>
                        <a:pt x="304" y="169"/>
                      </a:lnTo>
                      <a:lnTo>
                        <a:pt x="290" y="202"/>
                      </a:lnTo>
                      <a:lnTo>
                        <a:pt x="254" y="217"/>
                      </a:lnTo>
                      <a:lnTo>
                        <a:pt x="206" y="249"/>
                      </a:lnTo>
                      <a:lnTo>
                        <a:pt x="164" y="258"/>
                      </a:lnTo>
                      <a:lnTo>
                        <a:pt x="126" y="284"/>
                      </a:lnTo>
                      <a:lnTo>
                        <a:pt x="55" y="285"/>
                      </a:lnTo>
                      <a:lnTo>
                        <a:pt x="19" y="292"/>
                      </a:lnTo>
                      <a:lnTo>
                        <a:pt x="19" y="311"/>
                      </a:lnTo>
                      <a:lnTo>
                        <a:pt x="6" y="320"/>
                      </a:lnTo>
                      <a:lnTo>
                        <a:pt x="0" y="332"/>
                      </a:lnTo>
                      <a:lnTo>
                        <a:pt x="0" y="364"/>
                      </a:lnTo>
                      <a:lnTo>
                        <a:pt x="9" y="379"/>
                      </a:lnTo>
                      <a:lnTo>
                        <a:pt x="19" y="393"/>
                      </a:lnTo>
                      <a:lnTo>
                        <a:pt x="19" y="407"/>
                      </a:lnTo>
                      <a:lnTo>
                        <a:pt x="19" y="419"/>
                      </a:lnTo>
                      <a:lnTo>
                        <a:pt x="6" y="465"/>
                      </a:lnTo>
                      <a:lnTo>
                        <a:pt x="23" y="476"/>
                      </a:lnTo>
                      <a:lnTo>
                        <a:pt x="22" y="502"/>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1" name="Freeform 1194"/>
                <p:cNvSpPr>
                  <a:spLocks/>
                </p:cNvSpPr>
                <p:nvPr/>
              </p:nvSpPr>
              <p:spPr bwMode="auto">
                <a:xfrm>
                  <a:off x="3098" y="1219"/>
                  <a:ext cx="43" cy="305"/>
                </a:xfrm>
                <a:custGeom>
                  <a:avLst/>
                  <a:gdLst>
                    <a:gd name="T0" fmla="*/ 3125 w 28"/>
                    <a:gd name="T1" fmla="*/ 22909 h 224"/>
                    <a:gd name="T2" fmla="*/ 13758 w 28"/>
                    <a:gd name="T3" fmla="*/ 21006 h 224"/>
                    <a:gd name="T4" fmla="*/ 16745 w 28"/>
                    <a:gd name="T5" fmla="*/ 19791 h 224"/>
                    <a:gd name="T6" fmla="*/ 13758 w 28"/>
                    <a:gd name="T7" fmla="*/ 18764 h 224"/>
                    <a:gd name="T8" fmla="*/ 10497 w 28"/>
                    <a:gd name="T9" fmla="*/ 17636 h 224"/>
                    <a:gd name="T10" fmla="*/ 9998 w 28"/>
                    <a:gd name="T11" fmla="*/ 16825 h 224"/>
                    <a:gd name="T12" fmla="*/ 12779 w 28"/>
                    <a:gd name="T13" fmla="*/ 16072 h 224"/>
                    <a:gd name="T14" fmla="*/ 15354 w 28"/>
                    <a:gd name="T15" fmla="*/ 14828 h 224"/>
                    <a:gd name="T16" fmla="*/ 15354 w 28"/>
                    <a:gd name="T17" fmla="*/ 14183 h 224"/>
                    <a:gd name="T18" fmla="*/ 13758 w 28"/>
                    <a:gd name="T19" fmla="*/ 11883 h 224"/>
                    <a:gd name="T20" fmla="*/ 8959 w 28"/>
                    <a:gd name="T21" fmla="*/ 10552 h 224"/>
                    <a:gd name="T22" fmla="*/ 3125 w 28"/>
                    <a:gd name="T23" fmla="*/ 9335 h 224"/>
                    <a:gd name="T24" fmla="*/ 2035 w 28"/>
                    <a:gd name="T25" fmla="*/ 7029 h 224"/>
                    <a:gd name="T26" fmla="*/ 3125 w 28"/>
                    <a:gd name="T27" fmla="*/ 5162 h 224"/>
                    <a:gd name="T28" fmla="*/ 3125 w 28"/>
                    <a:gd name="T29" fmla="*/ 3791 h 224"/>
                    <a:gd name="T30" fmla="*/ 0 w 28"/>
                    <a:gd name="T31" fmla="*/ 1502 h 224"/>
                    <a:gd name="T32" fmla="*/ 4799 w 28"/>
                    <a:gd name="T33" fmla="*/ 225 h 224"/>
                    <a:gd name="T34" fmla="*/ 5834 w 28"/>
                    <a:gd name="T35" fmla="*/ 0 h 2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24">
                      <a:moveTo>
                        <a:pt x="5" y="223"/>
                      </a:moveTo>
                      <a:lnTo>
                        <a:pt x="22" y="205"/>
                      </a:lnTo>
                      <a:lnTo>
                        <a:pt x="27" y="193"/>
                      </a:lnTo>
                      <a:lnTo>
                        <a:pt x="22" y="183"/>
                      </a:lnTo>
                      <a:lnTo>
                        <a:pt x="17" y="172"/>
                      </a:lnTo>
                      <a:lnTo>
                        <a:pt x="16" y="164"/>
                      </a:lnTo>
                      <a:lnTo>
                        <a:pt x="20" y="157"/>
                      </a:lnTo>
                      <a:lnTo>
                        <a:pt x="25" y="145"/>
                      </a:lnTo>
                      <a:lnTo>
                        <a:pt x="25" y="138"/>
                      </a:lnTo>
                      <a:lnTo>
                        <a:pt x="22" y="116"/>
                      </a:lnTo>
                      <a:lnTo>
                        <a:pt x="14" y="103"/>
                      </a:lnTo>
                      <a:lnTo>
                        <a:pt x="5" y="91"/>
                      </a:lnTo>
                      <a:lnTo>
                        <a:pt x="3" y="68"/>
                      </a:lnTo>
                      <a:lnTo>
                        <a:pt x="5" y="50"/>
                      </a:lnTo>
                      <a:lnTo>
                        <a:pt x="5" y="37"/>
                      </a:lnTo>
                      <a:lnTo>
                        <a:pt x="0" y="15"/>
                      </a:lnTo>
                      <a:lnTo>
                        <a:pt x="8" y="2"/>
                      </a:lnTo>
                      <a:lnTo>
                        <a:pt x="9"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2" name="Freeform 1195"/>
                <p:cNvSpPr>
                  <a:spLocks/>
                </p:cNvSpPr>
                <p:nvPr/>
              </p:nvSpPr>
              <p:spPr bwMode="auto">
                <a:xfrm>
                  <a:off x="2957" y="1633"/>
                  <a:ext cx="167" cy="227"/>
                </a:xfrm>
                <a:custGeom>
                  <a:avLst/>
                  <a:gdLst>
                    <a:gd name="T0" fmla="*/ 56971 w 110"/>
                    <a:gd name="T1" fmla="*/ 18060 h 166"/>
                    <a:gd name="T2" fmla="*/ 55488 w 110"/>
                    <a:gd name="T3" fmla="*/ 17348 h 166"/>
                    <a:gd name="T4" fmla="*/ 53990 w 110"/>
                    <a:gd name="T5" fmla="*/ 16742 h 166"/>
                    <a:gd name="T6" fmla="*/ 51843 w 110"/>
                    <a:gd name="T7" fmla="*/ 16330 h 166"/>
                    <a:gd name="T8" fmla="*/ 49763 w 110"/>
                    <a:gd name="T9" fmla="*/ 15642 h 166"/>
                    <a:gd name="T10" fmla="*/ 45204 w 110"/>
                    <a:gd name="T11" fmla="*/ 15448 h 166"/>
                    <a:gd name="T12" fmla="*/ 41401 w 110"/>
                    <a:gd name="T13" fmla="*/ 15642 h 166"/>
                    <a:gd name="T14" fmla="*/ 36549 w 110"/>
                    <a:gd name="T15" fmla="*/ 15642 h 166"/>
                    <a:gd name="T16" fmla="*/ 32469 w 110"/>
                    <a:gd name="T17" fmla="*/ 15481 h 166"/>
                    <a:gd name="T18" fmla="*/ 29374 w 110"/>
                    <a:gd name="T19" fmla="*/ 15235 h 166"/>
                    <a:gd name="T20" fmla="*/ 27614 w 110"/>
                    <a:gd name="T21" fmla="*/ 14799 h 166"/>
                    <a:gd name="T22" fmla="*/ 26647 w 110"/>
                    <a:gd name="T23" fmla="*/ 14201 h 166"/>
                    <a:gd name="T24" fmla="*/ 26647 w 110"/>
                    <a:gd name="T25" fmla="*/ 13703 h 166"/>
                    <a:gd name="T26" fmla="*/ 27270 w 110"/>
                    <a:gd name="T27" fmla="*/ 13207 h 166"/>
                    <a:gd name="T28" fmla="*/ 27270 w 110"/>
                    <a:gd name="T29" fmla="*/ 12574 h 166"/>
                    <a:gd name="T30" fmla="*/ 26647 w 110"/>
                    <a:gd name="T31" fmla="*/ 12243 h 166"/>
                    <a:gd name="T32" fmla="*/ 24575 w 110"/>
                    <a:gd name="T33" fmla="*/ 11584 h 166"/>
                    <a:gd name="T34" fmla="*/ 25372 w 110"/>
                    <a:gd name="T35" fmla="*/ 10467 h 166"/>
                    <a:gd name="T36" fmla="*/ 22070 w 110"/>
                    <a:gd name="T37" fmla="*/ 9561 h 166"/>
                    <a:gd name="T38" fmla="*/ 17962 w 110"/>
                    <a:gd name="T39" fmla="*/ 9418 h 166"/>
                    <a:gd name="T40" fmla="*/ 13214 w 110"/>
                    <a:gd name="T41" fmla="*/ 9095 h 166"/>
                    <a:gd name="T42" fmla="*/ 12640 w 110"/>
                    <a:gd name="T43" fmla="*/ 8523 h 166"/>
                    <a:gd name="T44" fmla="*/ 15288 w 110"/>
                    <a:gd name="T45" fmla="*/ 7654 h 166"/>
                    <a:gd name="T46" fmla="*/ 15288 w 110"/>
                    <a:gd name="T47" fmla="*/ 6311 h 166"/>
                    <a:gd name="T48" fmla="*/ 15857 w 110"/>
                    <a:gd name="T49" fmla="*/ 4788 h 166"/>
                    <a:gd name="T50" fmla="*/ 14816 w 110"/>
                    <a:gd name="T51" fmla="*/ 3628 h 166"/>
                    <a:gd name="T52" fmla="*/ 11397 w 110"/>
                    <a:gd name="T53" fmla="*/ 2437 h 166"/>
                    <a:gd name="T54" fmla="*/ 7281 w 110"/>
                    <a:gd name="T55" fmla="*/ 1782 h 166"/>
                    <a:gd name="T56" fmla="*/ 3159 w 110"/>
                    <a:gd name="T57" fmla="*/ 676 h 166"/>
                    <a:gd name="T58" fmla="*/ 0 w 110"/>
                    <a:gd name="T59" fmla="*/ 0 h 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0" h="166">
                      <a:moveTo>
                        <a:pt x="109" y="165"/>
                      </a:moveTo>
                      <a:lnTo>
                        <a:pt x="106" y="159"/>
                      </a:lnTo>
                      <a:lnTo>
                        <a:pt x="103" y="153"/>
                      </a:lnTo>
                      <a:lnTo>
                        <a:pt x="99" y="149"/>
                      </a:lnTo>
                      <a:lnTo>
                        <a:pt x="95" y="143"/>
                      </a:lnTo>
                      <a:lnTo>
                        <a:pt x="86" y="141"/>
                      </a:lnTo>
                      <a:lnTo>
                        <a:pt x="79" y="143"/>
                      </a:lnTo>
                      <a:lnTo>
                        <a:pt x="70" y="143"/>
                      </a:lnTo>
                      <a:lnTo>
                        <a:pt x="62" y="142"/>
                      </a:lnTo>
                      <a:lnTo>
                        <a:pt x="56" y="139"/>
                      </a:lnTo>
                      <a:lnTo>
                        <a:pt x="53" y="135"/>
                      </a:lnTo>
                      <a:lnTo>
                        <a:pt x="51" y="130"/>
                      </a:lnTo>
                      <a:lnTo>
                        <a:pt x="51" y="126"/>
                      </a:lnTo>
                      <a:lnTo>
                        <a:pt x="52" y="121"/>
                      </a:lnTo>
                      <a:lnTo>
                        <a:pt x="52" y="115"/>
                      </a:lnTo>
                      <a:lnTo>
                        <a:pt x="51" y="112"/>
                      </a:lnTo>
                      <a:lnTo>
                        <a:pt x="47" y="106"/>
                      </a:lnTo>
                      <a:lnTo>
                        <a:pt x="48" y="96"/>
                      </a:lnTo>
                      <a:lnTo>
                        <a:pt x="42" y="88"/>
                      </a:lnTo>
                      <a:lnTo>
                        <a:pt x="34" y="86"/>
                      </a:lnTo>
                      <a:lnTo>
                        <a:pt x="25" y="83"/>
                      </a:lnTo>
                      <a:lnTo>
                        <a:pt x="24" y="78"/>
                      </a:lnTo>
                      <a:lnTo>
                        <a:pt x="29" y="70"/>
                      </a:lnTo>
                      <a:lnTo>
                        <a:pt x="29" y="58"/>
                      </a:lnTo>
                      <a:lnTo>
                        <a:pt x="30" y="44"/>
                      </a:lnTo>
                      <a:lnTo>
                        <a:pt x="28" y="33"/>
                      </a:lnTo>
                      <a:lnTo>
                        <a:pt x="22" y="23"/>
                      </a:lnTo>
                      <a:lnTo>
                        <a:pt x="14" y="17"/>
                      </a:lnTo>
                      <a:lnTo>
                        <a:pt x="6" y="6"/>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3" name="Freeform 1196"/>
                <p:cNvSpPr>
                  <a:spLocks/>
                </p:cNvSpPr>
                <p:nvPr/>
              </p:nvSpPr>
              <p:spPr bwMode="auto">
                <a:xfrm>
                  <a:off x="3373" y="1743"/>
                  <a:ext cx="125" cy="246"/>
                </a:xfrm>
                <a:custGeom>
                  <a:avLst/>
                  <a:gdLst>
                    <a:gd name="T0" fmla="*/ 27905 w 82"/>
                    <a:gd name="T1" fmla="*/ 18014 h 181"/>
                    <a:gd name="T2" fmla="*/ 40591 w 82"/>
                    <a:gd name="T3" fmla="*/ 17443 h 181"/>
                    <a:gd name="T4" fmla="*/ 41726 w 82"/>
                    <a:gd name="T5" fmla="*/ 17443 h 181"/>
                    <a:gd name="T6" fmla="*/ 40591 w 82"/>
                    <a:gd name="T7" fmla="*/ 16361 h 181"/>
                    <a:gd name="T8" fmla="*/ 40591 w 82"/>
                    <a:gd name="T9" fmla="*/ 13843 h 181"/>
                    <a:gd name="T10" fmla="*/ 37206 w 82"/>
                    <a:gd name="T11" fmla="*/ 13122 h 181"/>
                    <a:gd name="T12" fmla="*/ 40316 w 82"/>
                    <a:gd name="T13" fmla="*/ 12515 h 181"/>
                    <a:gd name="T14" fmla="*/ 33998 w 82"/>
                    <a:gd name="T15" fmla="*/ 12437 h 181"/>
                    <a:gd name="T16" fmla="*/ 33998 w 82"/>
                    <a:gd name="T17" fmla="*/ 10369 h 181"/>
                    <a:gd name="T18" fmla="*/ 42538 w 82"/>
                    <a:gd name="T19" fmla="*/ 11403 h 181"/>
                    <a:gd name="T20" fmla="*/ 45258 w 82"/>
                    <a:gd name="T21" fmla="*/ 10369 h 181"/>
                    <a:gd name="T22" fmla="*/ 38145 w 82"/>
                    <a:gd name="T23" fmla="*/ 8817 h 181"/>
                    <a:gd name="T24" fmla="*/ 33998 w 82"/>
                    <a:gd name="T25" fmla="*/ 10185 h 181"/>
                    <a:gd name="T26" fmla="*/ 33311 w 82"/>
                    <a:gd name="T27" fmla="*/ 7544 h 181"/>
                    <a:gd name="T28" fmla="*/ 25601 w 82"/>
                    <a:gd name="T29" fmla="*/ 6948 h 181"/>
                    <a:gd name="T30" fmla="*/ 18899 w 82"/>
                    <a:gd name="T31" fmla="*/ 4671 h 181"/>
                    <a:gd name="T32" fmla="*/ 26447 w 82"/>
                    <a:gd name="T33" fmla="*/ 4671 h 181"/>
                    <a:gd name="T34" fmla="*/ 25601 w 82"/>
                    <a:gd name="T35" fmla="*/ 3645 h 181"/>
                    <a:gd name="T36" fmla="*/ 31180 w 82"/>
                    <a:gd name="T37" fmla="*/ 3076 h 181"/>
                    <a:gd name="T38" fmla="*/ 45258 w 82"/>
                    <a:gd name="T39" fmla="*/ 3656 h 181"/>
                    <a:gd name="T40" fmla="*/ 33311 w 82"/>
                    <a:gd name="T41" fmla="*/ 0 h 181"/>
                    <a:gd name="T42" fmla="*/ 9909 w 82"/>
                    <a:gd name="T43" fmla="*/ 1071 h 181"/>
                    <a:gd name="T44" fmla="*/ 12776 w 82"/>
                    <a:gd name="T45" fmla="*/ 1627 h 181"/>
                    <a:gd name="T46" fmla="*/ 7227 w 82"/>
                    <a:gd name="T47" fmla="*/ 2434 h 181"/>
                    <a:gd name="T48" fmla="*/ 4130 w 82"/>
                    <a:gd name="T49" fmla="*/ 1627 h 181"/>
                    <a:gd name="T50" fmla="*/ 0 w 82"/>
                    <a:gd name="T51" fmla="*/ 4969 h 181"/>
                    <a:gd name="T52" fmla="*/ 5069 w 82"/>
                    <a:gd name="T53" fmla="*/ 5769 h 181"/>
                    <a:gd name="T54" fmla="*/ 7727 w 82"/>
                    <a:gd name="T55" fmla="*/ 8972 h 181"/>
                    <a:gd name="T56" fmla="*/ 20142 w 82"/>
                    <a:gd name="T57" fmla="*/ 11688 h 181"/>
                    <a:gd name="T58" fmla="*/ 15913 w 82"/>
                    <a:gd name="T59" fmla="*/ 12038 h 181"/>
                    <a:gd name="T60" fmla="*/ 12398 w 82"/>
                    <a:gd name="T61" fmla="*/ 14725 h 181"/>
                    <a:gd name="T62" fmla="*/ 12398 w 82"/>
                    <a:gd name="T63" fmla="*/ 16361 h 181"/>
                    <a:gd name="T64" fmla="*/ 27905 w 82"/>
                    <a:gd name="T65" fmla="*/ 18014 h 1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2" h="181">
                      <a:moveTo>
                        <a:pt x="50" y="180"/>
                      </a:moveTo>
                      <a:lnTo>
                        <a:pt x="73" y="175"/>
                      </a:lnTo>
                      <a:lnTo>
                        <a:pt x="75" y="175"/>
                      </a:lnTo>
                      <a:lnTo>
                        <a:pt x="73" y="164"/>
                      </a:lnTo>
                      <a:lnTo>
                        <a:pt x="73" y="139"/>
                      </a:lnTo>
                      <a:lnTo>
                        <a:pt x="67" y="132"/>
                      </a:lnTo>
                      <a:lnTo>
                        <a:pt x="72" y="126"/>
                      </a:lnTo>
                      <a:lnTo>
                        <a:pt x="61" y="124"/>
                      </a:lnTo>
                      <a:lnTo>
                        <a:pt x="61" y="104"/>
                      </a:lnTo>
                      <a:lnTo>
                        <a:pt x="76" y="114"/>
                      </a:lnTo>
                      <a:lnTo>
                        <a:pt x="81" y="104"/>
                      </a:lnTo>
                      <a:lnTo>
                        <a:pt x="68" y="88"/>
                      </a:lnTo>
                      <a:lnTo>
                        <a:pt x="61" y="102"/>
                      </a:lnTo>
                      <a:lnTo>
                        <a:pt x="60" y="76"/>
                      </a:lnTo>
                      <a:lnTo>
                        <a:pt x="46" y="70"/>
                      </a:lnTo>
                      <a:lnTo>
                        <a:pt x="34" y="47"/>
                      </a:lnTo>
                      <a:lnTo>
                        <a:pt x="47" y="47"/>
                      </a:lnTo>
                      <a:lnTo>
                        <a:pt x="46" y="36"/>
                      </a:lnTo>
                      <a:lnTo>
                        <a:pt x="56" y="31"/>
                      </a:lnTo>
                      <a:lnTo>
                        <a:pt x="81" y="37"/>
                      </a:lnTo>
                      <a:lnTo>
                        <a:pt x="60" y="0"/>
                      </a:lnTo>
                      <a:lnTo>
                        <a:pt x="18" y="11"/>
                      </a:lnTo>
                      <a:lnTo>
                        <a:pt x="23" y="16"/>
                      </a:lnTo>
                      <a:lnTo>
                        <a:pt x="13" y="24"/>
                      </a:lnTo>
                      <a:lnTo>
                        <a:pt x="7" y="16"/>
                      </a:lnTo>
                      <a:lnTo>
                        <a:pt x="0" y="50"/>
                      </a:lnTo>
                      <a:lnTo>
                        <a:pt x="9" y="58"/>
                      </a:lnTo>
                      <a:lnTo>
                        <a:pt x="14" y="90"/>
                      </a:lnTo>
                      <a:lnTo>
                        <a:pt x="36" y="117"/>
                      </a:lnTo>
                      <a:lnTo>
                        <a:pt x="28" y="121"/>
                      </a:lnTo>
                      <a:lnTo>
                        <a:pt x="22" y="148"/>
                      </a:lnTo>
                      <a:lnTo>
                        <a:pt x="22" y="164"/>
                      </a:lnTo>
                      <a:lnTo>
                        <a:pt x="50" y="18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4" name="Freeform 1197"/>
                <p:cNvSpPr>
                  <a:spLocks/>
                </p:cNvSpPr>
                <p:nvPr/>
              </p:nvSpPr>
              <p:spPr bwMode="auto">
                <a:xfrm>
                  <a:off x="3301" y="3056"/>
                  <a:ext cx="111" cy="266"/>
                </a:xfrm>
                <a:custGeom>
                  <a:avLst/>
                  <a:gdLst>
                    <a:gd name="T0" fmla="*/ 0 w 73"/>
                    <a:gd name="T1" fmla="*/ 14464 h 195"/>
                    <a:gd name="T2" fmla="*/ 3248 w 73"/>
                    <a:gd name="T3" fmla="*/ 18788 h 195"/>
                    <a:gd name="T4" fmla="*/ 10651 w 73"/>
                    <a:gd name="T5" fmla="*/ 20406 h 195"/>
                    <a:gd name="T6" fmla="*/ 21800 w 73"/>
                    <a:gd name="T7" fmla="*/ 18788 h 195"/>
                    <a:gd name="T8" fmla="*/ 36066 w 73"/>
                    <a:gd name="T9" fmla="*/ 4851 h 195"/>
                    <a:gd name="T10" fmla="*/ 38470 w 73"/>
                    <a:gd name="T11" fmla="*/ 5263 h 195"/>
                    <a:gd name="T12" fmla="*/ 32625 w 73"/>
                    <a:gd name="T13" fmla="*/ 0 h 195"/>
                    <a:gd name="T14" fmla="*/ 24625 w 73"/>
                    <a:gd name="T15" fmla="*/ 2073 h 195"/>
                    <a:gd name="T16" fmla="*/ 25028 w 73"/>
                    <a:gd name="T17" fmla="*/ 3683 h 195"/>
                    <a:gd name="T18" fmla="*/ 16460 w 73"/>
                    <a:gd name="T19" fmla="*/ 5263 h 195"/>
                    <a:gd name="T20" fmla="*/ 5340 w 73"/>
                    <a:gd name="T21" fmla="*/ 6018 h 195"/>
                    <a:gd name="T22" fmla="*/ 3248 w 73"/>
                    <a:gd name="T23" fmla="*/ 8039 h 195"/>
                    <a:gd name="T24" fmla="*/ 6103 w 73"/>
                    <a:gd name="T25" fmla="*/ 11382 h 195"/>
                    <a:gd name="T26" fmla="*/ 0 w 73"/>
                    <a:gd name="T27" fmla="*/ 14464 h 1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3" h="195">
                      <a:moveTo>
                        <a:pt x="0" y="138"/>
                      </a:moveTo>
                      <a:lnTo>
                        <a:pt x="6" y="178"/>
                      </a:lnTo>
                      <a:lnTo>
                        <a:pt x="20" y="194"/>
                      </a:lnTo>
                      <a:lnTo>
                        <a:pt x="41" y="178"/>
                      </a:lnTo>
                      <a:lnTo>
                        <a:pt x="67" y="46"/>
                      </a:lnTo>
                      <a:lnTo>
                        <a:pt x="72" y="50"/>
                      </a:lnTo>
                      <a:lnTo>
                        <a:pt x="61" y="0"/>
                      </a:lnTo>
                      <a:lnTo>
                        <a:pt x="46" y="20"/>
                      </a:lnTo>
                      <a:lnTo>
                        <a:pt x="47" y="35"/>
                      </a:lnTo>
                      <a:lnTo>
                        <a:pt x="31" y="50"/>
                      </a:lnTo>
                      <a:lnTo>
                        <a:pt x="10" y="57"/>
                      </a:lnTo>
                      <a:lnTo>
                        <a:pt x="6" y="76"/>
                      </a:lnTo>
                      <a:lnTo>
                        <a:pt x="11" y="108"/>
                      </a:lnTo>
                      <a:lnTo>
                        <a:pt x="0" y="13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5" name="Freeform 1198"/>
                <p:cNvSpPr>
                  <a:spLocks/>
                </p:cNvSpPr>
                <p:nvPr/>
              </p:nvSpPr>
              <p:spPr bwMode="auto">
                <a:xfrm>
                  <a:off x="4651" y="2154"/>
                  <a:ext cx="38" cy="56"/>
                </a:xfrm>
                <a:custGeom>
                  <a:avLst/>
                  <a:gdLst>
                    <a:gd name="T0" fmla="*/ 0 w 25"/>
                    <a:gd name="T1" fmla="*/ 1419 h 41"/>
                    <a:gd name="T2" fmla="*/ 763 w 25"/>
                    <a:gd name="T3" fmla="*/ 2304 h 41"/>
                    <a:gd name="T4" fmla="*/ 4074 w 25"/>
                    <a:gd name="T5" fmla="*/ 1419 h 41"/>
                    <a:gd name="T6" fmla="*/ 5331 w 25"/>
                    <a:gd name="T7" fmla="*/ 1769 h 41"/>
                    <a:gd name="T8" fmla="*/ 4074 w 25"/>
                    <a:gd name="T9" fmla="*/ 4298 h 41"/>
                    <a:gd name="T10" fmla="*/ 9412 w 25"/>
                    <a:gd name="T11" fmla="*/ 4298 h 41"/>
                    <a:gd name="T12" fmla="*/ 12830 w 25"/>
                    <a:gd name="T13" fmla="*/ 1720 h 41"/>
                    <a:gd name="T14" fmla="*/ 11602 w 25"/>
                    <a:gd name="T15" fmla="*/ 621 h 41"/>
                    <a:gd name="T16" fmla="*/ 5331 w 25"/>
                    <a:gd name="T17" fmla="*/ 0 h 41"/>
                    <a:gd name="T18" fmla="*/ 0 w 25"/>
                    <a:gd name="T19" fmla="*/ 1419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41">
                      <a:moveTo>
                        <a:pt x="0" y="13"/>
                      </a:moveTo>
                      <a:lnTo>
                        <a:pt x="1" y="21"/>
                      </a:lnTo>
                      <a:lnTo>
                        <a:pt x="8" y="13"/>
                      </a:lnTo>
                      <a:lnTo>
                        <a:pt x="10" y="17"/>
                      </a:lnTo>
                      <a:lnTo>
                        <a:pt x="8" y="40"/>
                      </a:lnTo>
                      <a:lnTo>
                        <a:pt x="18" y="40"/>
                      </a:lnTo>
                      <a:lnTo>
                        <a:pt x="24" y="16"/>
                      </a:lnTo>
                      <a:lnTo>
                        <a:pt x="22" y="6"/>
                      </a:lnTo>
                      <a:lnTo>
                        <a:pt x="10" y="0"/>
                      </a:lnTo>
                      <a:lnTo>
                        <a:pt x="0" y="13"/>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6" name="Freeform 1199"/>
                <p:cNvSpPr>
                  <a:spLocks/>
                </p:cNvSpPr>
                <p:nvPr/>
              </p:nvSpPr>
              <p:spPr bwMode="auto">
                <a:xfrm>
                  <a:off x="4670" y="1988"/>
                  <a:ext cx="177" cy="176"/>
                </a:xfrm>
                <a:custGeom>
                  <a:avLst/>
                  <a:gdLst>
                    <a:gd name="T0" fmla="*/ 0 w 116"/>
                    <a:gd name="T1" fmla="*/ 12778 h 129"/>
                    <a:gd name="T2" fmla="*/ 11497 w 116"/>
                    <a:gd name="T3" fmla="*/ 10245 h 129"/>
                    <a:gd name="T4" fmla="*/ 28204 w 116"/>
                    <a:gd name="T5" fmla="*/ 10245 h 129"/>
                    <a:gd name="T6" fmla="*/ 34542 w 116"/>
                    <a:gd name="T7" fmla="*/ 7437 h 129"/>
                    <a:gd name="T8" fmla="*/ 36665 w 116"/>
                    <a:gd name="T9" fmla="*/ 6979 h 129"/>
                    <a:gd name="T10" fmla="*/ 37873 w 116"/>
                    <a:gd name="T11" fmla="*/ 8093 h 129"/>
                    <a:gd name="T12" fmla="*/ 44863 w 116"/>
                    <a:gd name="T13" fmla="*/ 6979 h 129"/>
                    <a:gd name="T14" fmla="*/ 52078 w 116"/>
                    <a:gd name="T15" fmla="*/ 4670 h 129"/>
                    <a:gd name="T16" fmla="*/ 54931 w 116"/>
                    <a:gd name="T17" fmla="*/ 817 h 129"/>
                    <a:gd name="T18" fmla="*/ 59107 w 116"/>
                    <a:gd name="T19" fmla="*/ 1255 h 129"/>
                    <a:gd name="T20" fmla="*/ 57789 w 116"/>
                    <a:gd name="T21" fmla="*/ 0 h 129"/>
                    <a:gd name="T22" fmla="*/ 61512 w 116"/>
                    <a:gd name="T23" fmla="*/ 0 h 129"/>
                    <a:gd name="T24" fmla="*/ 64881 w 116"/>
                    <a:gd name="T25" fmla="*/ 3450 h 129"/>
                    <a:gd name="T26" fmla="*/ 59107 w 116"/>
                    <a:gd name="T27" fmla="*/ 5579 h 129"/>
                    <a:gd name="T28" fmla="*/ 59107 w 116"/>
                    <a:gd name="T29" fmla="*/ 7749 h 129"/>
                    <a:gd name="T30" fmla="*/ 55662 w 116"/>
                    <a:gd name="T31" fmla="*/ 11042 h 129"/>
                    <a:gd name="T32" fmla="*/ 52706 w 116"/>
                    <a:gd name="T33" fmla="*/ 11403 h 129"/>
                    <a:gd name="T34" fmla="*/ 52706 w 116"/>
                    <a:gd name="T35" fmla="*/ 10147 h 129"/>
                    <a:gd name="T36" fmla="*/ 43035 w 116"/>
                    <a:gd name="T37" fmla="*/ 11859 h 129"/>
                    <a:gd name="T38" fmla="*/ 34542 w 116"/>
                    <a:gd name="T39" fmla="*/ 11042 h 129"/>
                    <a:gd name="T40" fmla="*/ 34542 w 116"/>
                    <a:gd name="T41" fmla="*/ 12355 h 129"/>
                    <a:gd name="T42" fmla="*/ 28204 w 116"/>
                    <a:gd name="T43" fmla="*/ 13571 h 129"/>
                    <a:gd name="T44" fmla="*/ 26947 w 116"/>
                    <a:gd name="T45" fmla="*/ 11525 h 129"/>
                    <a:gd name="T46" fmla="*/ 0 w 116"/>
                    <a:gd name="T47" fmla="*/ 12778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6" h="129">
                      <a:moveTo>
                        <a:pt x="0" y="121"/>
                      </a:moveTo>
                      <a:lnTo>
                        <a:pt x="20" y="97"/>
                      </a:lnTo>
                      <a:lnTo>
                        <a:pt x="50" y="97"/>
                      </a:lnTo>
                      <a:lnTo>
                        <a:pt x="61" y="70"/>
                      </a:lnTo>
                      <a:lnTo>
                        <a:pt x="65" y="66"/>
                      </a:lnTo>
                      <a:lnTo>
                        <a:pt x="67" y="76"/>
                      </a:lnTo>
                      <a:lnTo>
                        <a:pt x="79" y="66"/>
                      </a:lnTo>
                      <a:lnTo>
                        <a:pt x="92" y="44"/>
                      </a:lnTo>
                      <a:lnTo>
                        <a:pt x="97" y="8"/>
                      </a:lnTo>
                      <a:lnTo>
                        <a:pt x="104" y="12"/>
                      </a:lnTo>
                      <a:lnTo>
                        <a:pt x="102" y="0"/>
                      </a:lnTo>
                      <a:lnTo>
                        <a:pt x="109" y="0"/>
                      </a:lnTo>
                      <a:lnTo>
                        <a:pt x="115" y="33"/>
                      </a:lnTo>
                      <a:lnTo>
                        <a:pt x="104" y="53"/>
                      </a:lnTo>
                      <a:lnTo>
                        <a:pt x="104" y="73"/>
                      </a:lnTo>
                      <a:lnTo>
                        <a:pt x="98" y="104"/>
                      </a:lnTo>
                      <a:lnTo>
                        <a:pt x="93" y="108"/>
                      </a:lnTo>
                      <a:lnTo>
                        <a:pt x="93" y="96"/>
                      </a:lnTo>
                      <a:lnTo>
                        <a:pt x="76" y="112"/>
                      </a:lnTo>
                      <a:lnTo>
                        <a:pt x="61" y="104"/>
                      </a:lnTo>
                      <a:lnTo>
                        <a:pt x="61" y="117"/>
                      </a:lnTo>
                      <a:lnTo>
                        <a:pt x="50" y="128"/>
                      </a:lnTo>
                      <a:lnTo>
                        <a:pt x="48" y="109"/>
                      </a:lnTo>
                      <a:lnTo>
                        <a:pt x="0" y="12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7" name="Freeform 1200"/>
                <p:cNvSpPr>
                  <a:spLocks/>
                </p:cNvSpPr>
                <p:nvPr/>
              </p:nvSpPr>
              <p:spPr bwMode="auto">
                <a:xfrm>
                  <a:off x="4690" y="2148"/>
                  <a:ext cx="38" cy="32"/>
                </a:xfrm>
                <a:custGeom>
                  <a:avLst/>
                  <a:gdLst>
                    <a:gd name="T0" fmla="*/ 0 w 25"/>
                    <a:gd name="T1" fmla="*/ 1051 h 24"/>
                    <a:gd name="T2" fmla="*/ 4835 w 25"/>
                    <a:gd name="T3" fmla="*/ 1716 h 24"/>
                    <a:gd name="T4" fmla="*/ 11602 w 25"/>
                    <a:gd name="T5" fmla="*/ 1129 h 24"/>
                    <a:gd name="T6" fmla="*/ 12830 w 25"/>
                    <a:gd name="T7" fmla="*/ 0 h 24"/>
                    <a:gd name="T8" fmla="*/ 0 w 25"/>
                    <a:gd name="T9" fmla="*/ 1051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4">
                      <a:moveTo>
                        <a:pt x="0" y="14"/>
                      </a:moveTo>
                      <a:lnTo>
                        <a:pt x="9" y="23"/>
                      </a:lnTo>
                      <a:lnTo>
                        <a:pt x="22" y="15"/>
                      </a:lnTo>
                      <a:lnTo>
                        <a:pt x="24" y="0"/>
                      </a:lnTo>
                      <a:lnTo>
                        <a:pt x="0" y="1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8" name="Freeform 1201"/>
                <p:cNvSpPr>
                  <a:spLocks/>
                </p:cNvSpPr>
                <p:nvPr/>
              </p:nvSpPr>
              <p:spPr bwMode="auto">
                <a:xfrm>
                  <a:off x="4812" y="1898"/>
                  <a:ext cx="93" cy="91"/>
                </a:xfrm>
                <a:custGeom>
                  <a:avLst/>
                  <a:gdLst>
                    <a:gd name="T0" fmla="*/ 0 w 61"/>
                    <a:gd name="T1" fmla="*/ 4876 h 67"/>
                    <a:gd name="T2" fmla="*/ 790 w 61"/>
                    <a:gd name="T3" fmla="*/ 6540 h 67"/>
                    <a:gd name="T4" fmla="*/ 7271 w 61"/>
                    <a:gd name="T5" fmla="*/ 5850 h 67"/>
                    <a:gd name="T6" fmla="*/ 2799 w 61"/>
                    <a:gd name="T7" fmla="*/ 4876 h 67"/>
                    <a:gd name="T8" fmla="*/ 19487 w 61"/>
                    <a:gd name="T9" fmla="*/ 5717 h 67"/>
                    <a:gd name="T10" fmla="*/ 23050 w 61"/>
                    <a:gd name="T11" fmla="*/ 4140 h 67"/>
                    <a:gd name="T12" fmla="*/ 33369 w 61"/>
                    <a:gd name="T13" fmla="*/ 3636 h 67"/>
                    <a:gd name="T14" fmla="*/ 28828 w 61"/>
                    <a:gd name="T15" fmla="*/ 2784 h 67"/>
                    <a:gd name="T16" fmla="*/ 30731 w 61"/>
                    <a:gd name="T17" fmla="*/ 1777 h 67"/>
                    <a:gd name="T18" fmla="*/ 21091 w 61"/>
                    <a:gd name="T19" fmla="*/ 1971 h 67"/>
                    <a:gd name="T20" fmla="*/ 11794 w 61"/>
                    <a:gd name="T21" fmla="*/ 0 h 67"/>
                    <a:gd name="T22" fmla="*/ 8384 w 61"/>
                    <a:gd name="T23" fmla="*/ 3636 h 67"/>
                    <a:gd name="T24" fmla="*/ 2799 w 61"/>
                    <a:gd name="T25" fmla="*/ 3636 h 67"/>
                    <a:gd name="T26" fmla="*/ 0 w 61"/>
                    <a:gd name="T27" fmla="*/ 487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0" y="49"/>
                      </a:moveTo>
                      <a:lnTo>
                        <a:pt x="1" y="66"/>
                      </a:lnTo>
                      <a:lnTo>
                        <a:pt x="13" y="60"/>
                      </a:lnTo>
                      <a:lnTo>
                        <a:pt x="5" y="49"/>
                      </a:lnTo>
                      <a:lnTo>
                        <a:pt x="35" y="58"/>
                      </a:lnTo>
                      <a:lnTo>
                        <a:pt x="41" y="42"/>
                      </a:lnTo>
                      <a:lnTo>
                        <a:pt x="60" y="37"/>
                      </a:lnTo>
                      <a:lnTo>
                        <a:pt x="52" y="28"/>
                      </a:lnTo>
                      <a:lnTo>
                        <a:pt x="55" y="18"/>
                      </a:lnTo>
                      <a:lnTo>
                        <a:pt x="38" y="20"/>
                      </a:lnTo>
                      <a:lnTo>
                        <a:pt x="21" y="0"/>
                      </a:lnTo>
                      <a:lnTo>
                        <a:pt x="15" y="37"/>
                      </a:lnTo>
                      <a:lnTo>
                        <a:pt x="5" y="37"/>
                      </a:lnTo>
                      <a:lnTo>
                        <a:pt x="0" y="4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79" name="Freeform 1202"/>
                <p:cNvSpPr>
                  <a:spLocks/>
                </p:cNvSpPr>
                <p:nvPr/>
              </p:nvSpPr>
              <p:spPr bwMode="auto">
                <a:xfrm>
                  <a:off x="3487" y="1970"/>
                  <a:ext cx="137" cy="73"/>
                </a:xfrm>
                <a:custGeom>
                  <a:avLst/>
                  <a:gdLst>
                    <a:gd name="T0" fmla="*/ 48630 w 90"/>
                    <a:gd name="T1" fmla="*/ 6334 h 53"/>
                    <a:gd name="T2" fmla="*/ 38404 w 90"/>
                    <a:gd name="T3" fmla="*/ 5209 h 53"/>
                    <a:gd name="T4" fmla="*/ 31091 w 90"/>
                    <a:gd name="T5" fmla="*/ 4599 h 53"/>
                    <a:gd name="T6" fmla="*/ 27328 w 90"/>
                    <a:gd name="T7" fmla="*/ 3588 h 53"/>
                    <a:gd name="T8" fmla="*/ 21990 w 90"/>
                    <a:gd name="T9" fmla="*/ 2846 h 53"/>
                    <a:gd name="T10" fmla="*/ 15367 w 90"/>
                    <a:gd name="T11" fmla="*/ 2066 h 53"/>
                    <a:gd name="T12" fmla="*/ 13085 w 90"/>
                    <a:gd name="T13" fmla="*/ 894 h 53"/>
                    <a:gd name="T14" fmla="*/ 9490 w 90"/>
                    <a:gd name="T15" fmla="*/ 379 h 53"/>
                    <a:gd name="T16" fmla="*/ 0 w 90"/>
                    <a:gd name="T17" fmla="*/ 0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 h="53">
                      <a:moveTo>
                        <a:pt x="89" y="52"/>
                      </a:moveTo>
                      <a:lnTo>
                        <a:pt x="70" y="43"/>
                      </a:lnTo>
                      <a:lnTo>
                        <a:pt x="57" y="38"/>
                      </a:lnTo>
                      <a:lnTo>
                        <a:pt x="50" y="30"/>
                      </a:lnTo>
                      <a:lnTo>
                        <a:pt x="40" y="23"/>
                      </a:lnTo>
                      <a:lnTo>
                        <a:pt x="28" y="17"/>
                      </a:lnTo>
                      <a:lnTo>
                        <a:pt x="24" y="7"/>
                      </a:lnTo>
                      <a:lnTo>
                        <a:pt x="17" y="3"/>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80" name="Freeform 1203"/>
                <p:cNvSpPr>
                  <a:spLocks/>
                </p:cNvSpPr>
                <p:nvPr/>
              </p:nvSpPr>
              <p:spPr bwMode="auto">
                <a:xfrm>
                  <a:off x="3194" y="1983"/>
                  <a:ext cx="147" cy="101"/>
                </a:xfrm>
                <a:custGeom>
                  <a:avLst/>
                  <a:gdLst>
                    <a:gd name="T0" fmla="*/ 0 w 96"/>
                    <a:gd name="T1" fmla="*/ 7791 h 74"/>
                    <a:gd name="T2" fmla="*/ 8146 w 96"/>
                    <a:gd name="T3" fmla="*/ 7305 h 74"/>
                    <a:gd name="T4" fmla="*/ 8982 w 96"/>
                    <a:gd name="T5" fmla="*/ 6438 h 74"/>
                    <a:gd name="T6" fmla="*/ 12474 w 96"/>
                    <a:gd name="T7" fmla="*/ 6893 h 74"/>
                    <a:gd name="T8" fmla="*/ 15355 w 96"/>
                    <a:gd name="T9" fmla="*/ 6893 h 74"/>
                    <a:gd name="T10" fmla="*/ 18220 w 96"/>
                    <a:gd name="T11" fmla="*/ 6626 h 74"/>
                    <a:gd name="T12" fmla="*/ 22584 w 96"/>
                    <a:gd name="T13" fmla="*/ 6626 h 74"/>
                    <a:gd name="T14" fmla="*/ 25717 w 96"/>
                    <a:gd name="T15" fmla="*/ 6697 h 74"/>
                    <a:gd name="T16" fmla="*/ 31616 w 96"/>
                    <a:gd name="T17" fmla="*/ 6398 h 74"/>
                    <a:gd name="T18" fmla="*/ 35908 w 96"/>
                    <a:gd name="T19" fmla="*/ 5947 h 74"/>
                    <a:gd name="T20" fmla="*/ 41645 w 96"/>
                    <a:gd name="T21" fmla="*/ 5947 h 74"/>
                    <a:gd name="T22" fmla="*/ 47853 w 96"/>
                    <a:gd name="T23" fmla="*/ 6075 h 74"/>
                    <a:gd name="T24" fmla="*/ 51899 w 96"/>
                    <a:gd name="T25" fmla="*/ 5775 h 74"/>
                    <a:gd name="T26" fmla="*/ 54163 w 96"/>
                    <a:gd name="T27" fmla="*/ 5286 h 74"/>
                    <a:gd name="T28" fmla="*/ 56194 w 96"/>
                    <a:gd name="T29" fmla="*/ 4451 h 74"/>
                    <a:gd name="T30" fmla="*/ 56555 w 96"/>
                    <a:gd name="T31" fmla="*/ 3261 h 74"/>
                    <a:gd name="T32" fmla="*/ 56194 w 96"/>
                    <a:gd name="T33" fmla="*/ 2634 h 74"/>
                    <a:gd name="T34" fmla="*/ 52686 w 96"/>
                    <a:gd name="T35" fmla="*/ 1482 h 74"/>
                    <a:gd name="T36" fmla="*/ 52686 w 96"/>
                    <a:gd name="T37" fmla="*/ 1086 h 74"/>
                    <a:gd name="T38" fmla="*/ 50418 w 96"/>
                    <a:gd name="T39" fmla="*/ 0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6" h="74">
                      <a:moveTo>
                        <a:pt x="0" y="73"/>
                      </a:moveTo>
                      <a:lnTo>
                        <a:pt x="14" y="69"/>
                      </a:lnTo>
                      <a:lnTo>
                        <a:pt x="15" y="61"/>
                      </a:lnTo>
                      <a:lnTo>
                        <a:pt x="21" y="65"/>
                      </a:lnTo>
                      <a:lnTo>
                        <a:pt x="26" y="65"/>
                      </a:lnTo>
                      <a:lnTo>
                        <a:pt x="31" y="62"/>
                      </a:lnTo>
                      <a:lnTo>
                        <a:pt x="38" y="62"/>
                      </a:lnTo>
                      <a:lnTo>
                        <a:pt x="43" y="63"/>
                      </a:lnTo>
                      <a:lnTo>
                        <a:pt x="53" y="60"/>
                      </a:lnTo>
                      <a:lnTo>
                        <a:pt x="60" y="56"/>
                      </a:lnTo>
                      <a:lnTo>
                        <a:pt x="70" y="56"/>
                      </a:lnTo>
                      <a:lnTo>
                        <a:pt x="80" y="57"/>
                      </a:lnTo>
                      <a:lnTo>
                        <a:pt x="87" y="54"/>
                      </a:lnTo>
                      <a:lnTo>
                        <a:pt x="91" y="50"/>
                      </a:lnTo>
                      <a:lnTo>
                        <a:pt x="94" y="42"/>
                      </a:lnTo>
                      <a:lnTo>
                        <a:pt x="95" y="31"/>
                      </a:lnTo>
                      <a:lnTo>
                        <a:pt x="94" y="25"/>
                      </a:lnTo>
                      <a:lnTo>
                        <a:pt x="88" y="14"/>
                      </a:lnTo>
                      <a:lnTo>
                        <a:pt x="88" y="10"/>
                      </a:lnTo>
                      <a:lnTo>
                        <a:pt x="84"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sp>
              <p:nvSpPr>
                <p:cNvPr id="81" name="Freeform 1204"/>
                <p:cNvSpPr>
                  <a:spLocks/>
                </p:cNvSpPr>
                <p:nvPr/>
              </p:nvSpPr>
              <p:spPr bwMode="auto">
                <a:xfrm>
                  <a:off x="3283" y="1979"/>
                  <a:ext cx="171" cy="23"/>
                </a:xfrm>
                <a:custGeom>
                  <a:avLst/>
                  <a:gdLst>
                    <a:gd name="T0" fmla="*/ 0 w 112"/>
                    <a:gd name="T1" fmla="*/ 0 h 17"/>
                    <a:gd name="T2" fmla="*/ 10097 w 112"/>
                    <a:gd name="T3" fmla="*/ 0 h 17"/>
                    <a:gd name="T4" fmla="*/ 28348 w 112"/>
                    <a:gd name="T5" fmla="*/ 455 h 17"/>
                    <a:gd name="T6" fmla="*/ 50259 w 112"/>
                    <a:gd name="T7" fmla="*/ 1525 h 17"/>
                    <a:gd name="T8" fmla="*/ 63244 w 112"/>
                    <a:gd name="T9" fmla="*/ 759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17">
                      <a:moveTo>
                        <a:pt x="0" y="0"/>
                      </a:moveTo>
                      <a:lnTo>
                        <a:pt x="18" y="0"/>
                      </a:lnTo>
                      <a:lnTo>
                        <a:pt x="50" y="5"/>
                      </a:lnTo>
                      <a:lnTo>
                        <a:pt x="88" y="16"/>
                      </a:lnTo>
                      <a:lnTo>
                        <a:pt x="111" y="8"/>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p>
              </p:txBody>
            </p:sp>
          </p:grpSp>
          <p:grpSp>
            <p:nvGrpSpPr>
              <p:cNvPr id="6" name="Group 2"/>
              <p:cNvGrpSpPr>
                <a:grpSpLocks/>
              </p:cNvGrpSpPr>
              <p:nvPr/>
            </p:nvGrpSpPr>
            <p:grpSpPr bwMode="auto">
              <a:xfrm>
                <a:off x="250825" y="2181225"/>
                <a:ext cx="9134475" cy="2183184"/>
                <a:chOff x="466725" y="1408113"/>
                <a:chExt cx="9134475" cy="2183184"/>
              </a:xfrm>
            </p:grpSpPr>
            <p:pic>
              <p:nvPicPr>
                <p:cNvPr id="7" name="Picture 11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9700" y="1885950"/>
                  <a:ext cx="18415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6225" y="1895475"/>
                  <a:ext cx="149225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4250" y="1860550"/>
                  <a:ext cx="1531938"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118"/>
                <p:cNvSpPr>
                  <a:spLocks noChangeArrowheads="1"/>
                </p:cNvSpPr>
                <p:nvPr/>
              </p:nvSpPr>
              <p:spPr bwMode="auto">
                <a:xfrm>
                  <a:off x="2452688" y="2551113"/>
                  <a:ext cx="193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pic>
              <p:nvPicPr>
                <p:cNvPr id="11" name="Picture 11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3238" y="1860550"/>
                  <a:ext cx="1377950"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06825" y="1905000"/>
                  <a:ext cx="146685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2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99188" y="1884363"/>
                  <a:ext cx="1131887"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1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0713" y="1868488"/>
                  <a:ext cx="11160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12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37238" y="2225675"/>
                  <a:ext cx="1271587"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12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80213" y="1868488"/>
                  <a:ext cx="1670050"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126"/>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0725" y="1868488"/>
                  <a:ext cx="139858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127"/>
                <p:cNvSpPr>
                  <a:spLocks noChangeArrowheads="1"/>
                </p:cNvSpPr>
                <p:nvPr/>
              </p:nvSpPr>
              <p:spPr bwMode="auto">
                <a:xfrm>
                  <a:off x="1482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sp>
              <p:nvSpPr>
                <p:cNvPr id="19" name="Oval 1128"/>
                <p:cNvSpPr>
                  <a:spLocks noChangeArrowheads="1"/>
                </p:cNvSpPr>
                <p:nvPr/>
              </p:nvSpPr>
              <p:spPr bwMode="auto">
                <a:xfrm>
                  <a:off x="2498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sp>
              <p:nvSpPr>
                <p:cNvPr id="20" name="Oval 1129"/>
                <p:cNvSpPr>
                  <a:spLocks noChangeArrowheads="1"/>
                </p:cNvSpPr>
                <p:nvPr/>
              </p:nvSpPr>
              <p:spPr bwMode="auto">
                <a:xfrm>
                  <a:off x="3513138" y="1724025"/>
                  <a:ext cx="1163637" cy="8604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sp>
              <p:nvSpPr>
                <p:cNvPr id="21" name="Oval 1130"/>
                <p:cNvSpPr>
                  <a:spLocks noChangeArrowheads="1"/>
                </p:cNvSpPr>
                <p:nvPr/>
              </p:nvSpPr>
              <p:spPr bwMode="auto">
                <a:xfrm>
                  <a:off x="5546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sp>
              <p:nvSpPr>
                <p:cNvPr id="22" name="Oval 1131"/>
                <p:cNvSpPr>
                  <a:spLocks noChangeArrowheads="1"/>
                </p:cNvSpPr>
                <p:nvPr/>
              </p:nvSpPr>
              <p:spPr bwMode="auto">
                <a:xfrm>
                  <a:off x="6562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sp>
              <p:nvSpPr>
                <p:cNvPr id="23" name="Oval 1132"/>
                <p:cNvSpPr>
                  <a:spLocks noChangeArrowheads="1"/>
                </p:cNvSpPr>
                <p:nvPr/>
              </p:nvSpPr>
              <p:spPr bwMode="auto">
                <a:xfrm>
                  <a:off x="7578725" y="1733550"/>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sp>
              <p:nvSpPr>
                <p:cNvPr id="24" name="Rectangle 1133"/>
                <p:cNvSpPr>
                  <a:spLocks noChangeArrowheads="1"/>
                </p:cNvSpPr>
                <p:nvPr/>
              </p:nvSpPr>
              <p:spPr bwMode="auto">
                <a:xfrm>
                  <a:off x="1700214" y="2582863"/>
                  <a:ext cx="779462" cy="1008434"/>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latin typeface="Arial Narrow" panose="020B0606020202030204" pitchFamily="34" charset="0"/>
                    </a:rPr>
                    <a:t>Trade &amp; Schedule Crude and Other Feedstocks</a:t>
                  </a:r>
                </a:p>
              </p:txBody>
            </p:sp>
            <p:sp>
              <p:nvSpPr>
                <p:cNvPr id="25" name="Rectangle 1134"/>
                <p:cNvSpPr>
                  <a:spLocks noChangeArrowheads="1"/>
                </p:cNvSpPr>
                <p:nvPr/>
              </p:nvSpPr>
              <p:spPr bwMode="auto">
                <a:xfrm>
                  <a:off x="2716214" y="2598738"/>
                  <a:ext cx="725487" cy="827435"/>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latin typeface="Arial Narrow" panose="020B0606020202030204" pitchFamily="34" charset="0"/>
                    </a:rPr>
                    <a:t>Transfer of  Crude &amp;  Feedstocks</a:t>
                  </a:r>
                </a:p>
                <a:p>
                  <a:pPr algn="ctr"/>
                  <a:r>
                    <a:rPr lang="en-US" altLang="en-US" sz="1000" b="1">
                      <a:latin typeface="Arial Narrow" panose="020B0606020202030204" pitchFamily="34" charset="0"/>
                    </a:rPr>
                    <a:t>to Refinery</a:t>
                  </a:r>
                </a:p>
              </p:txBody>
            </p:sp>
            <p:sp>
              <p:nvSpPr>
                <p:cNvPr id="26" name="Rectangle 1135"/>
                <p:cNvSpPr>
                  <a:spLocks noChangeArrowheads="1"/>
                </p:cNvSpPr>
                <p:nvPr/>
              </p:nvSpPr>
              <p:spPr bwMode="auto">
                <a:xfrm>
                  <a:off x="3732214" y="2582863"/>
                  <a:ext cx="798513" cy="465436"/>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latin typeface="Arial Narrow" panose="020B0606020202030204" pitchFamily="34" charset="0"/>
                    </a:rPr>
                    <a:t>Refinery Optimization</a:t>
                  </a:r>
                </a:p>
              </p:txBody>
            </p:sp>
            <p:sp>
              <p:nvSpPr>
                <p:cNvPr id="27" name="Rectangle 1136"/>
                <p:cNvSpPr>
                  <a:spLocks noChangeArrowheads="1"/>
                </p:cNvSpPr>
                <p:nvPr/>
              </p:nvSpPr>
              <p:spPr bwMode="auto">
                <a:xfrm>
                  <a:off x="4675188" y="2582863"/>
                  <a:ext cx="860425" cy="646435"/>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latin typeface="Arial Narrow" panose="020B0606020202030204" pitchFamily="34" charset="0"/>
                    </a:rPr>
                    <a:t>Trade &amp; Schedule Products</a:t>
                  </a:r>
                </a:p>
              </p:txBody>
            </p:sp>
            <p:sp>
              <p:nvSpPr>
                <p:cNvPr id="28" name="Rectangle 1137"/>
                <p:cNvSpPr>
                  <a:spLocks noChangeArrowheads="1"/>
                </p:cNvSpPr>
                <p:nvPr/>
              </p:nvSpPr>
              <p:spPr bwMode="auto">
                <a:xfrm>
                  <a:off x="5691188" y="2582863"/>
                  <a:ext cx="860425" cy="827435"/>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latin typeface="Arial Narrow" panose="020B0606020202030204" pitchFamily="34" charset="0"/>
                    </a:rPr>
                    <a:t>Transfer of </a:t>
                  </a:r>
                </a:p>
                <a:p>
                  <a:pPr algn="ctr"/>
                  <a:r>
                    <a:rPr lang="en-US" altLang="en-US" sz="1000" b="1">
                      <a:latin typeface="Arial Narrow" panose="020B0606020202030204" pitchFamily="34" charset="0"/>
                    </a:rPr>
                    <a:t>Products from Refinery</a:t>
                  </a:r>
                </a:p>
                <a:p>
                  <a:pPr algn="ctr"/>
                  <a:r>
                    <a:rPr lang="en-US" altLang="en-US" sz="1000" b="1">
                      <a:latin typeface="Arial Narrow" panose="020B0606020202030204" pitchFamily="34" charset="0"/>
                    </a:rPr>
                    <a:t>to Terminal</a:t>
                  </a:r>
                </a:p>
              </p:txBody>
            </p:sp>
            <p:sp>
              <p:nvSpPr>
                <p:cNvPr id="29" name="Rectangle 1138"/>
                <p:cNvSpPr>
                  <a:spLocks noChangeArrowheads="1"/>
                </p:cNvSpPr>
                <p:nvPr/>
              </p:nvSpPr>
              <p:spPr bwMode="auto">
                <a:xfrm>
                  <a:off x="6707188" y="2582863"/>
                  <a:ext cx="860425" cy="465436"/>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latin typeface="Arial Narrow" panose="020B0606020202030204" pitchFamily="34" charset="0"/>
                    </a:rPr>
                    <a:t>Terminal</a:t>
                  </a:r>
                </a:p>
                <a:p>
                  <a:pPr algn="ctr"/>
                  <a:r>
                    <a:rPr lang="en-US" altLang="en-US" sz="1000" b="1">
                      <a:latin typeface="Arial Narrow" panose="020B0606020202030204" pitchFamily="34" charset="0"/>
                    </a:rPr>
                    <a:t>Loading</a:t>
                  </a:r>
                </a:p>
              </p:txBody>
            </p:sp>
            <p:sp>
              <p:nvSpPr>
                <p:cNvPr id="30" name="Rectangle 1139"/>
                <p:cNvSpPr>
                  <a:spLocks noChangeArrowheads="1"/>
                </p:cNvSpPr>
                <p:nvPr/>
              </p:nvSpPr>
              <p:spPr bwMode="auto">
                <a:xfrm>
                  <a:off x="682625" y="1408113"/>
                  <a:ext cx="871538" cy="284437"/>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latin typeface="Arial Narrow" panose="020B0606020202030204" pitchFamily="34" charset="0"/>
                    </a:rPr>
                    <a:t>Wellhead</a:t>
                  </a:r>
                </a:p>
              </p:txBody>
            </p:sp>
            <p:sp>
              <p:nvSpPr>
                <p:cNvPr id="31" name="Rectangle 1140"/>
                <p:cNvSpPr>
                  <a:spLocks noChangeArrowheads="1"/>
                </p:cNvSpPr>
                <p:nvPr/>
              </p:nvSpPr>
              <p:spPr bwMode="auto">
                <a:xfrm>
                  <a:off x="7723188" y="1408113"/>
                  <a:ext cx="1169292" cy="284437"/>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latin typeface="Arial Narrow" panose="020B0606020202030204" pitchFamily="34" charset="0"/>
                    </a:rPr>
                    <a:t>Customer</a:t>
                  </a:r>
                </a:p>
              </p:txBody>
            </p:sp>
            <p:sp>
              <p:nvSpPr>
                <p:cNvPr id="32" name="Line 1141"/>
                <p:cNvSpPr>
                  <a:spLocks noChangeShapeType="1"/>
                </p:cNvSpPr>
                <p:nvPr/>
              </p:nvSpPr>
              <p:spPr bwMode="auto">
                <a:xfrm>
                  <a:off x="1677988" y="1600200"/>
                  <a:ext cx="58626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000"/>
                </a:p>
              </p:txBody>
            </p:sp>
            <p:sp>
              <p:nvSpPr>
                <p:cNvPr id="33" name="Oval 1142"/>
                <p:cNvSpPr>
                  <a:spLocks noChangeArrowheads="1"/>
                </p:cNvSpPr>
                <p:nvPr/>
              </p:nvSpPr>
              <p:spPr bwMode="auto">
                <a:xfrm>
                  <a:off x="466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sp>
              <p:nvSpPr>
                <p:cNvPr id="34" name="Oval 1143"/>
                <p:cNvSpPr>
                  <a:spLocks noChangeArrowheads="1"/>
                </p:cNvSpPr>
                <p:nvPr/>
              </p:nvSpPr>
              <p:spPr bwMode="auto">
                <a:xfrm>
                  <a:off x="4530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p>
              </p:txBody>
            </p:sp>
          </p:grpSp>
        </p:grpSp>
        <p:sp>
          <p:nvSpPr>
            <p:cNvPr id="123" name="Down Arrow 122"/>
            <p:cNvSpPr/>
            <p:nvPr/>
          </p:nvSpPr>
          <p:spPr bwMode="auto">
            <a:xfrm rot="16200000">
              <a:off x="9193675" y="2099418"/>
              <a:ext cx="281941" cy="237550"/>
            </a:xfrm>
            <a:prstGeom prst="downArrow">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124" name="Down Arrow 123"/>
            <p:cNvSpPr/>
            <p:nvPr/>
          </p:nvSpPr>
          <p:spPr bwMode="auto">
            <a:xfrm rot="16200000">
              <a:off x="2073349" y="2101467"/>
              <a:ext cx="281941" cy="237550"/>
            </a:xfrm>
            <a:prstGeom prst="downArrow">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grpSp>
      <p:grpSp>
        <p:nvGrpSpPr>
          <p:cNvPr id="82" name="Group 81"/>
          <p:cNvGrpSpPr>
            <a:grpSpLocks/>
          </p:cNvGrpSpPr>
          <p:nvPr/>
        </p:nvGrpSpPr>
        <p:grpSpPr bwMode="auto">
          <a:xfrm>
            <a:off x="3191543" y="4115908"/>
            <a:ext cx="4512465" cy="993469"/>
            <a:chOff x="1338263" y="1509712"/>
            <a:chExt cx="5106987" cy="1168498"/>
          </a:xfrm>
        </p:grpSpPr>
        <p:sp>
          <p:nvSpPr>
            <p:cNvPr id="83" name="Rectangle 82"/>
            <p:cNvSpPr/>
            <p:nvPr/>
          </p:nvSpPr>
          <p:spPr>
            <a:xfrm>
              <a:off x="1338263" y="1509713"/>
              <a:ext cx="2578100" cy="811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84" name="Rectangle 83"/>
            <p:cNvSpPr/>
            <p:nvPr/>
          </p:nvSpPr>
          <p:spPr>
            <a:xfrm>
              <a:off x="3981450" y="1511300"/>
              <a:ext cx="2463800" cy="8159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p>
          </p:txBody>
        </p:sp>
        <p:sp>
          <p:nvSpPr>
            <p:cNvPr id="85" name="TextBox 84"/>
            <p:cNvSpPr txBox="1"/>
            <p:nvPr/>
          </p:nvSpPr>
          <p:spPr>
            <a:xfrm>
              <a:off x="1695994" y="1509712"/>
              <a:ext cx="1868990" cy="760197"/>
            </a:xfrm>
            <a:prstGeom prst="rect">
              <a:avLst/>
            </a:prstGeom>
            <a:noFill/>
          </p:spPr>
          <p:txBody>
            <a:bodyPr wrap="none">
              <a:spAutoFit/>
            </a:bodyPr>
            <a:lstStyle/>
            <a:p>
              <a:pPr algn="ctr">
                <a:defRPr/>
              </a:pPr>
              <a:r>
                <a:rPr lang="en-US" sz="1200" dirty="0">
                  <a:solidFill>
                    <a:srgbClr val="FF0000"/>
                  </a:solidFill>
                </a:rPr>
                <a:t>Global </a:t>
              </a:r>
            </a:p>
            <a:p>
              <a:pPr algn="ctr">
                <a:defRPr/>
              </a:pPr>
              <a:r>
                <a:rPr lang="en-US" sz="1200" dirty="0">
                  <a:solidFill>
                    <a:srgbClr val="FF0000"/>
                  </a:solidFill>
                </a:rPr>
                <a:t>Crude and Feedstock</a:t>
              </a:r>
            </a:p>
            <a:p>
              <a:pPr algn="ctr">
                <a:defRPr/>
              </a:pPr>
              <a:r>
                <a:rPr lang="en-US" sz="1200" dirty="0">
                  <a:solidFill>
                    <a:srgbClr val="FF0000"/>
                  </a:solidFill>
                </a:rPr>
                <a:t>Market</a:t>
              </a:r>
            </a:p>
          </p:txBody>
        </p:sp>
        <p:sp>
          <p:nvSpPr>
            <p:cNvPr id="86" name="TextBox 85"/>
            <p:cNvSpPr txBox="1"/>
            <p:nvPr/>
          </p:nvSpPr>
          <p:spPr>
            <a:xfrm>
              <a:off x="4191430" y="1530350"/>
              <a:ext cx="2087267" cy="760197"/>
            </a:xfrm>
            <a:prstGeom prst="rect">
              <a:avLst/>
            </a:prstGeom>
            <a:noFill/>
          </p:spPr>
          <p:txBody>
            <a:bodyPr wrap="square">
              <a:spAutoFit/>
            </a:bodyPr>
            <a:lstStyle/>
            <a:p>
              <a:pPr algn="ctr">
                <a:defRPr/>
              </a:pPr>
              <a:r>
                <a:rPr lang="en-US" sz="1200" dirty="0" smtClean="0">
                  <a:solidFill>
                    <a:srgbClr val="FFC000"/>
                  </a:solidFill>
                </a:rPr>
                <a:t>Global</a:t>
              </a:r>
              <a:endParaRPr lang="en-US" sz="1200" dirty="0">
                <a:solidFill>
                  <a:srgbClr val="FFC000"/>
                </a:solidFill>
              </a:endParaRPr>
            </a:p>
            <a:p>
              <a:pPr algn="ctr">
                <a:defRPr/>
              </a:pPr>
              <a:r>
                <a:rPr lang="en-US" sz="1200" dirty="0">
                  <a:solidFill>
                    <a:srgbClr val="FFC000"/>
                  </a:solidFill>
                </a:rPr>
                <a:t>Products</a:t>
              </a:r>
            </a:p>
            <a:p>
              <a:pPr algn="ctr">
                <a:defRPr/>
              </a:pPr>
              <a:r>
                <a:rPr lang="en-US" sz="1200" dirty="0">
                  <a:solidFill>
                    <a:srgbClr val="FFC000"/>
                  </a:solidFill>
                </a:rPr>
                <a:t>Market</a:t>
              </a:r>
            </a:p>
          </p:txBody>
        </p:sp>
        <p:sp>
          <p:nvSpPr>
            <p:cNvPr id="87" name="Down Arrow 86"/>
            <p:cNvSpPr/>
            <p:nvPr/>
          </p:nvSpPr>
          <p:spPr>
            <a:xfrm>
              <a:off x="2405063" y="2398806"/>
              <a:ext cx="319087" cy="279401"/>
            </a:xfrm>
            <a:prstGeom prst="downArrow">
              <a:avLst/>
            </a:prstGeom>
            <a:solidFill>
              <a:srgbClr val="FFCCCC"/>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88" name="Down Arrow 87"/>
            <p:cNvSpPr/>
            <p:nvPr/>
          </p:nvSpPr>
          <p:spPr>
            <a:xfrm rot="10800000">
              <a:off x="2736850" y="2398808"/>
              <a:ext cx="317500" cy="279402"/>
            </a:xfrm>
            <a:prstGeom prst="downArrow">
              <a:avLst/>
            </a:prstGeom>
            <a:solidFill>
              <a:srgbClr val="FFCCCC"/>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89" name="Down Arrow 88"/>
            <p:cNvSpPr/>
            <p:nvPr/>
          </p:nvSpPr>
          <p:spPr>
            <a:xfrm>
              <a:off x="4957764" y="2398806"/>
              <a:ext cx="317500" cy="279401"/>
            </a:xfrm>
            <a:prstGeom prst="downArrow">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90" name="Down Arrow 89"/>
            <p:cNvSpPr/>
            <p:nvPr/>
          </p:nvSpPr>
          <p:spPr>
            <a:xfrm rot="10800000">
              <a:off x="5287963" y="2398806"/>
              <a:ext cx="319087" cy="279401"/>
            </a:xfrm>
            <a:prstGeom prst="downArrow">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grpSp>
      <p:grpSp>
        <p:nvGrpSpPr>
          <p:cNvPr id="144" name="Group 143"/>
          <p:cNvGrpSpPr/>
          <p:nvPr/>
        </p:nvGrpSpPr>
        <p:grpSpPr>
          <a:xfrm>
            <a:off x="1319328" y="2022927"/>
            <a:ext cx="9464450" cy="3987298"/>
            <a:chOff x="1319328" y="2022927"/>
            <a:chExt cx="9464450" cy="3987298"/>
          </a:xfrm>
        </p:grpSpPr>
        <p:grpSp>
          <p:nvGrpSpPr>
            <p:cNvPr id="137" name="Group 136"/>
            <p:cNvGrpSpPr/>
            <p:nvPr/>
          </p:nvGrpSpPr>
          <p:grpSpPr>
            <a:xfrm>
              <a:off x="9532803" y="2022927"/>
              <a:ext cx="321372" cy="369332"/>
              <a:chOff x="10462406" y="1987016"/>
              <a:chExt cx="321372" cy="369332"/>
            </a:xfrm>
          </p:grpSpPr>
          <p:sp>
            <p:nvSpPr>
              <p:cNvPr id="117" name="Oval 116"/>
              <p:cNvSpPr/>
              <p:nvPr/>
            </p:nvSpPr>
            <p:spPr>
              <a:xfrm>
                <a:off x="10462406" y="1999026"/>
                <a:ext cx="321372" cy="330868"/>
              </a:xfrm>
              <a:prstGeom prst="ellipse">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27" name="TextBox 126"/>
              <p:cNvSpPr txBox="1"/>
              <p:nvPr/>
            </p:nvSpPr>
            <p:spPr>
              <a:xfrm>
                <a:off x="10471681" y="1987016"/>
                <a:ext cx="302821" cy="369332"/>
              </a:xfrm>
              <a:prstGeom prst="rect">
                <a:avLst/>
              </a:prstGeom>
              <a:noFill/>
            </p:spPr>
            <p:txBody>
              <a:bodyPr wrap="square" rtlCol="0">
                <a:spAutoFit/>
              </a:bodyPr>
              <a:lstStyle/>
              <a:p>
                <a:r>
                  <a:rPr lang="en-GB" dirty="0" smtClean="0"/>
                  <a:t>$</a:t>
                </a:r>
                <a:endParaRPr lang="en-GB" dirty="0"/>
              </a:p>
            </p:txBody>
          </p:sp>
        </p:grpSp>
        <p:sp>
          <p:nvSpPr>
            <p:cNvPr id="135" name="TextBox 134"/>
            <p:cNvSpPr txBox="1"/>
            <p:nvPr/>
          </p:nvSpPr>
          <p:spPr>
            <a:xfrm>
              <a:off x="1319328" y="5640893"/>
              <a:ext cx="9464450" cy="369332"/>
            </a:xfrm>
            <a:prstGeom prst="rect">
              <a:avLst/>
            </a:prstGeom>
            <a:noFill/>
          </p:spPr>
          <p:txBody>
            <a:bodyPr wrap="none" rtlCol="0">
              <a:spAutoFit/>
            </a:bodyPr>
            <a:lstStyle/>
            <a:p>
              <a:r>
                <a:rPr lang="en-GB" dirty="0" smtClean="0"/>
                <a:t>Revenue is created at the 3 points where a physical transaction takes place with a 3</a:t>
              </a:r>
              <a:r>
                <a:rPr lang="en-GB" baseline="30000" dirty="0" smtClean="0"/>
                <a:t>rd</a:t>
              </a:r>
              <a:r>
                <a:rPr lang="en-GB" dirty="0" smtClean="0"/>
                <a:t> party</a:t>
              </a:r>
              <a:endParaRPr lang="en-GB" dirty="0"/>
            </a:p>
          </p:txBody>
        </p:sp>
        <p:grpSp>
          <p:nvGrpSpPr>
            <p:cNvPr id="138" name="Group 137"/>
            <p:cNvGrpSpPr/>
            <p:nvPr/>
          </p:nvGrpSpPr>
          <p:grpSpPr>
            <a:xfrm>
              <a:off x="4228176" y="5160138"/>
              <a:ext cx="321372" cy="369332"/>
              <a:chOff x="10462406" y="1987016"/>
              <a:chExt cx="321372" cy="369332"/>
            </a:xfrm>
          </p:grpSpPr>
          <p:sp>
            <p:nvSpPr>
              <p:cNvPr id="139" name="Oval 138"/>
              <p:cNvSpPr/>
              <p:nvPr/>
            </p:nvSpPr>
            <p:spPr>
              <a:xfrm>
                <a:off x="10462406" y="1999026"/>
                <a:ext cx="321372" cy="330868"/>
              </a:xfrm>
              <a:prstGeom prst="ellipse">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40" name="TextBox 139"/>
              <p:cNvSpPr txBox="1"/>
              <p:nvPr/>
            </p:nvSpPr>
            <p:spPr>
              <a:xfrm>
                <a:off x="10471681" y="1987016"/>
                <a:ext cx="302821" cy="369332"/>
              </a:xfrm>
              <a:prstGeom prst="rect">
                <a:avLst/>
              </a:prstGeom>
              <a:noFill/>
            </p:spPr>
            <p:txBody>
              <a:bodyPr wrap="square" rtlCol="0">
                <a:spAutoFit/>
              </a:bodyPr>
              <a:lstStyle/>
              <a:p>
                <a:r>
                  <a:rPr lang="en-GB" dirty="0" smtClean="0"/>
                  <a:t>$</a:t>
                </a:r>
                <a:endParaRPr lang="en-GB" dirty="0"/>
              </a:p>
            </p:txBody>
          </p:sp>
        </p:grpSp>
        <p:grpSp>
          <p:nvGrpSpPr>
            <p:cNvPr id="141" name="Group 140"/>
            <p:cNvGrpSpPr/>
            <p:nvPr/>
          </p:nvGrpSpPr>
          <p:grpSpPr>
            <a:xfrm>
              <a:off x="6518980" y="5143733"/>
              <a:ext cx="321372" cy="369332"/>
              <a:chOff x="10462406" y="1987016"/>
              <a:chExt cx="321372" cy="369332"/>
            </a:xfrm>
          </p:grpSpPr>
          <p:sp>
            <p:nvSpPr>
              <p:cNvPr id="142" name="Oval 141"/>
              <p:cNvSpPr/>
              <p:nvPr/>
            </p:nvSpPr>
            <p:spPr>
              <a:xfrm>
                <a:off x="10462406" y="1999026"/>
                <a:ext cx="321372" cy="330868"/>
              </a:xfrm>
              <a:prstGeom prst="ellipse">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43" name="TextBox 142"/>
              <p:cNvSpPr txBox="1"/>
              <p:nvPr/>
            </p:nvSpPr>
            <p:spPr>
              <a:xfrm>
                <a:off x="10471681" y="1987016"/>
                <a:ext cx="302821" cy="369332"/>
              </a:xfrm>
              <a:prstGeom prst="rect">
                <a:avLst/>
              </a:prstGeom>
              <a:noFill/>
            </p:spPr>
            <p:txBody>
              <a:bodyPr wrap="square" rtlCol="0">
                <a:spAutoFit/>
              </a:bodyPr>
              <a:lstStyle/>
              <a:p>
                <a:r>
                  <a:rPr lang="en-GB" dirty="0" smtClean="0"/>
                  <a:t>$</a:t>
                </a:r>
                <a:endParaRPr lang="en-GB" dirty="0"/>
              </a:p>
            </p:txBody>
          </p:sp>
        </p:grpSp>
      </p:grpSp>
    </p:spTree>
    <p:extLst>
      <p:ext uri="{BB962C8B-B14F-4D97-AF65-F5344CB8AC3E}">
        <p14:creationId xmlns:p14="http://schemas.microsoft.com/office/powerpoint/2010/main" val="212082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37441" y="459615"/>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3830059" y="2348881"/>
            <a:ext cx="4459875" cy="1384995"/>
          </a:xfrm>
          <a:prstGeom prst="rect">
            <a:avLst/>
          </a:prstGeom>
          <a:noFill/>
        </p:spPr>
        <p:txBody>
          <a:bodyPr wrap="none" rtlCol="0">
            <a:spAutoFit/>
          </a:bodyPr>
          <a:lstStyle/>
          <a:p>
            <a:pPr algn="ctr"/>
            <a:r>
              <a:rPr lang="en-US" sz="6000" dirty="0"/>
              <a:t>EXAMPLE </a:t>
            </a:r>
            <a:r>
              <a:rPr lang="en-US" sz="6000" dirty="0" smtClean="0"/>
              <a:t>5</a:t>
            </a:r>
          </a:p>
          <a:p>
            <a:pPr algn="ctr"/>
            <a:r>
              <a:rPr lang="en-GB" sz="2400" dirty="0"/>
              <a:t>Discharge optionality</a:t>
            </a:r>
          </a:p>
        </p:txBody>
      </p:sp>
    </p:spTree>
    <p:extLst>
      <p:ext uri="{BB962C8B-B14F-4D97-AF65-F5344CB8AC3E}">
        <p14:creationId xmlns:p14="http://schemas.microsoft.com/office/powerpoint/2010/main" val="3794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941596" y="291612"/>
            <a:ext cx="6389077" cy="310662"/>
          </a:xfrm>
        </p:spPr>
        <p:txBody>
          <a:bodyPr/>
          <a:lstStyle/>
          <a:p>
            <a:r>
              <a:rPr lang="en-US" altLang="en-US" sz="2000" dirty="0"/>
              <a:t>Pricing Option</a:t>
            </a:r>
          </a:p>
        </p:txBody>
      </p:sp>
      <p:sp>
        <p:nvSpPr>
          <p:cNvPr id="3" name="TextBox 2"/>
          <p:cNvSpPr txBox="1"/>
          <p:nvPr/>
        </p:nvSpPr>
        <p:spPr>
          <a:xfrm>
            <a:off x="1935892" y="807310"/>
            <a:ext cx="8732109" cy="6032421"/>
          </a:xfrm>
          <a:prstGeom prst="rect">
            <a:avLst/>
          </a:prstGeom>
          <a:noFill/>
        </p:spPr>
        <p:txBody>
          <a:bodyPr wrap="square" rtlCol="0">
            <a:spAutoFit/>
          </a:bodyPr>
          <a:lstStyle/>
          <a:p>
            <a:pPr defTabSz="457200" fontAlgn="base">
              <a:spcBef>
                <a:spcPct val="0"/>
              </a:spcBef>
              <a:spcAft>
                <a:spcPct val="0"/>
              </a:spcAft>
            </a:pPr>
            <a:r>
              <a:rPr lang="en-US" sz="1400" dirty="0">
                <a:solidFill>
                  <a:srgbClr val="000000"/>
                </a:solidFill>
              </a:rPr>
              <a:t>EMS&amp;S purchases </a:t>
            </a:r>
            <a:r>
              <a:rPr lang="en-US" sz="1400" dirty="0" err="1">
                <a:solidFill>
                  <a:srgbClr val="000000"/>
                </a:solidFill>
              </a:rPr>
              <a:t>Basrah</a:t>
            </a:r>
            <a:r>
              <a:rPr lang="en-US" sz="1400" dirty="0">
                <a:solidFill>
                  <a:srgbClr val="000000"/>
                </a:solidFill>
              </a:rPr>
              <a:t> from SOMO on 2 different pricing bases dependent on destination of the cargo: </a:t>
            </a: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r>
              <a:rPr lang="en-US" sz="1400" dirty="0">
                <a:solidFill>
                  <a:srgbClr val="000000"/>
                </a:solidFill>
              </a:rPr>
              <a:t> </a:t>
            </a:r>
          </a:p>
          <a:p>
            <a:pPr defTabSz="457200" fontAlgn="base">
              <a:spcBef>
                <a:spcPct val="0"/>
              </a:spcBef>
              <a:spcAft>
                <a:spcPct val="0"/>
              </a:spcAft>
            </a:pPr>
            <a:r>
              <a:rPr lang="en-US" sz="1400" dirty="0">
                <a:solidFill>
                  <a:srgbClr val="000000"/>
                </a:solidFill>
              </a:rPr>
              <a:t>Typically a refinery would purchase this </a:t>
            </a:r>
            <a:r>
              <a:rPr lang="en-US" sz="1400" dirty="0" err="1">
                <a:solidFill>
                  <a:srgbClr val="000000"/>
                </a:solidFill>
              </a:rPr>
              <a:t>Basrah</a:t>
            </a:r>
            <a:r>
              <a:rPr lang="en-US" sz="1400" dirty="0">
                <a:solidFill>
                  <a:srgbClr val="000000"/>
                </a:solidFill>
              </a:rPr>
              <a:t> cargo on back to back pricing terms from EMS&amp;S</a:t>
            </a: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r>
              <a:rPr lang="en-US" sz="1400" dirty="0">
                <a:solidFill>
                  <a:srgbClr val="000000"/>
                </a:solidFill>
              </a:rPr>
              <a:t>Assumption : Cargoes destined for US are placed into the system as an alternative to </a:t>
            </a:r>
            <a:r>
              <a:rPr lang="en-US" sz="1400" dirty="0" err="1">
                <a:solidFill>
                  <a:srgbClr val="000000"/>
                </a:solidFill>
              </a:rPr>
              <a:t>LatAm</a:t>
            </a:r>
            <a:r>
              <a:rPr lang="en-US" sz="1400" dirty="0">
                <a:solidFill>
                  <a:srgbClr val="000000"/>
                </a:solidFill>
              </a:rPr>
              <a:t> barrels </a:t>
            </a:r>
            <a:r>
              <a:rPr lang="en-US" sz="1400" dirty="0" err="1">
                <a:solidFill>
                  <a:srgbClr val="000000"/>
                </a:solidFill>
              </a:rPr>
              <a:t>ie</a:t>
            </a:r>
            <a:r>
              <a:rPr lang="en-US" sz="1400" dirty="0">
                <a:solidFill>
                  <a:srgbClr val="000000"/>
                </a:solidFill>
              </a:rPr>
              <a:t> price around delivery</a:t>
            </a: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r>
              <a:rPr lang="en-US" sz="1400" dirty="0">
                <a:solidFill>
                  <a:srgbClr val="000000"/>
                </a:solidFill>
              </a:rPr>
              <a:t>Therefore there is the below pricing option dependent on destination :</a:t>
            </a:r>
          </a:p>
          <a:p>
            <a:pPr defTabSz="457200" fontAlgn="base">
              <a:spcBef>
                <a:spcPct val="0"/>
              </a:spcBef>
              <a:spcAft>
                <a:spcPct val="0"/>
              </a:spcAft>
            </a:pPr>
            <a:endParaRPr lang="en-US" sz="1400" dirty="0">
              <a:solidFill>
                <a:srgbClr val="000000"/>
              </a:solidFill>
            </a:endParaRPr>
          </a:p>
          <a:p>
            <a:pPr defTabSz="457200" fontAlgn="base">
              <a:spcBef>
                <a:spcPct val="0"/>
              </a:spcBef>
              <a:spcAft>
                <a:spcPct val="0"/>
              </a:spcAft>
            </a:pPr>
            <a:r>
              <a:rPr lang="en-US" sz="1400" dirty="0">
                <a:solidFill>
                  <a:srgbClr val="000000"/>
                </a:solidFill>
              </a:rPr>
              <a:t>				Destination option	Purchase Price timing 		Refinery Price </a:t>
            </a:r>
          </a:p>
          <a:p>
            <a:pPr defTabSz="457200" fontAlgn="base">
              <a:spcBef>
                <a:spcPct val="0"/>
              </a:spcBef>
              <a:spcAft>
                <a:spcPct val="0"/>
              </a:spcAft>
            </a:pPr>
            <a:r>
              <a:rPr lang="en-US" sz="1400" dirty="0">
                <a:solidFill>
                  <a:srgbClr val="000000"/>
                </a:solidFill>
              </a:rPr>
              <a:t>   	</a:t>
            </a:r>
          </a:p>
          <a:p>
            <a:pPr defTabSz="457200" fontAlgn="base">
              <a:spcBef>
                <a:spcPct val="0"/>
              </a:spcBef>
              <a:spcAft>
                <a:spcPct val="0"/>
              </a:spcAft>
            </a:pPr>
            <a:r>
              <a:rPr lang="en-US" sz="1400" dirty="0">
                <a:solidFill>
                  <a:srgbClr val="000000"/>
                </a:solidFill>
              </a:rPr>
              <a:t>				Europe 			14 days after B/L          		14 days after B/L  </a:t>
            </a:r>
          </a:p>
          <a:p>
            <a:pPr defTabSz="457200" fontAlgn="base">
              <a:spcBef>
                <a:spcPct val="0"/>
              </a:spcBef>
              <a:spcAft>
                <a:spcPct val="0"/>
              </a:spcAft>
            </a:pPr>
            <a:r>
              <a:rPr lang="en-US" sz="1400" dirty="0" err="1">
                <a:solidFill>
                  <a:srgbClr val="000000"/>
                </a:solidFill>
              </a:rPr>
              <a:t>Basrah</a:t>
            </a:r>
            <a:r>
              <a:rPr lang="en-US" sz="1400" dirty="0">
                <a:solidFill>
                  <a:srgbClr val="000000"/>
                </a:solidFill>
              </a:rPr>
              <a:t> cargo </a:t>
            </a:r>
          </a:p>
          <a:p>
            <a:pPr defTabSz="457200" fontAlgn="base">
              <a:spcBef>
                <a:spcPct val="0"/>
              </a:spcBef>
              <a:spcAft>
                <a:spcPct val="0"/>
              </a:spcAft>
            </a:pPr>
            <a:r>
              <a:rPr lang="en-US" sz="1400" dirty="0">
                <a:solidFill>
                  <a:srgbClr val="000000"/>
                </a:solidFill>
              </a:rPr>
              <a:t>				US 				Month of Load 			Arrival at refinery </a:t>
            </a:r>
          </a:p>
          <a:p>
            <a:pPr defTabSz="457200" fontAlgn="base">
              <a:spcBef>
                <a:spcPct val="0"/>
              </a:spcBef>
              <a:spcAft>
                <a:spcPct val="0"/>
              </a:spcAft>
            </a:pPr>
            <a:endParaRPr lang="en-US" sz="1400" u="sng" dirty="0">
              <a:solidFill>
                <a:srgbClr val="000000"/>
              </a:solidFill>
            </a:endParaRPr>
          </a:p>
          <a:p>
            <a:pPr defTabSz="457200" fontAlgn="base">
              <a:spcBef>
                <a:spcPct val="0"/>
              </a:spcBef>
              <a:spcAft>
                <a:spcPct val="0"/>
              </a:spcAft>
            </a:pPr>
            <a:r>
              <a:rPr lang="en-US" sz="1400" u="sng" dirty="0">
                <a:solidFill>
                  <a:srgbClr val="000000"/>
                </a:solidFill>
              </a:rPr>
              <a:t>Assumptions: </a:t>
            </a:r>
          </a:p>
          <a:p>
            <a:pPr defTabSz="457200" fontAlgn="base">
              <a:spcBef>
                <a:spcPct val="0"/>
              </a:spcBef>
              <a:spcAft>
                <a:spcPct val="0"/>
              </a:spcAft>
            </a:pPr>
            <a:r>
              <a:rPr lang="en-US" sz="1400" dirty="0" err="1">
                <a:solidFill>
                  <a:srgbClr val="000000"/>
                </a:solidFill>
              </a:rPr>
              <a:t>Basrah</a:t>
            </a:r>
            <a:r>
              <a:rPr lang="en-US" sz="1400" dirty="0">
                <a:solidFill>
                  <a:srgbClr val="000000"/>
                </a:solidFill>
              </a:rPr>
              <a:t> cargo can go to either the US or Europe affiliate</a:t>
            </a:r>
          </a:p>
          <a:p>
            <a:pPr defTabSz="457200" fontAlgn="base">
              <a:spcBef>
                <a:spcPct val="0"/>
              </a:spcBef>
              <a:spcAft>
                <a:spcPct val="0"/>
              </a:spcAft>
            </a:pPr>
            <a:r>
              <a:rPr lang="en-US" sz="1400" dirty="0">
                <a:solidFill>
                  <a:srgbClr val="000000"/>
                </a:solidFill>
              </a:rPr>
              <a:t>There are requirements for </a:t>
            </a:r>
            <a:r>
              <a:rPr lang="en-US" sz="1400" dirty="0" err="1">
                <a:solidFill>
                  <a:srgbClr val="000000"/>
                </a:solidFill>
              </a:rPr>
              <a:t>Basrah</a:t>
            </a:r>
            <a:r>
              <a:rPr lang="en-US" sz="1400" dirty="0">
                <a:solidFill>
                  <a:srgbClr val="000000"/>
                </a:solidFill>
              </a:rPr>
              <a:t> in both US and European refineries</a:t>
            </a:r>
          </a:p>
          <a:p>
            <a:pPr defTabSz="457200" fontAlgn="base">
              <a:spcBef>
                <a:spcPct val="0"/>
              </a:spcBef>
              <a:spcAft>
                <a:spcPct val="0"/>
              </a:spcAft>
            </a:pPr>
            <a:r>
              <a:rPr lang="en-US" sz="1400" dirty="0">
                <a:solidFill>
                  <a:srgbClr val="000000"/>
                </a:solidFill>
              </a:rPr>
              <a:t>It is possible to back fill the requirement either the US or European refinery up to the date of load of the </a:t>
            </a:r>
            <a:r>
              <a:rPr lang="en-US" sz="1400" dirty="0" err="1">
                <a:solidFill>
                  <a:srgbClr val="000000"/>
                </a:solidFill>
              </a:rPr>
              <a:t>Basrah</a:t>
            </a:r>
            <a:r>
              <a:rPr lang="en-US" sz="1400" dirty="0">
                <a:solidFill>
                  <a:srgbClr val="000000"/>
                </a:solidFill>
              </a:rPr>
              <a:t> cargo</a:t>
            </a:r>
          </a:p>
          <a:p>
            <a:pPr defTabSz="457200" fontAlgn="base">
              <a:spcBef>
                <a:spcPct val="0"/>
              </a:spcBef>
              <a:spcAft>
                <a:spcPct val="0"/>
              </a:spcAft>
            </a:pPr>
            <a:r>
              <a:rPr lang="en-US" sz="1400" dirty="0">
                <a:solidFill>
                  <a:srgbClr val="000000"/>
                </a:solidFill>
              </a:rPr>
              <a:t>Basis risk of ASCI to WTI is managed </a:t>
            </a:r>
          </a:p>
          <a:p>
            <a:pPr defTabSz="457200" fontAlgn="base">
              <a:spcBef>
                <a:spcPct val="0"/>
              </a:spcBef>
              <a:spcAft>
                <a:spcPct val="0"/>
              </a:spcAft>
            </a:pPr>
            <a:r>
              <a:rPr lang="en-US" sz="1400" dirty="0">
                <a:solidFill>
                  <a:srgbClr val="000000"/>
                </a:solidFill>
              </a:rPr>
              <a:t>It is possible to charter a vessel that is flexible to go to either Europe or US at no additional cost</a:t>
            </a:r>
          </a:p>
          <a:p>
            <a:pPr defTabSz="457200" fontAlgn="base">
              <a:spcBef>
                <a:spcPct val="0"/>
              </a:spcBef>
              <a:spcAft>
                <a:spcPct val="0"/>
              </a:spcAft>
            </a:pPr>
            <a:endParaRPr lang="en-US" dirty="0">
              <a:solidFill>
                <a:srgbClr val="000000"/>
              </a:solidFill>
            </a:endParaRPr>
          </a:p>
          <a:p>
            <a:pPr defTabSz="457200" fontAlgn="base">
              <a:spcBef>
                <a:spcPct val="0"/>
              </a:spcBef>
              <a:spcAft>
                <a:spcPct val="0"/>
              </a:spcAft>
            </a:pPr>
            <a:endParaRPr lang="en-GB" dirty="0">
              <a:solidFill>
                <a:srgbClr val="000000"/>
              </a:solidFill>
            </a:endParaRPr>
          </a:p>
        </p:txBody>
      </p:sp>
      <p:pic>
        <p:nvPicPr>
          <p:cNvPr id="5" name="Picture 4"/>
          <p:cNvPicPr>
            <a:picLocks noChangeAspect="1"/>
          </p:cNvPicPr>
          <p:nvPr/>
        </p:nvPicPr>
        <p:blipFill>
          <a:blip r:embed="rId3"/>
          <a:stretch>
            <a:fillRect/>
          </a:stretch>
        </p:blipFill>
        <p:spPr>
          <a:xfrm>
            <a:off x="2897862" y="1236155"/>
            <a:ext cx="6108582" cy="553867"/>
          </a:xfrm>
          <a:prstGeom prst="rect">
            <a:avLst/>
          </a:prstGeom>
        </p:spPr>
      </p:pic>
      <p:cxnSp>
        <p:nvCxnSpPr>
          <p:cNvPr id="7" name="Straight Arrow Connector 6"/>
          <p:cNvCxnSpPr/>
          <p:nvPr/>
        </p:nvCxnSpPr>
        <p:spPr>
          <a:xfrm flipV="1">
            <a:off x="3249826" y="3972373"/>
            <a:ext cx="420130" cy="15652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53945" y="4268026"/>
            <a:ext cx="420130" cy="131805"/>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658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p:cNvSpPr>
          <p:nvPr/>
        </p:nvSpPr>
        <p:spPr bwMode="auto">
          <a:xfrm>
            <a:off x="1710800" y="146309"/>
            <a:ext cx="8784976" cy="634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a:lstStyle>
          <a:p>
            <a:r>
              <a:rPr lang="en-GB" sz="2600" dirty="0">
                <a:solidFill>
                  <a:srgbClr val="ED1C2E"/>
                </a:solidFill>
              </a:rPr>
              <a:t>Option : Purchase 1MB </a:t>
            </a:r>
            <a:r>
              <a:rPr lang="en-GB" sz="2600" dirty="0" err="1">
                <a:solidFill>
                  <a:srgbClr val="ED1C2E"/>
                </a:solidFill>
              </a:rPr>
              <a:t>Basrah</a:t>
            </a:r>
            <a:r>
              <a:rPr lang="en-GB" sz="2600" dirty="0">
                <a:solidFill>
                  <a:srgbClr val="ED1C2E"/>
                </a:solidFill>
              </a:rPr>
              <a:t> cargo from SOMO loading 30</a:t>
            </a:r>
            <a:r>
              <a:rPr lang="en-GB" sz="2600" baseline="30000" dirty="0">
                <a:solidFill>
                  <a:srgbClr val="ED1C2E"/>
                </a:solidFill>
              </a:rPr>
              <a:t>th</a:t>
            </a:r>
            <a:r>
              <a:rPr lang="en-GB" sz="2600" dirty="0">
                <a:solidFill>
                  <a:srgbClr val="ED1C2E"/>
                </a:solidFill>
              </a:rPr>
              <a:t> March - destination free </a:t>
            </a:r>
            <a:endParaRPr lang="en-US" sz="2600" dirty="0">
              <a:solidFill>
                <a:srgbClr val="ED1C2E"/>
              </a:solidFill>
            </a:endParaRPr>
          </a:p>
        </p:txBody>
      </p:sp>
      <p:cxnSp>
        <p:nvCxnSpPr>
          <p:cNvPr id="50" name="Straight Connector 49"/>
          <p:cNvCxnSpPr/>
          <p:nvPr/>
        </p:nvCxnSpPr>
        <p:spPr>
          <a:xfrm>
            <a:off x="2081450" y="2404550"/>
            <a:ext cx="665065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13895" y="2168767"/>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Deal Date</a:t>
            </a:r>
          </a:p>
          <a:p>
            <a:pPr algn="ctr" defTabSz="457200" fontAlgn="base">
              <a:spcBef>
                <a:spcPct val="0"/>
              </a:spcBef>
              <a:spcAft>
                <a:spcPct val="0"/>
              </a:spcAft>
            </a:pPr>
            <a:r>
              <a:rPr lang="en-GB" sz="1050" dirty="0">
                <a:solidFill>
                  <a:srgbClr val="000000"/>
                </a:solidFill>
              </a:rPr>
              <a:t>24</a:t>
            </a:r>
            <a:r>
              <a:rPr lang="en-GB" sz="1050" baseline="30000" dirty="0">
                <a:solidFill>
                  <a:srgbClr val="000000"/>
                </a:solidFill>
              </a:rPr>
              <a:t>th</a:t>
            </a:r>
            <a:r>
              <a:rPr lang="en-GB" sz="1050" dirty="0">
                <a:solidFill>
                  <a:srgbClr val="000000"/>
                </a:solidFill>
              </a:rPr>
              <a:t> Jan</a:t>
            </a:r>
          </a:p>
        </p:txBody>
      </p:sp>
      <p:sp>
        <p:nvSpPr>
          <p:cNvPr id="65" name="TextBox 64"/>
          <p:cNvSpPr txBox="1"/>
          <p:nvPr/>
        </p:nvSpPr>
        <p:spPr>
          <a:xfrm>
            <a:off x="3856087" y="1235635"/>
            <a:ext cx="3298019" cy="769441"/>
          </a:xfrm>
          <a:prstGeom prst="rect">
            <a:avLst/>
          </a:prstGeom>
          <a:noFill/>
        </p:spPr>
        <p:txBody>
          <a:bodyPr wrap="square" rtlCol="0">
            <a:spAutoFit/>
          </a:bodyPr>
          <a:lstStyle/>
          <a:p>
            <a:pPr algn="ctr" defTabSz="457200" fontAlgn="base">
              <a:spcBef>
                <a:spcPct val="0"/>
              </a:spcBef>
              <a:spcAft>
                <a:spcPct val="0"/>
              </a:spcAft>
            </a:pPr>
            <a:r>
              <a:rPr lang="en-GB" sz="1100" dirty="0">
                <a:solidFill>
                  <a:srgbClr val="000000"/>
                </a:solidFill>
              </a:rPr>
              <a:t>If cargo goes to US then purchase physical based on month of load and sell to affiliate based on alternative </a:t>
            </a:r>
            <a:r>
              <a:rPr lang="en-GB" sz="1100" dirty="0" err="1">
                <a:solidFill>
                  <a:srgbClr val="000000"/>
                </a:solidFill>
              </a:rPr>
              <a:t>Lat</a:t>
            </a:r>
            <a:r>
              <a:rPr lang="en-GB" sz="1100" dirty="0">
                <a:solidFill>
                  <a:srgbClr val="000000"/>
                </a:solidFill>
              </a:rPr>
              <a:t> Am barrels that price on delivery </a:t>
            </a:r>
          </a:p>
          <a:p>
            <a:pPr algn="ctr" defTabSz="457200" fontAlgn="base">
              <a:spcBef>
                <a:spcPct val="0"/>
              </a:spcBef>
              <a:spcAft>
                <a:spcPct val="0"/>
              </a:spcAft>
            </a:pPr>
            <a:endParaRPr lang="en-GB" sz="1100" dirty="0">
              <a:solidFill>
                <a:srgbClr val="000000"/>
              </a:solidFill>
            </a:endParaRPr>
          </a:p>
        </p:txBody>
      </p:sp>
      <p:sp>
        <p:nvSpPr>
          <p:cNvPr id="76" name="TextBox 75"/>
          <p:cNvSpPr txBox="1"/>
          <p:nvPr/>
        </p:nvSpPr>
        <p:spPr>
          <a:xfrm>
            <a:off x="4565547" y="3022201"/>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30–March </a:t>
            </a:r>
          </a:p>
          <a:p>
            <a:pPr algn="ctr" defTabSz="457200" fontAlgn="base">
              <a:spcBef>
                <a:spcPct val="0"/>
              </a:spcBef>
              <a:spcAft>
                <a:spcPct val="0"/>
              </a:spcAft>
            </a:pPr>
            <a:r>
              <a:rPr lang="en-GB" sz="1050" dirty="0">
                <a:solidFill>
                  <a:srgbClr val="000000"/>
                </a:solidFill>
              </a:rPr>
              <a:t>Cargo loads  </a:t>
            </a:r>
          </a:p>
        </p:txBody>
      </p:sp>
      <p:sp>
        <p:nvSpPr>
          <p:cNvPr id="2" name="Rectangle 1"/>
          <p:cNvSpPr/>
          <p:nvPr/>
        </p:nvSpPr>
        <p:spPr>
          <a:xfrm>
            <a:off x="2686326" y="6217869"/>
            <a:ext cx="8000402" cy="261610"/>
          </a:xfrm>
          <a:prstGeom prst="rect">
            <a:avLst/>
          </a:prstGeom>
        </p:spPr>
        <p:txBody>
          <a:bodyPr wrap="square">
            <a:spAutoFit/>
          </a:bodyPr>
          <a:lstStyle/>
          <a:p>
            <a:pPr lvl="1" defTabSz="457200" fontAlgn="base">
              <a:spcBef>
                <a:spcPct val="0"/>
              </a:spcBef>
              <a:spcAft>
                <a:spcPct val="0"/>
              </a:spcAft>
            </a:pPr>
            <a:r>
              <a:rPr lang="en-GB" sz="1100" dirty="0">
                <a:solidFill>
                  <a:srgbClr val="000000"/>
                </a:solidFill>
              </a:rPr>
              <a:t>Destination declared 14 days after load but have to advise ship of destination before this </a:t>
            </a:r>
          </a:p>
        </p:txBody>
      </p:sp>
      <p:sp>
        <p:nvSpPr>
          <p:cNvPr id="57" name="TextBox 56"/>
          <p:cNvSpPr txBox="1"/>
          <p:nvPr/>
        </p:nvSpPr>
        <p:spPr>
          <a:xfrm>
            <a:off x="1965264" y="2639427"/>
            <a:ext cx="72698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1-March </a:t>
            </a:r>
          </a:p>
        </p:txBody>
      </p:sp>
      <p:sp>
        <p:nvSpPr>
          <p:cNvPr id="58" name="Rectangle 57"/>
          <p:cNvSpPr/>
          <p:nvPr/>
        </p:nvSpPr>
        <p:spPr>
          <a:xfrm>
            <a:off x="2286705" y="2200605"/>
            <a:ext cx="2865882" cy="17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60" name="Rectangle 59"/>
          <p:cNvSpPr/>
          <p:nvPr/>
        </p:nvSpPr>
        <p:spPr>
          <a:xfrm>
            <a:off x="2283291" y="2419046"/>
            <a:ext cx="2865882" cy="174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62" name="TextBox 61"/>
          <p:cNvSpPr txBox="1"/>
          <p:nvPr/>
        </p:nvSpPr>
        <p:spPr>
          <a:xfrm>
            <a:off x="2286706" y="2180429"/>
            <a:ext cx="2754851" cy="230832"/>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Physical  purchase - 45 KBD</a:t>
            </a:r>
          </a:p>
        </p:txBody>
      </p:sp>
      <p:sp>
        <p:nvSpPr>
          <p:cNvPr id="108" name="TextBox 107"/>
          <p:cNvSpPr txBox="1"/>
          <p:nvPr/>
        </p:nvSpPr>
        <p:spPr>
          <a:xfrm>
            <a:off x="1658059" y="1067559"/>
            <a:ext cx="2425263" cy="261610"/>
          </a:xfrm>
          <a:prstGeom prst="rect">
            <a:avLst/>
          </a:prstGeom>
          <a:noFill/>
        </p:spPr>
        <p:txBody>
          <a:bodyPr wrap="square" rtlCol="0">
            <a:spAutoFit/>
          </a:bodyPr>
          <a:lstStyle/>
          <a:p>
            <a:pPr algn="ctr" defTabSz="457200" fontAlgn="base">
              <a:spcBef>
                <a:spcPct val="0"/>
              </a:spcBef>
              <a:spcAft>
                <a:spcPct val="0"/>
              </a:spcAft>
            </a:pPr>
            <a:r>
              <a:rPr lang="en-GB" sz="1100" u="sng" dirty="0">
                <a:solidFill>
                  <a:srgbClr val="000000"/>
                </a:solidFill>
              </a:rPr>
              <a:t>Option 1 : Sell 1 MB to US affiliate  </a:t>
            </a:r>
          </a:p>
        </p:txBody>
      </p:sp>
      <p:cxnSp>
        <p:nvCxnSpPr>
          <p:cNvPr id="113" name="Straight Arrow Connector 112"/>
          <p:cNvCxnSpPr/>
          <p:nvPr/>
        </p:nvCxnSpPr>
        <p:spPr>
          <a:xfrm>
            <a:off x="6624958" y="1832203"/>
            <a:ext cx="599626" cy="807225"/>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394080" y="1594587"/>
            <a:ext cx="462007" cy="326085"/>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7449167" y="2386829"/>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610556" y="2401411"/>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959162" y="2401412"/>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798266" y="2401412"/>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942479" y="2997844"/>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30 - April</a:t>
            </a:r>
          </a:p>
        </p:txBody>
      </p:sp>
      <p:sp>
        <p:nvSpPr>
          <p:cNvPr id="89" name="Rectangle 88"/>
          <p:cNvSpPr/>
          <p:nvPr/>
        </p:nvSpPr>
        <p:spPr>
          <a:xfrm>
            <a:off x="7307889" y="2392789"/>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90" name="TextBox 89"/>
          <p:cNvSpPr txBox="1"/>
          <p:nvPr/>
        </p:nvSpPr>
        <p:spPr>
          <a:xfrm>
            <a:off x="8379566" y="2433514"/>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Physical sale to affiliate 200  KBD</a:t>
            </a:r>
          </a:p>
        </p:txBody>
      </p:sp>
      <p:sp>
        <p:nvSpPr>
          <p:cNvPr id="91" name="TextBox 90"/>
          <p:cNvSpPr txBox="1"/>
          <p:nvPr/>
        </p:nvSpPr>
        <p:spPr>
          <a:xfrm>
            <a:off x="7965638" y="2995594"/>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4 -May</a:t>
            </a:r>
          </a:p>
        </p:txBody>
      </p:sp>
      <p:sp>
        <p:nvSpPr>
          <p:cNvPr id="92" name="Rectangle 91"/>
          <p:cNvSpPr/>
          <p:nvPr/>
        </p:nvSpPr>
        <p:spPr>
          <a:xfrm>
            <a:off x="7303607" y="1943694"/>
            <a:ext cx="859362" cy="449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cxnSp>
        <p:nvCxnSpPr>
          <p:cNvPr id="97" name="Straight Connector 96"/>
          <p:cNvCxnSpPr/>
          <p:nvPr/>
        </p:nvCxnSpPr>
        <p:spPr>
          <a:xfrm>
            <a:off x="2385124" y="4903340"/>
            <a:ext cx="665065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517569" y="4667557"/>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Deal Date</a:t>
            </a:r>
          </a:p>
          <a:p>
            <a:pPr algn="ctr" defTabSz="457200" fontAlgn="base">
              <a:spcBef>
                <a:spcPct val="0"/>
              </a:spcBef>
              <a:spcAft>
                <a:spcPct val="0"/>
              </a:spcAft>
            </a:pPr>
            <a:r>
              <a:rPr lang="en-GB" sz="1050" dirty="0">
                <a:solidFill>
                  <a:srgbClr val="000000"/>
                </a:solidFill>
              </a:rPr>
              <a:t>24</a:t>
            </a:r>
            <a:r>
              <a:rPr lang="en-GB" sz="1050" baseline="30000" dirty="0">
                <a:solidFill>
                  <a:srgbClr val="000000"/>
                </a:solidFill>
              </a:rPr>
              <a:t>th</a:t>
            </a:r>
            <a:r>
              <a:rPr lang="en-GB" sz="1050" dirty="0">
                <a:solidFill>
                  <a:srgbClr val="000000"/>
                </a:solidFill>
              </a:rPr>
              <a:t> Jan</a:t>
            </a:r>
          </a:p>
        </p:txBody>
      </p:sp>
      <p:sp>
        <p:nvSpPr>
          <p:cNvPr id="99" name="TextBox 98"/>
          <p:cNvSpPr txBox="1"/>
          <p:nvPr/>
        </p:nvSpPr>
        <p:spPr>
          <a:xfrm>
            <a:off x="6741510" y="3728839"/>
            <a:ext cx="3022821" cy="938719"/>
          </a:xfrm>
          <a:prstGeom prst="rect">
            <a:avLst/>
          </a:prstGeom>
          <a:noFill/>
        </p:spPr>
        <p:txBody>
          <a:bodyPr wrap="square" rtlCol="0">
            <a:spAutoFit/>
          </a:bodyPr>
          <a:lstStyle/>
          <a:p>
            <a:pPr algn="ctr" defTabSz="457200" fontAlgn="base">
              <a:spcBef>
                <a:spcPct val="0"/>
              </a:spcBef>
              <a:spcAft>
                <a:spcPct val="0"/>
              </a:spcAft>
            </a:pPr>
            <a:r>
              <a:rPr lang="en-GB" sz="1100" dirty="0">
                <a:solidFill>
                  <a:srgbClr val="000000"/>
                </a:solidFill>
              </a:rPr>
              <a:t>If cargo goes to Europe then buy from SOMO and sell to affiliate 5 quotes 15 days after B/L  - no hedging required as physical purchase and sale back to back </a:t>
            </a:r>
          </a:p>
          <a:p>
            <a:pPr algn="ctr" defTabSz="457200" fontAlgn="base">
              <a:spcBef>
                <a:spcPct val="0"/>
              </a:spcBef>
              <a:spcAft>
                <a:spcPct val="0"/>
              </a:spcAft>
            </a:pPr>
            <a:endParaRPr lang="en-GB" sz="1100" dirty="0">
              <a:solidFill>
                <a:srgbClr val="000000"/>
              </a:solidFill>
            </a:endParaRPr>
          </a:p>
        </p:txBody>
      </p:sp>
      <p:sp>
        <p:nvSpPr>
          <p:cNvPr id="100" name="TextBox 99"/>
          <p:cNvSpPr txBox="1"/>
          <p:nvPr/>
        </p:nvSpPr>
        <p:spPr>
          <a:xfrm>
            <a:off x="4575728" y="5396307"/>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30–March </a:t>
            </a:r>
          </a:p>
          <a:p>
            <a:pPr algn="ctr" defTabSz="457200" fontAlgn="base">
              <a:spcBef>
                <a:spcPct val="0"/>
              </a:spcBef>
              <a:spcAft>
                <a:spcPct val="0"/>
              </a:spcAft>
            </a:pPr>
            <a:r>
              <a:rPr lang="en-GB" sz="1050" dirty="0">
                <a:solidFill>
                  <a:srgbClr val="000000"/>
                </a:solidFill>
              </a:rPr>
              <a:t>Cargo loads </a:t>
            </a:r>
          </a:p>
        </p:txBody>
      </p:sp>
      <p:sp>
        <p:nvSpPr>
          <p:cNvPr id="101" name="TextBox 100"/>
          <p:cNvSpPr txBox="1"/>
          <p:nvPr/>
        </p:nvSpPr>
        <p:spPr>
          <a:xfrm>
            <a:off x="2226936" y="4987829"/>
            <a:ext cx="72698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1-March </a:t>
            </a:r>
          </a:p>
        </p:txBody>
      </p:sp>
      <p:sp>
        <p:nvSpPr>
          <p:cNvPr id="104" name="TextBox 103"/>
          <p:cNvSpPr txBox="1"/>
          <p:nvPr/>
        </p:nvSpPr>
        <p:spPr>
          <a:xfrm>
            <a:off x="1620437" y="3695128"/>
            <a:ext cx="2934771" cy="261610"/>
          </a:xfrm>
          <a:prstGeom prst="rect">
            <a:avLst/>
          </a:prstGeom>
          <a:noFill/>
        </p:spPr>
        <p:txBody>
          <a:bodyPr wrap="square" rtlCol="0">
            <a:spAutoFit/>
          </a:bodyPr>
          <a:lstStyle/>
          <a:p>
            <a:pPr algn="ctr" defTabSz="457200" fontAlgn="base">
              <a:spcBef>
                <a:spcPct val="0"/>
              </a:spcBef>
              <a:spcAft>
                <a:spcPct val="0"/>
              </a:spcAft>
            </a:pPr>
            <a:r>
              <a:rPr lang="en-GB" sz="1100" u="sng" dirty="0">
                <a:solidFill>
                  <a:srgbClr val="000000"/>
                </a:solidFill>
              </a:rPr>
              <a:t>Option 2 : Sell 1 MB to European affiliate</a:t>
            </a:r>
            <a:r>
              <a:rPr lang="en-GB" sz="1100" dirty="0">
                <a:solidFill>
                  <a:srgbClr val="000000"/>
                </a:solidFill>
              </a:rPr>
              <a:t> </a:t>
            </a:r>
          </a:p>
        </p:txBody>
      </p:sp>
      <p:cxnSp>
        <p:nvCxnSpPr>
          <p:cNvPr id="105" name="Straight Connector 104"/>
          <p:cNvCxnSpPr/>
          <p:nvPr/>
        </p:nvCxnSpPr>
        <p:spPr>
          <a:xfrm>
            <a:off x="6648220" y="4925766"/>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818597" y="4916277"/>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158966" y="4925766"/>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09891" y="4925766"/>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022603" y="5424868"/>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16 - April</a:t>
            </a:r>
          </a:p>
        </p:txBody>
      </p:sp>
      <p:sp>
        <p:nvSpPr>
          <p:cNvPr id="117" name="Rectangle 116"/>
          <p:cNvSpPr/>
          <p:nvPr/>
        </p:nvSpPr>
        <p:spPr>
          <a:xfrm>
            <a:off x="6467709" y="4916277"/>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18" name="TextBox 117"/>
          <p:cNvSpPr txBox="1"/>
          <p:nvPr/>
        </p:nvSpPr>
        <p:spPr>
          <a:xfrm>
            <a:off x="6564585" y="5073943"/>
            <a:ext cx="761143" cy="230832"/>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200  KBD</a:t>
            </a:r>
          </a:p>
        </p:txBody>
      </p:sp>
      <p:sp>
        <p:nvSpPr>
          <p:cNvPr id="119" name="TextBox 118"/>
          <p:cNvSpPr txBox="1"/>
          <p:nvPr/>
        </p:nvSpPr>
        <p:spPr>
          <a:xfrm>
            <a:off x="7039391" y="5432629"/>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21 - April</a:t>
            </a:r>
          </a:p>
        </p:txBody>
      </p:sp>
      <p:cxnSp>
        <p:nvCxnSpPr>
          <p:cNvPr id="120" name="Straight Connector 119"/>
          <p:cNvCxnSpPr/>
          <p:nvPr/>
        </p:nvCxnSpPr>
        <p:spPr>
          <a:xfrm>
            <a:off x="6643359" y="4367789"/>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813736" y="4358300"/>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154105" y="4367789"/>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6467709" y="4358300"/>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24" name="TextBox 123"/>
          <p:cNvSpPr txBox="1"/>
          <p:nvPr/>
        </p:nvSpPr>
        <p:spPr>
          <a:xfrm>
            <a:off x="6559724" y="4515966"/>
            <a:ext cx="761143" cy="230832"/>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200  KBD</a:t>
            </a:r>
          </a:p>
        </p:txBody>
      </p:sp>
      <p:cxnSp>
        <p:nvCxnSpPr>
          <p:cNvPr id="125" name="Straight Connector 124"/>
          <p:cNvCxnSpPr/>
          <p:nvPr/>
        </p:nvCxnSpPr>
        <p:spPr>
          <a:xfrm>
            <a:off x="7009232" y="4358300"/>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54101" y="1878771"/>
            <a:ext cx="0" cy="109564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8445" y="4367788"/>
            <a:ext cx="0" cy="99504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83292" y="2373810"/>
            <a:ext cx="2754851" cy="230832"/>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Paper sale              - 45 KBD</a:t>
            </a:r>
          </a:p>
        </p:txBody>
      </p:sp>
      <p:sp>
        <p:nvSpPr>
          <p:cNvPr id="47" name="TextBox 46"/>
          <p:cNvSpPr txBox="1"/>
          <p:nvPr/>
        </p:nvSpPr>
        <p:spPr>
          <a:xfrm>
            <a:off x="7284284" y="1925205"/>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Paper purchase -200  KBD</a:t>
            </a:r>
          </a:p>
        </p:txBody>
      </p:sp>
    </p:spTree>
    <p:extLst>
      <p:ext uri="{BB962C8B-B14F-4D97-AF65-F5344CB8AC3E}">
        <p14:creationId xmlns:p14="http://schemas.microsoft.com/office/powerpoint/2010/main" val="106266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P spid="108" grpId="0"/>
      <p:bldP spid="90" grpId="0"/>
      <p:bldP spid="92" grpId="0" animBg="1"/>
      <p:bldP spid="104" grpId="0"/>
      <p:bldP spid="118" grpId="0"/>
      <p:bldP spid="124"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Catch up hedge example</a:t>
            </a:r>
            <a:endParaRPr lang="en-GB" dirty="0"/>
          </a:p>
        </p:txBody>
      </p:sp>
      <p:cxnSp>
        <p:nvCxnSpPr>
          <p:cNvPr id="4" name="Straight Connector 3"/>
          <p:cNvCxnSpPr/>
          <p:nvPr/>
        </p:nvCxnSpPr>
        <p:spPr>
          <a:xfrm>
            <a:off x="2806379" y="3416991"/>
            <a:ext cx="665065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0023" y="3109232"/>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Deal Date</a:t>
            </a:r>
          </a:p>
          <a:p>
            <a:pPr algn="ctr" defTabSz="457200" fontAlgn="base">
              <a:spcBef>
                <a:spcPct val="0"/>
              </a:spcBef>
              <a:spcAft>
                <a:spcPct val="0"/>
              </a:spcAft>
            </a:pPr>
            <a:r>
              <a:rPr lang="en-GB" sz="1050" dirty="0">
                <a:solidFill>
                  <a:srgbClr val="000000"/>
                </a:solidFill>
              </a:rPr>
              <a:t>24</a:t>
            </a:r>
            <a:r>
              <a:rPr lang="en-GB" sz="1050" baseline="30000" dirty="0">
                <a:solidFill>
                  <a:srgbClr val="000000"/>
                </a:solidFill>
              </a:rPr>
              <a:t>th</a:t>
            </a:r>
            <a:r>
              <a:rPr lang="en-GB" sz="1050" dirty="0">
                <a:solidFill>
                  <a:srgbClr val="000000"/>
                </a:solidFill>
              </a:rPr>
              <a:t> Jan</a:t>
            </a:r>
          </a:p>
        </p:txBody>
      </p:sp>
      <p:sp>
        <p:nvSpPr>
          <p:cNvPr id="6" name="TextBox 5"/>
          <p:cNvSpPr txBox="1"/>
          <p:nvPr/>
        </p:nvSpPr>
        <p:spPr>
          <a:xfrm>
            <a:off x="1981201" y="5355995"/>
            <a:ext cx="6978543" cy="600164"/>
          </a:xfrm>
          <a:prstGeom prst="rect">
            <a:avLst/>
          </a:prstGeom>
          <a:noFill/>
        </p:spPr>
        <p:txBody>
          <a:bodyPr wrap="square" rtlCol="0">
            <a:spAutoFit/>
          </a:bodyPr>
          <a:lstStyle/>
          <a:p>
            <a:pPr defTabSz="457200" fontAlgn="base">
              <a:spcBef>
                <a:spcPct val="0"/>
              </a:spcBef>
              <a:spcAft>
                <a:spcPct val="0"/>
              </a:spcAft>
            </a:pPr>
            <a:r>
              <a:rPr lang="en-GB" sz="1100" dirty="0">
                <a:solidFill>
                  <a:srgbClr val="000000"/>
                </a:solidFill>
              </a:rPr>
              <a:t>14</a:t>
            </a:r>
            <a:r>
              <a:rPr lang="en-GB" sz="1100" baseline="30000" dirty="0">
                <a:solidFill>
                  <a:srgbClr val="000000"/>
                </a:solidFill>
              </a:rPr>
              <a:t>th</a:t>
            </a:r>
            <a:r>
              <a:rPr lang="en-GB" sz="1100" dirty="0">
                <a:solidFill>
                  <a:srgbClr val="000000"/>
                </a:solidFill>
              </a:rPr>
              <a:t> March - decision taken to send cargo to US </a:t>
            </a:r>
          </a:p>
          <a:p>
            <a:pPr defTabSz="457200" fontAlgn="base">
              <a:spcBef>
                <a:spcPct val="0"/>
              </a:spcBef>
              <a:spcAft>
                <a:spcPct val="0"/>
              </a:spcAft>
            </a:pPr>
            <a:endParaRPr lang="en-GB" sz="1100" dirty="0">
              <a:solidFill>
                <a:srgbClr val="000000"/>
              </a:solidFill>
            </a:endParaRPr>
          </a:p>
          <a:p>
            <a:pPr defTabSz="457200" fontAlgn="base">
              <a:spcBef>
                <a:spcPct val="0"/>
              </a:spcBef>
              <a:spcAft>
                <a:spcPct val="0"/>
              </a:spcAft>
            </a:pPr>
            <a:r>
              <a:rPr lang="en-GB" sz="1100" dirty="0">
                <a:solidFill>
                  <a:srgbClr val="000000"/>
                </a:solidFill>
              </a:rPr>
              <a:t>Therefore need a “catch up hedge” </a:t>
            </a:r>
            <a:r>
              <a:rPr lang="en-GB" sz="1100" dirty="0" err="1">
                <a:solidFill>
                  <a:srgbClr val="000000"/>
                </a:solidFill>
              </a:rPr>
              <a:t>ie</a:t>
            </a:r>
            <a:r>
              <a:rPr lang="en-GB" sz="1100" dirty="0">
                <a:solidFill>
                  <a:srgbClr val="000000"/>
                </a:solidFill>
              </a:rPr>
              <a:t> sell the hedge that has been missed = 45 x 10 (quote days) = 450kb </a:t>
            </a:r>
          </a:p>
        </p:txBody>
      </p:sp>
      <p:sp>
        <p:nvSpPr>
          <p:cNvPr id="7" name="TextBox 6"/>
          <p:cNvSpPr txBox="1"/>
          <p:nvPr/>
        </p:nvSpPr>
        <p:spPr>
          <a:xfrm>
            <a:off x="5290476" y="4034642"/>
            <a:ext cx="1245061" cy="415498"/>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30–March </a:t>
            </a:r>
          </a:p>
          <a:p>
            <a:pPr algn="ctr" defTabSz="457200" fontAlgn="base">
              <a:spcBef>
                <a:spcPct val="0"/>
              </a:spcBef>
              <a:spcAft>
                <a:spcPct val="0"/>
              </a:spcAft>
            </a:pPr>
            <a:r>
              <a:rPr lang="en-GB" sz="1050" dirty="0">
                <a:solidFill>
                  <a:srgbClr val="000000"/>
                </a:solidFill>
              </a:rPr>
              <a:t>Cargo loads  </a:t>
            </a:r>
          </a:p>
        </p:txBody>
      </p:sp>
      <p:sp>
        <p:nvSpPr>
          <p:cNvPr id="8" name="TextBox 7"/>
          <p:cNvSpPr txBox="1"/>
          <p:nvPr/>
        </p:nvSpPr>
        <p:spPr>
          <a:xfrm>
            <a:off x="2836659" y="3201565"/>
            <a:ext cx="2754851" cy="230832"/>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Physical  purchase - 45 KBD</a:t>
            </a:r>
          </a:p>
        </p:txBody>
      </p:sp>
      <p:sp>
        <p:nvSpPr>
          <p:cNvPr id="9" name="TextBox 8"/>
          <p:cNvSpPr txBox="1"/>
          <p:nvPr/>
        </p:nvSpPr>
        <p:spPr>
          <a:xfrm>
            <a:off x="1829976" y="1673339"/>
            <a:ext cx="4257786" cy="430887"/>
          </a:xfrm>
          <a:prstGeom prst="rect">
            <a:avLst/>
          </a:prstGeom>
          <a:noFill/>
        </p:spPr>
        <p:txBody>
          <a:bodyPr wrap="square" rtlCol="0">
            <a:spAutoFit/>
          </a:bodyPr>
          <a:lstStyle/>
          <a:p>
            <a:pPr algn="ctr" defTabSz="457200" fontAlgn="base">
              <a:spcBef>
                <a:spcPct val="0"/>
              </a:spcBef>
              <a:spcAft>
                <a:spcPct val="0"/>
              </a:spcAft>
            </a:pPr>
            <a:endParaRPr lang="en-GB" sz="1100" dirty="0">
              <a:solidFill>
                <a:srgbClr val="000000"/>
              </a:solidFill>
            </a:endParaRPr>
          </a:p>
          <a:p>
            <a:pPr algn="ctr" defTabSz="457200" fontAlgn="base">
              <a:spcBef>
                <a:spcPct val="0"/>
              </a:spcBef>
              <a:spcAft>
                <a:spcPct val="0"/>
              </a:spcAft>
            </a:pPr>
            <a:r>
              <a:rPr lang="en-GB" sz="1100" dirty="0">
                <a:solidFill>
                  <a:srgbClr val="000000"/>
                </a:solidFill>
              </a:rPr>
              <a:t>1</a:t>
            </a:r>
            <a:r>
              <a:rPr lang="en-GB" sz="1100" baseline="30000" dirty="0">
                <a:solidFill>
                  <a:srgbClr val="000000"/>
                </a:solidFill>
              </a:rPr>
              <a:t>st</a:t>
            </a:r>
            <a:r>
              <a:rPr lang="en-GB" sz="1100" dirty="0">
                <a:solidFill>
                  <a:srgbClr val="000000"/>
                </a:solidFill>
              </a:rPr>
              <a:t> March :  </a:t>
            </a:r>
            <a:r>
              <a:rPr lang="en-GB" sz="1100" dirty="0" err="1">
                <a:solidFill>
                  <a:srgbClr val="000000"/>
                </a:solidFill>
              </a:rPr>
              <a:t>Basrah</a:t>
            </a:r>
            <a:r>
              <a:rPr lang="en-GB" sz="1100" dirty="0">
                <a:solidFill>
                  <a:srgbClr val="000000"/>
                </a:solidFill>
              </a:rPr>
              <a:t> cargo originally going to Europe no hedge </a:t>
            </a:r>
          </a:p>
        </p:txBody>
      </p:sp>
      <p:sp>
        <p:nvSpPr>
          <p:cNvPr id="10" name="TextBox 9"/>
          <p:cNvSpPr txBox="1"/>
          <p:nvPr/>
        </p:nvSpPr>
        <p:spPr>
          <a:xfrm>
            <a:off x="6444970" y="4010285"/>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30 - April</a:t>
            </a:r>
          </a:p>
        </p:txBody>
      </p:sp>
      <p:sp>
        <p:nvSpPr>
          <p:cNvPr id="11" name="Rectangle 10"/>
          <p:cNvSpPr/>
          <p:nvPr/>
        </p:nvSpPr>
        <p:spPr>
          <a:xfrm>
            <a:off x="6903337" y="3413853"/>
            <a:ext cx="840337" cy="52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2" name="TextBox 11"/>
          <p:cNvSpPr txBox="1"/>
          <p:nvPr/>
        </p:nvSpPr>
        <p:spPr>
          <a:xfrm>
            <a:off x="7792818" y="3445955"/>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Physical sale to affiliate 200  KBD</a:t>
            </a:r>
          </a:p>
        </p:txBody>
      </p:sp>
      <p:sp>
        <p:nvSpPr>
          <p:cNvPr id="13" name="TextBox 12"/>
          <p:cNvSpPr txBox="1"/>
          <p:nvPr/>
        </p:nvSpPr>
        <p:spPr>
          <a:xfrm>
            <a:off x="7455270" y="3989029"/>
            <a:ext cx="76649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4 - May</a:t>
            </a:r>
          </a:p>
        </p:txBody>
      </p:sp>
      <p:cxnSp>
        <p:nvCxnSpPr>
          <p:cNvPr id="14" name="Straight Connector 13"/>
          <p:cNvCxnSpPr/>
          <p:nvPr/>
        </p:nvCxnSpPr>
        <p:spPr>
          <a:xfrm>
            <a:off x="5834905" y="2914637"/>
            <a:ext cx="0" cy="109564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46132" y="3416991"/>
            <a:ext cx="2226972" cy="230832"/>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 Paper sale    - 45 KBD</a:t>
            </a:r>
          </a:p>
        </p:txBody>
      </p:sp>
      <p:sp>
        <p:nvSpPr>
          <p:cNvPr id="16" name="TextBox 15"/>
          <p:cNvSpPr txBox="1"/>
          <p:nvPr/>
        </p:nvSpPr>
        <p:spPr>
          <a:xfrm>
            <a:off x="6849026" y="2931206"/>
            <a:ext cx="880975" cy="507831"/>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Paper purchase -200  KBD</a:t>
            </a:r>
          </a:p>
        </p:txBody>
      </p:sp>
      <p:sp>
        <p:nvSpPr>
          <p:cNvPr id="18" name="Rectangle 17"/>
          <p:cNvSpPr/>
          <p:nvPr/>
        </p:nvSpPr>
        <p:spPr>
          <a:xfrm>
            <a:off x="2969023" y="3230521"/>
            <a:ext cx="2865882" cy="17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F"/>
              </a:solidFill>
            </a:endParaRPr>
          </a:p>
        </p:txBody>
      </p:sp>
      <p:sp>
        <p:nvSpPr>
          <p:cNvPr id="19" name="Rectangle 18"/>
          <p:cNvSpPr/>
          <p:nvPr/>
        </p:nvSpPr>
        <p:spPr>
          <a:xfrm>
            <a:off x="4157782" y="3445955"/>
            <a:ext cx="195773" cy="131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20" name="TextBox 19"/>
          <p:cNvSpPr txBox="1"/>
          <p:nvPr/>
        </p:nvSpPr>
        <p:spPr>
          <a:xfrm>
            <a:off x="2621626" y="3445954"/>
            <a:ext cx="726987"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1-March </a:t>
            </a:r>
          </a:p>
        </p:txBody>
      </p:sp>
      <p:sp>
        <p:nvSpPr>
          <p:cNvPr id="21" name="TextBox 20"/>
          <p:cNvSpPr txBox="1"/>
          <p:nvPr/>
        </p:nvSpPr>
        <p:spPr>
          <a:xfrm>
            <a:off x="3764692" y="4839441"/>
            <a:ext cx="981952" cy="253916"/>
          </a:xfrm>
          <a:prstGeom prst="rect">
            <a:avLst/>
          </a:prstGeom>
          <a:noFill/>
        </p:spPr>
        <p:txBody>
          <a:bodyPr wrap="square" rtlCol="0">
            <a:spAutoFit/>
          </a:bodyPr>
          <a:lstStyle/>
          <a:p>
            <a:pPr algn="ctr" defTabSz="457200" fontAlgn="base">
              <a:spcBef>
                <a:spcPct val="0"/>
              </a:spcBef>
              <a:spcAft>
                <a:spcPct val="0"/>
              </a:spcAft>
            </a:pPr>
            <a:r>
              <a:rPr lang="en-GB" sz="1050" dirty="0">
                <a:solidFill>
                  <a:srgbClr val="000000"/>
                </a:solidFill>
              </a:rPr>
              <a:t>14-March </a:t>
            </a:r>
          </a:p>
        </p:txBody>
      </p:sp>
      <p:sp>
        <p:nvSpPr>
          <p:cNvPr id="22" name="Rectangle 21"/>
          <p:cNvSpPr/>
          <p:nvPr/>
        </p:nvSpPr>
        <p:spPr>
          <a:xfrm>
            <a:off x="4359103" y="3440992"/>
            <a:ext cx="1426658" cy="166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sp>
        <p:nvSpPr>
          <p:cNvPr id="23" name="TextBox 22"/>
          <p:cNvSpPr txBox="1"/>
          <p:nvPr/>
        </p:nvSpPr>
        <p:spPr>
          <a:xfrm>
            <a:off x="4136583" y="3316981"/>
            <a:ext cx="259337" cy="1477328"/>
          </a:xfrm>
          <a:prstGeom prst="rect">
            <a:avLst/>
          </a:prstGeom>
          <a:noFill/>
        </p:spPr>
        <p:txBody>
          <a:bodyPr wrap="square" rtlCol="0">
            <a:spAutoFit/>
          </a:bodyPr>
          <a:lstStyle/>
          <a:p>
            <a:pPr algn="ctr" defTabSz="457200" fontAlgn="base">
              <a:spcBef>
                <a:spcPct val="0"/>
              </a:spcBef>
              <a:spcAft>
                <a:spcPct val="0"/>
              </a:spcAft>
            </a:pPr>
            <a:r>
              <a:rPr lang="en-GB" sz="900" dirty="0">
                <a:solidFill>
                  <a:srgbClr val="000000"/>
                </a:solidFill>
              </a:rPr>
              <a:t> Sell</a:t>
            </a:r>
          </a:p>
          <a:p>
            <a:pPr algn="ctr" defTabSz="457200" fontAlgn="base">
              <a:spcBef>
                <a:spcPct val="0"/>
              </a:spcBef>
              <a:spcAft>
                <a:spcPct val="0"/>
              </a:spcAft>
            </a:pPr>
            <a:r>
              <a:rPr lang="en-GB" sz="900" dirty="0">
                <a:solidFill>
                  <a:srgbClr val="000000"/>
                </a:solidFill>
              </a:rPr>
              <a:t> 450kb</a:t>
            </a:r>
          </a:p>
        </p:txBody>
      </p:sp>
      <p:sp>
        <p:nvSpPr>
          <p:cNvPr id="25" name="Rectangle 24"/>
          <p:cNvSpPr/>
          <p:nvPr/>
        </p:nvSpPr>
        <p:spPr>
          <a:xfrm>
            <a:off x="6903336" y="2955719"/>
            <a:ext cx="859362" cy="449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0000"/>
              </a:solidFill>
            </a:endParaRPr>
          </a:p>
        </p:txBody>
      </p:sp>
      <p:cxnSp>
        <p:nvCxnSpPr>
          <p:cNvPr id="24" name="Straight Connector 23"/>
          <p:cNvCxnSpPr/>
          <p:nvPr/>
        </p:nvCxnSpPr>
        <p:spPr>
          <a:xfrm>
            <a:off x="7251449" y="3432398"/>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00055" y="3432399"/>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39159" y="3432399"/>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066098" y="3437312"/>
            <a:ext cx="0" cy="52511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4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5" grpId="0"/>
      <p:bldP spid="16" grpId="0"/>
      <p:bldP spid="19" grpId="0" animBg="1"/>
      <p:bldP spid="22" grpId="0" animBg="1"/>
      <p:bldP spid="23" grpId="0"/>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088414" y="1075230"/>
            <a:ext cx="8266548" cy="1046334"/>
          </a:xfrm>
        </p:spPr>
        <p:txBody>
          <a:bodyPr/>
          <a:lstStyle/>
          <a:p>
            <a:r>
              <a:rPr lang="en-GB" sz="1200" dirty="0"/>
              <a:t>1 MB </a:t>
            </a:r>
            <a:r>
              <a:rPr lang="en-GB" sz="1200" dirty="0" err="1"/>
              <a:t>Basrah</a:t>
            </a:r>
            <a:r>
              <a:rPr lang="en-GB" sz="1200" dirty="0"/>
              <a:t> cargo loading on 30</a:t>
            </a:r>
            <a:r>
              <a:rPr lang="en-GB" sz="1200" baseline="30000" dirty="0"/>
              <a:t>th</a:t>
            </a:r>
            <a:r>
              <a:rPr lang="en-GB" sz="1200" dirty="0"/>
              <a:t> March and can go either to US or Europe, 22 WDs in a month , 45 kb pricing /day  </a:t>
            </a:r>
          </a:p>
          <a:p>
            <a:endParaRPr lang="en-GB" sz="1200" dirty="0"/>
          </a:p>
          <a:p>
            <a:r>
              <a:rPr lang="en-GB" sz="1200" dirty="0"/>
              <a:t>Destination free, declaration 15 days after load</a:t>
            </a:r>
          </a:p>
          <a:p>
            <a:endParaRPr lang="en-GB" sz="1200" dirty="0"/>
          </a:p>
          <a:p>
            <a:r>
              <a:rPr lang="en-GB" sz="1200" dirty="0"/>
              <a:t>WD 1 assume that cargo goes to US therefore sell paper WTI daily as buy physical cargo on ASCI quote</a:t>
            </a:r>
          </a:p>
          <a:p>
            <a:endParaRPr lang="en-GB" sz="1200" dirty="0"/>
          </a:p>
          <a:p>
            <a:r>
              <a:rPr lang="en-GB" sz="1200" dirty="0"/>
              <a:t>Maintain hedging action for WD2,  WD3 and WD4 whilst daily WTI price above rolling month average  </a:t>
            </a:r>
          </a:p>
        </p:txBody>
      </p:sp>
      <p:graphicFrame>
        <p:nvGraphicFramePr>
          <p:cNvPr id="5" name="Chart 4"/>
          <p:cNvGraphicFramePr>
            <a:graphicFrameLocks/>
          </p:cNvGraphicFramePr>
          <p:nvPr>
            <p:extLst/>
          </p:nvPr>
        </p:nvGraphicFramePr>
        <p:xfrm>
          <a:off x="1978068" y="2626712"/>
          <a:ext cx="4332117" cy="3400425"/>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2"/>
          <p:cNvSpPr>
            <a:spLocks noGrp="1"/>
          </p:cNvSpPr>
          <p:nvPr>
            <p:ph type="title"/>
          </p:nvPr>
        </p:nvSpPr>
        <p:spPr>
          <a:xfrm>
            <a:off x="1978067" y="180845"/>
            <a:ext cx="8229600" cy="762000"/>
          </a:xfrm>
        </p:spPr>
        <p:txBody>
          <a:bodyPr/>
          <a:lstStyle/>
          <a:p>
            <a:r>
              <a:rPr lang="en-GB" dirty="0" smtClean="0"/>
              <a:t>March </a:t>
            </a:r>
            <a:r>
              <a:rPr lang="en-GB" dirty="0" err="1" smtClean="0"/>
              <a:t>Basrah</a:t>
            </a:r>
            <a:r>
              <a:rPr lang="en-GB" dirty="0" smtClean="0"/>
              <a:t> - Hedge optionality example </a:t>
            </a:r>
            <a:endParaRPr lang="en-GB" dirty="0"/>
          </a:p>
        </p:txBody>
      </p:sp>
      <p:pic>
        <p:nvPicPr>
          <p:cNvPr id="4" name="Picture 3"/>
          <p:cNvPicPr>
            <a:picLocks noChangeAspect="1"/>
          </p:cNvPicPr>
          <p:nvPr/>
        </p:nvPicPr>
        <p:blipFill>
          <a:blip r:embed="rId3"/>
          <a:stretch>
            <a:fillRect/>
          </a:stretch>
        </p:blipFill>
        <p:spPr>
          <a:xfrm>
            <a:off x="4915218" y="3259191"/>
            <a:ext cx="5653929" cy="2135464"/>
          </a:xfrm>
          <a:prstGeom prst="rect">
            <a:avLst/>
          </a:prstGeom>
        </p:spPr>
      </p:pic>
    </p:spTree>
    <p:extLst>
      <p:ext uri="{BB962C8B-B14F-4D97-AF65-F5344CB8AC3E}">
        <p14:creationId xmlns:p14="http://schemas.microsoft.com/office/powerpoint/2010/main" val="47450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March </a:t>
            </a:r>
            <a:r>
              <a:rPr lang="en-GB" dirty="0" err="1" smtClean="0"/>
              <a:t>Basrah</a:t>
            </a:r>
            <a:r>
              <a:rPr lang="en-GB" dirty="0" smtClean="0"/>
              <a:t> - Hedge optionality example </a:t>
            </a:r>
            <a:endParaRPr lang="en-GB" dirty="0"/>
          </a:p>
        </p:txBody>
      </p:sp>
      <p:sp>
        <p:nvSpPr>
          <p:cNvPr id="5" name="Content Placeholder 6"/>
          <p:cNvSpPr txBox="1">
            <a:spLocks/>
          </p:cNvSpPr>
          <p:nvPr/>
        </p:nvSpPr>
        <p:spPr bwMode="auto">
          <a:xfrm>
            <a:off x="1660046" y="3363129"/>
            <a:ext cx="9007954" cy="104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On WD 5 / 7</a:t>
            </a:r>
            <a:r>
              <a:rPr lang="en-GB" sz="1200" baseline="30000" dirty="0"/>
              <a:t>th</a:t>
            </a:r>
            <a:r>
              <a:rPr lang="en-GB" sz="1200" dirty="0"/>
              <a:t> March daily WTI price $61.15 falls below the  average price of the paper sales in WD 1-4 = $61.85 then change cargo destination to Europe </a:t>
            </a:r>
          </a:p>
          <a:p>
            <a:r>
              <a:rPr lang="en-GB" sz="1200" dirty="0"/>
              <a:t>As no hedging action is required if cargo goes to Europe then take off WTI paper position </a:t>
            </a:r>
            <a:r>
              <a:rPr lang="en-GB" sz="1200" dirty="0" err="1"/>
              <a:t>ie</a:t>
            </a:r>
            <a:r>
              <a:rPr lang="en-GB" sz="1200" dirty="0"/>
              <a:t> buy back hedge at $61.15 </a:t>
            </a:r>
          </a:p>
          <a:p>
            <a:r>
              <a:rPr lang="en-GB" sz="1200" dirty="0"/>
              <a:t>Hedge close generates  P/(L)  </a:t>
            </a:r>
            <a:r>
              <a:rPr lang="en-GB" sz="1200" dirty="0" err="1"/>
              <a:t>eg</a:t>
            </a:r>
            <a:r>
              <a:rPr lang="en-GB" sz="1200" dirty="0"/>
              <a:t> sold $61.85 buy $61.15 on 182kb = $0.128M profit  </a:t>
            </a:r>
          </a:p>
        </p:txBody>
      </p:sp>
      <p:sp>
        <p:nvSpPr>
          <p:cNvPr id="7" name="Up-Down Arrow 6"/>
          <p:cNvSpPr/>
          <p:nvPr/>
        </p:nvSpPr>
        <p:spPr>
          <a:xfrm>
            <a:off x="7049529" y="5531771"/>
            <a:ext cx="131806" cy="226542"/>
          </a:xfrm>
          <a:prstGeom prst="up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457200" fontAlgn="base">
              <a:spcBef>
                <a:spcPct val="0"/>
              </a:spcBef>
              <a:spcAft>
                <a:spcPct val="0"/>
              </a:spcAft>
            </a:pPr>
            <a:endParaRPr lang="en-GB">
              <a:solidFill>
                <a:srgbClr val="000000"/>
              </a:solidFill>
            </a:endParaRPr>
          </a:p>
        </p:txBody>
      </p:sp>
      <p:graphicFrame>
        <p:nvGraphicFramePr>
          <p:cNvPr id="11" name="Content Placeholder 10"/>
          <p:cNvGraphicFramePr>
            <a:graphicFrameLocks noGrp="1"/>
          </p:cNvGraphicFramePr>
          <p:nvPr>
            <p:ph sz="quarter" idx="10"/>
            <p:extLst/>
          </p:nvPr>
        </p:nvGraphicFramePr>
        <p:xfrm>
          <a:off x="1981200" y="4090086"/>
          <a:ext cx="3525794" cy="26362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nvPr>
        </p:nvGraphicFramePr>
        <p:xfrm>
          <a:off x="6166022" y="4409464"/>
          <a:ext cx="4053017" cy="2530175"/>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stretch>
            <a:fillRect/>
          </a:stretch>
        </p:blipFill>
        <p:spPr>
          <a:xfrm>
            <a:off x="1773521" y="1094146"/>
            <a:ext cx="8364870" cy="2130184"/>
          </a:xfrm>
          <a:prstGeom prst="rect">
            <a:avLst/>
          </a:prstGeom>
        </p:spPr>
      </p:pic>
    </p:spTree>
    <p:extLst>
      <p:ext uri="{BB962C8B-B14F-4D97-AF65-F5344CB8AC3E}">
        <p14:creationId xmlns:p14="http://schemas.microsoft.com/office/powerpoint/2010/main" val="2650399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41157" y="128245"/>
            <a:ext cx="8229600" cy="762000"/>
          </a:xfrm>
        </p:spPr>
        <p:txBody>
          <a:bodyPr/>
          <a:lstStyle/>
          <a:p>
            <a:r>
              <a:rPr lang="en-GB" dirty="0"/>
              <a:t>March </a:t>
            </a:r>
            <a:r>
              <a:rPr lang="en-GB" dirty="0" err="1" smtClean="0"/>
              <a:t>Basrah</a:t>
            </a:r>
            <a:r>
              <a:rPr lang="en-GB" dirty="0" smtClean="0"/>
              <a:t> - Hedge optionality example </a:t>
            </a:r>
            <a:endParaRPr lang="en-GB" dirty="0"/>
          </a:p>
        </p:txBody>
      </p:sp>
      <p:sp>
        <p:nvSpPr>
          <p:cNvPr id="5" name="Content Placeholder 6"/>
          <p:cNvSpPr txBox="1">
            <a:spLocks/>
          </p:cNvSpPr>
          <p:nvPr/>
        </p:nvSpPr>
        <p:spPr bwMode="auto">
          <a:xfrm>
            <a:off x="1656051" y="2244239"/>
            <a:ext cx="8233597" cy="104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Start to compare current hedge price with the Rolling Month Average </a:t>
            </a:r>
            <a:r>
              <a:rPr lang="en-GB" sz="1200" dirty="0" err="1"/>
              <a:t>ie</a:t>
            </a:r>
            <a:r>
              <a:rPr lang="en-GB" sz="1200" dirty="0"/>
              <a:t> price we should have sold the hedge at if the cargo was going to the US</a:t>
            </a:r>
          </a:p>
          <a:p>
            <a:r>
              <a:rPr lang="en-GB" sz="1200" dirty="0"/>
              <a:t>On WD 6 / 8</a:t>
            </a:r>
            <a:r>
              <a:rPr lang="en-GB" sz="1200" baseline="30000" dirty="0"/>
              <a:t>th</a:t>
            </a:r>
            <a:r>
              <a:rPr lang="en-GB" sz="1200" dirty="0"/>
              <a:t> March the WTI price continues to fall cargo destination maintains in Europe </a:t>
            </a:r>
          </a:p>
          <a:p>
            <a:r>
              <a:rPr lang="en-GB" sz="1200" dirty="0"/>
              <a:t>On WD 7 / 9</a:t>
            </a:r>
            <a:r>
              <a:rPr lang="en-GB" sz="1200" baseline="30000" dirty="0"/>
              <a:t>th</a:t>
            </a:r>
            <a:r>
              <a:rPr lang="en-GB" sz="1200" dirty="0"/>
              <a:t> March the WTI price $62.04 rises above the RMA $61.53 therefore if we change the destination of the cargo to the US we will hedge cargo again and sell a “catch up” hedge to cover the prior trade days. Therefore sell 7 x 45.4 = 318 kb at the todays price of $62.04.   </a:t>
            </a:r>
          </a:p>
          <a:p>
            <a:r>
              <a:rPr lang="en-GB" sz="1200" dirty="0"/>
              <a:t>Catch up hedge generates P/(L) </a:t>
            </a:r>
            <a:r>
              <a:rPr lang="en-GB" sz="1200" dirty="0" err="1"/>
              <a:t>eg</a:t>
            </a:r>
            <a:r>
              <a:rPr lang="en-GB" sz="1200" dirty="0"/>
              <a:t> month average price is $61.53, catch up hedge sales price is $62.04  </a:t>
            </a:r>
            <a:r>
              <a:rPr lang="en-GB" sz="1200" dirty="0" err="1"/>
              <a:t>ie</a:t>
            </a:r>
            <a:r>
              <a:rPr lang="en-GB" sz="1200" dirty="0"/>
              <a:t> P/(L) =  0.51 x 318 = $0.162 M (if cargoes goes to US) </a:t>
            </a:r>
          </a:p>
          <a:p>
            <a:endParaRPr lang="en-GB" sz="1200" dirty="0"/>
          </a:p>
          <a:p>
            <a:endParaRPr lang="en-GB" sz="1200" dirty="0"/>
          </a:p>
        </p:txBody>
      </p:sp>
      <p:pic>
        <p:nvPicPr>
          <p:cNvPr id="6" name="Picture 5"/>
          <p:cNvPicPr>
            <a:picLocks noChangeAspect="1"/>
          </p:cNvPicPr>
          <p:nvPr/>
        </p:nvPicPr>
        <p:blipFill>
          <a:blip r:embed="rId2"/>
          <a:stretch>
            <a:fillRect/>
          </a:stretch>
        </p:blipFill>
        <p:spPr>
          <a:xfrm>
            <a:off x="3529655" y="3945924"/>
            <a:ext cx="5429250" cy="2636109"/>
          </a:xfrm>
          <a:prstGeom prst="rect">
            <a:avLst/>
          </a:prstGeom>
        </p:spPr>
      </p:pic>
      <p:pic>
        <p:nvPicPr>
          <p:cNvPr id="4" name="Picture 3"/>
          <p:cNvPicPr>
            <a:picLocks noChangeAspect="1"/>
          </p:cNvPicPr>
          <p:nvPr/>
        </p:nvPicPr>
        <p:blipFill>
          <a:blip r:embed="rId3"/>
          <a:stretch>
            <a:fillRect/>
          </a:stretch>
        </p:blipFill>
        <p:spPr>
          <a:xfrm>
            <a:off x="1722196" y="718326"/>
            <a:ext cx="8723382" cy="1368829"/>
          </a:xfrm>
          <a:prstGeom prst="rect">
            <a:avLst/>
          </a:prstGeom>
        </p:spPr>
      </p:pic>
    </p:spTree>
    <p:extLst>
      <p:ext uri="{BB962C8B-B14F-4D97-AF65-F5344CB8AC3E}">
        <p14:creationId xmlns:p14="http://schemas.microsoft.com/office/powerpoint/2010/main" val="4232737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March </a:t>
            </a:r>
            <a:r>
              <a:rPr lang="en-GB" dirty="0" err="1"/>
              <a:t>Basrah</a:t>
            </a:r>
            <a:r>
              <a:rPr lang="en-GB" dirty="0"/>
              <a:t> - Hedge optionality example </a:t>
            </a:r>
          </a:p>
        </p:txBody>
      </p:sp>
      <p:sp>
        <p:nvSpPr>
          <p:cNvPr id="6" name="Content Placeholder 6"/>
          <p:cNvSpPr txBox="1">
            <a:spLocks/>
          </p:cNvSpPr>
          <p:nvPr/>
        </p:nvSpPr>
        <p:spPr bwMode="auto">
          <a:xfrm>
            <a:off x="1812568" y="2809660"/>
            <a:ext cx="8233597" cy="104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On WD 8 / 12</a:t>
            </a:r>
            <a:r>
              <a:rPr lang="en-GB" sz="1200" baseline="30000" dirty="0"/>
              <a:t>th</a:t>
            </a:r>
            <a:r>
              <a:rPr lang="en-GB" sz="1200" dirty="0"/>
              <a:t> March  the WTI daily price falls to $61.36 and below the price that we have sold paper the previous day $62.04 therefore the cargo destination would flip to Europe. </a:t>
            </a:r>
          </a:p>
          <a:p>
            <a:r>
              <a:rPr lang="en-GB" sz="1200" dirty="0"/>
              <a:t>The paper hedge will be closed out, buy back 318kb on WTI P/(L) = ($62.04 - $ 61.36) x 318kb = $0.216 M   </a:t>
            </a:r>
          </a:p>
          <a:p>
            <a:r>
              <a:rPr lang="en-GB" sz="1200" dirty="0"/>
              <a:t>Total paper P/(L) on WD 8  = $0.128 M + $0.216 M = $0.344M </a:t>
            </a:r>
          </a:p>
          <a:p>
            <a:endParaRPr lang="en-GB" sz="1200" dirty="0"/>
          </a:p>
          <a:p>
            <a:endParaRPr lang="en-GB" sz="1200" dirty="0"/>
          </a:p>
          <a:p>
            <a:endParaRPr lang="en-GB" sz="1200" dirty="0"/>
          </a:p>
        </p:txBody>
      </p:sp>
      <p:pic>
        <p:nvPicPr>
          <p:cNvPr id="4" name="Picture 3"/>
          <p:cNvPicPr>
            <a:picLocks noChangeAspect="1"/>
          </p:cNvPicPr>
          <p:nvPr/>
        </p:nvPicPr>
        <p:blipFill>
          <a:blip r:embed="rId2"/>
          <a:stretch>
            <a:fillRect/>
          </a:stretch>
        </p:blipFill>
        <p:spPr>
          <a:xfrm>
            <a:off x="3942641" y="3750287"/>
            <a:ext cx="4830656" cy="3007445"/>
          </a:xfrm>
          <a:prstGeom prst="rect">
            <a:avLst/>
          </a:prstGeom>
        </p:spPr>
      </p:pic>
      <p:pic>
        <p:nvPicPr>
          <p:cNvPr id="5" name="Picture 4"/>
          <p:cNvPicPr>
            <a:picLocks noChangeAspect="1"/>
          </p:cNvPicPr>
          <p:nvPr/>
        </p:nvPicPr>
        <p:blipFill>
          <a:blip r:embed="rId3"/>
          <a:stretch>
            <a:fillRect/>
          </a:stretch>
        </p:blipFill>
        <p:spPr>
          <a:xfrm>
            <a:off x="1812568" y="1113649"/>
            <a:ext cx="8491929" cy="1341228"/>
          </a:xfrm>
          <a:prstGeom prst="rect">
            <a:avLst/>
          </a:prstGeom>
        </p:spPr>
      </p:pic>
    </p:spTree>
    <p:extLst>
      <p:ext uri="{BB962C8B-B14F-4D97-AF65-F5344CB8AC3E}">
        <p14:creationId xmlns:p14="http://schemas.microsoft.com/office/powerpoint/2010/main" val="349381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795850" y="3075695"/>
            <a:ext cx="8225399" cy="924912"/>
          </a:xfrm>
        </p:spPr>
        <p:txBody>
          <a:bodyPr/>
          <a:lstStyle/>
          <a:p>
            <a:r>
              <a:rPr lang="en-GB" sz="1200" dirty="0"/>
              <a:t>WD 9 -11 / 13 – 15 Mar the WTI daily price remains below the RMA </a:t>
            </a:r>
            <a:r>
              <a:rPr lang="en-GB" sz="1200" dirty="0" err="1"/>
              <a:t>ie</a:t>
            </a:r>
            <a:r>
              <a:rPr lang="en-GB" sz="1200" dirty="0"/>
              <a:t> loss if sell hedge so keep cargo in Europe</a:t>
            </a:r>
          </a:p>
          <a:p>
            <a:endParaRPr lang="en-GB" sz="1200" dirty="0"/>
          </a:p>
          <a:p>
            <a:r>
              <a:rPr lang="en-GB" sz="1200" dirty="0"/>
              <a:t>WD 12 / 16</a:t>
            </a:r>
            <a:r>
              <a:rPr lang="en-GB" sz="1200" baseline="30000" dirty="0"/>
              <a:t>th</a:t>
            </a:r>
            <a:r>
              <a:rPr lang="en-GB" sz="1200" dirty="0"/>
              <a:t> March current price $62.34 above RMA $61.44 so re assign cargo to US and put on catch up hedge 12 x 45.4 = 545 kb </a:t>
            </a:r>
          </a:p>
          <a:p>
            <a:r>
              <a:rPr lang="en-GB" sz="1200" dirty="0"/>
              <a:t>Potential paper gain P/(L) = $ 0.90 ($62.34 - $61.44 ) x 545 kb = $0.491 M (if cargo goes to US) </a:t>
            </a:r>
          </a:p>
        </p:txBody>
      </p:sp>
      <p:sp>
        <p:nvSpPr>
          <p:cNvPr id="4" name="Title 2"/>
          <p:cNvSpPr>
            <a:spLocks noGrp="1"/>
          </p:cNvSpPr>
          <p:nvPr>
            <p:ph type="title"/>
          </p:nvPr>
        </p:nvSpPr>
        <p:spPr/>
        <p:txBody>
          <a:bodyPr/>
          <a:lstStyle/>
          <a:p>
            <a:r>
              <a:rPr lang="en-GB" dirty="0"/>
              <a:t>March </a:t>
            </a:r>
            <a:r>
              <a:rPr lang="en-GB" dirty="0" err="1"/>
              <a:t>Basrah</a:t>
            </a:r>
            <a:r>
              <a:rPr lang="en-GB" dirty="0"/>
              <a:t> - Hedge optionality example </a:t>
            </a:r>
          </a:p>
        </p:txBody>
      </p:sp>
      <p:pic>
        <p:nvPicPr>
          <p:cNvPr id="5" name="Picture 4"/>
          <p:cNvPicPr>
            <a:picLocks noChangeAspect="1"/>
          </p:cNvPicPr>
          <p:nvPr/>
        </p:nvPicPr>
        <p:blipFill>
          <a:blip r:embed="rId2"/>
          <a:stretch>
            <a:fillRect/>
          </a:stretch>
        </p:blipFill>
        <p:spPr>
          <a:xfrm>
            <a:off x="1795849" y="1055689"/>
            <a:ext cx="7724946" cy="1720463"/>
          </a:xfrm>
          <a:prstGeom prst="rect">
            <a:avLst/>
          </a:prstGeom>
        </p:spPr>
      </p:pic>
      <p:pic>
        <p:nvPicPr>
          <p:cNvPr id="6" name="Picture 5"/>
          <p:cNvPicPr>
            <a:picLocks noChangeAspect="1"/>
          </p:cNvPicPr>
          <p:nvPr/>
        </p:nvPicPr>
        <p:blipFill>
          <a:blip r:embed="rId3"/>
          <a:stretch>
            <a:fillRect/>
          </a:stretch>
        </p:blipFill>
        <p:spPr>
          <a:xfrm>
            <a:off x="1795850" y="4079004"/>
            <a:ext cx="8225399" cy="1424186"/>
          </a:xfrm>
          <a:prstGeom prst="rect">
            <a:avLst/>
          </a:prstGeom>
        </p:spPr>
      </p:pic>
      <p:sp>
        <p:nvSpPr>
          <p:cNvPr id="7" name="Content Placeholder 1"/>
          <p:cNvSpPr txBox="1">
            <a:spLocks/>
          </p:cNvSpPr>
          <p:nvPr/>
        </p:nvSpPr>
        <p:spPr bwMode="auto">
          <a:xfrm>
            <a:off x="1795849" y="5558158"/>
            <a:ext cx="8225399" cy="92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WD 13 / 19 Mar the WTI daily price falls below the average sales price </a:t>
            </a:r>
            <a:r>
              <a:rPr lang="en-GB" sz="1200" dirty="0" err="1"/>
              <a:t>ie</a:t>
            </a:r>
            <a:r>
              <a:rPr lang="en-GB" sz="1200" dirty="0"/>
              <a:t> redirect cargo Europe and buy WTI / take off hedge </a:t>
            </a:r>
          </a:p>
          <a:p>
            <a:r>
              <a:rPr lang="en-GB" sz="1200" dirty="0"/>
              <a:t>Paper hedge P/(L) = $ 0.28 ($62.34 - $62.06 ) x 545 kb = $0.153 M </a:t>
            </a:r>
          </a:p>
          <a:p>
            <a:r>
              <a:rPr lang="en-GB" sz="1200" dirty="0"/>
              <a:t>Total paper P/(L) on WD 8 = $0.128 M + $0.216 M + $0.153 = $0.497M </a:t>
            </a:r>
          </a:p>
          <a:p>
            <a:endParaRPr lang="en-GB" sz="1200" dirty="0"/>
          </a:p>
          <a:p>
            <a:endParaRPr lang="en-GB" sz="1200" dirty="0"/>
          </a:p>
        </p:txBody>
      </p:sp>
    </p:spTree>
    <p:extLst>
      <p:ext uri="{BB962C8B-B14F-4D97-AF65-F5344CB8AC3E}">
        <p14:creationId xmlns:p14="http://schemas.microsoft.com/office/powerpoint/2010/main" val="2192748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tretch>
            <a:fillRect/>
          </a:stretch>
        </p:blipFill>
        <p:spPr>
          <a:xfrm>
            <a:off x="1981200" y="1243272"/>
            <a:ext cx="8224838" cy="3249138"/>
          </a:xfrm>
          <a:prstGeom prst="rect">
            <a:avLst/>
          </a:prstGeom>
        </p:spPr>
      </p:pic>
      <p:sp>
        <p:nvSpPr>
          <p:cNvPr id="3" name="Title 2"/>
          <p:cNvSpPr>
            <a:spLocks noGrp="1"/>
          </p:cNvSpPr>
          <p:nvPr>
            <p:ph type="title"/>
          </p:nvPr>
        </p:nvSpPr>
        <p:spPr/>
        <p:txBody>
          <a:bodyPr/>
          <a:lstStyle/>
          <a:p>
            <a:r>
              <a:rPr lang="en-GB" dirty="0"/>
              <a:t>March </a:t>
            </a:r>
            <a:r>
              <a:rPr lang="en-GB" dirty="0" err="1"/>
              <a:t>Basrah</a:t>
            </a:r>
            <a:r>
              <a:rPr lang="en-GB" dirty="0"/>
              <a:t> - Hedge optionality example </a:t>
            </a:r>
          </a:p>
        </p:txBody>
      </p:sp>
      <p:sp>
        <p:nvSpPr>
          <p:cNvPr id="5" name="Content Placeholder 1"/>
          <p:cNvSpPr txBox="1">
            <a:spLocks/>
          </p:cNvSpPr>
          <p:nvPr/>
        </p:nvSpPr>
        <p:spPr bwMode="auto">
          <a:xfrm>
            <a:off x="1795849" y="4899131"/>
            <a:ext cx="8225399" cy="92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7008" indent="-227008" algn="l" defTabSz="457189"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14" indent="-227008" algn="l" defTabSz="457189"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57" indent="-234945"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65" indent="-227008" algn="l" defTabSz="569899"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2971" indent="-227008" algn="l" defTabSz="457189"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WD 14 / 20 Mar the WTI daily price rises above the RMA sales price </a:t>
            </a:r>
            <a:r>
              <a:rPr lang="en-GB" sz="1200" dirty="0" err="1"/>
              <a:t>ie</a:t>
            </a:r>
            <a:r>
              <a:rPr lang="en-GB" sz="1200" dirty="0"/>
              <a:t> redirect cargo to US , sell catch up hedge</a:t>
            </a:r>
          </a:p>
          <a:p>
            <a:r>
              <a:rPr lang="en-GB" sz="1200" dirty="0"/>
              <a:t>Paper P/(L) = $1.78 ($63.40 - $61.62) x 636 (14 x 45.4) = $1.1M (if cargo goes to the US) </a:t>
            </a:r>
          </a:p>
          <a:p>
            <a:r>
              <a:rPr lang="en-GB" sz="1200" dirty="0"/>
              <a:t>As prices continue to rise then keep cargo into US and capture the P/(L) on the hedge </a:t>
            </a:r>
          </a:p>
          <a:p>
            <a:endParaRPr lang="en-GB" sz="1200" dirty="0"/>
          </a:p>
          <a:p>
            <a:r>
              <a:rPr lang="en-GB" sz="1200" dirty="0"/>
              <a:t>Total paper P/(L) on WD 22 = $0.128 M + $0.216 M + $0.153 + $ 1.1 = $1.6 M  </a:t>
            </a:r>
            <a:r>
              <a:rPr lang="en-GB" sz="1200" dirty="0">
                <a:sym typeface="Wingdings" panose="05000000000000000000" pitchFamily="2" charset="2"/>
              </a:rPr>
              <a:t></a:t>
            </a:r>
            <a:endParaRPr lang="en-GB" sz="1200" dirty="0"/>
          </a:p>
          <a:p>
            <a:endParaRPr lang="en-GB" sz="1200" dirty="0"/>
          </a:p>
          <a:p>
            <a:endParaRPr lang="en-GB" sz="1200" dirty="0"/>
          </a:p>
        </p:txBody>
      </p:sp>
    </p:spTree>
    <p:extLst>
      <p:ext uri="{BB962C8B-B14F-4D97-AF65-F5344CB8AC3E}">
        <p14:creationId xmlns:p14="http://schemas.microsoft.com/office/powerpoint/2010/main" val="664981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lang="en-US" smtClean="0"/>
              <a:pPr algn="r"/>
              <a:t>3</a:t>
            </a:fld>
            <a:endParaRPr lang="en-US"/>
          </a:p>
        </p:txBody>
      </p:sp>
      <p:cxnSp>
        <p:nvCxnSpPr>
          <p:cNvPr id="28" name="Straight Connector 27"/>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1896" y="111737"/>
            <a:ext cx="11081277" cy="707886"/>
          </a:xfrm>
          <a:prstGeom prst="rect">
            <a:avLst/>
          </a:prstGeom>
          <a:noFill/>
        </p:spPr>
        <p:txBody>
          <a:bodyPr wrap="square" rtlCol="0">
            <a:spAutoFit/>
          </a:bodyPr>
          <a:lstStyle/>
          <a:p>
            <a:r>
              <a:rPr lang="en-US" sz="4000" dirty="0"/>
              <a:t>The </a:t>
            </a:r>
            <a:r>
              <a:rPr lang="en-US" sz="4000" dirty="0" smtClean="0"/>
              <a:t>post ABT, Non-Linear, Value Chain Concept</a:t>
            </a:r>
            <a:endParaRPr lang="en-GB" sz="4000" dirty="0"/>
          </a:p>
        </p:txBody>
      </p:sp>
      <p:cxnSp>
        <p:nvCxnSpPr>
          <p:cNvPr id="111" name="Straight Connector 110"/>
          <p:cNvCxnSpPr>
            <a:stCxn id="84" idx="0"/>
            <a:endCxn id="52" idx="3"/>
          </p:cNvCxnSpPr>
          <p:nvPr/>
        </p:nvCxnSpPr>
        <p:spPr>
          <a:xfrm flipV="1">
            <a:off x="6092927" y="3316112"/>
            <a:ext cx="170309" cy="29758"/>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140" name="Group 139"/>
          <p:cNvGrpSpPr/>
          <p:nvPr/>
        </p:nvGrpSpPr>
        <p:grpSpPr>
          <a:xfrm>
            <a:off x="337166" y="2084119"/>
            <a:ext cx="11657484" cy="2523505"/>
            <a:chOff x="337166" y="1810986"/>
            <a:chExt cx="11657484" cy="2523505"/>
          </a:xfrm>
        </p:grpSpPr>
        <p:cxnSp>
          <p:nvCxnSpPr>
            <p:cNvPr id="108" name="Straight Arrow Connector 107"/>
            <p:cNvCxnSpPr>
              <a:stCxn id="50" idx="6"/>
              <a:endCxn id="67" idx="3"/>
            </p:cNvCxnSpPr>
            <p:nvPr/>
          </p:nvCxnSpPr>
          <p:spPr>
            <a:xfrm flipV="1">
              <a:off x="4810606" y="3048985"/>
              <a:ext cx="2676814" cy="2462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0" name="Hexagon 19"/>
            <p:cNvSpPr/>
            <p:nvPr/>
          </p:nvSpPr>
          <p:spPr>
            <a:xfrm>
              <a:off x="344388" y="1810986"/>
              <a:ext cx="826592" cy="68283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0" name="Hexagon 29"/>
            <p:cNvSpPr/>
            <p:nvPr/>
          </p:nvSpPr>
          <p:spPr>
            <a:xfrm>
              <a:off x="1388690" y="2493817"/>
              <a:ext cx="1442852" cy="1157844"/>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1" name="Hexagon 30"/>
            <p:cNvSpPr/>
            <p:nvPr/>
          </p:nvSpPr>
          <p:spPr>
            <a:xfrm>
              <a:off x="344388" y="2731323"/>
              <a:ext cx="826592" cy="68283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2" name="Hexagon 31"/>
            <p:cNvSpPr/>
            <p:nvPr/>
          </p:nvSpPr>
          <p:spPr>
            <a:xfrm>
              <a:off x="344388" y="3651660"/>
              <a:ext cx="826592" cy="68283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2" name="TextBox 21"/>
            <p:cNvSpPr txBox="1"/>
            <p:nvPr/>
          </p:nvSpPr>
          <p:spPr>
            <a:xfrm>
              <a:off x="344388" y="1963303"/>
              <a:ext cx="832279" cy="400110"/>
            </a:xfrm>
            <a:prstGeom prst="rect">
              <a:avLst/>
            </a:prstGeom>
            <a:noFill/>
          </p:spPr>
          <p:txBody>
            <a:bodyPr wrap="none" rtlCol="0">
              <a:spAutoFit/>
            </a:bodyPr>
            <a:lstStyle/>
            <a:p>
              <a:pPr algn="ctr"/>
              <a:r>
                <a:rPr lang="en-GB" sz="1000" dirty="0" smtClean="0"/>
                <a:t>REFINERY</a:t>
              </a:r>
            </a:p>
            <a:p>
              <a:pPr algn="ctr"/>
              <a:r>
                <a:rPr lang="en-GB" sz="1000" dirty="0" smtClean="0"/>
                <a:t>NEEDS</a:t>
              </a:r>
              <a:endParaRPr lang="en-GB" sz="1000" dirty="0"/>
            </a:p>
          </p:txBody>
        </p:sp>
        <p:sp>
          <p:nvSpPr>
            <p:cNvPr id="33" name="TextBox 32"/>
            <p:cNvSpPr txBox="1"/>
            <p:nvPr/>
          </p:nvSpPr>
          <p:spPr>
            <a:xfrm>
              <a:off x="398081" y="2949627"/>
              <a:ext cx="718466" cy="246221"/>
            </a:xfrm>
            <a:prstGeom prst="rect">
              <a:avLst/>
            </a:prstGeom>
            <a:noFill/>
          </p:spPr>
          <p:txBody>
            <a:bodyPr wrap="none" rtlCol="0">
              <a:spAutoFit/>
            </a:bodyPr>
            <a:lstStyle/>
            <a:p>
              <a:pPr algn="ctr"/>
              <a:r>
                <a:rPr lang="en-GB" sz="1000" dirty="0" smtClean="0"/>
                <a:t>MARKET</a:t>
              </a:r>
            </a:p>
          </p:txBody>
        </p:sp>
        <p:sp>
          <p:nvSpPr>
            <p:cNvPr id="34" name="TextBox 33"/>
            <p:cNvSpPr txBox="1"/>
            <p:nvPr/>
          </p:nvSpPr>
          <p:spPr>
            <a:xfrm>
              <a:off x="337166" y="3822710"/>
              <a:ext cx="840295" cy="338554"/>
            </a:xfrm>
            <a:prstGeom prst="rect">
              <a:avLst/>
            </a:prstGeom>
            <a:noFill/>
          </p:spPr>
          <p:txBody>
            <a:bodyPr wrap="none" rtlCol="0">
              <a:spAutoFit/>
            </a:bodyPr>
            <a:lstStyle/>
            <a:p>
              <a:pPr algn="ctr"/>
              <a:r>
                <a:rPr lang="en-GB" sz="800" dirty="0" smtClean="0"/>
                <a:t>PRODUCERS</a:t>
              </a:r>
            </a:p>
            <a:p>
              <a:pPr algn="ctr"/>
              <a:r>
                <a:rPr lang="en-GB" sz="800" dirty="0" smtClean="0"/>
                <a:t>PROGRAMS</a:t>
              </a:r>
              <a:endParaRPr lang="en-GB" sz="800" dirty="0"/>
            </a:p>
          </p:txBody>
        </p:sp>
        <p:sp>
          <p:nvSpPr>
            <p:cNvPr id="35" name="TextBox 34"/>
            <p:cNvSpPr txBox="1"/>
            <p:nvPr/>
          </p:nvSpPr>
          <p:spPr>
            <a:xfrm>
              <a:off x="1729242" y="2795738"/>
              <a:ext cx="761747" cy="553998"/>
            </a:xfrm>
            <a:prstGeom prst="rect">
              <a:avLst/>
            </a:prstGeom>
            <a:noFill/>
          </p:spPr>
          <p:txBody>
            <a:bodyPr wrap="none" rtlCol="0">
              <a:spAutoFit/>
            </a:bodyPr>
            <a:lstStyle/>
            <a:p>
              <a:pPr algn="ctr"/>
              <a:r>
                <a:rPr lang="en-GB" sz="1000" dirty="0" smtClean="0"/>
                <a:t>DAILY</a:t>
              </a:r>
            </a:p>
            <a:p>
              <a:pPr algn="ctr"/>
              <a:r>
                <a:rPr lang="en-GB" sz="1000" dirty="0" smtClean="0"/>
                <a:t>TRADING</a:t>
              </a:r>
            </a:p>
            <a:p>
              <a:pPr algn="ctr"/>
              <a:r>
                <a:rPr lang="en-GB" sz="1000" dirty="0" smtClean="0"/>
                <a:t>PLAN</a:t>
              </a:r>
              <a:endParaRPr lang="en-GB" sz="1000" dirty="0"/>
            </a:p>
          </p:txBody>
        </p:sp>
        <p:sp>
          <p:nvSpPr>
            <p:cNvPr id="36" name="Hexagon 35"/>
            <p:cNvSpPr/>
            <p:nvPr/>
          </p:nvSpPr>
          <p:spPr>
            <a:xfrm>
              <a:off x="3069768" y="2644776"/>
              <a:ext cx="1077955" cy="85592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8" name="TextBox 37"/>
            <p:cNvSpPr txBox="1"/>
            <p:nvPr/>
          </p:nvSpPr>
          <p:spPr>
            <a:xfrm>
              <a:off x="3146919" y="2706673"/>
              <a:ext cx="923650" cy="677108"/>
            </a:xfrm>
            <a:prstGeom prst="rect">
              <a:avLst/>
            </a:prstGeom>
            <a:noFill/>
          </p:spPr>
          <p:txBody>
            <a:bodyPr wrap="none" rtlCol="0">
              <a:spAutoFit/>
            </a:bodyPr>
            <a:lstStyle/>
            <a:p>
              <a:pPr algn="ctr"/>
              <a:r>
                <a:rPr lang="en-GB" sz="1000" dirty="0" smtClean="0"/>
                <a:t>PHYSICAL</a:t>
              </a:r>
            </a:p>
            <a:p>
              <a:pPr algn="ctr"/>
              <a:r>
                <a:rPr lang="en-GB" sz="1000" dirty="0" smtClean="0"/>
                <a:t>TRADERS</a:t>
              </a:r>
            </a:p>
            <a:p>
              <a:pPr algn="ctr"/>
              <a:r>
                <a:rPr lang="en-GB" sz="1000" dirty="0" smtClean="0"/>
                <a:t>NEGOTIATE</a:t>
              </a:r>
            </a:p>
            <a:p>
              <a:pPr algn="ctr"/>
              <a:r>
                <a:rPr lang="en-GB" sz="800" i="1" dirty="0" smtClean="0"/>
                <a:t>(EXTERNAL)</a:t>
              </a:r>
              <a:endParaRPr lang="en-GB" sz="800" i="1" dirty="0"/>
            </a:p>
          </p:txBody>
        </p:sp>
        <p:sp>
          <p:nvSpPr>
            <p:cNvPr id="50" name="Oval 49"/>
            <p:cNvSpPr/>
            <p:nvPr/>
          </p:nvSpPr>
          <p:spPr>
            <a:xfrm>
              <a:off x="4385949" y="2850684"/>
              <a:ext cx="424657" cy="445859"/>
            </a:xfrm>
            <a:prstGeom prst="ellipse">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9" name="TextBox 38"/>
            <p:cNvSpPr txBox="1"/>
            <p:nvPr/>
          </p:nvSpPr>
          <p:spPr>
            <a:xfrm>
              <a:off x="4446866" y="2888947"/>
              <a:ext cx="302821" cy="369332"/>
            </a:xfrm>
            <a:prstGeom prst="rect">
              <a:avLst/>
            </a:prstGeom>
            <a:noFill/>
          </p:spPr>
          <p:txBody>
            <a:bodyPr wrap="square" rtlCol="0">
              <a:spAutoFit/>
            </a:bodyPr>
            <a:lstStyle/>
            <a:p>
              <a:r>
                <a:rPr lang="en-GB" dirty="0" smtClean="0"/>
                <a:t>$</a:t>
              </a:r>
              <a:endParaRPr lang="en-GB" dirty="0"/>
            </a:p>
          </p:txBody>
        </p:sp>
        <p:sp>
          <p:nvSpPr>
            <p:cNvPr id="67" name="Hexagon 66"/>
            <p:cNvSpPr/>
            <p:nvPr/>
          </p:nvSpPr>
          <p:spPr>
            <a:xfrm>
              <a:off x="7487420" y="2621024"/>
              <a:ext cx="1077955" cy="85592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8" name="Hexagon 67"/>
            <p:cNvSpPr/>
            <p:nvPr/>
          </p:nvSpPr>
          <p:spPr>
            <a:xfrm>
              <a:off x="9764666" y="2615018"/>
              <a:ext cx="1077955" cy="85592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5" name="Hexagon 74"/>
            <p:cNvSpPr/>
            <p:nvPr/>
          </p:nvSpPr>
          <p:spPr>
            <a:xfrm>
              <a:off x="10916695" y="2618410"/>
              <a:ext cx="1077955" cy="85592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7" name="TextBox 76"/>
            <p:cNvSpPr txBox="1"/>
            <p:nvPr/>
          </p:nvSpPr>
          <p:spPr>
            <a:xfrm>
              <a:off x="7702426" y="2852618"/>
              <a:ext cx="654345" cy="400110"/>
            </a:xfrm>
            <a:prstGeom prst="rect">
              <a:avLst/>
            </a:prstGeom>
            <a:noFill/>
          </p:spPr>
          <p:txBody>
            <a:bodyPr wrap="none" rtlCol="0">
              <a:spAutoFit/>
            </a:bodyPr>
            <a:lstStyle/>
            <a:p>
              <a:pPr algn="ctr"/>
              <a:r>
                <a:rPr lang="en-GB" sz="1000" dirty="0" smtClean="0"/>
                <a:t>CARGO</a:t>
              </a:r>
            </a:p>
            <a:p>
              <a:pPr algn="ctr"/>
              <a:r>
                <a:rPr lang="en-GB" sz="1000" dirty="0" smtClean="0"/>
                <a:t>LOAD</a:t>
              </a:r>
            </a:p>
          </p:txBody>
        </p:sp>
        <p:sp>
          <p:nvSpPr>
            <p:cNvPr id="78" name="Hexagon 77"/>
            <p:cNvSpPr/>
            <p:nvPr/>
          </p:nvSpPr>
          <p:spPr>
            <a:xfrm>
              <a:off x="8626043" y="2618439"/>
              <a:ext cx="1077955" cy="855921"/>
            </a:xfrm>
            <a:prstGeom prst="hexagon">
              <a:avLst/>
            </a:prstGeom>
            <a:solidFill>
              <a:srgbClr val="CCCCFF"/>
            </a:solidFill>
            <a:ln>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9" name="TextBox 78"/>
            <p:cNvSpPr txBox="1"/>
            <p:nvPr/>
          </p:nvSpPr>
          <p:spPr>
            <a:xfrm>
              <a:off x="8735252" y="2850033"/>
              <a:ext cx="865943" cy="400110"/>
            </a:xfrm>
            <a:prstGeom prst="rect">
              <a:avLst/>
            </a:prstGeom>
            <a:noFill/>
          </p:spPr>
          <p:txBody>
            <a:bodyPr wrap="none" rtlCol="0">
              <a:spAutoFit/>
            </a:bodyPr>
            <a:lstStyle/>
            <a:p>
              <a:pPr algn="ctr"/>
              <a:r>
                <a:rPr lang="en-GB" sz="1000" dirty="0" smtClean="0"/>
                <a:t>TRANSIT</a:t>
              </a:r>
            </a:p>
            <a:p>
              <a:pPr algn="ctr"/>
              <a:r>
                <a:rPr lang="en-GB" sz="1000" dirty="0" smtClean="0"/>
                <a:t>LOGISTICS</a:t>
              </a:r>
            </a:p>
          </p:txBody>
        </p:sp>
        <p:sp>
          <p:nvSpPr>
            <p:cNvPr id="80" name="TextBox 79"/>
            <p:cNvSpPr txBox="1"/>
            <p:nvPr/>
          </p:nvSpPr>
          <p:spPr>
            <a:xfrm>
              <a:off x="9831454" y="2845094"/>
              <a:ext cx="946093" cy="400110"/>
            </a:xfrm>
            <a:prstGeom prst="rect">
              <a:avLst/>
            </a:prstGeom>
            <a:noFill/>
          </p:spPr>
          <p:txBody>
            <a:bodyPr wrap="none" rtlCol="0">
              <a:spAutoFit/>
            </a:bodyPr>
            <a:lstStyle/>
            <a:p>
              <a:pPr algn="ctr"/>
              <a:r>
                <a:rPr lang="en-GB" sz="1000" dirty="0" smtClean="0"/>
                <a:t>CARGO</a:t>
              </a:r>
            </a:p>
            <a:p>
              <a:pPr algn="ctr"/>
              <a:r>
                <a:rPr lang="en-GB" sz="1000" dirty="0" smtClean="0"/>
                <a:t>DISCHARGE</a:t>
              </a:r>
            </a:p>
          </p:txBody>
        </p:sp>
        <p:sp>
          <p:nvSpPr>
            <p:cNvPr id="81" name="TextBox 80"/>
            <p:cNvSpPr txBox="1"/>
            <p:nvPr/>
          </p:nvSpPr>
          <p:spPr>
            <a:xfrm>
              <a:off x="11017893" y="2862907"/>
              <a:ext cx="875561" cy="400110"/>
            </a:xfrm>
            <a:prstGeom prst="rect">
              <a:avLst/>
            </a:prstGeom>
            <a:noFill/>
          </p:spPr>
          <p:txBody>
            <a:bodyPr wrap="none" rtlCol="0">
              <a:spAutoFit/>
            </a:bodyPr>
            <a:lstStyle/>
            <a:p>
              <a:pPr algn="ctr"/>
              <a:r>
                <a:rPr lang="en-GB" sz="1000" dirty="0" smtClean="0"/>
                <a:t>TITLE</a:t>
              </a:r>
            </a:p>
            <a:p>
              <a:pPr algn="ctr"/>
              <a:r>
                <a:rPr lang="en-GB" sz="1000" dirty="0" smtClean="0"/>
                <a:t>TRANSFER</a:t>
              </a:r>
            </a:p>
          </p:txBody>
        </p:sp>
        <p:cxnSp>
          <p:nvCxnSpPr>
            <p:cNvPr id="92" name="Straight Arrow Connector 91"/>
            <p:cNvCxnSpPr>
              <a:stCxn id="22" idx="3"/>
            </p:cNvCxnSpPr>
            <p:nvPr/>
          </p:nvCxnSpPr>
          <p:spPr>
            <a:xfrm>
              <a:off x="1176667" y="2163358"/>
              <a:ext cx="362162" cy="624557"/>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32" idx="0"/>
            </p:cNvCxnSpPr>
            <p:nvPr/>
          </p:nvCxnSpPr>
          <p:spPr>
            <a:xfrm flipV="1">
              <a:off x="1170980" y="3383781"/>
              <a:ext cx="367849" cy="609295"/>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31" idx="0"/>
              <a:endCxn id="30" idx="3"/>
            </p:cNvCxnSpPr>
            <p:nvPr/>
          </p:nvCxnSpPr>
          <p:spPr>
            <a:xfrm>
              <a:off x="1170980" y="3072739"/>
              <a:ext cx="217710"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30" idx="0"/>
              <a:endCxn id="36" idx="3"/>
            </p:cNvCxnSpPr>
            <p:nvPr/>
          </p:nvCxnSpPr>
          <p:spPr>
            <a:xfrm flipV="1">
              <a:off x="2831542" y="3072737"/>
              <a:ext cx="238226" cy="2"/>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36" idx="0"/>
              <a:endCxn id="50" idx="2"/>
            </p:cNvCxnSpPr>
            <p:nvPr/>
          </p:nvCxnSpPr>
          <p:spPr>
            <a:xfrm>
              <a:off x="4147723" y="3072737"/>
              <a:ext cx="238226" cy="877"/>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67" idx="0"/>
              <a:endCxn id="78" idx="3"/>
            </p:cNvCxnSpPr>
            <p:nvPr/>
          </p:nvCxnSpPr>
          <p:spPr>
            <a:xfrm flipV="1">
              <a:off x="8565375" y="3046400"/>
              <a:ext cx="60668" cy="2585"/>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78" idx="0"/>
              <a:endCxn id="68" idx="3"/>
            </p:cNvCxnSpPr>
            <p:nvPr/>
          </p:nvCxnSpPr>
          <p:spPr>
            <a:xfrm flipV="1">
              <a:off x="9703998" y="3042979"/>
              <a:ext cx="60668" cy="3421"/>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68" idx="0"/>
              <a:endCxn id="75" idx="3"/>
            </p:cNvCxnSpPr>
            <p:nvPr/>
          </p:nvCxnSpPr>
          <p:spPr>
            <a:xfrm>
              <a:off x="10842621" y="3042979"/>
              <a:ext cx="74074" cy="3392"/>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4635370" y="3880216"/>
            <a:ext cx="292212" cy="369332"/>
            <a:chOff x="4635370" y="3880216"/>
            <a:chExt cx="292212" cy="369332"/>
          </a:xfrm>
        </p:grpSpPr>
        <p:sp>
          <p:nvSpPr>
            <p:cNvPr id="175" name="Rectangle 174"/>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76" name="TextBox 175"/>
            <p:cNvSpPr txBox="1"/>
            <p:nvPr/>
          </p:nvSpPr>
          <p:spPr>
            <a:xfrm>
              <a:off x="4635370" y="3880216"/>
              <a:ext cx="292212" cy="369332"/>
            </a:xfrm>
            <a:prstGeom prst="rect">
              <a:avLst/>
            </a:prstGeom>
            <a:noFill/>
          </p:spPr>
          <p:txBody>
            <a:bodyPr wrap="square" rtlCol="0">
              <a:spAutoFit/>
            </a:bodyPr>
            <a:lstStyle/>
            <a:p>
              <a:r>
                <a:rPr lang="en-GB" dirty="0" smtClean="0"/>
                <a:t>1</a:t>
              </a:r>
              <a:endParaRPr lang="en-GB" dirty="0"/>
            </a:p>
          </p:txBody>
        </p:sp>
      </p:grpSp>
      <p:grpSp>
        <p:nvGrpSpPr>
          <p:cNvPr id="178" name="Group 177"/>
          <p:cNvGrpSpPr/>
          <p:nvPr/>
        </p:nvGrpSpPr>
        <p:grpSpPr>
          <a:xfrm>
            <a:off x="6902184" y="4086384"/>
            <a:ext cx="292212" cy="369332"/>
            <a:chOff x="4635370" y="3880216"/>
            <a:chExt cx="292212" cy="369332"/>
          </a:xfrm>
        </p:grpSpPr>
        <p:sp>
          <p:nvSpPr>
            <p:cNvPr id="179" name="Rectangle 178"/>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0" name="TextBox 179"/>
            <p:cNvSpPr txBox="1"/>
            <p:nvPr/>
          </p:nvSpPr>
          <p:spPr>
            <a:xfrm>
              <a:off x="4635370" y="3880216"/>
              <a:ext cx="292212" cy="369332"/>
            </a:xfrm>
            <a:prstGeom prst="rect">
              <a:avLst/>
            </a:prstGeom>
            <a:noFill/>
          </p:spPr>
          <p:txBody>
            <a:bodyPr wrap="square" rtlCol="0">
              <a:spAutoFit/>
            </a:bodyPr>
            <a:lstStyle/>
            <a:p>
              <a:r>
                <a:rPr lang="en-GB" dirty="0" smtClean="0"/>
                <a:t>2</a:t>
              </a:r>
              <a:endParaRPr lang="en-GB" dirty="0"/>
            </a:p>
          </p:txBody>
        </p:sp>
      </p:grpSp>
      <p:grpSp>
        <p:nvGrpSpPr>
          <p:cNvPr id="181" name="Group 180"/>
          <p:cNvGrpSpPr/>
          <p:nvPr/>
        </p:nvGrpSpPr>
        <p:grpSpPr>
          <a:xfrm>
            <a:off x="9017502" y="1602709"/>
            <a:ext cx="292212" cy="369332"/>
            <a:chOff x="4635370" y="3880216"/>
            <a:chExt cx="292212" cy="369332"/>
          </a:xfrm>
        </p:grpSpPr>
        <p:sp>
          <p:nvSpPr>
            <p:cNvPr id="182" name="Rectangle 181"/>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3" name="TextBox 182"/>
            <p:cNvSpPr txBox="1"/>
            <p:nvPr/>
          </p:nvSpPr>
          <p:spPr>
            <a:xfrm>
              <a:off x="4635370" y="3880216"/>
              <a:ext cx="292212" cy="369332"/>
            </a:xfrm>
            <a:prstGeom prst="rect">
              <a:avLst/>
            </a:prstGeom>
            <a:noFill/>
          </p:spPr>
          <p:txBody>
            <a:bodyPr wrap="square" rtlCol="0">
              <a:spAutoFit/>
            </a:bodyPr>
            <a:lstStyle/>
            <a:p>
              <a:r>
                <a:rPr lang="en-GB" dirty="0" smtClean="0"/>
                <a:t>3</a:t>
              </a:r>
              <a:endParaRPr lang="en-GB" dirty="0"/>
            </a:p>
          </p:txBody>
        </p:sp>
      </p:grpSp>
      <p:grpSp>
        <p:nvGrpSpPr>
          <p:cNvPr id="184" name="Group 183"/>
          <p:cNvGrpSpPr/>
          <p:nvPr/>
        </p:nvGrpSpPr>
        <p:grpSpPr>
          <a:xfrm>
            <a:off x="8072838" y="5249604"/>
            <a:ext cx="292212" cy="369332"/>
            <a:chOff x="4635370" y="3880216"/>
            <a:chExt cx="292212" cy="369332"/>
          </a:xfrm>
        </p:grpSpPr>
        <p:sp>
          <p:nvSpPr>
            <p:cNvPr id="185" name="Rectangle 184"/>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6" name="TextBox 185"/>
            <p:cNvSpPr txBox="1"/>
            <p:nvPr/>
          </p:nvSpPr>
          <p:spPr>
            <a:xfrm>
              <a:off x="4635370" y="3880216"/>
              <a:ext cx="292212" cy="369332"/>
            </a:xfrm>
            <a:prstGeom prst="rect">
              <a:avLst/>
            </a:prstGeom>
            <a:noFill/>
          </p:spPr>
          <p:txBody>
            <a:bodyPr wrap="square" rtlCol="0">
              <a:spAutoFit/>
            </a:bodyPr>
            <a:lstStyle/>
            <a:p>
              <a:r>
                <a:rPr lang="en-GB" dirty="0" smtClean="0"/>
                <a:t>4</a:t>
              </a:r>
              <a:endParaRPr lang="en-GB" dirty="0"/>
            </a:p>
          </p:txBody>
        </p:sp>
      </p:grpSp>
      <p:grpSp>
        <p:nvGrpSpPr>
          <p:cNvPr id="187" name="Group 186"/>
          <p:cNvGrpSpPr/>
          <p:nvPr/>
        </p:nvGrpSpPr>
        <p:grpSpPr>
          <a:xfrm>
            <a:off x="10370723" y="5226480"/>
            <a:ext cx="292212" cy="369332"/>
            <a:chOff x="4635370" y="3880216"/>
            <a:chExt cx="292212" cy="369332"/>
          </a:xfrm>
        </p:grpSpPr>
        <p:sp>
          <p:nvSpPr>
            <p:cNvPr id="188" name="Rectangle 187"/>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9" name="TextBox 188"/>
            <p:cNvSpPr txBox="1"/>
            <p:nvPr/>
          </p:nvSpPr>
          <p:spPr>
            <a:xfrm>
              <a:off x="4635370" y="3880216"/>
              <a:ext cx="292212" cy="369332"/>
            </a:xfrm>
            <a:prstGeom prst="rect">
              <a:avLst/>
            </a:prstGeom>
            <a:noFill/>
          </p:spPr>
          <p:txBody>
            <a:bodyPr wrap="square" rtlCol="0">
              <a:spAutoFit/>
            </a:bodyPr>
            <a:lstStyle/>
            <a:p>
              <a:r>
                <a:rPr lang="en-GB" dirty="0" smtClean="0"/>
                <a:t>5</a:t>
              </a:r>
              <a:endParaRPr lang="en-GB" dirty="0"/>
            </a:p>
          </p:txBody>
        </p:sp>
      </p:grpSp>
      <p:grpSp>
        <p:nvGrpSpPr>
          <p:cNvPr id="193" name="Group 192"/>
          <p:cNvGrpSpPr/>
          <p:nvPr/>
        </p:nvGrpSpPr>
        <p:grpSpPr>
          <a:xfrm>
            <a:off x="674345" y="1163634"/>
            <a:ext cx="10056246" cy="4914726"/>
            <a:chOff x="674345" y="1163634"/>
            <a:chExt cx="10056246" cy="4914726"/>
          </a:xfrm>
        </p:grpSpPr>
        <p:sp>
          <p:nvSpPr>
            <p:cNvPr id="190" name="Rectangle 189"/>
            <p:cNvSpPr/>
            <p:nvPr/>
          </p:nvSpPr>
          <p:spPr>
            <a:xfrm>
              <a:off x="4927582" y="1531917"/>
              <a:ext cx="2464808" cy="2297875"/>
            </a:xfrm>
            <a:prstGeom prst="rect">
              <a:avLst/>
            </a:prstGeom>
            <a:solidFill>
              <a:schemeClr val="bg1">
                <a:lumMod val="95000"/>
              </a:schemeClr>
            </a:solidFill>
            <a:ln w="6350">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nvGrpSpPr>
            <p:cNvPr id="173" name="Group 172"/>
            <p:cNvGrpSpPr/>
            <p:nvPr/>
          </p:nvGrpSpPr>
          <p:grpSpPr>
            <a:xfrm>
              <a:off x="674345" y="1613790"/>
              <a:ext cx="10056246" cy="4464570"/>
              <a:chOff x="674345" y="1613790"/>
              <a:chExt cx="10056246" cy="4464570"/>
            </a:xfrm>
          </p:grpSpPr>
          <p:sp>
            <p:nvSpPr>
              <p:cNvPr id="169" name="TextBox 168"/>
              <p:cNvSpPr txBox="1"/>
              <p:nvPr/>
            </p:nvSpPr>
            <p:spPr>
              <a:xfrm>
                <a:off x="674345" y="5709028"/>
                <a:ext cx="8272521" cy="369332"/>
              </a:xfrm>
              <a:prstGeom prst="rect">
                <a:avLst/>
              </a:prstGeom>
              <a:noFill/>
            </p:spPr>
            <p:txBody>
              <a:bodyPr wrap="none" rtlCol="0">
                <a:spAutoFit/>
              </a:bodyPr>
              <a:lstStyle/>
              <a:p>
                <a:r>
                  <a:rPr lang="en-GB" dirty="0" smtClean="0"/>
                  <a:t>The addition of ABT creates more points of revenue creation on the value chain</a:t>
                </a:r>
                <a:endParaRPr lang="en-GB" dirty="0"/>
              </a:p>
            </p:txBody>
          </p:sp>
          <p:grpSp>
            <p:nvGrpSpPr>
              <p:cNvPr id="172" name="Group 171"/>
              <p:cNvGrpSpPr/>
              <p:nvPr/>
            </p:nvGrpSpPr>
            <p:grpSpPr>
              <a:xfrm>
                <a:off x="4386712" y="1613790"/>
                <a:ext cx="6343879" cy="3801348"/>
                <a:chOff x="4386712" y="1613790"/>
                <a:chExt cx="6343879" cy="3801348"/>
              </a:xfrm>
            </p:grpSpPr>
            <p:grpSp>
              <p:nvGrpSpPr>
                <p:cNvPr id="168" name="Group 167"/>
                <p:cNvGrpSpPr/>
                <p:nvPr/>
              </p:nvGrpSpPr>
              <p:grpSpPr>
                <a:xfrm>
                  <a:off x="5014972" y="1613790"/>
                  <a:ext cx="5715619" cy="3801348"/>
                  <a:chOff x="5014972" y="1340657"/>
                  <a:chExt cx="5715619" cy="3801348"/>
                </a:xfrm>
              </p:grpSpPr>
              <p:sp>
                <p:nvSpPr>
                  <p:cNvPr id="52" name="Hexagon 51"/>
                  <p:cNvSpPr/>
                  <p:nvPr/>
                </p:nvSpPr>
                <p:spPr>
                  <a:xfrm>
                    <a:off x="6263236" y="2615018"/>
                    <a:ext cx="1077955" cy="855921"/>
                  </a:xfrm>
                  <a:prstGeom prst="hexagon">
                    <a:avLst/>
                  </a:prstGeom>
                  <a:solidFill>
                    <a:schemeClr val="accent3">
                      <a:lumMod val="20000"/>
                      <a:lumOff val="80000"/>
                    </a:schemeClr>
                  </a:solidFill>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4" name="Hexagon 53"/>
                  <p:cNvSpPr/>
                  <p:nvPr/>
                </p:nvSpPr>
                <p:spPr>
                  <a:xfrm>
                    <a:off x="5025550" y="1340657"/>
                    <a:ext cx="1077955" cy="855921"/>
                  </a:xfrm>
                  <a:prstGeom prst="hexagon">
                    <a:avLst/>
                  </a:prstGeom>
                  <a:solidFill>
                    <a:schemeClr val="accent3">
                      <a:lumMod val="20000"/>
                      <a:lumOff val="80000"/>
                    </a:schemeClr>
                  </a:solidFill>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5" name="Hexagon 54"/>
                  <p:cNvSpPr/>
                  <p:nvPr/>
                </p:nvSpPr>
                <p:spPr>
                  <a:xfrm>
                    <a:off x="6240791" y="1340657"/>
                    <a:ext cx="1077955" cy="855921"/>
                  </a:xfrm>
                  <a:prstGeom prst="hexagon">
                    <a:avLst/>
                  </a:prstGeom>
                  <a:solidFill>
                    <a:schemeClr val="accent3">
                      <a:lumMod val="20000"/>
                      <a:lumOff val="80000"/>
                    </a:schemeClr>
                  </a:solidFill>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8" name="Hexagon 57"/>
                  <p:cNvSpPr/>
                  <p:nvPr/>
                </p:nvSpPr>
                <p:spPr>
                  <a:xfrm>
                    <a:off x="7456032" y="1345543"/>
                    <a:ext cx="1077955" cy="855921"/>
                  </a:xfrm>
                  <a:prstGeom prst="hexagon">
                    <a:avLst/>
                  </a:prstGeom>
                  <a:solidFill>
                    <a:schemeClr val="accent3">
                      <a:lumMod val="20000"/>
                      <a:lumOff val="80000"/>
                    </a:schemeClr>
                  </a:solidFill>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9" name="Oval 58"/>
                  <p:cNvSpPr/>
                  <p:nvPr/>
                </p:nvSpPr>
                <p:spPr>
                  <a:xfrm>
                    <a:off x="8710674" y="1564272"/>
                    <a:ext cx="424657" cy="445859"/>
                  </a:xfrm>
                  <a:prstGeom prst="ellipse">
                    <a:avLst/>
                  </a:prstGeom>
                  <a:solidFill>
                    <a:schemeClr val="accent6">
                      <a:lumMod val="60000"/>
                      <a:lumOff val="40000"/>
                    </a:schemeClr>
                  </a:solidFill>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0" name="TextBox 59"/>
                  <p:cNvSpPr txBox="1"/>
                  <p:nvPr/>
                </p:nvSpPr>
                <p:spPr>
                  <a:xfrm>
                    <a:off x="8765650" y="1602535"/>
                    <a:ext cx="302821" cy="369332"/>
                  </a:xfrm>
                  <a:prstGeom prst="rect">
                    <a:avLst/>
                  </a:prstGeom>
                  <a:noFill/>
                </p:spPr>
                <p:txBody>
                  <a:bodyPr wrap="square" rtlCol="0">
                    <a:spAutoFit/>
                  </a:bodyPr>
                  <a:lstStyle/>
                  <a:p>
                    <a:r>
                      <a:rPr lang="en-GB" dirty="0" smtClean="0"/>
                      <a:t>$</a:t>
                    </a:r>
                    <a:endParaRPr lang="en-GB" dirty="0"/>
                  </a:p>
                </p:txBody>
              </p:sp>
              <p:sp>
                <p:nvSpPr>
                  <p:cNvPr id="61" name="Oval 60"/>
                  <p:cNvSpPr/>
                  <p:nvPr/>
                </p:nvSpPr>
                <p:spPr>
                  <a:xfrm>
                    <a:off x="6597129" y="3599780"/>
                    <a:ext cx="424657" cy="445859"/>
                  </a:xfrm>
                  <a:prstGeom prst="ellipse">
                    <a:avLst/>
                  </a:prstGeom>
                  <a:solidFill>
                    <a:schemeClr val="accent6">
                      <a:lumMod val="60000"/>
                      <a:lumOff val="40000"/>
                    </a:schemeClr>
                  </a:solidFill>
                  <a:ln>
                    <a:solidFill>
                      <a:schemeClr val="accent6">
                        <a:lumMod val="75000"/>
                      </a:schemeClr>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2" name="TextBox 61"/>
                  <p:cNvSpPr txBox="1"/>
                  <p:nvPr/>
                </p:nvSpPr>
                <p:spPr>
                  <a:xfrm>
                    <a:off x="6652105" y="3638043"/>
                    <a:ext cx="302821" cy="369332"/>
                  </a:xfrm>
                  <a:prstGeom prst="rect">
                    <a:avLst/>
                  </a:prstGeom>
                  <a:noFill/>
                </p:spPr>
                <p:txBody>
                  <a:bodyPr wrap="square" rtlCol="0">
                    <a:spAutoFit/>
                  </a:bodyPr>
                  <a:lstStyle/>
                  <a:p>
                    <a:r>
                      <a:rPr lang="en-GB" dirty="0" smtClean="0"/>
                      <a:t>$</a:t>
                    </a:r>
                    <a:endParaRPr lang="en-GB" dirty="0"/>
                  </a:p>
                </p:txBody>
              </p:sp>
              <p:sp>
                <p:nvSpPr>
                  <p:cNvPr id="69" name="Hexagon 68"/>
                  <p:cNvSpPr/>
                  <p:nvPr/>
                </p:nvSpPr>
                <p:spPr>
                  <a:xfrm>
                    <a:off x="7611403" y="3896505"/>
                    <a:ext cx="826592" cy="682831"/>
                  </a:xfrm>
                  <a:prstGeom prst="hexagon">
                    <a:avLst/>
                  </a:prstGeom>
                  <a:solidFill>
                    <a:schemeClr val="accent3">
                      <a:lumMod val="20000"/>
                      <a:lumOff val="80000"/>
                    </a:schemeClr>
                  </a:solidFill>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0" name="Hexagon 69"/>
                  <p:cNvSpPr/>
                  <p:nvPr/>
                </p:nvSpPr>
                <p:spPr>
                  <a:xfrm>
                    <a:off x="9884324" y="3896505"/>
                    <a:ext cx="826592" cy="682831"/>
                  </a:xfrm>
                  <a:prstGeom prst="hexagon">
                    <a:avLst/>
                  </a:prstGeom>
                  <a:solidFill>
                    <a:schemeClr val="accent3">
                      <a:lumMod val="20000"/>
                      <a:lumOff val="80000"/>
                    </a:schemeClr>
                  </a:solidFill>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1" name="Oval 70"/>
                  <p:cNvSpPr/>
                  <p:nvPr/>
                </p:nvSpPr>
                <p:spPr>
                  <a:xfrm>
                    <a:off x="7806171" y="4696146"/>
                    <a:ext cx="424657" cy="445859"/>
                  </a:xfrm>
                  <a:prstGeom prst="ellipse">
                    <a:avLst/>
                  </a:prstGeom>
                  <a:solidFill>
                    <a:schemeClr val="accent6">
                      <a:lumMod val="60000"/>
                      <a:lumOff val="40000"/>
                    </a:schemeClr>
                  </a:solidFill>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2" name="TextBox 71"/>
                  <p:cNvSpPr txBox="1"/>
                  <p:nvPr/>
                </p:nvSpPr>
                <p:spPr>
                  <a:xfrm>
                    <a:off x="7861147" y="4734409"/>
                    <a:ext cx="302821" cy="369332"/>
                  </a:xfrm>
                  <a:prstGeom prst="rect">
                    <a:avLst/>
                  </a:prstGeom>
                  <a:noFill/>
                </p:spPr>
                <p:txBody>
                  <a:bodyPr wrap="square" rtlCol="0">
                    <a:spAutoFit/>
                  </a:bodyPr>
                  <a:lstStyle/>
                  <a:p>
                    <a:r>
                      <a:rPr lang="en-GB" dirty="0" smtClean="0"/>
                      <a:t>$</a:t>
                    </a:r>
                    <a:endParaRPr lang="en-GB" dirty="0"/>
                  </a:p>
                </p:txBody>
              </p:sp>
              <p:sp>
                <p:nvSpPr>
                  <p:cNvPr id="73" name="Oval 72"/>
                  <p:cNvSpPr/>
                  <p:nvPr/>
                </p:nvSpPr>
                <p:spPr>
                  <a:xfrm>
                    <a:off x="10092172" y="4692155"/>
                    <a:ext cx="424657" cy="445859"/>
                  </a:xfrm>
                  <a:prstGeom prst="ellipse">
                    <a:avLst/>
                  </a:prstGeom>
                  <a:solidFill>
                    <a:schemeClr val="accent6">
                      <a:lumMod val="60000"/>
                      <a:lumOff val="40000"/>
                    </a:schemeClr>
                  </a:solidFill>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4" name="TextBox 73"/>
                  <p:cNvSpPr txBox="1"/>
                  <p:nvPr/>
                </p:nvSpPr>
                <p:spPr>
                  <a:xfrm>
                    <a:off x="10147148" y="4730418"/>
                    <a:ext cx="302821" cy="369332"/>
                  </a:xfrm>
                  <a:prstGeom prst="rect">
                    <a:avLst/>
                  </a:prstGeom>
                  <a:noFill/>
                </p:spPr>
                <p:txBody>
                  <a:bodyPr wrap="square" rtlCol="0">
                    <a:spAutoFit/>
                  </a:bodyPr>
                  <a:lstStyle/>
                  <a:p>
                    <a:r>
                      <a:rPr lang="en-GB" dirty="0" smtClean="0"/>
                      <a:t>$</a:t>
                    </a:r>
                    <a:endParaRPr lang="en-GB" dirty="0"/>
                  </a:p>
                </p:txBody>
              </p:sp>
              <p:sp>
                <p:nvSpPr>
                  <p:cNvPr id="82" name="TextBox 81"/>
                  <p:cNvSpPr txBox="1"/>
                  <p:nvPr/>
                </p:nvSpPr>
                <p:spPr>
                  <a:xfrm>
                    <a:off x="6286274" y="2663217"/>
                    <a:ext cx="1043876" cy="707886"/>
                  </a:xfrm>
                  <a:prstGeom prst="rect">
                    <a:avLst/>
                  </a:prstGeom>
                  <a:noFill/>
                </p:spPr>
                <p:txBody>
                  <a:bodyPr wrap="none" rtlCol="0">
                    <a:spAutoFit/>
                  </a:bodyPr>
                  <a:lstStyle/>
                  <a:p>
                    <a:pPr algn="ctr"/>
                    <a:r>
                      <a:rPr lang="en-GB" sz="1000" dirty="0" smtClean="0"/>
                      <a:t>HEDGED</a:t>
                    </a:r>
                  </a:p>
                  <a:p>
                    <a:pPr algn="ctr"/>
                    <a:r>
                      <a:rPr lang="en-GB" sz="1000" dirty="0" smtClean="0"/>
                      <a:t>POSITION</a:t>
                    </a:r>
                  </a:p>
                  <a:p>
                    <a:pPr algn="ctr"/>
                    <a:r>
                      <a:rPr lang="en-GB" sz="1000" dirty="0" smtClean="0"/>
                      <a:t>ON PHYSICAL</a:t>
                    </a:r>
                  </a:p>
                  <a:p>
                    <a:pPr algn="ctr"/>
                    <a:r>
                      <a:rPr lang="en-GB" sz="1000" dirty="0" smtClean="0"/>
                      <a:t>BOOK</a:t>
                    </a:r>
                    <a:endParaRPr lang="en-GB" sz="1000" dirty="0"/>
                  </a:p>
                </p:txBody>
              </p:sp>
              <p:sp>
                <p:nvSpPr>
                  <p:cNvPr id="83" name="TextBox 82"/>
                  <p:cNvSpPr txBox="1"/>
                  <p:nvPr/>
                </p:nvSpPr>
                <p:spPr>
                  <a:xfrm>
                    <a:off x="5099020" y="1432126"/>
                    <a:ext cx="923651" cy="677108"/>
                  </a:xfrm>
                  <a:prstGeom prst="rect">
                    <a:avLst/>
                  </a:prstGeom>
                  <a:noFill/>
                </p:spPr>
                <p:txBody>
                  <a:bodyPr wrap="none" rtlCol="0">
                    <a:spAutoFit/>
                  </a:bodyPr>
                  <a:lstStyle/>
                  <a:p>
                    <a:pPr algn="ctr"/>
                    <a:r>
                      <a:rPr lang="en-GB" sz="1000" dirty="0" smtClean="0"/>
                      <a:t>PAPER</a:t>
                    </a:r>
                  </a:p>
                  <a:p>
                    <a:pPr algn="ctr"/>
                    <a:r>
                      <a:rPr lang="en-GB" sz="1000" dirty="0" smtClean="0"/>
                      <a:t>TRADERS</a:t>
                    </a:r>
                  </a:p>
                  <a:p>
                    <a:pPr algn="ctr"/>
                    <a:r>
                      <a:rPr lang="en-GB" sz="1000" dirty="0" smtClean="0"/>
                      <a:t>NEGOTIATE</a:t>
                    </a:r>
                  </a:p>
                  <a:p>
                    <a:pPr algn="ctr"/>
                    <a:r>
                      <a:rPr lang="en-GB" sz="800" i="1" dirty="0"/>
                      <a:t>(INTERNAL</a:t>
                    </a:r>
                    <a:r>
                      <a:rPr lang="en-GB" sz="800" i="1" dirty="0" smtClean="0"/>
                      <a:t>)</a:t>
                    </a:r>
                    <a:endParaRPr lang="en-GB" sz="800" i="1" dirty="0"/>
                  </a:p>
                </p:txBody>
              </p:sp>
              <p:sp>
                <p:nvSpPr>
                  <p:cNvPr id="84" name="Hexagon 83"/>
                  <p:cNvSpPr/>
                  <p:nvPr/>
                </p:nvSpPr>
                <p:spPr>
                  <a:xfrm>
                    <a:off x="5014972" y="2644776"/>
                    <a:ext cx="1077955" cy="855921"/>
                  </a:xfrm>
                  <a:prstGeom prst="hexagon">
                    <a:avLst/>
                  </a:prstGeom>
                  <a:solidFill>
                    <a:schemeClr val="accent3">
                      <a:lumMod val="20000"/>
                      <a:lumOff val="80000"/>
                    </a:schemeClr>
                  </a:solidFill>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5" name="TextBox 84"/>
                  <p:cNvSpPr txBox="1"/>
                  <p:nvPr/>
                </p:nvSpPr>
                <p:spPr>
                  <a:xfrm>
                    <a:off x="5092123" y="2706673"/>
                    <a:ext cx="923650" cy="677108"/>
                  </a:xfrm>
                  <a:prstGeom prst="rect">
                    <a:avLst/>
                  </a:prstGeom>
                  <a:noFill/>
                </p:spPr>
                <p:txBody>
                  <a:bodyPr wrap="none" rtlCol="0">
                    <a:spAutoFit/>
                  </a:bodyPr>
                  <a:lstStyle/>
                  <a:p>
                    <a:pPr algn="ctr"/>
                    <a:r>
                      <a:rPr lang="en-GB" sz="1000" dirty="0" smtClean="0"/>
                      <a:t>PHYSICAL</a:t>
                    </a:r>
                  </a:p>
                  <a:p>
                    <a:pPr algn="ctr"/>
                    <a:r>
                      <a:rPr lang="en-GB" sz="1000" dirty="0" smtClean="0"/>
                      <a:t>TRADERS</a:t>
                    </a:r>
                  </a:p>
                  <a:p>
                    <a:pPr algn="ctr"/>
                    <a:r>
                      <a:rPr lang="en-GB" sz="1000" dirty="0" smtClean="0"/>
                      <a:t>NEGOTIATE</a:t>
                    </a:r>
                  </a:p>
                  <a:p>
                    <a:pPr algn="ctr"/>
                    <a:r>
                      <a:rPr lang="en-GB" sz="800" i="1" dirty="0" smtClean="0"/>
                      <a:t>(INTERNAL)</a:t>
                    </a:r>
                    <a:endParaRPr lang="en-GB" sz="800" i="1" dirty="0"/>
                  </a:p>
                </p:txBody>
              </p:sp>
              <p:sp>
                <p:nvSpPr>
                  <p:cNvPr id="87" name="TextBox 86"/>
                  <p:cNvSpPr txBox="1"/>
                  <p:nvPr/>
                </p:nvSpPr>
                <p:spPr>
                  <a:xfrm>
                    <a:off x="6261006" y="1515862"/>
                    <a:ext cx="1023036" cy="553998"/>
                  </a:xfrm>
                  <a:prstGeom prst="rect">
                    <a:avLst/>
                  </a:prstGeom>
                  <a:noFill/>
                </p:spPr>
                <p:txBody>
                  <a:bodyPr wrap="none" rtlCol="0">
                    <a:spAutoFit/>
                  </a:bodyPr>
                  <a:lstStyle/>
                  <a:p>
                    <a:pPr algn="ctr"/>
                    <a:r>
                      <a:rPr lang="en-GB" sz="1000" dirty="0" smtClean="0"/>
                      <a:t>TAKE RISK</a:t>
                    </a:r>
                  </a:p>
                  <a:p>
                    <a:pPr algn="ctr"/>
                    <a:r>
                      <a:rPr lang="en-GB" sz="1000" dirty="0" smtClean="0"/>
                      <a:t>ONTO PAPER</a:t>
                    </a:r>
                  </a:p>
                  <a:p>
                    <a:pPr algn="ctr"/>
                    <a:r>
                      <a:rPr lang="en-GB" sz="1000" dirty="0" smtClean="0"/>
                      <a:t>BOOK</a:t>
                    </a:r>
                    <a:endParaRPr lang="en-GB" sz="800" dirty="0"/>
                  </a:p>
                </p:txBody>
              </p:sp>
              <p:sp>
                <p:nvSpPr>
                  <p:cNvPr id="88" name="TextBox 87"/>
                  <p:cNvSpPr txBox="1"/>
                  <p:nvPr/>
                </p:nvSpPr>
                <p:spPr>
                  <a:xfrm>
                    <a:off x="7533184" y="1416553"/>
                    <a:ext cx="923650" cy="677108"/>
                  </a:xfrm>
                  <a:prstGeom prst="rect">
                    <a:avLst/>
                  </a:prstGeom>
                  <a:noFill/>
                </p:spPr>
                <p:txBody>
                  <a:bodyPr wrap="none" rtlCol="0">
                    <a:spAutoFit/>
                  </a:bodyPr>
                  <a:lstStyle/>
                  <a:p>
                    <a:pPr algn="ctr"/>
                    <a:r>
                      <a:rPr lang="en-GB" sz="1000" dirty="0" smtClean="0"/>
                      <a:t>PAPER</a:t>
                    </a:r>
                  </a:p>
                  <a:p>
                    <a:pPr algn="ctr"/>
                    <a:r>
                      <a:rPr lang="en-GB" sz="1000" dirty="0" smtClean="0"/>
                      <a:t>TRADERS</a:t>
                    </a:r>
                  </a:p>
                  <a:p>
                    <a:pPr algn="ctr"/>
                    <a:r>
                      <a:rPr lang="en-GB" sz="1000" dirty="0" smtClean="0"/>
                      <a:t>NEGOTIATE</a:t>
                    </a:r>
                  </a:p>
                  <a:p>
                    <a:pPr algn="ctr"/>
                    <a:r>
                      <a:rPr lang="en-GB" sz="800" i="1" dirty="0" smtClean="0"/>
                      <a:t>(EXTERNAL)</a:t>
                    </a:r>
                    <a:endParaRPr lang="en-GB" sz="800" i="1" dirty="0"/>
                  </a:p>
                </p:txBody>
              </p:sp>
              <p:sp>
                <p:nvSpPr>
                  <p:cNvPr id="89" name="TextBox 88"/>
                  <p:cNvSpPr txBox="1"/>
                  <p:nvPr/>
                </p:nvSpPr>
                <p:spPr>
                  <a:xfrm>
                    <a:off x="7596626" y="4045639"/>
                    <a:ext cx="865943" cy="338554"/>
                  </a:xfrm>
                  <a:prstGeom prst="rect">
                    <a:avLst/>
                  </a:prstGeom>
                  <a:noFill/>
                </p:spPr>
                <p:txBody>
                  <a:bodyPr wrap="none" rtlCol="0">
                    <a:spAutoFit/>
                  </a:bodyPr>
                  <a:lstStyle/>
                  <a:p>
                    <a:pPr algn="ctr"/>
                    <a:r>
                      <a:rPr lang="en-GB" sz="800" dirty="0" smtClean="0"/>
                      <a:t>LEVERAGE</a:t>
                    </a:r>
                  </a:p>
                  <a:p>
                    <a:pPr algn="ctr"/>
                    <a:r>
                      <a:rPr lang="en-GB" sz="800" dirty="0" smtClean="0"/>
                      <a:t>OPTIONALITY</a:t>
                    </a:r>
                  </a:p>
                </p:txBody>
              </p:sp>
              <p:sp>
                <p:nvSpPr>
                  <p:cNvPr id="90" name="TextBox 89"/>
                  <p:cNvSpPr txBox="1"/>
                  <p:nvPr/>
                </p:nvSpPr>
                <p:spPr>
                  <a:xfrm>
                    <a:off x="9864648" y="4068643"/>
                    <a:ext cx="865943" cy="338554"/>
                  </a:xfrm>
                  <a:prstGeom prst="rect">
                    <a:avLst/>
                  </a:prstGeom>
                  <a:noFill/>
                </p:spPr>
                <p:txBody>
                  <a:bodyPr wrap="none" rtlCol="0">
                    <a:spAutoFit/>
                  </a:bodyPr>
                  <a:lstStyle/>
                  <a:p>
                    <a:pPr algn="ctr"/>
                    <a:r>
                      <a:rPr lang="en-GB" sz="800" dirty="0" smtClean="0"/>
                      <a:t>LEVERAGE</a:t>
                    </a:r>
                  </a:p>
                  <a:p>
                    <a:pPr algn="ctr"/>
                    <a:r>
                      <a:rPr lang="en-GB" sz="800" dirty="0" smtClean="0"/>
                      <a:t>OPTIONALITY</a:t>
                    </a:r>
                  </a:p>
                </p:txBody>
              </p:sp>
              <p:cxnSp>
                <p:nvCxnSpPr>
                  <p:cNvPr id="114" name="Straight Arrow Connector 113"/>
                  <p:cNvCxnSpPr/>
                  <p:nvPr/>
                </p:nvCxnSpPr>
                <p:spPr>
                  <a:xfrm flipH="1" flipV="1">
                    <a:off x="5585240" y="2196578"/>
                    <a:ext cx="5295" cy="448198"/>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54" idx="0"/>
                    <a:endCxn id="55" idx="3"/>
                  </p:cNvCxnSpPr>
                  <p:nvPr/>
                </p:nvCxnSpPr>
                <p:spPr>
                  <a:xfrm>
                    <a:off x="6103505" y="1768618"/>
                    <a:ext cx="13728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55" idx="0"/>
                    <a:endCxn id="58" idx="3"/>
                  </p:cNvCxnSpPr>
                  <p:nvPr/>
                </p:nvCxnSpPr>
                <p:spPr>
                  <a:xfrm>
                    <a:off x="7318746" y="1768618"/>
                    <a:ext cx="137286" cy="488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58" idx="0"/>
                    <a:endCxn id="59" idx="2"/>
                  </p:cNvCxnSpPr>
                  <p:nvPr/>
                </p:nvCxnSpPr>
                <p:spPr>
                  <a:xfrm>
                    <a:off x="8533987" y="1773504"/>
                    <a:ext cx="176687" cy="13698"/>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H="1">
                    <a:off x="6802213" y="2196578"/>
                    <a:ext cx="1" cy="43326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8012557" y="3470939"/>
                    <a:ext cx="12142" cy="431382"/>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endCxn id="72" idx="0"/>
                  </p:cNvCxnSpPr>
                  <p:nvPr/>
                </p:nvCxnSpPr>
                <p:spPr>
                  <a:xfrm>
                    <a:off x="8012557" y="4579336"/>
                    <a:ext cx="1" cy="155073"/>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0304500" y="3484322"/>
                    <a:ext cx="0" cy="41797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74" idx="0"/>
                  </p:cNvCxnSpPr>
                  <p:nvPr/>
                </p:nvCxnSpPr>
                <p:spPr>
                  <a:xfrm flipH="1">
                    <a:off x="10298559" y="4579336"/>
                    <a:ext cx="5941" cy="151082"/>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endCxn id="62" idx="0"/>
                  </p:cNvCxnSpPr>
                  <p:nvPr/>
                </p:nvCxnSpPr>
                <p:spPr>
                  <a:xfrm>
                    <a:off x="6802213" y="3470939"/>
                    <a:ext cx="1303" cy="167104"/>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Elbow Connector 156"/>
                  <p:cNvCxnSpPr>
                    <a:stCxn id="89" idx="1"/>
                  </p:cNvCxnSpPr>
                  <p:nvPr/>
                </p:nvCxnSpPr>
                <p:spPr>
                  <a:xfrm rot="10800000">
                    <a:off x="5585240" y="3507582"/>
                    <a:ext cx="2011386" cy="707335"/>
                  </a:xfrm>
                  <a:prstGeom prst="bentConnector3">
                    <a:avLst>
                      <a:gd name="adj1" fmla="val 100184"/>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90" idx="1"/>
                    <a:endCxn id="89" idx="3"/>
                  </p:cNvCxnSpPr>
                  <p:nvPr/>
                </p:nvCxnSpPr>
                <p:spPr>
                  <a:xfrm flipH="1" flipV="1">
                    <a:off x="8462569" y="4214916"/>
                    <a:ext cx="1402079" cy="23004"/>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sp>
              <p:nvSpPr>
                <p:cNvPr id="170" name="Oval 169"/>
                <p:cNvSpPr/>
                <p:nvPr/>
              </p:nvSpPr>
              <p:spPr>
                <a:xfrm>
                  <a:off x="4386712" y="3568800"/>
                  <a:ext cx="424657" cy="445859"/>
                </a:xfrm>
                <a:prstGeom prst="ellipse">
                  <a:avLst/>
                </a:prstGeom>
                <a:solidFill>
                  <a:schemeClr val="accent6">
                    <a:lumMod val="60000"/>
                    <a:lumOff val="40000"/>
                  </a:schemeClr>
                </a:solidFill>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71" name="TextBox 170"/>
                <p:cNvSpPr txBox="1"/>
                <p:nvPr/>
              </p:nvSpPr>
              <p:spPr>
                <a:xfrm>
                  <a:off x="4442292" y="3607064"/>
                  <a:ext cx="302821" cy="369332"/>
                </a:xfrm>
                <a:prstGeom prst="rect">
                  <a:avLst/>
                </a:prstGeom>
                <a:noFill/>
              </p:spPr>
              <p:txBody>
                <a:bodyPr wrap="square" rtlCol="0">
                  <a:spAutoFit/>
                </a:bodyPr>
                <a:lstStyle/>
                <a:p>
                  <a:r>
                    <a:rPr lang="en-GB" dirty="0" smtClean="0"/>
                    <a:t>$</a:t>
                  </a:r>
                  <a:endParaRPr lang="en-GB" dirty="0"/>
                </a:p>
              </p:txBody>
            </p:sp>
          </p:grpSp>
        </p:grpSp>
        <p:sp>
          <p:nvSpPr>
            <p:cNvPr id="192" name="TextBox 191"/>
            <p:cNvSpPr txBox="1"/>
            <p:nvPr/>
          </p:nvSpPr>
          <p:spPr>
            <a:xfrm flipH="1">
              <a:off x="4927582" y="1163634"/>
              <a:ext cx="2464808" cy="400110"/>
            </a:xfrm>
            <a:prstGeom prst="rect">
              <a:avLst/>
            </a:prstGeom>
            <a:noFill/>
          </p:spPr>
          <p:txBody>
            <a:bodyPr wrap="square" rtlCol="0">
              <a:spAutoFit/>
            </a:bodyPr>
            <a:lstStyle/>
            <a:p>
              <a:pPr algn="ctr"/>
              <a:r>
                <a:rPr lang="en-GB" sz="1000" i="1" dirty="0"/>
                <a:t>i</a:t>
              </a:r>
              <a:r>
                <a:rPr lang="en-GB" sz="1000" i="1" dirty="0" smtClean="0"/>
                <a:t>nternal market</a:t>
              </a:r>
            </a:p>
            <a:p>
              <a:pPr algn="ctr"/>
              <a:r>
                <a:rPr lang="en-GB" sz="1000" i="1" dirty="0" smtClean="0"/>
                <a:t>– splits commercial &amp; physical risk</a:t>
              </a:r>
              <a:endParaRPr lang="en-GB" sz="1000" i="1" dirty="0"/>
            </a:p>
          </p:txBody>
        </p:sp>
      </p:grpSp>
    </p:spTree>
    <p:extLst>
      <p:ext uri="{BB962C8B-B14F-4D97-AF65-F5344CB8AC3E}">
        <p14:creationId xmlns:p14="http://schemas.microsoft.com/office/powerpoint/2010/main" val="2982174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Backup</a:t>
            </a:r>
            <a:endParaRPr lang="en-GB" dirty="0"/>
          </a:p>
        </p:txBody>
      </p:sp>
      <p:sp>
        <p:nvSpPr>
          <p:cNvPr id="4" name="Slide Number Placeholder 3"/>
          <p:cNvSpPr>
            <a:spLocks noGrp="1"/>
          </p:cNvSpPr>
          <p:nvPr>
            <p:ph type="sldNum" sz="quarter" idx="4294967295"/>
          </p:nvPr>
        </p:nvSpPr>
        <p:spPr>
          <a:xfrm>
            <a:off x="11796713" y="6446838"/>
            <a:ext cx="395287" cy="174625"/>
          </a:xfrm>
        </p:spPr>
        <p:txBody>
          <a:bodyPr/>
          <a:lstStyle/>
          <a:p>
            <a:pPr algn="r"/>
            <a:fld id="{6BCEAF00-35EE-2349-AC37-D94588E1CC52}" type="slidenum">
              <a:rPr lang="en-US" smtClean="0"/>
              <a:pPr algn="r"/>
              <a:t>30</a:t>
            </a:fld>
            <a:endParaRPr lang="en-US"/>
          </a:p>
        </p:txBody>
      </p:sp>
    </p:spTree>
    <p:extLst>
      <p:ext uri="{BB962C8B-B14F-4D97-AF65-F5344CB8AC3E}">
        <p14:creationId xmlns:p14="http://schemas.microsoft.com/office/powerpoint/2010/main" val="2438932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lang="en-US" smtClean="0"/>
              <a:pPr algn="r"/>
              <a:t>4</a:t>
            </a:fld>
            <a:endParaRPr lang="en-US"/>
          </a:p>
        </p:txBody>
      </p:sp>
      <p:cxnSp>
        <p:nvCxnSpPr>
          <p:cNvPr id="7" name="Straight Connector 6"/>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11896" y="111737"/>
            <a:ext cx="11081277" cy="6231671"/>
            <a:chOff x="511896" y="111737"/>
            <a:chExt cx="11081277" cy="6231671"/>
          </a:xfrm>
        </p:grpSpPr>
        <p:sp>
          <p:nvSpPr>
            <p:cNvPr id="8" name="TextBox 7"/>
            <p:cNvSpPr txBox="1"/>
            <p:nvPr/>
          </p:nvSpPr>
          <p:spPr>
            <a:xfrm>
              <a:off x="511896" y="111737"/>
              <a:ext cx="11081277" cy="707886"/>
            </a:xfrm>
            <a:prstGeom prst="rect">
              <a:avLst/>
            </a:prstGeom>
            <a:noFill/>
          </p:spPr>
          <p:txBody>
            <a:bodyPr wrap="square" rtlCol="0">
              <a:spAutoFit/>
            </a:bodyPr>
            <a:lstStyle/>
            <a:p>
              <a:r>
                <a:rPr lang="en-US" sz="4000" dirty="0" smtClean="0"/>
                <a:t>Creating Value</a:t>
              </a:r>
              <a:endParaRPr lang="en-GB" sz="4000" dirty="0"/>
            </a:p>
          </p:txBody>
        </p:sp>
        <p:sp>
          <p:nvSpPr>
            <p:cNvPr id="3" name="TextBox 2"/>
            <p:cNvSpPr txBox="1"/>
            <p:nvPr/>
          </p:nvSpPr>
          <p:spPr>
            <a:xfrm>
              <a:off x="896587" y="1080429"/>
              <a:ext cx="10592789" cy="5262979"/>
            </a:xfrm>
            <a:prstGeom prst="rect">
              <a:avLst/>
            </a:prstGeom>
            <a:noFill/>
          </p:spPr>
          <p:txBody>
            <a:bodyPr wrap="square" rtlCol="0">
              <a:spAutoFit/>
            </a:bodyPr>
            <a:lstStyle/>
            <a:p>
              <a:r>
                <a:rPr lang="en-GB" sz="1600" dirty="0" smtClean="0"/>
                <a:t>How does Asset Backed Trading create additional value ….</a:t>
              </a:r>
            </a:p>
            <a:p>
              <a:endParaRPr lang="en-GB" sz="1600" dirty="0"/>
            </a:p>
            <a:p>
              <a:pPr marL="800100" lvl="1" indent="-342900">
                <a:buFont typeface="+mj-lt"/>
                <a:buAutoNum type="arabicPeriod"/>
              </a:pPr>
              <a:r>
                <a:rPr lang="en-GB" sz="1600" dirty="0" smtClean="0"/>
                <a:t>We can now trade in ways that we were not allowed to before</a:t>
              </a:r>
            </a:p>
            <a:p>
              <a:pPr marL="800100" lvl="1" indent="-342900">
                <a:buFont typeface="+mj-lt"/>
                <a:buAutoNum type="arabicPeriod"/>
              </a:pPr>
              <a:endParaRPr lang="en-GB" sz="1600" dirty="0"/>
            </a:p>
            <a:p>
              <a:pPr marL="800100" lvl="1" indent="-342900">
                <a:buFont typeface="+mj-lt"/>
                <a:buAutoNum type="arabicPeriod"/>
              </a:pPr>
              <a:r>
                <a:rPr lang="en-GB" sz="1600" dirty="0" smtClean="0"/>
                <a:t>We can use hedging to “fix the value of opportunities”, thus avoiding downside exposure to volatility</a:t>
              </a:r>
            </a:p>
            <a:p>
              <a:pPr marL="800100" lvl="1" indent="-342900">
                <a:buFont typeface="+mj-lt"/>
                <a:buAutoNum type="arabicPeriod"/>
              </a:pPr>
              <a:endParaRPr lang="en-GB" sz="1600" dirty="0" smtClean="0"/>
            </a:p>
            <a:p>
              <a:pPr marL="800100" lvl="1" indent="-342900">
                <a:buFont typeface="+mj-lt"/>
                <a:buAutoNum type="arabicPeriod"/>
              </a:pPr>
              <a:r>
                <a:rPr lang="en-GB" sz="1600" dirty="0" smtClean="0"/>
                <a:t>We can trade in the paper markets (</a:t>
              </a:r>
              <a:r>
                <a:rPr lang="en-GB" sz="1600" dirty="0"/>
                <a:t>1:1, paper to physical) </a:t>
              </a:r>
              <a:r>
                <a:rPr lang="en-GB" sz="1600" dirty="0" smtClean="0"/>
                <a:t>creating value from market structure</a:t>
              </a:r>
            </a:p>
            <a:p>
              <a:pPr marL="800100" lvl="1" indent="-342900">
                <a:buFont typeface="+mj-lt"/>
                <a:buAutoNum type="arabicPeriod"/>
              </a:pPr>
              <a:endParaRPr lang="en-GB" sz="1600" dirty="0"/>
            </a:p>
            <a:p>
              <a:pPr marL="800100" lvl="1" indent="-342900">
                <a:buFont typeface="+mj-lt"/>
                <a:buAutoNum type="arabicPeriod"/>
              </a:pPr>
              <a:r>
                <a:rPr lang="en-GB" sz="1600" dirty="0" smtClean="0"/>
                <a:t>We can leverage optionality on physical trades, both at load and at discharge </a:t>
              </a:r>
            </a:p>
            <a:p>
              <a:pPr marL="800100" lvl="1" indent="-342900">
                <a:buFont typeface="+mj-lt"/>
                <a:buAutoNum type="arabicPeriod"/>
              </a:pPr>
              <a:endParaRPr lang="en-GB" sz="1600" dirty="0"/>
            </a:p>
            <a:p>
              <a:r>
                <a:rPr lang="en-GB" sz="1600" dirty="0" smtClean="0"/>
                <a:t>How can we win ….</a:t>
              </a:r>
            </a:p>
            <a:p>
              <a:endParaRPr lang="en-GB" sz="1600" dirty="0"/>
            </a:p>
            <a:p>
              <a:pPr marL="742950" lvl="1" indent="-285750">
                <a:buFont typeface="Wingdings" panose="05000000000000000000" pitchFamily="2" charset="2"/>
                <a:buChar char="Ø"/>
              </a:pPr>
              <a:r>
                <a:rPr lang="en-GB" sz="1600" dirty="0" smtClean="0"/>
                <a:t>Our people are just as smart as any trading company’s</a:t>
              </a:r>
            </a:p>
            <a:p>
              <a:pPr lvl="1"/>
              <a:endParaRPr lang="en-GB" sz="1600" dirty="0"/>
            </a:p>
            <a:p>
              <a:pPr marL="742950" lvl="1" indent="-285750">
                <a:buFont typeface="Wingdings" panose="05000000000000000000" pitchFamily="2" charset="2"/>
                <a:buChar char="Ø"/>
              </a:pPr>
              <a:r>
                <a:rPr lang="en-GB" sz="1600" dirty="0" smtClean="0"/>
                <a:t>Our systems and processes are currently not as strong, but we will rapidly catch up</a:t>
              </a:r>
            </a:p>
            <a:p>
              <a:pPr lvl="1"/>
              <a:endParaRPr lang="en-GB" sz="1600" dirty="0"/>
            </a:p>
            <a:p>
              <a:pPr marL="742950" lvl="1" indent="-285750">
                <a:buFont typeface="Wingdings" panose="05000000000000000000" pitchFamily="2" charset="2"/>
                <a:buChar char="Ø"/>
              </a:pPr>
              <a:r>
                <a:rPr lang="en-GB" sz="1600" b="1" dirty="0" smtClean="0"/>
                <a:t>We can leverage global assets that no one else can even get close to</a:t>
              </a:r>
            </a:p>
            <a:p>
              <a:pPr marL="742950" lvl="1" indent="-285750">
                <a:buFont typeface="Wingdings" panose="05000000000000000000" pitchFamily="2" charset="2"/>
                <a:buChar char="Ø"/>
              </a:pPr>
              <a:endParaRPr lang="en-GB" sz="1600" b="1" dirty="0"/>
            </a:p>
            <a:p>
              <a:r>
                <a:rPr lang="en-GB" sz="1600" dirty="0" smtClean="0"/>
                <a:t>The challenge …..</a:t>
              </a:r>
            </a:p>
            <a:p>
              <a:endParaRPr lang="en-GB" sz="1600" dirty="0"/>
            </a:p>
            <a:p>
              <a:pPr marL="742950" lvl="1" indent="-285750">
                <a:buFont typeface="Wingdings" panose="05000000000000000000" pitchFamily="2" charset="2"/>
                <a:buChar char="q"/>
              </a:pPr>
              <a:r>
                <a:rPr lang="en-GB" sz="1600" dirty="0" smtClean="0"/>
                <a:t>To positively harness our people, our systems/process and our assets within a culture that embraces risk</a:t>
              </a:r>
              <a:endParaRPr lang="en-GB" sz="1600" dirty="0"/>
            </a:p>
          </p:txBody>
        </p:sp>
      </p:grpSp>
    </p:spTree>
    <p:extLst>
      <p:ext uri="{BB962C8B-B14F-4D97-AF65-F5344CB8AC3E}">
        <p14:creationId xmlns:p14="http://schemas.microsoft.com/office/powerpoint/2010/main" val="3063559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lang="en-US" smtClean="0"/>
              <a:pPr algn="r"/>
              <a:t>5</a:t>
            </a:fld>
            <a:endParaRPr lang="en-US"/>
          </a:p>
        </p:txBody>
      </p:sp>
      <p:grpSp>
        <p:nvGrpSpPr>
          <p:cNvPr id="115" name="Group 114"/>
          <p:cNvGrpSpPr/>
          <p:nvPr/>
        </p:nvGrpSpPr>
        <p:grpSpPr>
          <a:xfrm>
            <a:off x="2967" y="107617"/>
            <a:ext cx="11628914" cy="5801554"/>
            <a:chOff x="2967" y="107617"/>
            <a:chExt cx="11628914" cy="5801554"/>
          </a:xfrm>
        </p:grpSpPr>
        <p:grpSp>
          <p:nvGrpSpPr>
            <p:cNvPr id="114" name="Group 113"/>
            <p:cNvGrpSpPr/>
            <p:nvPr/>
          </p:nvGrpSpPr>
          <p:grpSpPr>
            <a:xfrm>
              <a:off x="511895" y="107617"/>
              <a:ext cx="11119986" cy="848347"/>
              <a:chOff x="511895" y="107617"/>
              <a:chExt cx="11119986" cy="848347"/>
            </a:xfrm>
          </p:grpSpPr>
          <p:cxnSp>
            <p:nvCxnSpPr>
              <p:cNvPr id="5" name="Straight Connector 4"/>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1895" y="107617"/>
                <a:ext cx="11081277" cy="707886"/>
              </a:xfrm>
              <a:prstGeom prst="rect">
                <a:avLst/>
              </a:prstGeom>
              <a:noFill/>
            </p:spPr>
            <p:txBody>
              <a:bodyPr wrap="square" rtlCol="0">
                <a:spAutoFit/>
              </a:bodyPr>
              <a:lstStyle/>
              <a:p>
                <a:r>
                  <a:rPr lang="en-US" sz="4000" dirty="0" smtClean="0"/>
                  <a:t>Taking Risk</a:t>
                </a:r>
                <a:endParaRPr lang="en-GB" sz="4000" dirty="0"/>
              </a:p>
            </p:txBody>
          </p:sp>
        </p:grpSp>
        <p:grpSp>
          <p:nvGrpSpPr>
            <p:cNvPr id="72" name="Group 71"/>
            <p:cNvGrpSpPr/>
            <p:nvPr/>
          </p:nvGrpSpPr>
          <p:grpSpPr>
            <a:xfrm>
              <a:off x="2967" y="2141606"/>
              <a:ext cx="6420175" cy="3767565"/>
              <a:chOff x="2967" y="2141606"/>
              <a:chExt cx="6420175" cy="3767565"/>
            </a:xfrm>
          </p:grpSpPr>
          <p:grpSp>
            <p:nvGrpSpPr>
              <p:cNvPr id="43" name="Group 42"/>
              <p:cNvGrpSpPr/>
              <p:nvPr/>
            </p:nvGrpSpPr>
            <p:grpSpPr>
              <a:xfrm>
                <a:off x="2967" y="2141606"/>
                <a:ext cx="6420175" cy="3767565"/>
                <a:chOff x="2967" y="2141606"/>
                <a:chExt cx="6420175" cy="3767565"/>
              </a:xfrm>
            </p:grpSpPr>
            <p:cxnSp>
              <p:nvCxnSpPr>
                <p:cNvPr id="8" name="Straight Connector 7"/>
                <p:cNvCxnSpPr/>
                <p:nvPr/>
              </p:nvCxnSpPr>
              <p:spPr>
                <a:xfrm flipH="1">
                  <a:off x="1229096" y="2315688"/>
                  <a:ext cx="8905" cy="327759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0338" y="5349834"/>
                  <a:ext cx="5132196" cy="17813"/>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666010" y="5367647"/>
                  <a:ext cx="0" cy="231569"/>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102924" y="5367647"/>
                  <a:ext cx="0" cy="231569"/>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543796" y="5367647"/>
                  <a:ext cx="0" cy="231569"/>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50967" y="4886696"/>
                  <a:ext cx="178129"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050966" y="4423558"/>
                  <a:ext cx="178129"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037111" y="3960420"/>
                  <a:ext cx="178129"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050966" y="3503219"/>
                  <a:ext cx="178129"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065810" y="3049977"/>
                  <a:ext cx="178129"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059872" y="2590797"/>
                  <a:ext cx="178129"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967" y="3378098"/>
                  <a:ext cx="724394" cy="369332"/>
                </a:xfrm>
                <a:prstGeom prst="rect">
                  <a:avLst/>
                </a:prstGeom>
                <a:noFill/>
              </p:spPr>
              <p:txBody>
                <a:bodyPr wrap="square" rtlCol="0">
                  <a:spAutoFit/>
                </a:bodyPr>
                <a:lstStyle/>
                <a:p>
                  <a:r>
                    <a:rPr lang="en-GB" dirty="0" smtClean="0"/>
                    <a:t>c/</a:t>
                  </a:r>
                  <a:r>
                    <a:rPr lang="en-GB" dirty="0" err="1" smtClean="0"/>
                    <a:t>Bbl</a:t>
                  </a:r>
                  <a:endParaRPr lang="en-GB" dirty="0"/>
                </a:p>
              </p:txBody>
            </p:sp>
            <p:sp>
              <p:nvSpPr>
                <p:cNvPr id="38" name="TextBox 37"/>
                <p:cNvSpPr txBox="1"/>
                <p:nvPr/>
              </p:nvSpPr>
              <p:spPr>
                <a:xfrm>
                  <a:off x="2504705" y="5539839"/>
                  <a:ext cx="314696" cy="369332"/>
                </a:xfrm>
                <a:prstGeom prst="rect">
                  <a:avLst/>
                </a:prstGeom>
                <a:noFill/>
              </p:spPr>
              <p:txBody>
                <a:bodyPr wrap="square" rtlCol="0">
                  <a:spAutoFit/>
                </a:bodyPr>
                <a:lstStyle/>
                <a:p>
                  <a:r>
                    <a:rPr lang="en-GB" dirty="0" smtClean="0"/>
                    <a:t>1</a:t>
                  </a:r>
                  <a:endParaRPr lang="en-GB" dirty="0"/>
                </a:p>
              </p:txBody>
            </p:sp>
            <p:sp>
              <p:nvSpPr>
                <p:cNvPr id="39" name="TextBox 38"/>
                <p:cNvSpPr txBox="1"/>
                <p:nvPr/>
              </p:nvSpPr>
              <p:spPr>
                <a:xfrm>
                  <a:off x="3928757" y="5539839"/>
                  <a:ext cx="314696" cy="369332"/>
                </a:xfrm>
                <a:prstGeom prst="rect">
                  <a:avLst/>
                </a:prstGeom>
                <a:noFill/>
              </p:spPr>
              <p:txBody>
                <a:bodyPr wrap="square" rtlCol="0">
                  <a:spAutoFit/>
                </a:bodyPr>
                <a:lstStyle/>
                <a:p>
                  <a:pPr algn="ctr"/>
                  <a:r>
                    <a:rPr lang="en-GB" dirty="0" smtClean="0"/>
                    <a:t>2</a:t>
                  </a:r>
                  <a:endParaRPr lang="en-GB" dirty="0"/>
                </a:p>
              </p:txBody>
            </p:sp>
            <p:sp>
              <p:nvSpPr>
                <p:cNvPr id="40" name="TextBox 39"/>
                <p:cNvSpPr txBox="1"/>
                <p:nvPr/>
              </p:nvSpPr>
              <p:spPr>
                <a:xfrm>
                  <a:off x="5382490" y="5539839"/>
                  <a:ext cx="314696" cy="369332"/>
                </a:xfrm>
                <a:prstGeom prst="rect">
                  <a:avLst/>
                </a:prstGeom>
                <a:noFill/>
              </p:spPr>
              <p:txBody>
                <a:bodyPr wrap="square" rtlCol="0">
                  <a:spAutoFit/>
                </a:bodyPr>
                <a:lstStyle/>
                <a:p>
                  <a:r>
                    <a:rPr lang="en-GB" dirty="0" smtClean="0"/>
                    <a:t>3</a:t>
                  </a:r>
                  <a:endParaRPr lang="en-GB" dirty="0"/>
                </a:p>
              </p:txBody>
            </p:sp>
            <p:sp>
              <p:nvSpPr>
                <p:cNvPr id="41" name="TextBox 40"/>
                <p:cNvSpPr txBox="1"/>
                <p:nvPr/>
              </p:nvSpPr>
              <p:spPr>
                <a:xfrm>
                  <a:off x="5767031" y="5367647"/>
                  <a:ext cx="656111" cy="276999"/>
                </a:xfrm>
                <a:prstGeom prst="rect">
                  <a:avLst/>
                </a:prstGeom>
                <a:noFill/>
              </p:spPr>
              <p:txBody>
                <a:bodyPr wrap="square" rtlCol="0">
                  <a:spAutoFit/>
                </a:bodyPr>
                <a:lstStyle/>
                <a:p>
                  <a:r>
                    <a:rPr lang="en-GB" sz="1200" i="1" dirty="0" smtClean="0"/>
                    <a:t>time</a:t>
                  </a:r>
                  <a:endParaRPr lang="en-GB" sz="1200" i="1" dirty="0"/>
                </a:p>
              </p:txBody>
            </p:sp>
            <p:sp>
              <p:nvSpPr>
                <p:cNvPr id="42" name="TextBox 41"/>
                <p:cNvSpPr txBox="1"/>
                <p:nvPr/>
              </p:nvSpPr>
              <p:spPr>
                <a:xfrm>
                  <a:off x="703116" y="2141606"/>
                  <a:ext cx="656111" cy="276999"/>
                </a:xfrm>
                <a:prstGeom prst="rect">
                  <a:avLst/>
                </a:prstGeom>
                <a:noFill/>
              </p:spPr>
              <p:txBody>
                <a:bodyPr wrap="square" rtlCol="0">
                  <a:spAutoFit/>
                </a:bodyPr>
                <a:lstStyle/>
                <a:p>
                  <a:r>
                    <a:rPr lang="en-GB" sz="1200" i="1" dirty="0" smtClean="0"/>
                    <a:t>value</a:t>
                  </a:r>
                  <a:endParaRPr lang="en-GB" sz="1200" i="1" dirty="0"/>
                </a:p>
              </p:txBody>
            </p:sp>
          </p:grpSp>
          <p:sp>
            <p:nvSpPr>
              <p:cNvPr id="69" name="TextBox 68"/>
              <p:cNvSpPr txBox="1"/>
              <p:nvPr/>
            </p:nvSpPr>
            <p:spPr>
              <a:xfrm>
                <a:off x="673426" y="4240874"/>
                <a:ext cx="512124" cy="369332"/>
              </a:xfrm>
              <a:prstGeom prst="rect">
                <a:avLst/>
              </a:prstGeom>
              <a:noFill/>
            </p:spPr>
            <p:txBody>
              <a:bodyPr wrap="square" rtlCol="0">
                <a:spAutoFit/>
              </a:bodyPr>
              <a:lstStyle/>
              <a:p>
                <a:r>
                  <a:rPr lang="en-GB" dirty="0" smtClean="0"/>
                  <a:t>20</a:t>
                </a:r>
                <a:endParaRPr lang="en-GB" dirty="0"/>
              </a:p>
            </p:txBody>
          </p:sp>
          <p:sp>
            <p:nvSpPr>
              <p:cNvPr id="70" name="TextBox 69"/>
              <p:cNvSpPr txBox="1"/>
              <p:nvPr/>
            </p:nvSpPr>
            <p:spPr>
              <a:xfrm>
                <a:off x="673179" y="3324491"/>
                <a:ext cx="512124" cy="369332"/>
              </a:xfrm>
              <a:prstGeom prst="rect">
                <a:avLst/>
              </a:prstGeom>
              <a:noFill/>
            </p:spPr>
            <p:txBody>
              <a:bodyPr wrap="square" rtlCol="0">
                <a:spAutoFit/>
              </a:bodyPr>
              <a:lstStyle/>
              <a:p>
                <a:r>
                  <a:rPr lang="en-GB" dirty="0" smtClean="0"/>
                  <a:t>40</a:t>
                </a:r>
                <a:endParaRPr lang="en-GB" dirty="0"/>
              </a:p>
            </p:txBody>
          </p:sp>
          <p:sp>
            <p:nvSpPr>
              <p:cNvPr id="71" name="TextBox 70"/>
              <p:cNvSpPr txBox="1"/>
              <p:nvPr/>
            </p:nvSpPr>
            <p:spPr>
              <a:xfrm>
                <a:off x="695076" y="2408108"/>
                <a:ext cx="512124" cy="369332"/>
              </a:xfrm>
              <a:prstGeom prst="rect">
                <a:avLst/>
              </a:prstGeom>
              <a:noFill/>
            </p:spPr>
            <p:txBody>
              <a:bodyPr wrap="square" rtlCol="0">
                <a:spAutoFit/>
              </a:bodyPr>
              <a:lstStyle/>
              <a:p>
                <a:r>
                  <a:rPr lang="en-GB" dirty="0" smtClean="0"/>
                  <a:t>60</a:t>
                </a:r>
                <a:endParaRPr lang="en-GB" dirty="0"/>
              </a:p>
            </p:txBody>
          </p:sp>
        </p:grpSp>
      </p:grpSp>
      <p:grpSp>
        <p:nvGrpSpPr>
          <p:cNvPr id="118" name="Group 117"/>
          <p:cNvGrpSpPr/>
          <p:nvPr/>
        </p:nvGrpSpPr>
        <p:grpSpPr>
          <a:xfrm>
            <a:off x="695076" y="1074443"/>
            <a:ext cx="9302547" cy="4275391"/>
            <a:chOff x="695076" y="1074443"/>
            <a:chExt cx="9302547" cy="4275391"/>
          </a:xfrm>
        </p:grpSpPr>
        <p:cxnSp>
          <p:nvCxnSpPr>
            <p:cNvPr id="45" name="Straight Connector 44"/>
            <p:cNvCxnSpPr/>
            <p:nvPr/>
          </p:nvCxnSpPr>
          <p:spPr>
            <a:xfrm flipV="1">
              <a:off x="1229095" y="3497283"/>
              <a:ext cx="1445819" cy="1852551"/>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674914" y="2811485"/>
              <a:ext cx="1458192" cy="685800"/>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4133106" y="2590798"/>
              <a:ext cx="1423551" cy="220687"/>
            </a:xfrm>
            <a:prstGeom prst="line">
              <a:avLst/>
            </a:prstGeom>
            <a:ln w="28575">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380552" y="3316543"/>
              <a:ext cx="358235" cy="246221"/>
            </a:xfrm>
            <a:prstGeom prst="rect">
              <a:avLst/>
            </a:prstGeom>
            <a:noFill/>
          </p:spPr>
          <p:txBody>
            <a:bodyPr wrap="square" rtlCol="0">
              <a:spAutoFit/>
            </a:bodyPr>
            <a:lstStyle/>
            <a:p>
              <a:r>
                <a:rPr lang="en-GB" sz="1000" i="1" dirty="0" smtClean="0"/>
                <a:t>40</a:t>
              </a:r>
              <a:endParaRPr lang="en-GB" sz="1000" i="1" dirty="0"/>
            </a:p>
          </p:txBody>
        </p:sp>
        <p:sp>
          <p:nvSpPr>
            <p:cNvPr id="67" name="TextBox 66"/>
            <p:cNvSpPr txBox="1"/>
            <p:nvPr/>
          </p:nvSpPr>
          <p:spPr>
            <a:xfrm>
              <a:off x="3879278" y="2619923"/>
              <a:ext cx="358235" cy="246221"/>
            </a:xfrm>
            <a:prstGeom prst="rect">
              <a:avLst/>
            </a:prstGeom>
            <a:noFill/>
          </p:spPr>
          <p:txBody>
            <a:bodyPr wrap="square" rtlCol="0">
              <a:spAutoFit/>
            </a:bodyPr>
            <a:lstStyle/>
            <a:p>
              <a:r>
                <a:rPr lang="en-GB" sz="1000" i="1" dirty="0" smtClean="0"/>
                <a:t>55</a:t>
              </a:r>
              <a:endParaRPr lang="en-GB" sz="1000" i="1" dirty="0"/>
            </a:p>
          </p:txBody>
        </p:sp>
        <p:sp>
          <p:nvSpPr>
            <p:cNvPr id="68" name="TextBox 67"/>
            <p:cNvSpPr txBox="1"/>
            <p:nvPr/>
          </p:nvSpPr>
          <p:spPr>
            <a:xfrm>
              <a:off x="5408796" y="2381592"/>
              <a:ext cx="358235" cy="246221"/>
            </a:xfrm>
            <a:prstGeom prst="rect">
              <a:avLst/>
            </a:prstGeom>
            <a:noFill/>
          </p:spPr>
          <p:txBody>
            <a:bodyPr wrap="square" rtlCol="0">
              <a:spAutoFit/>
            </a:bodyPr>
            <a:lstStyle/>
            <a:p>
              <a:r>
                <a:rPr lang="en-GB" sz="1000" i="1" dirty="0" smtClean="0"/>
                <a:t>60</a:t>
              </a:r>
              <a:endParaRPr lang="en-GB" sz="1000" i="1" dirty="0"/>
            </a:p>
          </p:txBody>
        </p:sp>
        <p:sp>
          <p:nvSpPr>
            <p:cNvPr id="73" name="TextBox 72"/>
            <p:cNvSpPr txBox="1"/>
            <p:nvPr/>
          </p:nvSpPr>
          <p:spPr>
            <a:xfrm>
              <a:off x="695076" y="1074443"/>
              <a:ext cx="9302547" cy="646331"/>
            </a:xfrm>
            <a:prstGeom prst="rect">
              <a:avLst/>
            </a:prstGeom>
            <a:noFill/>
          </p:spPr>
          <p:txBody>
            <a:bodyPr wrap="none" rtlCol="0">
              <a:spAutoFit/>
            </a:bodyPr>
            <a:lstStyle/>
            <a:p>
              <a:r>
                <a:rPr lang="en-GB" sz="1400" dirty="0" smtClean="0"/>
                <a:t>Imagine a very simplified example of a </a:t>
              </a:r>
              <a:r>
                <a:rPr lang="en-GB" sz="1400" dirty="0" err="1" smtClean="0"/>
                <a:t>contango</a:t>
              </a:r>
              <a:r>
                <a:rPr lang="en-GB" sz="1400" dirty="0" smtClean="0"/>
                <a:t> market structure and the opportunity to store 1M </a:t>
              </a:r>
              <a:r>
                <a:rPr lang="en-GB" sz="1400" dirty="0" err="1" smtClean="0"/>
                <a:t>bbls</a:t>
              </a:r>
              <a:r>
                <a:rPr lang="en-GB" sz="1400" dirty="0" smtClean="0"/>
                <a:t> for 3 months</a:t>
              </a:r>
            </a:p>
            <a:p>
              <a:endParaRPr lang="en-GB" sz="800" dirty="0"/>
            </a:p>
            <a:p>
              <a:r>
                <a:rPr lang="en-GB" sz="1400" dirty="0"/>
                <a:t>We can lock in a forward exit price capturing a premium of </a:t>
              </a:r>
              <a:r>
                <a:rPr lang="en-GB" sz="1400" dirty="0" smtClean="0"/>
                <a:t>60c/</a:t>
              </a:r>
              <a:r>
                <a:rPr lang="en-GB" sz="1400" dirty="0" err="1" smtClean="0"/>
                <a:t>bbl</a:t>
              </a:r>
              <a:r>
                <a:rPr lang="en-GB" sz="1400" dirty="0" smtClean="0"/>
                <a:t> above </a:t>
              </a:r>
              <a:r>
                <a:rPr lang="en-GB" sz="1400" dirty="0"/>
                <a:t>current</a:t>
              </a:r>
            </a:p>
          </p:txBody>
        </p:sp>
      </p:grpSp>
      <p:grpSp>
        <p:nvGrpSpPr>
          <p:cNvPr id="117" name="Group 116"/>
          <p:cNvGrpSpPr/>
          <p:nvPr/>
        </p:nvGrpSpPr>
        <p:grpSpPr>
          <a:xfrm>
            <a:off x="727361" y="1785788"/>
            <a:ext cx="8826455" cy="3581859"/>
            <a:chOff x="727361" y="1767976"/>
            <a:chExt cx="8826455" cy="3581859"/>
          </a:xfrm>
        </p:grpSpPr>
        <p:grpSp>
          <p:nvGrpSpPr>
            <p:cNvPr id="89" name="Group 88"/>
            <p:cNvGrpSpPr/>
            <p:nvPr/>
          </p:nvGrpSpPr>
          <p:grpSpPr>
            <a:xfrm>
              <a:off x="727361" y="1767976"/>
              <a:ext cx="8826455" cy="3581859"/>
              <a:chOff x="727361" y="1767976"/>
              <a:chExt cx="8826455" cy="3581859"/>
            </a:xfrm>
          </p:grpSpPr>
          <p:cxnSp>
            <p:nvCxnSpPr>
              <p:cNvPr id="76" name="Straight Connector 75"/>
              <p:cNvCxnSpPr/>
              <p:nvPr/>
            </p:nvCxnSpPr>
            <p:spPr>
              <a:xfrm flipV="1">
                <a:off x="1215240" y="3954483"/>
                <a:ext cx="4339966" cy="139535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662053" y="4886696"/>
                <a:ext cx="12861" cy="46313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727361" y="1767976"/>
                <a:ext cx="8826455" cy="307777"/>
              </a:xfrm>
              <a:prstGeom prst="rect">
                <a:avLst/>
              </a:prstGeom>
              <a:noFill/>
            </p:spPr>
            <p:txBody>
              <a:bodyPr wrap="none" rtlCol="0">
                <a:spAutoFit/>
              </a:bodyPr>
              <a:lstStyle/>
              <a:p>
                <a:r>
                  <a:rPr lang="en-GB" sz="1400" dirty="0" smtClean="0"/>
                  <a:t>Say that we can rent tankage and finance the store for 10c/</a:t>
                </a:r>
                <a:r>
                  <a:rPr lang="en-GB" sz="1400" dirty="0" err="1" smtClean="0"/>
                  <a:t>bbl</a:t>
                </a:r>
                <a:r>
                  <a:rPr lang="en-GB" sz="1400" dirty="0" smtClean="0"/>
                  <a:t>/</a:t>
                </a:r>
                <a:r>
                  <a:rPr lang="en-GB" sz="1400" dirty="0" err="1" smtClean="0"/>
                  <a:t>mnth</a:t>
                </a:r>
                <a:r>
                  <a:rPr lang="en-GB" sz="1400" dirty="0" smtClean="0"/>
                  <a:t>, giving us a three month cost of 30 c/</a:t>
                </a:r>
                <a:r>
                  <a:rPr lang="en-GB" sz="1400" dirty="0" err="1" smtClean="0"/>
                  <a:t>bbl</a:t>
                </a:r>
                <a:endParaRPr lang="en-GB" sz="1400" dirty="0"/>
              </a:p>
            </p:txBody>
          </p:sp>
        </p:grpSp>
        <p:cxnSp>
          <p:nvCxnSpPr>
            <p:cNvPr id="91" name="Straight Arrow Connector 90"/>
            <p:cNvCxnSpPr/>
            <p:nvPr/>
          </p:nvCxnSpPr>
          <p:spPr>
            <a:xfrm flipV="1">
              <a:off x="4095768" y="4442795"/>
              <a:ext cx="12861" cy="46313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V="1">
              <a:off x="5539838" y="3960420"/>
              <a:ext cx="12861" cy="46313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997040" y="4905933"/>
              <a:ext cx="17812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463634" y="4442795"/>
              <a:ext cx="17812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6776529" y="2163163"/>
            <a:ext cx="3419543" cy="341530"/>
            <a:chOff x="6776529" y="2317551"/>
            <a:chExt cx="3419543" cy="341530"/>
          </a:xfrm>
        </p:grpSpPr>
        <p:sp>
          <p:nvSpPr>
            <p:cNvPr id="95" name="Right Arrow 94"/>
            <p:cNvSpPr/>
            <p:nvPr/>
          </p:nvSpPr>
          <p:spPr>
            <a:xfrm>
              <a:off x="6776529" y="2352298"/>
              <a:ext cx="368135" cy="306783"/>
            </a:xfrm>
            <a:prstGeom prst="rightArrow">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6" name="TextBox 95"/>
            <p:cNvSpPr txBox="1"/>
            <p:nvPr/>
          </p:nvSpPr>
          <p:spPr>
            <a:xfrm>
              <a:off x="7114779" y="2317551"/>
              <a:ext cx="3081293" cy="338554"/>
            </a:xfrm>
            <a:prstGeom prst="rect">
              <a:avLst/>
            </a:prstGeom>
            <a:noFill/>
          </p:spPr>
          <p:txBody>
            <a:bodyPr wrap="none" rtlCol="0">
              <a:spAutoFit/>
            </a:bodyPr>
            <a:lstStyle/>
            <a:p>
              <a:r>
                <a:rPr lang="en-GB" sz="1600" dirty="0" smtClean="0"/>
                <a:t>So … would you take the deal ?</a:t>
              </a:r>
              <a:endParaRPr lang="en-GB" sz="1600" dirty="0"/>
            </a:p>
          </p:txBody>
        </p:sp>
      </p:grpSp>
      <p:sp>
        <p:nvSpPr>
          <p:cNvPr id="99" name="TextBox 98"/>
          <p:cNvSpPr txBox="1"/>
          <p:nvPr/>
        </p:nvSpPr>
        <p:spPr>
          <a:xfrm>
            <a:off x="7784275" y="2569145"/>
            <a:ext cx="2660072" cy="369332"/>
          </a:xfrm>
          <a:prstGeom prst="rect">
            <a:avLst/>
          </a:prstGeom>
          <a:noFill/>
        </p:spPr>
        <p:txBody>
          <a:bodyPr wrap="square" rtlCol="0">
            <a:spAutoFit/>
          </a:bodyPr>
          <a:lstStyle/>
          <a:p>
            <a:r>
              <a:rPr lang="en-GB" dirty="0" smtClean="0"/>
              <a:t>Well, yes and no !</a:t>
            </a:r>
            <a:endParaRPr lang="en-GB" dirty="0"/>
          </a:p>
        </p:txBody>
      </p:sp>
      <p:grpSp>
        <p:nvGrpSpPr>
          <p:cNvPr id="108" name="Group 107"/>
          <p:cNvGrpSpPr/>
          <p:nvPr/>
        </p:nvGrpSpPr>
        <p:grpSpPr>
          <a:xfrm>
            <a:off x="2652896" y="3332874"/>
            <a:ext cx="9064972" cy="2027334"/>
            <a:chOff x="2652896" y="3332874"/>
            <a:chExt cx="9064972" cy="2027334"/>
          </a:xfrm>
        </p:grpSpPr>
        <p:cxnSp>
          <p:nvCxnSpPr>
            <p:cNvPr id="101" name="Straight Connector 100"/>
            <p:cNvCxnSpPr/>
            <p:nvPr/>
          </p:nvCxnSpPr>
          <p:spPr>
            <a:xfrm flipV="1">
              <a:off x="2652896" y="3505173"/>
              <a:ext cx="1445819" cy="1852551"/>
            </a:xfrm>
            <a:prstGeom prst="line">
              <a:avLst/>
            </a:prstGeom>
            <a:ln w="9525">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103" name="Arc 102"/>
            <p:cNvSpPr/>
            <p:nvPr/>
          </p:nvSpPr>
          <p:spPr>
            <a:xfrm>
              <a:off x="2660070" y="3353491"/>
              <a:ext cx="350322" cy="459780"/>
            </a:xfrm>
            <a:prstGeom prst="arc">
              <a:avLst>
                <a:gd name="adj1" fmla="val 10999070"/>
                <a:gd name="adj2" fmla="val 0"/>
              </a:avLst>
            </a:prstGeom>
            <a:ln w="12700">
              <a:solidFill>
                <a:schemeClr val="accent1">
                  <a:lumMod val="60000"/>
                  <a:lumOff val="4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4" name="Arc 103"/>
            <p:cNvSpPr/>
            <p:nvPr/>
          </p:nvSpPr>
          <p:spPr>
            <a:xfrm>
              <a:off x="4087361" y="3332874"/>
              <a:ext cx="350322" cy="459780"/>
            </a:xfrm>
            <a:prstGeom prst="arc">
              <a:avLst>
                <a:gd name="adj1" fmla="val 10999070"/>
                <a:gd name="adj2" fmla="val 0"/>
              </a:avLst>
            </a:prstGeom>
            <a:ln w="12700">
              <a:solidFill>
                <a:schemeClr val="accent1">
                  <a:lumMod val="60000"/>
                  <a:lumOff val="4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105" name="Straight Connector 104"/>
            <p:cNvCxnSpPr/>
            <p:nvPr/>
          </p:nvCxnSpPr>
          <p:spPr>
            <a:xfrm flipV="1">
              <a:off x="4112356" y="3507657"/>
              <a:ext cx="1445819" cy="1852551"/>
            </a:xfrm>
            <a:prstGeom prst="line">
              <a:avLst/>
            </a:prstGeom>
            <a:ln w="9525">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6724294" y="3482409"/>
              <a:ext cx="4993574" cy="1107996"/>
            </a:xfrm>
            <a:prstGeom prst="rect">
              <a:avLst/>
            </a:prstGeom>
            <a:noFill/>
          </p:spPr>
          <p:txBody>
            <a:bodyPr wrap="square" rtlCol="0">
              <a:spAutoFit/>
            </a:bodyPr>
            <a:lstStyle/>
            <a:p>
              <a:r>
                <a:rPr lang="en-GB" sz="1400" dirty="0" smtClean="0"/>
                <a:t>But you can also trade the “shape of the curve”, taking the 3-month trade one month at a time, rolling each month</a:t>
              </a:r>
            </a:p>
            <a:p>
              <a:endParaRPr lang="en-GB" sz="1000" dirty="0"/>
            </a:p>
            <a:p>
              <a:r>
                <a:rPr lang="en-GB" sz="1400" dirty="0" smtClean="0"/>
                <a:t>That way instead of getting 60c/</a:t>
              </a:r>
              <a:r>
                <a:rPr lang="en-GB" sz="1400" dirty="0" err="1" smtClean="0"/>
                <a:t>bbl</a:t>
              </a:r>
              <a:r>
                <a:rPr lang="en-GB" sz="1400" dirty="0" smtClean="0"/>
                <a:t> you get 3x40 or 120c/</a:t>
              </a:r>
              <a:r>
                <a:rPr lang="en-GB" sz="1400" dirty="0" err="1" smtClean="0"/>
                <a:t>bbl</a:t>
              </a:r>
              <a:r>
                <a:rPr lang="en-GB" sz="1400" dirty="0" smtClean="0"/>
                <a:t> and a 90c/</a:t>
              </a:r>
              <a:r>
                <a:rPr lang="en-GB" sz="1400" dirty="0" err="1" smtClean="0"/>
                <a:t>bbl</a:t>
              </a:r>
              <a:r>
                <a:rPr lang="en-GB" sz="1400" dirty="0" smtClean="0"/>
                <a:t> premium … you’ve tripled the value</a:t>
              </a:r>
              <a:endParaRPr lang="en-GB" sz="1400" dirty="0"/>
            </a:p>
          </p:txBody>
        </p:sp>
      </p:grpSp>
      <p:sp>
        <p:nvSpPr>
          <p:cNvPr id="109" name="TextBox 108"/>
          <p:cNvSpPr txBox="1"/>
          <p:nvPr/>
        </p:nvSpPr>
        <p:spPr>
          <a:xfrm>
            <a:off x="6724294" y="4665548"/>
            <a:ext cx="4993574" cy="584775"/>
          </a:xfrm>
          <a:prstGeom prst="rect">
            <a:avLst/>
          </a:prstGeom>
          <a:noFill/>
        </p:spPr>
        <p:txBody>
          <a:bodyPr wrap="square" rtlCol="0">
            <a:spAutoFit/>
          </a:bodyPr>
          <a:lstStyle/>
          <a:p>
            <a:r>
              <a:rPr lang="en-GB" dirty="0" smtClean="0"/>
              <a:t>BUT … </a:t>
            </a:r>
            <a:r>
              <a:rPr lang="en-GB" sz="1400" dirty="0" smtClean="0"/>
              <a:t>you’re assuming that the </a:t>
            </a:r>
            <a:r>
              <a:rPr lang="en-GB" sz="1400" dirty="0" err="1" smtClean="0"/>
              <a:t>contango</a:t>
            </a:r>
            <a:r>
              <a:rPr lang="en-GB" sz="1400" dirty="0" smtClean="0"/>
              <a:t> structure holds, if it changes over the 3 months, you might even lose money</a:t>
            </a:r>
            <a:endParaRPr lang="en-GB" dirty="0"/>
          </a:p>
        </p:txBody>
      </p:sp>
      <p:grpSp>
        <p:nvGrpSpPr>
          <p:cNvPr id="110" name="Group 109"/>
          <p:cNvGrpSpPr/>
          <p:nvPr/>
        </p:nvGrpSpPr>
        <p:grpSpPr>
          <a:xfrm>
            <a:off x="6776529" y="5349834"/>
            <a:ext cx="3895763" cy="830997"/>
            <a:chOff x="6790060" y="2188993"/>
            <a:chExt cx="3895763" cy="830997"/>
          </a:xfrm>
        </p:grpSpPr>
        <p:sp>
          <p:nvSpPr>
            <p:cNvPr id="111" name="Right Arrow 110"/>
            <p:cNvSpPr/>
            <p:nvPr/>
          </p:nvSpPr>
          <p:spPr>
            <a:xfrm>
              <a:off x="6790060" y="2469135"/>
              <a:ext cx="368135" cy="306783"/>
            </a:xfrm>
            <a:prstGeom prst="rightArrow">
              <a:avLst/>
            </a:prstGeom>
            <a:solidFill>
              <a:schemeClr val="accent3">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12" name="TextBox 111"/>
            <p:cNvSpPr txBox="1"/>
            <p:nvPr/>
          </p:nvSpPr>
          <p:spPr>
            <a:xfrm>
              <a:off x="7138057" y="2188993"/>
              <a:ext cx="3547766" cy="830997"/>
            </a:xfrm>
            <a:prstGeom prst="rect">
              <a:avLst/>
            </a:prstGeom>
            <a:noFill/>
          </p:spPr>
          <p:txBody>
            <a:bodyPr wrap="none" rtlCol="0">
              <a:spAutoFit/>
            </a:bodyPr>
            <a:lstStyle/>
            <a:p>
              <a:r>
                <a:rPr lang="en-GB" sz="1600" dirty="0" smtClean="0"/>
                <a:t>So … which option would you take ? </a:t>
              </a:r>
            </a:p>
            <a:p>
              <a:r>
                <a:rPr lang="en-GB" sz="1600" dirty="0" smtClean="0"/>
                <a:t>How would you make the decision ?</a:t>
              </a:r>
            </a:p>
            <a:p>
              <a:r>
                <a:rPr lang="en-GB" sz="1600" dirty="0" smtClean="0"/>
                <a:t>How will you assess “Risk” ?</a:t>
              </a:r>
              <a:endParaRPr lang="en-GB" sz="1600" dirty="0"/>
            </a:p>
          </p:txBody>
        </p:sp>
      </p:grpSp>
      <p:sp>
        <p:nvSpPr>
          <p:cNvPr id="113" name="Rectangle 112"/>
          <p:cNvSpPr/>
          <p:nvPr/>
        </p:nvSpPr>
        <p:spPr>
          <a:xfrm>
            <a:off x="365164" y="6329548"/>
            <a:ext cx="1523013" cy="409699"/>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16" name="TextBox 115"/>
          <p:cNvSpPr txBox="1"/>
          <p:nvPr/>
        </p:nvSpPr>
        <p:spPr>
          <a:xfrm>
            <a:off x="268866" y="6272981"/>
            <a:ext cx="11567334" cy="307777"/>
          </a:xfrm>
          <a:prstGeom prst="rect">
            <a:avLst/>
          </a:prstGeom>
          <a:noFill/>
        </p:spPr>
        <p:txBody>
          <a:bodyPr wrap="none" rtlCol="0">
            <a:spAutoFit/>
          </a:bodyPr>
          <a:lstStyle/>
          <a:p>
            <a:r>
              <a:rPr lang="en-GB" sz="1400" dirty="0" smtClean="0"/>
              <a:t>Trading managers will look at : Market fundamentals supporting the curve / risks &amp; vulnerabilities / exit strategies / further optimization strategies</a:t>
            </a:r>
            <a:endParaRPr lang="en-GB" sz="1400" dirty="0"/>
          </a:p>
        </p:txBody>
      </p:sp>
      <p:grpSp>
        <p:nvGrpSpPr>
          <p:cNvPr id="124" name="Group 123"/>
          <p:cNvGrpSpPr/>
          <p:nvPr/>
        </p:nvGrpSpPr>
        <p:grpSpPr>
          <a:xfrm>
            <a:off x="5862034" y="2608048"/>
            <a:ext cx="6078605" cy="1352372"/>
            <a:chOff x="5862034" y="2608048"/>
            <a:chExt cx="6078605" cy="1352372"/>
          </a:xfrm>
        </p:grpSpPr>
        <p:sp>
          <p:nvSpPr>
            <p:cNvPr id="100" name="TextBox 99"/>
            <p:cNvSpPr txBox="1"/>
            <p:nvPr/>
          </p:nvSpPr>
          <p:spPr>
            <a:xfrm>
              <a:off x="6727371" y="3028226"/>
              <a:ext cx="5213268" cy="307777"/>
            </a:xfrm>
            <a:prstGeom prst="rect">
              <a:avLst/>
            </a:prstGeom>
            <a:noFill/>
          </p:spPr>
          <p:txBody>
            <a:bodyPr wrap="square" rtlCol="0">
              <a:spAutoFit/>
            </a:bodyPr>
            <a:lstStyle/>
            <a:p>
              <a:pPr marL="285750" indent="-285750">
                <a:buFont typeface="Wingdings" panose="05000000000000000000" pitchFamily="2" charset="2"/>
                <a:buChar char="Ø"/>
              </a:pPr>
              <a:r>
                <a:rPr lang="en-GB" sz="1400" dirty="0" smtClean="0"/>
                <a:t>Certainly you can make 30c/</a:t>
              </a:r>
              <a:r>
                <a:rPr lang="en-GB" sz="1400" dirty="0" err="1" smtClean="0"/>
                <a:t>bbl</a:t>
              </a:r>
              <a:r>
                <a:rPr lang="en-GB" sz="1400" dirty="0" smtClean="0"/>
                <a:t> by taking the 3 month view</a:t>
              </a:r>
              <a:endParaRPr lang="en-GB" sz="1400" dirty="0"/>
            </a:p>
          </p:txBody>
        </p:sp>
        <p:cxnSp>
          <p:nvCxnSpPr>
            <p:cNvPr id="120" name="Straight Arrow Connector 119"/>
            <p:cNvCxnSpPr/>
            <p:nvPr/>
          </p:nvCxnSpPr>
          <p:spPr>
            <a:xfrm>
              <a:off x="5862034" y="2608048"/>
              <a:ext cx="0" cy="1352372"/>
            </a:xfrm>
            <a:prstGeom prst="straightConnector1">
              <a:avLst/>
            </a:prstGeom>
            <a:ln w="12700">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2087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9" grpId="0"/>
      <p:bldP spid="1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3026225" y="3806398"/>
            <a:ext cx="8590958" cy="749495"/>
            <a:chOff x="3026225" y="4146100"/>
            <a:chExt cx="8590958" cy="749495"/>
          </a:xfrm>
        </p:grpSpPr>
        <p:sp>
          <p:nvSpPr>
            <p:cNvPr id="74" name="Rectangle 73"/>
            <p:cNvSpPr/>
            <p:nvPr/>
          </p:nvSpPr>
          <p:spPr>
            <a:xfrm>
              <a:off x="3026225" y="4261566"/>
              <a:ext cx="206828" cy="397711"/>
            </a:xfrm>
            <a:prstGeom prst="rect">
              <a:avLst/>
            </a:prstGeom>
            <a:solidFill>
              <a:srgbClr val="C1FFD9"/>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75" name="Rectangle 74"/>
            <p:cNvSpPr/>
            <p:nvPr/>
          </p:nvSpPr>
          <p:spPr>
            <a:xfrm>
              <a:off x="3233053" y="4261566"/>
              <a:ext cx="206828" cy="397711"/>
            </a:xfrm>
            <a:prstGeom prst="rect">
              <a:avLst/>
            </a:prstGeom>
            <a:solidFill>
              <a:srgbClr val="C1FFD9"/>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76" name="Rectangle 75"/>
            <p:cNvSpPr/>
            <p:nvPr/>
          </p:nvSpPr>
          <p:spPr>
            <a:xfrm>
              <a:off x="3439880" y="4261565"/>
              <a:ext cx="206828" cy="397711"/>
            </a:xfrm>
            <a:prstGeom prst="rect">
              <a:avLst/>
            </a:prstGeom>
            <a:solidFill>
              <a:srgbClr val="C1FFD9"/>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77" name="Rectangle 76"/>
            <p:cNvSpPr/>
            <p:nvPr/>
          </p:nvSpPr>
          <p:spPr>
            <a:xfrm>
              <a:off x="3646708" y="4266914"/>
              <a:ext cx="206828" cy="397711"/>
            </a:xfrm>
            <a:prstGeom prst="rect">
              <a:avLst/>
            </a:prstGeom>
            <a:solidFill>
              <a:srgbClr val="C1FFD9"/>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78" name="Rectangle 77"/>
            <p:cNvSpPr/>
            <p:nvPr/>
          </p:nvSpPr>
          <p:spPr>
            <a:xfrm>
              <a:off x="3853536" y="4266914"/>
              <a:ext cx="206828" cy="397711"/>
            </a:xfrm>
            <a:prstGeom prst="rect">
              <a:avLst/>
            </a:prstGeom>
            <a:solidFill>
              <a:srgbClr val="C1FFD9"/>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73" name="TextBox 72"/>
            <p:cNvSpPr txBox="1"/>
            <p:nvPr/>
          </p:nvSpPr>
          <p:spPr>
            <a:xfrm>
              <a:off x="7790494" y="4146100"/>
              <a:ext cx="3826689" cy="461665"/>
            </a:xfrm>
            <a:prstGeom prst="rect">
              <a:avLst/>
            </a:prstGeom>
            <a:noFill/>
          </p:spPr>
          <p:txBody>
            <a:bodyPr wrap="none" rtlCol="0">
              <a:spAutoFit/>
            </a:bodyPr>
            <a:lstStyle>
              <a:defPPr>
                <a:defRPr lang="en-US"/>
              </a:defPPr>
              <a:lvl1pPr>
                <a:defRPr sz="1200"/>
              </a:lvl1pPr>
            </a:lstStyle>
            <a:p>
              <a:pPr defTabSz="457200"/>
              <a:r>
                <a:rPr lang="en-GB" dirty="0">
                  <a:solidFill>
                    <a:srgbClr val="000000"/>
                  </a:solidFill>
                </a:rPr>
                <a:t>Step 2 :	Sell 5x 200kb of WTI </a:t>
              </a:r>
              <a:r>
                <a:rPr lang="en-GB" dirty="0" smtClean="0">
                  <a:solidFill>
                    <a:srgbClr val="000000"/>
                  </a:solidFill>
                </a:rPr>
                <a:t>futures at 72 $/</a:t>
              </a:r>
              <a:r>
                <a:rPr lang="en-GB" dirty="0" err="1" smtClean="0">
                  <a:solidFill>
                    <a:srgbClr val="000000"/>
                  </a:solidFill>
                </a:rPr>
                <a:t>Bbl</a:t>
              </a:r>
              <a:r>
                <a:rPr lang="en-GB" dirty="0" smtClean="0">
                  <a:solidFill>
                    <a:srgbClr val="000000"/>
                  </a:solidFill>
                </a:rPr>
                <a:t> </a:t>
              </a:r>
              <a:endParaRPr lang="en-GB" dirty="0">
                <a:solidFill>
                  <a:srgbClr val="000000"/>
                </a:solidFill>
              </a:endParaRPr>
            </a:p>
            <a:p>
              <a:pPr defTabSz="457200"/>
              <a:endParaRPr lang="en-GB" dirty="0">
                <a:solidFill>
                  <a:srgbClr val="000000"/>
                </a:solidFill>
              </a:endParaRPr>
            </a:p>
          </p:txBody>
        </p:sp>
        <p:sp>
          <p:nvSpPr>
            <p:cNvPr id="79" name="TextBox 78"/>
            <p:cNvSpPr txBox="1"/>
            <p:nvPr/>
          </p:nvSpPr>
          <p:spPr>
            <a:xfrm>
              <a:off x="4102876" y="4618596"/>
              <a:ext cx="365400" cy="276999"/>
            </a:xfrm>
            <a:prstGeom prst="rect">
              <a:avLst/>
            </a:prstGeom>
            <a:solidFill>
              <a:srgbClr val="CCCCFF"/>
            </a:solidFill>
            <a:ln>
              <a:solidFill>
                <a:srgbClr val="7030A0"/>
              </a:solidFill>
            </a:ln>
          </p:spPr>
          <p:txBody>
            <a:bodyPr wrap="square" rtlCol="0">
              <a:spAutoFit/>
            </a:bodyPr>
            <a:lstStyle/>
            <a:p>
              <a:pPr defTabSz="457200"/>
              <a:r>
                <a:rPr lang="en-GB" sz="1200" dirty="0" smtClean="0">
                  <a:solidFill>
                    <a:srgbClr val="ED8B00">
                      <a:lumMod val="50000"/>
                    </a:srgbClr>
                  </a:solidFill>
                </a:rPr>
                <a:t>72</a:t>
              </a:r>
              <a:endParaRPr lang="en-GB" sz="1200" dirty="0">
                <a:solidFill>
                  <a:srgbClr val="ED8B00">
                    <a:lumMod val="50000"/>
                  </a:srgbClr>
                </a:solidFill>
              </a:endParaRPr>
            </a:p>
          </p:txBody>
        </p:sp>
      </p:grpSp>
      <p:sp>
        <p:nvSpPr>
          <p:cNvPr id="7" name="Title 6"/>
          <p:cNvSpPr>
            <a:spLocks noGrp="1"/>
          </p:cNvSpPr>
          <p:nvPr>
            <p:ph type="title"/>
          </p:nvPr>
        </p:nvSpPr>
        <p:spPr>
          <a:xfrm>
            <a:off x="259081" y="117588"/>
            <a:ext cx="10922168"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Hedging and Trading</a:t>
            </a:r>
            <a:endParaRPr lang="en-US" sz="4000" dirty="0">
              <a:solidFill>
                <a:schemeClr val="tx1"/>
              </a:solidFill>
              <a:latin typeface="+mn-lt"/>
              <a:ea typeface="+mn-ea"/>
              <a:cs typeface="+mn-cs"/>
            </a:endParaRPr>
          </a:p>
        </p:txBody>
      </p:sp>
      <p:grpSp>
        <p:nvGrpSpPr>
          <p:cNvPr id="99" name="Group 98"/>
          <p:cNvGrpSpPr/>
          <p:nvPr/>
        </p:nvGrpSpPr>
        <p:grpSpPr>
          <a:xfrm>
            <a:off x="2034580" y="2719392"/>
            <a:ext cx="9522160" cy="2354133"/>
            <a:chOff x="2034580" y="3176595"/>
            <a:chExt cx="9522160" cy="2354133"/>
          </a:xfrm>
        </p:grpSpPr>
        <p:sp>
          <p:nvSpPr>
            <p:cNvPr id="69" name="TextBox 68"/>
            <p:cNvSpPr txBox="1"/>
            <p:nvPr/>
          </p:nvSpPr>
          <p:spPr>
            <a:xfrm>
              <a:off x="8414657" y="3251152"/>
              <a:ext cx="2766591" cy="369332"/>
            </a:xfrm>
            <a:prstGeom prst="rect">
              <a:avLst/>
            </a:prstGeom>
            <a:noFill/>
          </p:spPr>
          <p:txBody>
            <a:bodyPr wrap="none" rtlCol="0">
              <a:spAutoFit/>
            </a:bodyPr>
            <a:lstStyle/>
            <a:p>
              <a:pPr defTabSz="457200"/>
              <a:r>
                <a:rPr lang="en-GB" u="sng" dirty="0" smtClean="0">
                  <a:solidFill>
                    <a:srgbClr val="000000"/>
                  </a:solidFill>
                </a:rPr>
                <a:t>DERIVATIVES ACTIVITY</a:t>
              </a:r>
              <a:endParaRPr lang="en-GB" u="sng" dirty="0">
                <a:solidFill>
                  <a:srgbClr val="000000"/>
                </a:solidFill>
              </a:endParaRPr>
            </a:p>
          </p:txBody>
        </p:sp>
        <p:grpSp>
          <p:nvGrpSpPr>
            <p:cNvPr id="72" name="Group 71"/>
            <p:cNvGrpSpPr/>
            <p:nvPr/>
          </p:nvGrpSpPr>
          <p:grpSpPr>
            <a:xfrm>
              <a:off x="2034580" y="3176595"/>
              <a:ext cx="9522160" cy="2354133"/>
              <a:chOff x="2034580" y="3056849"/>
              <a:chExt cx="9522160" cy="2354133"/>
            </a:xfrm>
          </p:grpSpPr>
          <p:grpSp>
            <p:nvGrpSpPr>
              <p:cNvPr id="70" name="Group 69"/>
              <p:cNvGrpSpPr/>
              <p:nvPr/>
            </p:nvGrpSpPr>
            <p:grpSpPr>
              <a:xfrm>
                <a:off x="2034580" y="3056849"/>
                <a:ext cx="619780" cy="2354133"/>
                <a:chOff x="2034580" y="3056849"/>
                <a:chExt cx="619780" cy="2354133"/>
              </a:xfrm>
            </p:grpSpPr>
            <p:sp>
              <p:nvSpPr>
                <p:cNvPr id="62" name="Rectangle 61"/>
                <p:cNvSpPr/>
                <p:nvPr/>
              </p:nvSpPr>
              <p:spPr>
                <a:xfrm>
                  <a:off x="2034584" y="3294155"/>
                  <a:ext cx="206828" cy="957659"/>
                </a:xfrm>
                <a:prstGeom prst="rect">
                  <a:avLst/>
                </a:prstGeom>
                <a:solidFill>
                  <a:srgbClr val="99FFCC"/>
                </a:solidFill>
                <a:ln w="635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66" name="Rectangle 65"/>
                <p:cNvSpPr/>
                <p:nvPr/>
              </p:nvSpPr>
              <p:spPr>
                <a:xfrm>
                  <a:off x="2034580" y="4257542"/>
                  <a:ext cx="206828" cy="957659"/>
                </a:xfrm>
                <a:prstGeom prst="rect">
                  <a:avLst/>
                </a:prstGeom>
                <a:solidFill>
                  <a:schemeClr val="accent6">
                    <a:lumMod val="40000"/>
                    <a:lumOff val="60000"/>
                  </a:schemeClr>
                </a:solidFill>
                <a:ln w="635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67" name="TextBox 66"/>
                <p:cNvSpPr txBox="1"/>
                <p:nvPr/>
              </p:nvSpPr>
              <p:spPr>
                <a:xfrm>
                  <a:off x="2284747" y="3056849"/>
                  <a:ext cx="365400" cy="276999"/>
                </a:xfrm>
                <a:prstGeom prst="rect">
                  <a:avLst/>
                </a:prstGeom>
                <a:solidFill>
                  <a:srgbClr val="CCCCFF"/>
                </a:solidFill>
                <a:ln>
                  <a:solidFill>
                    <a:srgbClr val="7030A0"/>
                  </a:solidFill>
                </a:ln>
              </p:spPr>
              <p:txBody>
                <a:bodyPr wrap="square" rtlCol="0">
                  <a:spAutoFit/>
                </a:bodyPr>
                <a:lstStyle/>
                <a:p>
                  <a:pPr defTabSz="457200"/>
                  <a:r>
                    <a:rPr lang="en-GB" sz="1200" dirty="0" smtClean="0">
                      <a:solidFill>
                        <a:srgbClr val="ED8B00">
                          <a:lumMod val="50000"/>
                        </a:srgbClr>
                      </a:solidFill>
                    </a:rPr>
                    <a:t>70</a:t>
                  </a:r>
                  <a:endParaRPr lang="en-GB" sz="1200" dirty="0">
                    <a:solidFill>
                      <a:srgbClr val="ED8B00">
                        <a:lumMod val="50000"/>
                      </a:srgbClr>
                    </a:solidFill>
                  </a:endParaRPr>
                </a:p>
              </p:txBody>
            </p:sp>
            <p:sp>
              <p:nvSpPr>
                <p:cNvPr id="68" name="TextBox 67"/>
                <p:cNvSpPr txBox="1"/>
                <p:nvPr/>
              </p:nvSpPr>
              <p:spPr>
                <a:xfrm>
                  <a:off x="2288960" y="5133983"/>
                  <a:ext cx="365400" cy="276999"/>
                </a:xfrm>
                <a:prstGeom prst="rect">
                  <a:avLst/>
                </a:prstGeom>
                <a:solidFill>
                  <a:srgbClr val="CCCCFF"/>
                </a:solidFill>
                <a:ln>
                  <a:solidFill>
                    <a:srgbClr val="7030A0"/>
                  </a:solidFill>
                </a:ln>
              </p:spPr>
              <p:txBody>
                <a:bodyPr wrap="square" rtlCol="0">
                  <a:spAutoFit/>
                </a:bodyPr>
                <a:lstStyle/>
                <a:p>
                  <a:pPr defTabSz="457200"/>
                  <a:r>
                    <a:rPr lang="en-GB" sz="1200" dirty="0" smtClean="0">
                      <a:solidFill>
                        <a:srgbClr val="ED8B00">
                          <a:lumMod val="50000"/>
                        </a:srgbClr>
                      </a:solidFill>
                    </a:rPr>
                    <a:t>75</a:t>
                  </a:r>
                  <a:endParaRPr lang="en-GB" sz="1200" dirty="0">
                    <a:solidFill>
                      <a:srgbClr val="ED8B00">
                        <a:lumMod val="50000"/>
                      </a:srgbClr>
                    </a:solidFill>
                  </a:endParaRPr>
                </a:p>
              </p:txBody>
            </p:sp>
          </p:grpSp>
          <p:sp>
            <p:nvSpPr>
              <p:cNvPr id="71" name="TextBox 70"/>
              <p:cNvSpPr txBox="1"/>
              <p:nvPr/>
            </p:nvSpPr>
            <p:spPr>
              <a:xfrm>
                <a:off x="7794172" y="3614057"/>
                <a:ext cx="3762568" cy="461665"/>
              </a:xfrm>
              <a:prstGeom prst="rect">
                <a:avLst/>
              </a:prstGeom>
              <a:noFill/>
            </p:spPr>
            <p:txBody>
              <a:bodyPr wrap="none" rtlCol="0">
                <a:spAutoFit/>
              </a:bodyPr>
              <a:lstStyle/>
              <a:p>
                <a:pPr defTabSz="457200"/>
                <a:r>
                  <a:rPr lang="en-GB" sz="1200" dirty="0" smtClean="0">
                    <a:solidFill>
                      <a:srgbClr val="000000"/>
                    </a:solidFill>
                  </a:rPr>
                  <a:t>Step 1 : 	Buy 1000kb of WTI futures at 70 $/</a:t>
                </a:r>
                <a:r>
                  <a:rPr lang="en-GB" sz="1200" dirty="0" err="1" smtClean="0">
                    <a:solidFill>
                      <a:srgbClr val="000000"/>
                    </a:solidFill>
                  </a:rPr>
                  <a:t>Bbl</a:t>
                </a:r>
                <a:endParaRPr lang="en-GB" sz="1200" dirty="0" smtClean="0">
                  <a:solidFill>
                    <a:srgbClr val="000000"/>
                  </a:solidFill>
                </a:endParaRPr>
              </a:p>
              <a:p>
                <a:pPr defTabSz="457200"/>
                <a:r>
                  <a:rPr lang="en-GB" sz="1200" dirty="0" smtClean="0">
                    <a:solidFill>
                      <a:srgbClr val="000000"/>
                    </a:solidFill>
                  </a:rPr>
                  <a:t>		Sell 1000kb of Brent futures at 75 $/</a:t>
                </a:r>
                <a:r>
                  <a:rPr lang="en-GB" sz="1200" dirty="0" err="1" smtClean="0">
                    <a:solidFill>
                      <a:srgbClr val="000000"/>
                    </a:solidFill>
                  </a:rPr>
                  <a:t>bbl</a:t>
                </a:r>
                <a:endParaRPr lang="en-GB" sz="1200" dirty="0" smtClean="0">
                  <a:solidFill>
                    <a:srgbClr val="000000"/>
                  </a:solidFill>
                </a:endParaRPr>
              </a:p>
            </p:txBody>
          </p:sp>
        </p:grpSp>
      </p:grpSp>
      <p:grpSp>
        <p:nvGrpSpPr>
          <p:cNvPr id="88" name="Group 87"/>
          <p:cNvGrpSpPr/>
          <p:nvPr/>
        </p:nvGrpSpPr>
        <p:grpSpPr>
          <a:xfrm>
            <a:off x="5547718" y="3274252"/>
            <a:ext cx="6199780" cy="1406490"/>
            <a:chOff x="5547718" y="3611709"/>
            <a:chExt cx="6199780" cy="1406490"/>
          </a:xfrm>
        </p:grpSpPr>
        <p:sp>
          <p:nvSpPr>
            <p:cNvPr id="84" name="Rectangle 83"/>
            <p:cNvSpPr/>
            <p:nvPr/>
          </p:nvSpPr>
          <p:spPr>
            <a:xfrm>
              <a:off x="5954469" y="3849882"/>
              <a:ext cx="206828" cy="397711"/>
            </a:xfrm>
            <a:prstGeom prst="rect">
              <a:avLst/>
            </a:prstGeom>
            <a:solidFill>
              <a:schemeClr val="accent6">
                <a:lumMod val="40000"/>
                <a:lumOff val="60000"/>
              </a:schemeClr>
            </a:solidFill>
            <a:ln w="635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82" name="Rectangle 81"/>
            <p:cNvSpPr/>
            <p:nvPr/>
          </p:nvSpPr>
          <p:spPr>
            <a:xfrm>
              <a:off x="5547718" y="3851099"/>
              <a:ext cx="206828" cy="397711"/>
            </a:xfrm>
            <a:prstGeom prst="rect">
              <a:avLst/>
            </a:prstGeom>
            <a:solidFill>
              <a:schemeClr val="accent6">
                <a:lumMod val="40000"/>
                <a:lumOff val="60000"/>
              </a:schemeClr>
            </a:solidFill>
            <a:ln w="635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83" name="Rectangle 82"/>
            <p:cNvSpPr/>
            <p:nvPr/>
          </p:nvSpPr>
          <p:spPr>
            <a:xfrm>
              <a:off x="5749339" y="3852842"/>
              <a:ext cx="206828" cy="397711"/>
            </a:xfrm>
            <a:prstGeom prst="rect">
              <a:avLst/>
            </a:prstGeom>
            <a:solidFill>
              <a:schemeClr val="accent6">
                <a:lumMod val="40000"/>
                <a:lumOff val="60000"/>
              </a:schemeClr>
            </a:solidFill>
            <a:ln w="635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85" name="Rectangle 84"/>
            <p:cNvSpPr/>
            <p:nvPr/>
          </p:nvSpPr>
          <p:spPr>
            <a:xfrm>
              <a:off x="6161297" y="3854878"/>
              <a:ext cx="206828" cy="397711"/>
            </a:xfrm>
            <a:prstGeom prst="rect">
              <a:avLst/>
            </a:prstGeom>
            <a:solidFill>
              <a:schemeClr val="accent6">
                <a:lumMod val="40000"/>
                <a:lumOff val="60000"/>
              </a:schemeClr>
            </a:solidFill>
            <a:ln w="635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86" name="Rectangle 85"/>
            <p:cNvSpPr/>
            <p:nvPr/>
          </p:nvSpPr>
          <p:spPr>
            <a:xfrm>
              <a:off x="6369843" y="3865258"/>
              <a:ext cx="206828" cy="397711"/>
            </a:xfrm>
            <a:prstGeom prst="rect">
              <a:avLst/>
            </a:prstGeom>
            <a:solidFill>
              <a:schemeClr val="accent6">
                <a:lumMod val="40000"/>
                <a:lumOff val="60000"/>
              </a:schemeClr>
            </a:solidFill>
            <a:ln w="635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81" name="TextBox 80"/>
            <p:cNvSpPr txBox="1"/>
            <p:nvPr/>
          </p:nvSpPr>
          <p:spPr>
            <a:xfrm>
              <a:off x="7794172" y="4556534"/>
              <a:ext cx="3953326" cy="461665"/>
            </a:xfrm>
            <a:prstGeom prst="rect">
              <a:avLst/>
            </a:prstGeom>
            <a:noFill/>
          </p:spPr>
          <p:txBody>
            <a:bodyPr wrap="none" rtlCol="0">
              <a:spAutoFit/>
            </a:bodyPr>
            <a:lstStyle>
              <a:defPPr>
                <a:defRPr lang="en-US"/>
              </a:defPPr>
              <a:lvl1pPr>
                <a:defRPr sz="1200"/>
              </a:lvl1pPr>
            </a:lstStyle>
            <a:p>
              <a:pPr defTabSz="457200"/>
              <a:r>
                <a:rPr lang="en-GB" dirty="0">
                  <a:solidFill>
                    <a:srgbClr val="000000"/>
                  </a:solidFill>
                </a:rPr>
                <a:t>Step </a:t>
              </a:r>
              <a:r>
                <a:rPr lang="en-GB" dirty="0" smtClean="0">
                  <a:solidFill>
                    <a:srgbClr val="000000"/>
                  </a:solidFill>
                </a:rPr>
                <a:t>3 </a:t>
              </a:r>
              <a:r>
                <a:rPr lang="en-GB" dirty="0">
                  <a:solidFill>
                    <a:srgbClr val="000000"/>
                  </a:solidFill>
                </a:rPr>
                <a:t>:	</a:t>
              </a:r>
              <a:r>
                <a:rPr lang="en-GB" dirty="0" smtClean="0">
                  <a:solidFill>
                    <a:srgbClr val="000000"/>
                  </a:solidFill>
                </a:rPr>
                <a:t>Buy </a:t>
              </a:r>
              <a:r>
                <a:rPr lang="en-GB" dirty="0">
                  <a:solidFill>
                    <a:srgbClr val="000000"/>
                  </a:solidFill>
                </a:rPr>
                <a:t>5x 200kb of </a:t>
              </a:r>
              <a:r>
                <a:rPr lang="en-GB" dirty="0" smtClean="0">
                  <a:solidFill>
                    <a:srgbClr val="000000"/>
                  </a:solidFill>
                </a:rPr>
                <a:t>Brent futures at 72 $/</a:t>
              </a:r>
              <a:r>
                <a:rPr lang="en-GB" dirty="0" err="1" smtClean="0">
                  <a:solidFill>
                    <a:srgbClr val="000000"/>
                  </a:solidFill>
                </a:rPr>
                <a:t>Bbl</a:t>
              </a:r>
              <a:r>
                <a:rPr lang="en-GB" dirty="0" smtClean="0">
                  <a:solidFill>
                    <a:srgbClr val="000000"/>
                  </a:solidFill>
                </a:rPr>
                <a:t> </a:t>
              </a:r>
              <a:endParaRPr lang="en-GB" dirty="0">
                <a:solidFill>
                  <a:srgbClr val="000000"/>
                </a:solidFill>
              </a:endParaRPr>
            </a:p>
            <a:p>
              <a:pPr defTabSz="457200"/>
              <a:endParaRPr lang="en-GB" dirty="0">
                <a:solidFill>
                  <a:srgbClr val="000000"/>
                </a:solidFill>
              </a:endParaRPr>
            </a:p>
          </p:txBody>
        </p:sp>
        <p:sp>
          <p:nvSpPr>
            <p:cNvPr id="87" name="TextBox 86"/>
            <p:cNvSpPr txBox="1"/>
            <p:nvPr/>
          </p:nvSpPr>
          <p:spPr>
            <a:xfrm>
              <a:off x="6609636" y="3611709"/>
              <a:ext cx="365400" cy="276999"/>
            </a:xfrm>
            <a:prstGeom prst="rect">
              <a:avLst/>
            </a:prstGeom>
            <a:solidFill>
              <a:srgbClr val="CCCCFF"/>
            </a:solidFill>
            <a:ln>
              <a:solidFill>
                <a:srgbClr val="7030A0"/>
              </a:solidFill>
            </a:ln>
          </p:spPr>
          <p:txBody>
            <a:bodyPr wrap="square" rtlCol="0">
              <a:spAutoFit/>
            </a:bodyPr>
            <a:lstStyle/>
            <a:p>
              <a:pPr defTabSz="457200"/>
              <a:r>
                <a:rPr lang="en-GB" sz="1200" dirty="0" smtClean="0">
                  <a:solidFill>
                    <a:srgbClr val="ED8B00">
                      <a:lumMod val="50000"/>
                    </a:srgbClr>
                  </a:solidFill>
                </a:rPr>
                <a:t>72</a:t>
              </a:r>
              <a:endParaRPr lang="en-GB" sz="1200" dirty="0">
                <a:solidFill>
                  <a:srgbClr val="ED8B00">
                    <a:lumMod val="50000"/>
                  </a:srgbClr>
                </a:solidFill>
              </a:endParaRPr>
            </a:p>
          </p:txBody>
        </p:sp>
      </p:grpSp>
      <p:grpSp>
        <p:nvGrpSpPr>
          <p:cNvPr id="98" name="Group 97"/>
          <p:cNvGrpSpPr/>
          <p:nvPr/>
        </p:nvGrpSpPr>
        <p:grpSpPr>
          <a:xfrm>
            <a:off x="212815" y="1164793"/>
            <a:ext cx="12026232" cy="3983126"/>
            <a:chOff x="212815" y="1621996"/>
            <a:chExt cx="12026232" cy="3983126"/>
          </a:xfrm>
        </p:grpSpPr>
        <p:sp>
          <p:nvSpPr>
            <p:cNvPr id="3" name="TextBox 2"/>
            <p:cNvSpPr txBox="1"/>
            <p:nvPr/>
          </p:nvSpPr>
          <p:spPr>
            <a:xfrm>
              <a:off x="212815" y="1621996"/>
              <a:ext cx="12026232" cy="1077218"/>
            </a:xfrm>
            <a:prstGeom prst="rect">
              <a:avLst/>
            </a:prstGeom>
            <a:noFill/>
          </p:spPr>
          <p:txBody>
            <a:bodyPr wrap="square" rtlCol="0">
              <a:spAutoFit/>
            </a:bodyPr>
            <a:lstStyle/>
            <a:p>
              <a:pPr defTabSz="457200"/>
              <a:r>
                <a:rPr lang="en-GB" sz="1400" dirty="0" smtClean="0">
                  <a:solidFill>
                    <a:srgbClr val="000000"/>
                  </a:solidFill>
                </a:rPr>
                <a:t>I see a possible opportunity to move Midland crude oil from the USGC to </a:t>
              </a:r>
              <a:r>
                <a:rPr lang="en-GB" sz="1400" dirty="0" err="1" smtClean="0">
                  <a:solidFill>
                    <a:srgbClr val="000000"/>
                  </a:solidFill>
                </a:rPr>
                <a:t>Fawley</a:t>
              </a:r>
              <a:r>
                <a:rPr lang="en-GB" sz="1400" dirty="0" smtClean="0">
                  <a:solidFill>
                    <a:srgbClr val="000000"/>
                  </a:solidFill>
                </a:rPr>
                <a:t> refinery – a “geographical arbitrage”. Its for a 1000kb cargo pricing in off WTI average of 5 days after loading and pricing out average of 5 days after discharge.</a:t>
              </a:r>
            </a:p>
            <a:p>
              <a:pPr defTabSz="457200"/>
              <a:endParaRPr lang="en-GB" sz="800" dirty="0">
                <a:solidFill>
                  <a:srgbClr val="000000"/>
                </a:solidFill>
              </a:endParaRPr>
            </a:p>
            <a:p>
              <a:pPr defTabSz="457200"/>
              <a:r>
                <a:rPr lang="en-GB" sz="1400" dirty="0" smtClean="0">
                  <a:solidFill>
                    <a:srgbClr val="000000"/>
                  </a:solidFill>
                </a:rPr>
                <a:t>The purchase price in the USGC is currently 70 $/</a:t>
              </a:r>
              <a:r>
                <a:rPr lang="en-GB" sz="1400" dirty="0" err="1" smtClean="0">
                  <a:solidFill>
                    <a:srgbClr val="000000"/>
                  </a:solidFill>
                </a:rPr>
                <a:t>Bbl</a:t>
              </a:r>
              <a:r>
                <a:rPr lang="en-GB" sz="1400" dirty="0" smtClean="0">
                  <a:solidFill>
                    <a:srgbClr val="000000"/>
                  </a:solidFill>
                </a:rPr>
                <a:t>, the sale price in Europe is currently 75$/</a:t>
              </a:r>
              <a:r>
                <a:rPr lang="en-GB" sz="1400" dirty="0" err="1" smtClean="0">
                  <a:solidFill>
                    <a:srgbClr val="000000"/>
                  </a:solidFill>
                </a:rPr>
                <a:t>bbl</a:t>
              </a:r>
              <a:r>
                <a:rPr lang="en-GB" sz="1400" dirty="0" smtClean="0">
                  <a:solidFill>
                    <a:srgbClr val="000000"/>
                  </a:solidFill>
                </a:rPr>
                <a:t> and my freight is 3 $/</a:t>
              </a:r>
              <a:r>
                <a:rPr lang="en-GB" sz="1400" dirty="0" err="1" smtClean="0">
                  <a:solidFill>
                    <a:srgbClr val="000000"/>
                  </a:solidFill>
                </a:rPr>
                <a:t>Bbl</a:t>
              </a:r>
              <a:endParaRPr lang="en-GB" sz="1400" dirty="0" smtClean="0">
                <a:solidFill>
                  <a:srgbClr val="000000"/>
                </a:solidFill>
              </a:endParaRPr>
            </a:p>
            <a:p>
              <a:pPr defTabSz="457200"/>
              <a:r>
                <a:rPr lang="en-GB" sz="1400" dirty="0" smtClean="0">
                  <a:solidFill>
                    <a:srgbClr val="000000"/>
                  </a:solidFill>
                </a:rPr>
                <a:t>                                                                                                                                                                              ….. OPEN by 2$/</a:t>
              </a:r>
              <a:r>
                <a:rPr lang="en-GB" sz="1400" dirty="0" err="1" smtClean="0">
                  <a:solidFill>
                    <a:srgbClr val="000000"/>
                  </a:solidFill>
                </a:rPr>
                <a:t>Bbl</a:t>
              </a:r>
              <a:endParaRPr lang="en-GB" sz="1400" dirty="0" smtClean="0">
                <a:solidFill>
                  <a:srgbClr val="000000"/>
                </a:solidFill>
              </a:endParaRPr>
            </a:p>
          </p:txBody>
        </p:sp>
        <p:grpSp>
          <p:nvGrpSpPr>
            <p:cNvPr id="90" name="Group 89"/>
            <p:cNvGrpSpPr/>
            <p:nvPr/>
          </p:nvGrpSpPr>
          <p:grpSpPr>
            <a:xfrm>
              <a:off x="836108" y="3050004"/>
              <a:ext cx="6245322" cy="2555118"/>
              <a:chOff x="836108" y="2930258"/>
              <a:chExt cx="6245322" cy="2555118"/>
            </a:xfrm>
          </p:grpSpPr>
          <p:grpSp>
            <p:nvGrpSpPr>
              <p:cNvPr id="65" name="Group 64"/>
              <p:cNvGrpSpPr/>
              <p:nvPr/>
            </p:nvGrpSpPr>
            <p:grpSpPr>
              <a:xfrm>
                <a:off x="836108" y="2930258"/>
                <a:ext cx="6245322" cy="2555118"/>
                <a:chOff x="836108" y="2930258"/>
                <a:chExt cx="6245322" cy="2555118"/>
              </a:xfrm>
            </p:grpSpPr>
            <p:grpSp>
              <p:nvGrpSpPr>
                <p:cNvPr id="27" name="Group 26"/>
                <p:cNvGrpSpPr/>
                <p:nvPr/>
              </p:nvGrpSpPr>
              <p:grpSpPr>
                <a:xfrm>
                  <a:off x="836108" y="2930258"/>
                  <a:ext cx="6245322" cy="2555118"/>
                  <a:chOff x="836108" y="2930258"/>
                  <a:chExt cx="6245322" cy="2555118"/>
                </a:xfrm>
              </p:grpSpPr>
              <p:grpSp>
                <p:nvGrpSpPr>
                  <p:cNvPr id="25" name="Group 24"/>
                  <p:cNvGrpSpPr/>
                  <p:nvPr/>
                </p:nvGrpSpPr>
                <p:grpSpPr>
                  <a:xfrm>
                    <a:off x="836108" y="2930258"/>
                    <a:ext cx="6157963" cy="2555118"/>
                    <a:chOff x="836108" y="2930258"/>
                    <a:chExt cx="6157963" cy="2555118"/>
                  </a:xfrm>
                </p:grpSpPr>
                <p:cxnSp>
                  <p:nvCxnSpPr>
                    <p:cNvPr id="5" name="Straight Connector 4"/>
                    <p:cNvCxnSpPr/>
                    <p:nvPr/>
                  </p:nvCxnSpPr>
                  <p:spPr>
                    <a:xfrm>
                      <a:off x="1556084" y="2999874"/>
                      <a:ext cx="20050" cy="235199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76421" y="4256505"/>
                      <a:ext cx="5817650" cy="1069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646989" y="4272547"/>
                      <a:ext cx="453970" cy="215444"/>
                    </a:xfrm>
                    <a:prstGeom prst="rect">
                      <a:avLst/>
                    </a:prstGeom>
                    <a:noFill/>
                  </p:spPr>
                  <p:txBody>
                    <a:bodyPr wrap="none" rtlCol="0">
                      <a:spAutoFit/>
                    </a:bodyPr>
                    <a:lstStyle/>
                    <a:p>
                      <a:pPr defTabSz="457200"/>
                      <a:r>
                        <a:rPr lang="en-GB" sz="800" dirty="0" smtClean="0">
                          <a:solidFill>
                            <a:srgbClr val="000000"/>
                          </a:solidFill>
                        </a:rPr>
                        <a:t>DEAL</a:t>
                      </a:r>
                      <a:endParaRPr lang="en-GB" sz="800" dirty="0">
                        <a:solidFill>
                          <a:srgbClr val="000000"/>
                        </a:solidFill>
                      </a:endParaRPr>
                    </a:p>
                  </p:txBody>
                </p:sp>
                <p:sp>
                  <p:nvSpPr>
                    <p:cNvPr id="11" name="Rectangle 10"/>
                    <p:cNvSpPr/>
                    <p:nvPr/>
                  </p:nvSpPr>
                  <p:spPr>
                    <a:xfrm>
                      <a:off x="3020786" y="3858794"/>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33" name="Rectangle 32"/>
                    <p:cNvSpPr/>
                    <p:nvPr/>
                  </p:nvSpPr>
                  <p:spPr>
                    <a:xfrm>
                      <a:off x="3227614" y="3858794"/>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40" name="Rectangle 39"/>
                    <p:cNvSpPr/>
                    <p:nvPr/>
                  </p:nvSpPr>
                  <p:spPr>
                    <a:xfrm>
                      <a:off x="3434441" y="3858793"/>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41" name="Rectangle 40"/>
                    <p:cNvSpPr/>
                    <p:nvPr/>
                  </p:nvSpPr>
                  <p:spPr>
                    <a:xfrm>
                      <a:off x="3641269" y="3864142"/>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42" name="Rectangle 41"/>
                    <p:cNvSpPr/>
                    <p:nvPr/>
                  </p:nvSpPr>
                  <p:spPr>
                    <a:xfrm>
                      <a:off x="3848097" y="3864142"/>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12" name="TextBox 11"/>
                    <p:cNvSpPr txBox="1"/>
                    <p:nvPr/>
                  </p:nvSpPr>
                  <p:spPr>
                    <a:xfrm>
                      <a:off x="904950" y="2930258"/>
                      <a:ext cx="659155" cy="369332"/>
                    </a:xfrm>
                    <a:prstGeom prst="rect">
                      <a:avLst/>
                    </a:prstGeom>
                    <a:noFill/>
                  </p:spPr>
                  <p:txBody>
                    <a:bodyPr wrap="none" rtlCol="0">
                      <a:spAutoFit/>
                    </a:bodyPr>
                    <a:lstStyle/>
                    <a:p>
                      <a:pPr defTabSz="457200"/>
                      <a:r>
                        <a:rPr lang="en-GB" dirty="0" smtClean="0">
                          <a:solidFill>
                            <a:srgbClr val="000000"/>
                          </a:solidFill>
                        </a:rPr>
                        <a:t>BUY</a:t>
                      </a:r>
                      <a:endParaRPr lang="en-GB" dirty="0">
                        <a:solidFill>
                          <a:srgbClr val="000000"/>
                        </a:solidFill>
                      </a:endParaRPr>
                    </a:p>
                  </p:txBody>
                </p:sp>
                <p:sp>
                  <p:nvSpPr>
                    <p:cNvPr id="13" name="TextBox 12"/>
                    <p:cNvSpPr txBox="1"/>
                    <p:nvPr/>
                  </p:nvSpPr>
                  <p:spPr>
                    <a:xfrm>
                      <a:off x="836108" y="5116044"/>
                      <a:ext cx="748923" cy="369332"/>
                    </a:xfrm>
                    <a:prstGeom prst="rect">
                      <a:avLst/>
                    </a:prstGeom>
                    <a:noFill/>
                  </p:spPr>
                  <p:txBody>
                    <a:bodyPr wrap="none" rtlCol="0">
                      <a:spAutoFit/>
                    </a:bodyPr>
                    <a:lstStyle/>
                    <a:p>
                      <a:pPr defTabSz="457200"/>
                      <a:r>
                        <a:rPr lang="en-GB" dirty="0" smtClean="0">
                          <a:solidFill>
                            <a:srgbClr val="000000"/>
                          </a:solidFill>
                        </a:rPr>
                        <a:t>SELL</a:t>
                      </a:r>
                      <a:endParaRPr lang="en-GB" dirty="0">
                        <a:solidFill>
                          <a:srgbClr val="000000"/>
                        </a:solidFill>
                      </a:endParaRPr>
                    </a:p>
                  </p:txBody>
                </p:sp>
                <p:sp>
                  <p:nvSpPr>
                    <p:cNvPr id="43" name="Rectangle 42"/>
                    <p:cNvSpPr/>
                    <p:nvPr/>
                  </p:nvSpPr>
                  <p:spPr>
                    <a:xfrm>
                      <a:off x="5536805" y="4251156"/>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44" name="Rectangle 43"/>
                    <p:cNvSpPr/>
                    <p:nvPr/>
                  </p:nvSpPr>
                  <p:spPr>
                    <a:xfrm>
                      <a:off x="5743633" y="4251156"/>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45" name="Rectangle 44"/>
                    <p:cNvSpPr/>
                    <p:nvPr/>
                  </p:nvSpPr>
                  <p:spPr>
                    <a:xfrm>
                      <a:off x="5950460" y="4251155"/>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46" name="Rectangle 45"/>
                    <p:cNvSpPr/>
                    <p:nvPr/>
                  </p:nvSpPr>
                  <p:spPr>
                    <a:xfrm>
                      <a:off x="6157288" y="4256504"/>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47" name="Rectangle 46"/>
                    <p:cNvSpPr/>
                    <p:nvPr/>
                  </p:nvSpPr>
                  <p:spPr>
                    <a:xfrm>
                      <a:off x="6364116" y="4256504"/>
                      <a:ext cx="206828" cy="397711"/>
                    </a:xfrm>
                    <a:prstGeom prst="rect">
                      <a:avLst/>
                    </a:prstGeom>
                    <a:solidFill>
                      <a:schemeClr val="accent1">
                        <a:lumMod val="20000"/>
                        <a:lumOff val="80000"/>
                      </a:schemeClr>
                    </a:solidFill>
                    <a:ln w="635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a:solidFill>
                          <a:srgbClr val="000000"/>
                        </a:solidFill>
                      </a:endParaRPr>
                    </a:p>
                  </p:txBody>
                </p:sp>
                <p:sp>
                  <p:nvSpPr>
                    <p:cNvPr id="14" name="TextBox 13"/>
                    <p:cNvSpPr txBox="1"/>
                    <p:nvPr/>
                  </p:nvSpPr>
                  <p:spPr>
                    <a:xfrm>
                      <a:off x="2604578" y="4272547"/>
                      <a:ext cx="465192" cy="215444"/>
                    </a:xfrm>
                    <a:prstGeom prst="rect">
                      <a:avLst/>
                    </a:prstGeom>
                    <a:noFill/>
                  </p:spPr>
                  <p:txBody>
                    <a:bodyPr wrap="none" rtlCol="0">
                      <a:spAutoFit/>
                    </a:bodyPr>
                    <a:lstStyle/>
                    <a:p>
                      <a:pPr defTabSz="457200"/>
                      <a:r>
                        <a:rPr lang="en-GB" sz="800" dirty="0" smtClean="0">
                          <a:solidFill>
                            <a:srgbClr val="000000"/>
                          </a:solidFill>
                        </a:rPr>
                        <a:t>LOAD</a:t>
                      </a:r>
                      <a:endParaRPr lang="en-GB" sz="800" dirty="0">
                        <a:solidFill>
                          <a:srgbClr val="000000"/>
                        </a:solidFill>
                      </a:endParaRPr>
                    </a:p>
                  </p:txBody>
                </p:sp>
                <p:cxnSp>
                  <p:nvCxnSpPr>
                    <p:cNvPr id="20" name="Straight Connector 19"/>
                    <p:cNvCxnSpPr>
                      <a:stCxn id="11" idx="1"/>
                    </p:cNvCxnSpPr>
                    <p:nvPr/>
                  </p:nvCxnSpPr>
                  <p:spPr>
                    <a:xfrm>
                      <a:off x="3020786" y="4057650"/>
                      <a:ext cx="0" cy="43034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525920" y="4057376"/>
                      <a:ext cx="0" cy="43034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865719" y="4273586"/>
                      <a:ext cx="720069" cy="215444"/>
                    </a:xfrm>
                    <a:prstGeom prst="rect">
                      <a:avLst/>
                    </a:prstGeom>
                    <a:noFill/>
                  </p:spPr>
                  <p:txBody>
                    <a:bodyPr wrap="none" rtlCol="0">
                      <a:spAutoFit/>
                    </a:bodyPr>
                    <a:lstStyle/>
                    <a:p>
                      <a:pPr defTabSz="457200"/>
                      <a:r>
                        <a:rPr lang="en-GB" sz="800" dirty="0" smtClean="0">
                          <a:solidFill>
                            <a:srgbClr val="000000"/>
                          </a:solidFill>
                        </a:rPr>
                        <a:t>D’CHARGE</a:t>
                      </a:r>
                      <a:endParaRPr lang="en-GB" sz="800" dirty="0">
                        <a:solidFill>
                          <a:srgbClr val="000000"/>
                        </a:solidFill>
                      </a:endParaRPr>
                    </a:p>
                  </p:txBody>
                </p:sp>
                <p:grpSp>
                  <p:nvGrpSpPr>
                    <p:cNvPr id="24" name="Group 23"/>
                    <p:cNvGrpSpPr/>
                    <p:nvPr/>
                  </p:nvGrpSpPr>
                  <p:grpSpPr>
                    <a:xfrm>
                      <a:off x="2950747" y="3706500"/>
                      <a:ext cx="1185108" cy="220887"/>
                      <a:chOff x="2950747" y="3706500"/>
                      <a:chExt cx="1185108" cy="220887"/>
                    </a:xfrm>
                  </p:grpSpPr>
                  <p:sp>
                    <p:nvSpPr>
                      <p:cNvPr id="23" name="TextBox 22"/>
                      <p:cNvSpPr txBox="1"/>
                      <p:nvPr/>
                    </p:nvSpPr>
                    <p:spPr>
                      <a:xfrm>
                        <a:off x="2950747" y="3706504"/>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0" name="TextBox 49"/>
                      <p:cNvSpPr txBox="1"/>
                      <p:nvPr/>
                    </p:nvSpPr>
                    <p:spPr>
                      <a:xfrm>
                        <a:off x="3152134" y="3706500"/>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1" name="TextBox 50"/>
                      <p:cNvSpPr txBox="1"/>
                      <p:nvPr/>
                    </p:nvSpPr>
                    <p:spPr>
                      <a:xfrm>
                        <a:off x="3358968" y="3706500"/>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2" name="TextBox 51"/>
                      <p:cNvSpPr txBox="1"/>
                      <p:nvPr/>
                    </p:nvSpPr>
                    <p:spPr>
                      <a:xfrm>
                        <a:off x="3571232" y="3711943"/>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3" name="TextBox 52"/>
                      <p:cNvSpPr txBox="1"/>
                      <p:nvPr/>
                    </p:nvSpPr>
                    <p:spPr>
                      <a:xfrm>
                        <a:off x="3778065" y="3711943"/>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grpSp>
                <p:grpSp>
                  <p:nvGrpSpPr>
                    <p:cNvPr id="54" name="Group 53"/>
                    <p:cNvGrpSpPr/>
                    <p:nvPr/>
                  </p:nvGrpSpPr>
                  <p:grpSpPr>
                    <a:xfrm>
                      <a:off x="5459921" y="4620898"/>
                      <a:ext cx="1185108" cy="220887"/>
                      <a:chOff x="2950747" y="3706500"/>
                      <a:chExt cx="1185108" cy="220887"/>
                    </a:xfrm>
                  </p:grpSpPr>
                  <p:sp>
                    <p:nvSpPr>
                      <p:cNvPr id="55" name="TextBox 54"/>
                      <p:cNvSpPr txBox="1"/>
                      <p:nvPr/>
                    </p:nvSpPr>
                    <p:spPr>
                      <a:xfrm>
                        <a:off x="2950747" y="3706504"/>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6" name="TextBox 55"/>
                      <p:cNvSpPr txBox="1"/>
                      <p:nvPr/>
                    </p:nvSpPr>
                    <p:spPr>
                      <a:xfrm>
                        <a:off x="3152134" y="3706500"/>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7" name="TextBox 56"/>
                      <p:cNvSpPr txBox="1"/>
                      <p:nvPr/>
                    </p:nvSpPr>
                    <p:spPr>
                      <a:xfrm>
                        <a:off x="3358968" y="3706500"/>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8" name="TextBox 57"/>
                      <p:cNvSpPr txBox="1"/>
                      <p:nvPr/>
                    </p:nvSpPr>
                    <p:spPr>
                      <a:xfrm>
                        <a:off x="3571232" y="3711943"/>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sp>
                    <p:nvSpPr>
                      <p:cNvPr id="59" name="TextBox 58"/>
                      <p:cNvSpPr txBox="1"/>
                      <p:nvPr/>
                    </p:nvSpPr>
                    <p:spPr>
                      <a:xfrm>
                        <a:off x="3778065" y="3711943"/>
                        <a:ext cx="357790" cy="215444"/>
                      </a:xfrm>
                      <a:prstGeom prst="rect">
                        <a:avLst/>
                      </a:prstGeom>
                      <a:noFill/>
                    </p:spPr>
                    <p:txBody>
                      <a:bodyPr wrap="none" rtlCol="0">
                        <a:spAutoFit/>
                      </a:bodyPr>
                      <a:lstStyle/>
                      <a:p>
                        <a:pPr defTabSz="457200"/>
                        <a:r>
                          <a:rPr lang="en-GB" sz="800" dirty="0" smtClean="0">
                            <a:solidFill>
                              <a:srgbClr val="000000"/>
                            </a:solidFill>
                          </a:rPr>
                          <a:t>200</a:t>
                        </a:r>
                        <a:endParaRPr lang="en-GB" sz="800" dirty="0">
                          <a:solidFill>
                            <a:srgbClr val="000000"/>
                          </a:solidFill>
                        </a:endParaRPr>
                      </a:p>
                    </p:txBody>
                  </p:sp>
                </p:grpSp>
                <p:cxnSp>
                  <p:nvCxnSpPr>
                    <p:cNvPr id="60" name="Straight Connector 59"/>
                    <p:cNvCxnSpPr/>
                    <p:nvPr/>
                  </p:nvCxnSpPr>
                  <p:spPr>
                    <a:xfrm>
                      <a:off x="2019300" y="4068632"/>
                      <a:ext cx="0" cy="43034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4124957" y="3500738"/>
                    <a:ext cx="441146" cy="369332"/>
                  </a:xfrm>
                  <a:prstGeom prst="rect">
                    <a:avLst/>
                  </a:prstGeom>
                  <a:solidFill>
                    <a:schemeClr val="tx2">
                      <a:lumMod val="20000"/>
                      <a:lumOff val="80000"/>
                    </a:schemeClr>
                  </a:solidFill>
                  <a:ln>
                    <a:solidFill>
                      <a:schemeClr val="tx2">
                        <a:lumMod val="75000"/>
                      </a:schemeClr>
                    </a:solidFill>
                  </a:ln>
                </p:spPr>
                <p:txBody>
                  <a:bodyPr wrap="none" rtlCol="0">
                    <a:spAutoFit/>
                  </a:bodyPr>
                  <a:lstStyle/>
                  <a:p>
                    <a:pPr defTabSz="457200"/>
                    <a:r>
                      <a:rPr lang="en-GB" dirty="0" smtClean="0">
                        <a:solidFill>
                          <a:srgbClr val="ED8B00">
                            <a:lumMod val="50000"/>
                          </a:srgbClr>
                        </a:solidFill>
                      </a:rPr>
                      <a:t>70</a:t>
                    </a:r>
                    <a:endParaRPr lang="en-GB" dirty="0">
                      <a:solidFill>
                        <a:srgbClr val="ED8B00">
                          <a:lumMod val="50000"/>
                        </a:srgbClr>
                      </a:solidFill>
                    </a:endParaRPr>
                  </a:p>
                </p:txBody>
              </p:sp>
              <p:sp>
                <p:nvSpPr>
                  <p:cNvPr id="61" name="TextBox 60"/>
                  <p:cNvSpPr txBox="1"/>
                  <p:nvPr/>
                </p:nvSpPr>
                <p:spPr>
                  <a:xfrm>
                    <a:off x="6640284" y="4648867"/>
                    <a:ext cx="441146" cy="369332"/>
                  </a:xfrm>
                  <a:prstGeom prst="rect">
                    <a:avLst/>
                  </a:prstGeom>
                  <a:solidFill>
                    <a:schemeClr val="tx2">
                      <a:lumMod val="20000"/>
                      <a:lumOff val="80000"/>
                    </a:schemeClr>
                  </a:solidFill>
                  <a:ln>
                    <a:solidFill>
                      <a:schemeClr val="tx2">
                        <a:lumMod val="75000"/>
                      </a:schemeClr>
                    </a:solidFill>
                  </a:ln>
                </p:spPr>
                <p:txBody>
                  <a:bodyPr wrap="none" rtlCol="0">
                    <a:spAutoFit/>
                  </a:bodyPr>
                  <a:lstStyle/>
                  <a:p>
                    <a:pPr defTabSz="457200"/>
                    <a:r>
                      <a:rPr lang="en-GB" dirty="0" smtClean="0">
                        <a:solidFill>
                          <a:srgbClr val="ED8B00">
                            <a:lumMod val="50000"/>
                          </a:srgbClr>
                        </a:solidFill>
                      </a:rPr>
                      <a:t>75</a:t>
                    </a:r>
                    <a:endParaRPr lang="en-GB" dirty="0">
                      <a:solidFill>
                        <a:srgbClr val="ED8B00">
                          <a:lumMod val="50000"/>
                        </a:srgbClr>
                      </a:solidFill>
                    </a:endParaRPr>
                  </a:p>
                </p:txBody>
              </p:sp>
            </p:grpSp>
            <p:sp>
              <p:nvSpPr>
                <p:cNvPr id="63" name="Rectangle 62"/>
                <p:cNvSpPr/>
                <p:nvPr/>
              </p:nvSpPr>
              <p:spPr>
                <a:xfrm>
                  <a:off x="3320141" y="4168321"/>
                  <a:ext cx="440868" cy="192409"/>
                </a:xfrm>
                <a:prstGeom prst="rect">
                  <a:avLst/>
                </a:prstGeom>
                <a:solidFill>
                  <a:schemeClr val="bg1"/>
                </a:solidFill>
                <a:ln w="63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GB" sz="800" dirty="0" smtClean="0">
                      <a:solidFill>
                        <a:srgbClr val="000000"/>
                      </a:solidFill>
                    </a:rPr>
                    <a:t>WTI</a:t>
                  </a:r>
                  <a:endParaRPr lang="en-GB" sz="800" dirty="0">
                    <a:solidFill>
                      <a:srgbClr val="000000"/>
                    </a:solidFill>
                  </a:endParaRPr>
                </a:p>
              </p:txBody>
            </p:sp>
          </p:grpSp>
          <p:sp>
            <p:nvSpPr>
              <p:cNvPr id="89" name="Rectangle 88"/>
              <p:cNvSpPr/>
              <p:nvPr/>
            </p:nvSpPr>
            <p:spPr>
              <a:xfrm>
                <a:off x="5860023" y="4154189"/>
                <a:ext cx="440868" cy="192409"/>
              </a:xfrm>
              <a:prstGeom prst="rect">
                <a:avLst/>
              </a:prstGeom>
              <a:solidFill>
                <a:schemeClr val="bg1"/>
              </a:solidFill>
              <a:ln w="63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GB" sz="800" dirty="0" smtClean="0">
                    <a:solidFill>
                      <a:srgbClr val="000000"/>
                    </a:solidFill>
                  </a:rPr>
                  <a:t>Brent</a:t>
                </a:r>
                <a:endParaRPr lang="en-GB" sz="800" dirty="0">
                  <a:solidFill>
                    <a:srgbClr val="000000"/>
                  </a:solidFill>
                </a:endParaRPr>
              </a:p>
            </p:txBody>
          </p:sp>
        </p:grpSp>
      </p:grpSp>
      <p:sp>
        <p:nvSpPr>
          <p:cNvPr id="91" name="TextBox 90"/>
          <p:cNvSpPr txBox="1"/>
          <p:nvPr/>
        </p:nvSpPr>
        <p:spPr>
          <a:xfrm>
            <a:off x="259472" y="2251102"/>
            <a:ext cx="11932919" cy="307777"/>
          </a:xfrm>
          <a:prstGeom prst="rect">
            <a:avLst/>
          </a:prstGeom>
          <a:noFill/>
        </p:spPr>
        <p:txBody>
          <a:bodyPr wrap="square" rtlCol="0">
            <a:spAutoFit/>
          </a:bodyPr>
          <a:lstStyle/>
          <a:p>
            <a:pPr defTabSz="457200"/>
            <a:r>
              <a:rPr lang="en-GB" sz="1400" dirty="0">
                <a:solidFill>
                  <a:srgbClr val="000000"/>
                </a:solidFill>
              </a:rPr>
              <a:t>But when I actually price in, the cargo it costs 72$/</a:t>
            </a:r>
            <a:r>
              <a:rPr lang="en-GB" sz="1400" dirty="0" err="1">
                <a:solidFill>
                  <a:srgbClr val="000000"/>
                </a:solidFill>
              </a:rPr>
              <a:t>bbl</a:t>
            </a:r>
            <a:r>
              <a:rPr lang="en-GB" sz="1400" dirty="0">
                <a:solidFill>
                  <a:srgbClr val="000000"/>
                </a:solidFill>
              </a:rPr>
              <a:t>, and when I </a:t>
            </a:r>
            <a:r>
              <a:rPr lang="en-GB" sz="1400" dirty="0" smtClean="0">
                <a:solidFill>
                  <a:srgbClr val="000000"/>
                </a:solidFill>
              </a:rPr>
              <a:t>sell, </a:t>
            </a:r>
            <a:r>
              <a:rPr lang="en-GB" sz="1400" dirty="0">
                <a:solidFill>
                  <a:srgbClr val="000000"/>
                </a:solidFill>
              </a:rPr>
              <a:t>I get 72$/</a:t>
            </a:r>
            <a:r>
              <a:rPr lang="en-GB" sz="1400" dirty="0" err="1">
                <a:solidFill>
                  <a:srgbClr val="000000"/>
                </a:solidFill>
              </a:rPr>
              <a:t>bbl</a:t>
            </a:r>
            <a:r>
              <a:rPr lang="en-GB" sz="1400" dirty="0">
                <a:solidFill>
                  <a:srgbClr val="000000"/>
                </a:solidFill>
              </a:rPr>
              <a:t> ….. so if I did it, I LOSE 3$/</a:t>
            </a:r>
            <a:r>
              <a:rPr lang="en-GB" sz="1400" dirty="0" err="1">
                <a:solidFill>
                  <a:srgbClr val="000000"/>
                </a:solidFill>
              </a:rPr>
              <a:t>Bbl</a:t>
            </a:r>
            <a:r>
              <a:rPr lang="en-GB" sz="1400" dirty="0">
                <a:solidFill>
                  <a:srgbClr val="000000"/>
                </a:solidFill>
              </a:rPr>
              <a:t> </a:t>
            </a:r>
          </a:p>
        </p:txBody>
      </p:sp>
      <p:grpSp>
        <p:nvGrpSpPr>
          <p:cNvPr id="94" name="Group 93"/>
          <p:cNvGrpSpPr/>
          <p:nvPr/>
        </p:nvGrpSpPr>
        <p:grpSpPr>
          <a:xfrm>
            <a:off x="620486" y="5233485"/>
            <a:ext cx="10936254" cy="940197"/>
            <a:chOff x="620486" y="5868817"/>
            <a:chExt cx="10936254" cy="940197"/>
          </a:xfrm>
        </p:grpSpPr>
        <p:sp>
          <p:nvSpPr>
            <p:cNvPr id="93" name="Rectangle 92"/>
            <p:cNvSpPr/>
            <p:nvPr/>
          </p:nvSpPr>
          <p:spPr>
            <a:xfrm>
              <a:off x="620486" y="5868817"/>
              <a:ext cx="10936254" cy="940197"/>
            </a:xfrm>
            <a:prstGeom prst="rect">
              <a:avLst/>
            </a:prstGeom>
            <a:solidFill>
              <a:schemeClr val="bg1">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GB" dirty="0">
                <a:solidFill>
                  <a:srgbClr val="000000"/>
                </a:solidFill>
              </a:endParaRPr>
            </a:p>
          </p:txBody>
        </p:sp>
        <p:sp>
          <p:nvSpPr>
            <p:cNvPr id="92" name="TextBox 91"/>
            <p:cNvSpPr txBox="1"/>
            <p:nvPr/>
          </p:nvSpPr>
          <p:spPr>
            <a:xfrm>
              <a:off x="743200" y="5922736"/>
              <a:ext cx="8188460" cy="307777"/>
            </a:xfrm>
            <a:prstGeom prst="rect">
              <a:avLst/>
            </a:prstGeom>
            <a:noFill/>
          </p:spPr>
          <p:txBody>
            <a:bodyPr wrap="none" rtlCol="0">
              <a:spAutoFit/>
            </a:bodyPr>
            <a:lstStyle/>
            <a:p>
              <a:pPr defTabSz="457200"/>
              <a:r>
                <a:rPr lang="en-GB" sz="1400" dirty="0" smtClean="0">
                  <a:solidFill>
                    <a:srgbClr val="000000"/>
                  </a:solidFill>
                </a:rPr>
                <a:t>PHYSICAL : 	Revenue – purchase – freight                            72    -    72    -    3  	=   	-3 $/</a:t>
              </a:r>
              <a:r>
                <a:rPr lang="en-GB" sz="1400" dirty="0" err="1" smtClean="0">
                  <a:solidFill>
                    <a:srgbClr val="000000"/>
                  </a:solidFill>
                </a:rPr>
                <a:t>Bbl</a:t>
              </a:r>
              <a:endParaRPr lang="en-GB" sz="1400" dirty="0">
                <a:solidFill>
                  <a:srgbClr val="000000"/>
                </a:solidFill>
              </a:endParaRPr>
            </a:p>
          </p:txBody>
        </p:sp>
      </p:grpSp>
      <p:sp>
        <p:nvSpPr>
          <p:cNvPr id="95" name="TextBox 94"/>
          <p:cNvSpPr txBox="1"/>
          <p:nvPr/>
        </p:nvSpPr>
        <p:spPr>
          <a:xfrm>
            <a:off x="733987" y="5566407"/>
            <a:ext cx="8183651" cy="584775"/>
          </a:xfrm>
          <a:prstGeom prst="rect">
            <a:avLst/>
          </a:prstGeom>
          <a:noFill/>
        </p:spPr>
        <p:txBody>
          <a:bodyPr wrap="none" rtlCol="0">
            <a:spAutoFit/>
          </a:bodyPr>
          <a:lstStyle/>
          <a:p>
            <a:pPr defTabSz="457200"/>
            <a:r>
              <a:rPr lang="en-GB" sz="1400" dirty="0" smtClean="0">
                <a:solidFill>
                  <a:srgbClr val="000000"/>
                </a:solidFill>
              </a:rPr>
              <a:t>PAPER :		WTI sale – WTI purchase		           	 72    -    70			=	+2$/</a:t>
            </a:r>
            <a:r>
              <a:rPr lang="en-GB" sz="1400" dirty="0" err="1" smtClean="0">
                <a:solidFill>
                  <a:srgbClr val="000000"/>
                </a:solidFill>
              </a:rPr>
              <a:t>Bbl</a:t>
            </a:r>
            <a:endParaRPr lang="en-GB" sz="1400" dirty="0" smtClean="0">
              <a:solidFill>
                <a:srgbClr val="000000"/>
              </a:solidFill>
            </a:endParaRPr>
          </a:p>
          <a:p>
            <a:pPr defTabSz="457200"/>
            <a:r>
              <a:rPr lang="en-GB" dirty="0">
                <a:solidFill>
                  <a:srgbClr val="000000"/>
                </a:solidFill>
              </a:rPr>
              <a:t>	</a:t>
            </a:r>
            <a:r>
              <a:rPr lang="en-GB" dirty="0" smtClean="0">
                <a:solidFill>
                  <a:srgbClr val="000000"/>
                </a:solidFill>
              </a:rPr>
              <a:t>		</a:t>
            </a:r>
            <a:r>
              <a:rPr lang="en-GB" sz="1400" dirty="0" smtClean="0">
                <a:solidFill>
                  <a:srgbClr val="000000"/>
                </a:solidFill>
              </a:rPr>
              <a:t>Brent sale – Brent purchase			          75    -    72			=	+3$/</a:t>
            </a:r>
            <a:r>
              <a:rPr lang="en-GB" sz="1400" dirty="0" err="1" smtClean="0">
                <a:solidFill>
                  <a:srgbClr val="000000"/>
                </a:solidFill>
              </a:rPr>
              <a:t>Bbl</a:t>
            </a:r>
            <a:endParaRPr lang="en-GB" sz="1400" dirty="0">
              <a:solidFill>
                <a:srgbClr val="000000"/>
              </a:solidFill>
            </a:endParaRPr>
          </a:p>
        </p:txBody>
      </p:sp>
      <p:sp>
        <p:nvSpPr>
          <p:cNvPr id="96" name="Oval 95"/>
          <p:cNvSpPr/>
          <p:nvPr/>
        </p:nvSpPr>
        <p:spPr>
          <a:xfrm>
            <a:off x="10617301" y="5349975"/>
            <a:ext cx="756557" cy="742944"/>
          </a:xfrm>
          <a:prstGeom prst="ellipse">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GB" sz="2400" dirty="0" smtClean="0">
                <a:solidFill>
                  <a:srgbClr val="FFFFFF"/>
                </a:solidFill>
              </a:rPr>
              <a:t>+2</a:t>
            </a:r>
          </a:p>
          <a:p>
            <a:pPr algn="ctr" defTabSz="457200"/>
            <a:r>
              <a:rPr lang="en-GB" sz="800" dirty="0" smtClean="0">
                <a:solidFill>
                  <a:srgbClr val="FFFFFF"/>
                </a:solidFill>
              </a:rPr>
              <a:t>$/</a:t>
            </a:r>
            <a:r>
              <a:rPr lang="en-GB" sz="800" dirty="0" err="1" smtClean="0">
                <a:solidFill>
                  <a:srgbClr val="FFFFFF"/>
                </a:solidFill>
              </a:rPr>
              <a:t>Bbl</a:t>
            </a:r>
            <a:endParaRPr lang="en-GB" sz="800" dirty="0">
              <a:solidFill>
                <a:srgbClr val="FFFFFF"/>
              </a:solidFill>
            </a:endParaRPr>
          </a:p>
        </p:txBody>
      </p:sp>
      <p:cxnSp>
        <p:nvCxnSpPr>
          <p:cNvPr id="97" name="Straight Connector 96"/>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2509" y="6344757"/>
            <a:ext cx="11392862" cy="369332"/>
          </a:xfrm>
          <a:prstGeom prst="rect">
            <a:avLst/>
          </a:prstGeom>
          <a:noFill/>
        </p:spPr>
        <p:txBody>
          <a:bodyPr wrap="none" rtlCol="0">
            <a:spAutoFit/>
          </a:bodyPr>
          <a:lstStyle/>
          <a:p>
            <a:r>
              <a:rPr lang="en-GB" b="1" dirty="0" smtClean="0">
                <a:solidFill>
                  <a:schemeClr val="accent2">
                    <a:lumMod val="75000"/>
                  </a:schemeClr>
                </a:solidFill>
              </a:rPr>
              <a:t>How can we now “trade” around this physical position ?   Where are the new value creation points ?</a:t>
            </a:r>
            <a:endParaRPr lang="en-GB" b="1" dirty="0">
              <a:solidFill>
                <a:schemeClr val="accent2">
                  <a:lumMod val="75000"/>
                </a:schemeClr>
              </a:solidFill>
            </a:endParaRPr>
          </a:p>
        </p:txBody>
      </p:sp>
      <p:grpSp>
        <p:nvGrpSpPr>
          <p:cNvPr id="4" name="Group 3"/>
          <p:cNvGrpSpPr/>
          <p:nvPr/>
        </p:nvGrpSpPr>
        <p:grpSpPr>
          <a:xfrm>
            <a:off x="1715032" y="934679"/>
            <a:ext cx="9670203" cy="4557179"/>
            <a:chOff x="1715032" y="934679"/>
            <a:chExt cx="9670203" cy="4557179"/>
          </a:xfrm>
        </p:grpSpPr>
        <p:grpSp>
          <p:nvGrpSpPr>
            <p:cNvPr id="100" name="Group 99"/>
            <p:cNvGrpSpPr/>
            <p:nvPr/>
          </p:nvGrpSpPr>
          <p:grpSpPr>
            <a:xfrm>
              <a:off x="6494178" y="934679"/>
              <a:ext cx="292212" cy="369332"/>
              <a:chOff x="4635370" y="3880216"/>
              <a:chExt cx="292212" cy="369332"/>
            </a:xfrm>
          </p:grpSpPr>
          <p:sp>
            <p:nvSpPr>
              <p:cNvPr id="101" name="Rectangle 100"/>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2" name="TextBox 101"/>
              <p:cNvSpPr txBox="1"/>
              <p:nvPr/>
            </p:nvSpPr>
            <p:spPr>
              <a:xfrm>
                <a:off x="4635370" y="3880216"/>
                <a:ext cx="292212" cy="369332"/>
              </a:xfrm>
              <a:prstGeom prst="rect">
                <a:avLst/>
              </a:prstGeom>
              <a:noFill/>
            </p:spPr>
            <p:txBody>
              <a:bodyPr wrap="square" rtlCol="0">
                <a:spAutoFit/>
              </a:bodyPr>
              <a:lstStyle/>
              <a:p>
                <a:r>
                  <a:rPr lang="en-GB" dirty="0" smtClean="0"/>
                  <a:t>1</a:t>
                </a:r>
                <a:endParaRPr lang="en-GB" dirty="0"/>
              </a:p>
            </p:txBody>
          </p:sp>
        </p:grpSp>
        <p:grpSp>
          <p:nvGrpSpPr>
            <p:cNvPr id="103" name="Group 102"/>
            <p:cNvGrpSpPr/>
            <p:nvPr/>
          </p:nvGrpSpPr>
          <p:grpSpPr>
            <a:xfrm>
              <a:off x="11093023" y="5122526"/>
              <a:ext cx="292212" cy="369332"/>
              <a:chOff x="4635370" y="3880216"/>
              <a:chExt cx="292212" cy="369332"/>
            </a:xfrm>
          </p:grpSpPr>
          <p:sp>
            <p:nvSpPr>
              <p:cNvPr id="104" name="Rectangle 103"/>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5" name="TextBox 104"/>
              <p:cNvSpPr txBox="1"/>
              <p:nvPr/>
            </p:nvSpPr>
            <p:spPr>
              <a:xfrm>
                <a:off x="4635370" y="3880216"/>
                <a:ext cx="292212" cy="369332"/>
              </a:xfrm>
              <a:prstGeom prst="rect">
                <a:avLst/>
              </a:prstGeom>
              <a:noFill/>
            </p:spPr>
            <p:txBody>
              <a:bodyPr wrap="square" rtlCol="0">
                <a:spAutoFit/>
              </a:bodyPr>
              <a:lstStyle/>
              <a:p>
                <a:r>
                  <a:rPr lang="en-GB" dirty="0" smtClean="0"/>
                  <a:t>2</a:t>
                </a:r>
                <a:endParaRPr lang="en-GB" dirty="0"/>
              </a:p>
            </p:txBody>
          </p:sp>
        </p:grpSp>
        <p:grpSp>
          <p:nvGrpSpPr>
            <p:cNvPr id="106" name="Group 105"/>
            <p:cNvGrpSpPr/>
            <p:nvPr/>
          </p:nvGrpSpPr>
          <p:grpSpPr>
            <a:xfrm>
              <a:off x="1715032" y="3104721"/>
              <a:ext cx="292212" cy="369332"/>
              <a:chOff x="4635370" y="3880216"/>
              <a:chExt cx="292212" cy="369332"/>
            </a:xfrm>
          </p:grpSpPr>
          <p:sp>
            <p:nvSpPr>
              <p:cNvPr id="107" name="Rectangle 106"/>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8" name="TextBox 107"/>
              <p:cNvSpPr txBox="1"/>
              <p:nvPr/>
            </p:nvSpPr>
            <p:spPr>
              <a:xfrm>
                <a:off x="4635370" y="3880216"/>
                <a:ext cx="292212" cy="369332"/>
              </a:xfrm>
              <a:prstGeom prst="rect">
                <a:avLst/>
              </a:prstGeom>
              <a:noFill/>
            </p:spPr>
            <p:txBody>
              <a:bodyPr wrap="square" rtlCol="0">
                <a:spAutoFit/>
              </a:bodyPr>
              <a:lstStyle/>
              <a:p>
                <a:r>
                  <a:rPr lang="en-GB" dirty="0" smtClean="0"/>
                  <a:t>3</a:t>
                </a:r>
                <a:endParaRPr lang="en-GB" dirty="0"/>
              </a:p>
            </p:txBody>
          </p:sp>
        </p:grpSp>
        <p:grpSp>
          <p:nvGrpSpPr>
            <p:cNvPr id="109" name="Group 108"/>
            <p:cNvGrpSpPr/>
            <p:nvPr/>
          </p:nvGrpSpPr>
          <p:grpSpPr>
            <a:xfrm>
              <a:off x="3320141" y="4419912"/>
              <a:ext cx="292212" cy="369332"/>
              <a:chOff x="4635370" y="3880216"/>
              <a:chExt cx="292212" cy="369332"/>
            </a:xfrm>
          </p:grpSpPr>
          <p:sp>
            <p:nvSpPr>
              <p:cNvPr id="110" name="Rectangle 109"/>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11" name="TextBox 110"/>
              <p:cNvSpPr txBox="1"/>
              <p:nvPr/>
            </p:nvSpPr>
            <p:spPr>
              <a:xfrm>
                <a:off x="4635370" y="3880216"/>
                <a:ext cx="292212" cy="369332"/>
              </a:xfrm>
              <a:prstGeom prst="rect">
                <a:avLst/>
              </a:prstGeom>
              <a:noFill/>
            </p:spPr>
            <p:txBody>
              <a:bodyPr wrap="square" rtlCol="0">
                <a:spAutoFit/>
              </a:bodyPr>
              <a:lstStyle/>
              <a:p>
                <a:r>
                  <a:rPr lang="en-GB" dirty="0" smtClean="0"/>
                  <a:t>4</a:t>
                </a:r>
                <a:endParaRPr lang="en-GB" dirty="0"/>
              </a:p>
            </p:txBody>
          </p:sp>
        </p:grpSp>
        <p:grpSp>
          <p:nvGrpSpPr>
            <p:cNvPr id="112" name="Group 111"/>
            <p:cNvGrpSpPr/>
            <p:nvPr/>
          </p:nvGrpSpPr>
          <p:grpSpPr>
            <a:xfrm>
              <a:off x="5986979" y="4487833"/>
              <a:ext cx="292212" cy="369332"/>
              <a:chOff x="4635370" y="3880216"/>
              <a:chExt cx="292212" cy="369332"/>
            </a:xfrm>
          </p:grpSpPr>
          <p:sp>
            <p:nvSpPr>
              <p:cNvPr id="113" name="Rectangle 112"/>
              <p:cNvSpPr/>
              <p:nvPr/>
            </p:nvSpPr>
            <p:spPr>
              <a:xfrm>
                <a:off x="4667844" y="3944818"/>
                <a:ext cx="243126" cy="261422"/>
              </a:xfrm>
              <a:prstGeom prst="rect">
                <a:avLst/>
              </a:prstGeom>
              <a:solidFill>
                <a:schemeClr val="tx2">
                  <a:lumMod val="20000"/>
                  <a:lumOff val="80000"/>
                </a:schemeClr>
              </a:solidFill>
              <a:ln>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14" name="TextBox 113"/>
              <p:cNvSpPr txBox="1"/>
              <p:nvPr/>
            </p:nvSpPr>
            <p:spPr>
              <a:xfrm>
                <a:off x="4635370" y="3880216"/>
                <a:ext cx="292212" cy="369332"/>
              </a:xfrm>
              <a:prstGeom prst="rect">
                <a:avLst/>
              </a:prstGeom>
              <a:noFill/>
            </p:spPr>
            <p:txBody>
              <a:bodyPr wrap="square" rtlCol="0">
                <a:spAutoFit/>
              </a:bodyPr>
              <a:lstStyle/>
              <a:p>
                <a:r>
                  <a:rPr lang="en-GB" dirty="0" smtClean="0"/>
                  <a:t>5</a:t>
                </a:r>
                <a:endParaRPr lang="en-GB" dirty="0"/>
              </a:p>
            </p:txBody>
          </p:sp>
        </p:grpSp>
      </p:grpSp>
    </p:spTree>
    <p:extLst>
      <p:ext uri="{BB962C8B-B14F-4D97-AF65-F5344CB8AC3E}">
        <p14:creationId xmlns:p14="http://schemas.microsoft.com/office/powerpoint/2010/main" val="22695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1" grpId="0"/>
      <p:bldP spid="95" grpId="0"/>
      <p:bldP spid="96"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lang="en-US" smtClean="0"/>
              <a:pPr algn="r"/>
              <a:t>7</a:t>
            </a:fld>
            <a:endParaRPr lang="en-US"/>
          </a:p>
        </p:txBody>
      </p:sp>
      <p:cxnSp>
        <p:nvCxnSpPr>
          <p:cNvPr id="8" name="Straight Connector 7"/>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1896" y="111737"/>
            <a:ext cx="11081277" cy="707886"/>
          </a:xfrm>
          <a:prstGeom prst="rect">
            <a:avLst/>
          </a:prstGeom>
          <a:noFill/>
        </p:spPr>
        <p:txBody>
          <a:bodyPr wrap="square" rtlCol="0">
            <a:spAutoFit/>
          </a:bodyPr>
          <a:lstStyle/>
          <a:p>
            <a:r>
              <a:rPr lang="en-US" sz="4000" dirty="0" smtClean="0"/>
              <a:t>Creating Value - Examples</a:t>
            </a:r>
            <a:endParaRPr lang="en-GB" sz="4000" dirty="0"/>
          </a:p>
        </p:txBody>
      </p:sp>
      <p:sp>
        <p:nvSpPr>
          <p:cNvPr id="2" name="TextBox 1"/>
          <p:cNvSpPr txBox="1"/>
          <p:nvPr/>
        </p:nvSpPr>
        <p:spPr>
          <a:xfrm>
            <a:off x="1932708" y="2250375"/>
            <a:ext cx="8360229" cy="2308324"/>
          </a:xfrm>
          <a:prstGeom prst="rect">
            <a:avLst/>
          </a:prstGeom>
          <a:noFill/>
        </p:spPr>
        <p:txBody>
          <a:bodyPr wrap="square" rtlCol="0">
            <a:spAutoFit/>
          </a:bodyPr>
          <a:lstStyle/>
          <a:p>
            <a:r>
              <a:rPr lang="en-GB" sz="1600" dirty="0" smtClean="0"/>
              <a:t>EXAMPLE 1	:	Storage deal in a </a:t>
            </a:r>
            <a:r>
              <a:rPr lang="en-GB" sz="1600" dirty="0" err="1" smtClean="0"/>
              <a:t>contango</a:t>
            </a:r>
            <a:r>
              <a:rPr lang="en-GB" sz="1600" dirty="0" smtClean="0"/>
              <a:t> market</a:t>
            </a:r>
          </a:p>
          <a:p>
            <a:endParaRPr lang="en-GB" sz="1600" dirty="0"/>
          </a:p>
          <a:p>
            <a:r>
              <a:rPr lang="en-GB" sz="1600" dirty="0" smtClean="0"/>
              <a:t>EXAMPLE 2	:	Hedging a Midland crude cargo for delivery into Europe</a:t>
            </a:r>
          </a:p>
          <a:p>
            <a:endParaRPr lang="en-GB" sz="1600" dirty="0"/>
          </a:p>
          <a:p>
            <a:r>
              <a:rPr lang="en-GB" sz="1600" dirty="0" smtClean="0"/>
              <a:t>EXAMPLE 3	:	How does a paper desk make money</a:t>
            </a:r>
          </a:p>
          <a:p>
            <a:endParaRPr lang="en-GB" sz="1600" dirty="0"/>
          </a:p>
          <a:p>
            <a:r>
              <a:rPr lang="en-GB" sz="1600" dirty="0" smtClean="0"/>
              <a:t>EXAMPLE 4	:	Load optionality</a:t>
            </a:r>
          </a:p>
          <a:p>
            <a:endParaRPr lang="en-GB" sz="1600" dirty="0"/>
          </a:p>
          <a:p>
            <a:r>
              <a:rPr lang="en-GB" sz="1600" dirty="0" smtClean="0"/>
              <a:t>EXAMPLE 5	:	Discharge optionality </a:t>
            </a:r>
            <a:endParaRPr lang="en-GB" sz="1600" dirty="0"/>
          </a:p>
        </p:txBody>
      </p:sp>
    </p:spTree>
    <p:extLst>
      <p:ext uri="{BB962C8B-B14F-4D97-AF65-F5344CB8AC3E}">
        <p14:creationId xmlns:p14="http://schemas.microsoft.com/office/powerpoint/2010/main" val="10270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31504" y="548680"/>
            <a:ext cx="8856984" cy="6192688"/>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7" name="TextBox 6"/>
          <p:cNvSpPr txBox="1"/>
          <p:nvPr/>
        </p:nvSpPr>
        <p:spPr>
          <a:xfrm>
            <a:off x="3637563" y="2004497"/>
            <a:ext cx="4844866" cy="2123658"/>
          </a:xfrm>
          <a:prstGeom prst="rect">
            <a:avLst/>
          </a:prstGeom>
          <a:noFill/>
        </p:spPr>
        <p:txBody>
          <a:bodyPr wrap="square" rtlCol="0">
            <a:spAutoFit/>
          </a:bodyPr>
          <a:lstStyle/>
          <a:p>
            <a:pPr algn="ctr"/>
            <a:r>
              <a:rPr lang="en-US" sz="6000" dirty="0"/>
              <a:t>EXAMPLE </a:t>
            </a:r>
            <a:r>
              <a:rPr lang="en-US" sz="6000" dirty="0" smtClean="0"/>
              <a:t>1</a:t>
            </a:r>
          </a:p>
          <a:p>
            <a:pPr algn="ctr"/>
            <a:endParaRPr lang="en-US" sz="2400" dirty="0"/>
          </a:p>
          <a:p>
            <a:pPr algn="ctr"/>
            <a:r>
              <a:rPr lang="en-GB" sz="2400" dirty="0"/>
              <a:t>Storage deal in a </a:t>
            </a:r>
            <a:r>
              <a:rPr lang="en-GB" sz="2400" dirty="0" err="1"/>
              <a:t>contango</a:t>
            </a:r>
            <a:r>
              <a:rPr lang="en-GB" sz="2400" dirty="0"/>
              <a:t> market</a:t>
            </a:r>
          </a:p>
        </p:txBody>
      </p:sp>
    </p:spTree>
    <p:extLst>
      <p:ext uri="{BB962C8B-B14F-4D97-AF65-F5344CB8AC3E}">
        <p14:creationId xmlns:p14="http://schemas.microsoft.com/office/powerpoint/2010/main" val="1843126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981200" y="1052736"/>
            <a:ext cx="8229600" cy="5616624"/>
          </a:xfrm>
        </p:spPr>
        <p:txBody>
          <a:bodyPr>
            <a:normAutofit/>
          </a:bodyPr>
          <a:lstStyle/>
          <a:p>
            <a:pPr marL="0" indent="0">
              <a:buNone/>
            </a:pPr>
            <a:r>
              <a:rPr lang="en-GB" b="1" dirty="0"/>
              <a:t>Bought:</a:t>
            </a:r>
            <a:r>
              <a:rPr lang="en-GB" dirty="0"/>
              <a:t> EMS&amp;S purchased </a:t>
            </a:r>
            <a:r>
              <a:rPr lang="en-GB" dirty="0" smtClean="0"/>
              <a:t>600KB </a:t>
            </a:r>
            <a:r>
              <a:rPr lang="en-GB" dirty="0"/>
              <a:t>of </a:t>
            </a:r>
            <a:r>
              <a:rPr lang="en-GB" dirty="0" smtClean="0"/>
              <a:t>CPC at an attractive differential from a distressed Seller, </a:t>
            </a:r>
            <a:r>
              <a:rPr lang="en-GB" dirty="0"/>
              <a:t>pricing on </a:t>
            </a:r>
            <a:r>
              <a:rPr lang="en-GB" dirty="0" smtClean="0"/>
              <a:t>Dated Brent 3-7 April 2017. </a:t>
            </a:r>
            <a:r>
              <a:rPr lang="en-GB" dirty="0"/>
              <a:t>The load window </a:t>
            </a:r>
            <a:r>
              <a:rPr lang="en-GB" dirty="0" smtClean="0"/>
              <a:t>was 31/3 – 2/4. Deal was done on the 2</a:t>
            </a:r>
            <a:r>
              <a:rPr lang="en-GB" baseline="30000" dirty="0" smtClean="0"/>
              <a:t>nd</a:t>
            </a:r>
            <a:r>
              <a:rPr lang="en-GB" dirty="0" smtClean="0"/>
              <a:t> March. The cargo is to be delivered in Rotterdam and subsequently stored in tank.</a:t>
            </a:r>
          </a:p>
          <a:p>
            <a:pPr marL="0" indent="0">
              <a:buNone/>
            </a:pPr>
            <a:endParaRPr lang="en-GB" dirty="0"/>
          </a:p>
          <a:p>
            <a:pPr marL="0" indent="0">
              <a:buNone/>
            </a:pPr>
            <a:r>
              <a:rPr lang="en-GB" dirty="0"/>
              <a:t>The FOB purchase price is </a:t>
            </a:r>
            <a:r>
              <a:rPr lang="en-GB" dirty="0" smtClean="0"/>
              <a:t>Dated Brent -2.20</a:t>
            </a:r>
            <a:endParaRPr lang="en-GB" dirty="0"/>
          </a:p>
          <a:p>
            <a:pPr marL="0" indent="0">
              <a:buNone/>
            </a:pPr>
            <a:r>
              <a:rPr lang="en-GB" dirty="0"/>
              <a:t>The estimated freight cost is </a:t>
            </a:r>
            <a:r>
              <a:rPr lang="en-GB" dirty="0" smtClean="0"/>
              <a:t>0.62 </a:t>
            </a:r>
            <a:r>
              <a:rPr lang="en-GB" dirty="0"/>
              <a:t>$/bbl</a:t>
            </a:r>
            <a:r>
              <a:rPr lang="en-GB" dirty="0" smtClean="0"/>
              <a:t>.</a:t>
            </a:r>
          </a:p>
          <a:p>
            <a:pPr marL="0" indent="0">
              <a:buNone/>
            </a:pPr>
            <a:endParaRPr lang="en-GB" dirty="0" smtClean="0"/>
          </a:p>
          <a:p>
            <a:pPr marL="0" indent="0">
              <a:buNone/>
            </a:pPr>
            <a:endParaRPr lang="en-GB" dirty="0"/>
          </a:p>
          <a:p>
            <a:pPr marL="0" indent="0">
              <a:buNone/>
            </a:pPr>
            <a:r>
              <a:rPr lang="en-GB" b="1" dirty="0" smtClean="0"/>
              <a:t>Sale: </a:t>
            </a:r>
            <a:r>
              <a:rPr lang="en-GB" dirty="0"/>
              <a:t>The cargo will </a:t>
            </a:r>
            <a:r>
              <a:rPr lang="en-GB" dirty="0" smtClean="0"/>
              <a:t>at some point in the future be sold to an affiliate or third party. The sale will happen when Differential economics improve or when value has been captured on the market structure. </a:t>
            </a:r>
            <a:endParaRPr lang="en-GB" dirty="0"/>
          </a:p>
          <a:p>
            <a:pPr marL="0" indent="0">
              <a:buNone/>
            </a:pPr>
            <a:endParaRPr lang="en-GB" dirty="0" smtClean="0"/>
          </a:p>
          <a:p>
            <a:pPr marL="0" indent="0">
              <a:buNone/>
            </a:pPr>
            <a:endParaRPr lang="en-GB" dirty="0" smtClean="0"/>
          </a:p>
          <a:p>
            <a:pPr marL="0" indent="0">
              <a:buNone/>
            </a:pPr>
            <a:endParaRPr lang="en-GB" dirty="0" smtClean="0"/>
          </a:p>
          <a:p>
            <a:endParaRPr lang="en-GB" dirty="0"/>
          </a:p>
          <a:p>
            <a:endParaRPr lang="en-GB" dirty="0"/>
          </a:p>
          <a:p>
            <a:pPr marL="0" indent="0">
              <a:buNone/>
            </a:pPr>
            <a:endParaRPr lang="en-US" dirty="0"/>
          </a:p>
        </p:txBody>
      </p:sp>
      <p:sp>
        <p:nvSpPr>
          <p:cNvPr id="2" name="Title 1"/>
          <p:cNvSpPr>
            <a:spLocks noGrp="1"/>
          </p:cNvSpPr>
          <p:nvPr>
            <p:ph type="title"/>
          </p:nvPr>
        </p:nvSpPr>
        <p:spPr>
          <a:xfrm>
            <a:off x="1981200" y="260648"/>
            <a:ext cx="8784976" cy="634082"/>
          </a:xfrm>
        </p:spPr>
        <p:txBody>
          <a:bodyPr>
            <a:noAutofit/>
          </a:bodyPr>
          <a:lstStyle/>
          <a:p>
            <a:r>
              <a:rPr lang="en-GB" sz="2600" dirty="0"/>
              <a:t>Example </a:t>
            </a:r>
            <a:r>
              <a:rPr lang="en-GB" sz="2600" dirty="0" smtClean="0"/>
              <a:t>1: </a:t>
            </a:r>
            <a:r>
              <a:rPr lang="en-GB" sz="2600" dirty="0"/>
              <a:t>Attractive cargo in tank</a:t>
            </a:r>
            <a:endParaRPr lang="en-US" sz="2600" dirty="0"/>
          </a:p>
        </p:txBody>
      </p:sp>
    </p:spTree>
    <p:extLst>
      <p:ext uri="{BB962C8B-B14F-4D97-AF65-F5344CB8AC3E}">
        <p14:creationId xmlns:p14="http://schemas.microsoft.com/office/powerpoint/2010/main" val="2007792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ptDizecs"/>
  <p:tag name="THINKCELLPRESENTATIONDONOTDELETE" val="&lt;?xml version=&quot;1.0&quot; encoding=&quot;UTF-16&quot; standalone=&quot;yes&quot;?&gt;&lt;root reqver=&quot;23045&quot;&gt;&lt;version val=&quot;25159&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EE4P_AGENDAWIZARD" val="&lt;ee4p&gt;&lt;layouts&gt;&lt;layout name=&quot;D. Table of Contents&quot; id=&quot;227_1-9&quot;&gt;&lt;standard&gt;&lt;textframe horizontalAnchor=&quot;1&quot; marginBottom=&quot;0&quot; marginLeft=&quot;0&quot; marginRight=&quot;0&quot; marginTop=&quot;0&quot; orientation=&quot;1&quot; verticalAnchor=&quot;1&quot; /&gt;&lt;font name=&quot;Arial&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16&quot; fontSizeAuto=&quot;1&quot; startTime=&quot;540&quot; timeFormatId=&quot;1&quot; startItemNo=&quot;1&quot; createSingleAgendaSlide=&quot;1&quot; createSeparatingSlides=&quot;1&quot; createBackupSlide=&quot;0&quot; /&gt;&lt;columns&gt;&lt;column field=&quot;itemno&quot; label=&quot;No.&quot; checked=&quot;0&quot; leftSpacing=&quot;0&quot; rightSpacing=&quot;0&quot; dock=&quot;1&quot; fixedWidth=&quot;51.87527&quot; /&gt;&lt;column field=&quot;pageno&quot; label=&quot;Page No.&quot; visible=&quot;1&quot; checked=&quot;0&quot; leftSpacing=&quot;0&quot; rightSpacing=&quot;0&quot; dock=&quot;1&quot; fixedWidth=&quot;64.88449&quot; /&gt;&lt;column field=&quot;topic&quot; label=&quot;Topic&quot; leftSpacing=&quot;23.31252&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0&quot; checked=&quot;0&quot; leftSpacing=&quot;10&quot; rightSpacing=&quot;0&quot; dock=&quot;2&quot; /&gt;&lt;/columns&gt;&lt;position left=&quot;352.5384&quot; top=&quot;68.87504&quot; width=&quot;508.2881&quot; height=&quot;403.6099&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Arial&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Documentation¦D. Table of contents|D. Table of contents&quot; customLayoutIndex=&quot;&quot; showBreak=&quot;0&quot; singleAgendaSlideSelected=&quot;1&quot; backupSlideTitle=&quot;Unused Slides&quot; topMargin=&quot;0.5&quot; leftMargin=&quot;0&quot; allowedLevels=&quot;2&quot; itemNoFormats=&quot;{1}¦{1}.{2}¦{3:alphaLC}¦{3:alphaLC}.{4:alphaLC}&quot; customLayoutNameBackup=&quot;D. Special gray|Documentation¦D. Special gray&quot; titlePrompt=&quot;Leave Blank&quot; /&gt;&lt;cases&gt;&lt;case level=&quot;1&quot; selected=&quot;0&quot; break=&quot;0&quot; topMinSpacing=&quot;5&quot; topMaxSpacing=&quot;10.5&quot; bottomMinSpacing=&quot;0&quot; bottomMaxSpacing=&quot;0&quot;&gt;&lt;element field=&quot;topic&quot; type=&quot;autoshape&quot; autoShapeType=&quot;1&quot; indent=&quot;0&quot;&gt;&lt;paragraphformat alignment=&quot;1&quot; /&gt;&lt;textframe marginLeft=&quot;7&quot; /&gt;&lt;font color=&quot;6:0.4&quot; size=&quot;16&quot; /&gt;&lt;/element&gt;&lt;element field=&quot;pageno&quot; type=&quot;autoshape&quot; autoShapeType=&quot;1&quot;&gt;&lt;paragraphformat alignment=&quot;3&quot; /&gt;&lt;textframe marginRight=&quot;7&quot; /&gt;&lt;font color=&quot;6:0.4&quot; size=&quot;16&quot; /&gt;&lt;/element&gt;&lt;/case&gt;&lt;case level=&quot;1&quot; selected=&quot;1&quot; break=&quot;0&quot; topMinSpacing=&quot;5&quot; topMaxSpacing=&quot;10.5&quot; bottomMinSpacing=&quot;0&quot; bottomMaxSpacing=&quot;0&quot;&gt;&lt;element field=&quot;topic&quot; type=&quot;autoshape&quot; autoShapeType=&quot;1&quot; indent=&quot;0&quot;&gt;&lt;paragraphformat alignment=&quot;1&quot; /&gt;&lt;textframe marginLeft=&quot;7&quot; /&gt;&lt;font size=&quot;16&quot; /&gt;&lt;/element&gt;&lt;element field=&quot;pageno&quot; type=&quot;autoshape&quot; autoShapeType=&quot;1&quot;&gt;&lt;paragraphformat alignment=&quot;3&quot; /&gt;&lt;textframe marginRight=&quot;7&quot; /&gt;&lt;font size=&quot;16&quot; /&gt;&lt;/element&gt;&lt;/case&gt;&lt;case level=&quot;2&quot; selected=&quot;0&quot; break=&quot;0&quot; topMinSpacing=&quot;4&quot; topMaxSpacing=&quot;4&quot; bottomMinSpacing=&quot;0&quot; bottomMaxSpacing=&quot;0&quot;&gt;&lt;element field=&quot;topic&quot; type=&quot;autoshape&quot; autoShapeType=&quot;1&quot; indent=&quot;0&quot;&gt;&lt;paragraphformat alignment=&quot;1&quot; /&gt;&lt;textframe marginLeft=&quot;7&quot; /&gt;&lt;font color=&quot;6:0.4&quot; size=&quot;12&quot; /&gt;&lt;/element&gt;&lt;element field=&quot;pageno&quot; type=&quot;autoshape&quot; autoShapeType=&quot;1&quot;&gt;&lt;paragraphformat alignment=&quot;3&quot; /&gt;&lt;textframe marginRight=&quot;7&quot; /&gt;&lt;font color=&quot;6:0.4&quot; size=&quot;12&quot; /&gt;&lt;/element&gt;&lt;/case&gt;&lt;case level=&quot;2&quot; selected=&quot;1&quot; break=&quot;0&quot; topMinSpacing=&quot;4&quot; topMaxSpacing=&quot;4&quot; bottomMinSpacing=&quot;0&quot; bottomMaxSpacing=&quot;0&quot;&gt;&lt;element field=&quot;topic&quot; type=&quot;autoshape&quot; autoShapeType=&quot;1&quot; indent=&quot;0&quot;&gt;&lt;paragraphformat alignment=&quot;1&quot; /&gt;&lt;textframe marginLeft=&quot;7&quot; /&gt;&lt;font size=&quot;12&quot; /&gt;&lt;/element&gt;&lt;element field=&quot;pageno&quot; type=&quot;autoshape&quot; autoShapeType=&quot;1&quot;&gt;&lt;paragraphformat alignment=&quot;3&quot; /&gt;&lt;textframe marginRight=&quot;7&quot; /&gt;&lt;font size=&quot;12&quot; /&gt;&lt;/element&gt;&lt;/case&gt;&lt;case level=&quot;1&quot; selected=&quot;0&quot; break=&quot;1&quot; topMinSpacing=&quot;5&quot; topMaxSpacing=&quot;10.5&quot; bottomMinSpacing=&quot;0&quot; bottomMaxSpacing=&quot;0&quot;&gt;&lt;element field=&quot;topic&quot; type=&quot;autoshape&quot; autoShapeType=&quot;1&quot; indent=&quot;0&quot;&gt;&lt;paragraphformat alignment=&quot;1&quot; /&gt;&lt;textframe marginLeft=&quot;7&quot; /&gt;&lt;font color=&quot;6:0.4&quot; /&gt;&lt;/element&gt;&lt;element field=&quot;pageno&quot; type=&quot;autoshape&quot; autoShapeType=&quot;1&quot;&gt;&lt;paragraphformat alignment=&quot;3&quot; /&gt;&lt;textframe marginRight=&quot;7&quot; /&gt;&lt;font color=&quot;6:0.4&quot; /&gt;&lt;/element&gt;&lt;/case&gt;&lt;case level=&quot;1&quot; selected=&quot;1&quot; break=&quot;1&quot; topMinSpacing=&quot;5&quot; topMaxSpacing=&quot;10.5&quot; bottomMinSpacing=&quot;0&quot; bottomMaxSpacing=&quot;0&quot;&gt;&lt;element field=&quot;topic&quot; type=&quot;autoshape&quot; autoShapeType=&quot;1&quot; indent=&quot;0&quot;&gt;&lt;paragraphformat alignment=&quot;1&quot; /&gt;&lt;textframe marginLeft=&quot;7&quot; /&gt;&lt;/element&gt;&lt;element field=&quot;pageno&quot; type=&quot;autoshape&quot; autoShapeType=&quot;1&quot;&gt;&lt;paragraphformat alignment=&quot;3&quot; /&gt;&lt;textframe marginRight=&quot;7&quot; /&gt;&lt;/element&gt;&lt;/case&gt;&lt;case level=&quot;2&quot; selected=&quot;0&quot; break=&quot;1&quot; topMinSpacing=&quot;4&quot; topMaxSpacing=&quot;4&quot; bottomMinSpacing=&quot;0&quot; bottomMaxSpacing=&quot;0&quot;&gt;&lt;element field=&quot;topic&quot; type=&quot;autoshape&quot; autoShapeType=&quot;1&quot; indent=&quot;0&quot;&gt;&lt;paragraphformat alignment=&quot;1&quot; /&gt;&lt;textframe marginLeft=&quot;7&quot; /&gt;&lt;font color=&quot;6:0.4&quot; size=&quot;12&quot; /&gt;&lt;/element&gt;&lt;element field=&quot;pageno&quot; type=&quot;autoshape&quot; autoShapeType=&quot;1&quot;&gt;&lt;paragraphformat alignment=&quot;3&quot; /&gt;&lt;textframe marginRight=&quot;7&quot; /&gt;&lt;font color=&quot;6:0.4&quot; size=&quot;12&quot; /&gt;&lt;/element&gt;&lt;/case&gt;&lt;case level=&quot;2&quot; selected=&quot;1&quot; break=&quot;1&quot; topMinSpacing=&quot;4&quot; topMaxSpacing=&quot;4&quot; bottomMinSpacing=&quot;0&quot; bottomMaxSpacing=&quot;0&quot;&gt;&lt;element field=&quot;topic&quot; type=&quot;autoshape&quot; autoShapeType=&quot;1&quot; indent=&quot;0&quot;&gt;&lt;paragraphformat alignment=&quot;1&quot; /&gt;&lt;textframe marginLeft=&quot;7&quot; /&gt;&lt;font size=&quot;12&quot; /&gt;&lt;/element&gt;&lt;element field=&quot;pageno&quot; type=&quot;autoshape&quot; autoShapeType=&quot;1&quot;&gt;&lt;paragraphformat alignment=&quot;3&quot; /&gt;&lt;textframe marginRight=&quot;7&quot; /&gt;&lt;font size=&quot;12&quot; /&gt;&lt;/element&gt;&lt;/case&gt;&lt;/cases&gt;&lt;elements&gt;&lt;element type=&quot;autoshape&quot; autoShapeType=&quot;1&quot; value=&quot;&quot;&gt;&lt;position left=&quot;pageNoWidth+topicLeftSpacing&quot; top=&quot;-6&quot; width=&quot;areaWidth-pageNoWidth-topicLeftSpacing&quot; height=&quot;agendaHeight+12&quot; /&gt;&lt;fill visible=&quot;0&quot; /&gt;&lt;line style=&quot;1&quot; dashStyle=&quot;1&quot; foreColor=&quot;#ffffff&quot; transparency=&quot;0&quot; visible=&quot;1&quot; weight=&quot;0.75&quot; /&gt;&lt;/element&gt;&lt;/elements&gt;&lt;/layout&gt;&lt;/layouts&gt;&lt;contents&gt;&lt;agenda name=&quot;&quot; title=&quot;MOC 1 Readiness/Management of Change&quot; subtitle=&quot;&quot; sizingModeId=&quot;1&quot; fontSize=&quot;16&quot; fontSizeAuto=&quot;1&quot; startTime=&quot;540&quot; timeFormatId=&quot;1&quot; startItemNo=&quot;1&quot; createSingleAgendaSlide=&quot;1&quot; createSeparatingSlides=&quot;1&quot; createBackupSlide=&quot;0&quot; layoutId=&quot;227_1-9&quot; createSections=&quot;0&quot; singleSlideId=&quot;f321cc1d-4715-44c3-bf63-b3de6d0d2d39&quot; backupSlideId=&quot;&quot;&gt;&lt;columns&gt;&lt;column field=&quot;itemno&quot; label=&quot;No.&quot; checked=&quot;0&quot; leftSpacing=&quot;0&quot; rightSpacing=&quot;0&quot; dock=&quot;1&quot; fixedWidth=&quot;51.87527&quot; /&gt;&lt;column field=&quot;topic&quot; label=&quot;Topic&quot; leftSpacing=&quot;23.31252&quot; rightDistribute=&quot;1&quot; dock=&quot;1&quot; rightSpacing=&quot;348.7834&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12efd541-7e06-44a7-b784-207e5e3ba157&quot; parentId=&quot;&quot; level=&quot;1&quot; generateAgendaSlide=&quot;1&quot; showAgendaItem=&quot;1&quot; isBreak=&quot;0&quot; topic=&quot;Topic of the Week&quot; agendaSlideId=&quot;8007489c-42ff-4833-98a5-6b3ed6b03bb9&quot; /&gt;&lt;item duration=&quot;30&quot; id=&quot;db533ddd-0e90-450a-b645-876497beaa1a&quot; parentId=&quot;12efd541-7e06-44a7-b784-207e5e3ba157&quot; level=&quot;2&quot; generateAgendaSlide=&quot;1&quot; showAgendaItem=&quot;1&quot; isBreak=&quot;0&quot; topic=&quot;Physical Mark to Market&quot; agendaSlideId=&quot;b4fe8a82-f0a5-4915-b98b-d31523a100d7&quot; /&gt;&lt;item duration=&quot;30&quot; id=&quot;5d82a3df-3052-43c6-b081-ce7706f867e5&quot; parentId=&quot;&quot; level=&quot;1&quot; generateAgendaSlide=&quot;1&quot; showAgendaItem=&quot;1&quot; isBreak=&quot;0&quot; agendaSlideId=&quot;64dc2cb7-6246-459b-ae73-24667ada05ac&quot; /&gt;&lt;/items&gt;&lt;/agenda&gt;&lt;/contents&gt;&lt;/ee4p&gt;"/>
  <p:tag name="THINKCELLUNDODONOTDELETE" val="0"/>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DMANUEL\AppData\Local\Temp\articulate\presenter\imgtemp\B7LxyINQ_files\slide0001_image001.png"/>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xxonMobil_WSTemplate_Arial">
  <a:themeElements>
    <a:clrScheme name="ExxonMobil">
      <a:dk1>
        <a:srgbClr val="000000"/>
      </a:dk1>
      <a:lt1>
        <a:srgbClr val="FFFFFF"/>
      </a:lt1>
      <a:dk2>
        <a:srgbClr val="ED1C2E"/>
      </a:dk2>
      <a:lt2>
        <a:srgbClr val="5A5A5A"/>
      </a:lt2>
      <a:accent1>
        <a:srgbClr val="0C479D"/>
      </a:accent1>
      <a:accent2>
        <a:srgbClr val="00A3E0"/>
      </a:accent2>
      <a:accent3>
        <a:srgbClr val="13943C"/>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xxonMobil_WSTemplate_EMPrint.potx" id="{684DEBAC-04AB-4EBF-AC18-8B4D916D52C0}" vid="{7161C697-543A-41FF-96F7-43C9752C1449}"/>
    </a:ext>
  </a:extLst>
</a:theme>
</file>

<file path=ppt/theme/theme2.xml><?xml version="1.0" encoding="utf-8"?>
<a:theme xmlns:a="http://schemas.openxmlformats.org/drawingml/2006/main" name="1_ExxonMobil_Sample Slides">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Energy Lives Here 4 by 3">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ad3b9b36-96c5-4dfb-8cfd-22d981ae50aa">New ABT TORA Refresher</Category>
    <Work_x0020_Stream xmlns="ad3b9b36-96c5-4dfb-8cfd-22d981ae50aa">ABT Refresher</Work_x0020_Stream>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F4EDE25F08F394AA92239217920BBAB" ma:contentTypeVersion="2" ma:contentTypeDescription="Create a new document." ma:contentTypeScope="" ma:versionID="2a72c8fead561f3c948e79c8d9ceb405">
  <xsd:schema xmlns:xsd="http://www.w3.org/2001/XMLSchema" xmlns:xs="http://www.w3.org/2001/XMLSchema" xmlns:p="http://schemas.microsoft.com/office/2006/metadata/properties" xmlns:ns2="ad3b9b36-96c5-4dfb-8cfd-22d981ae50aa" targetNamespace="http://schemas.microsoft.com/office/2006/metadata/properties" ma:root="true" ma:fieldsID="a1d0b100d746d0b28839b73dea963b57" ns2:_="">
    <xsd:import namespace="ad3b9b36-96c5-4dfb-8cfd-22d981ae50aa"/>
    <xsd:element name="properties">
      <xsd:complexType>
        <xsd:sequence>
          <xsd:element name="documentManagement">
            <xsd:complexType>
              <xsd:all>
                <xsd:element ref="ns2:Work_x0020_Stream" minOccurs="0"/>
                <xsd:element ref="ns2: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3b9b36-96c5-4dfb-8cfd-22d981ae50aa" elementFormDefault="qualified">
    <xsd:import namespace="http://schemas.microsoft.com/office/2006/documentManagement/types"/>
    <xsd:import namespace="http://schemas.microsoft.com/office/infopath/2007/PartnerControls"/>
    <xsd:element name="Work_x0020_Stream" ma:index="8" nillable="true" ma:displayName="Work Stream" ma:default="Base refresher - Schedulers" ma:format="Dropdown" ma:internalName="Work_x0020_Stream">
      <xsd:simpleType>
        <xsd:restriction base="dms:Choice">
          <xsd:enumeration value="Base refresher - Schedulers"/>
          <xsd:enumeration value="Base Refresher - Trader"/>
          <xsd:enumeration value="ABT Refresher"/>
          <xsd:enumeration value="Project Management Documents"/>
        </xsd:restriction>
      </xsd:simpleType>
    </xsd:element>
    <xsd:element name="Category" ma:index="9" ma:displayName="Category" ma:default="New ABT TORA Refresher" ma:format="Dropdown" ma:internalName="Category">
      <xsd:simpleType>
        <xsd:restriction base="dms:Choice">
          <xsd:enumeration value="New ABT TORA Refresher"/>
          <xsd:enumeration value="New ABT GOM Refresher"/>
          <xsd:enumeration value="Heritage training materials"/>
          <xsd:enumeration value="Other"/>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65EF53-7D89-4C02-AD26-E16487EC93F0}">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ad3b9b36-96c5-4dfb-8cfd-22d981ae50aa"/>
    <ds:schemaRef ds:uri="http://www.w3.org/XML/1998/namespace"/>
    <ds:schemaRef ds:uri="http://purl.org/dc/dcmitype/"/>
  </ds:schemaRefs>
</ds:datastoreItem>
</file>

<file path=customXml/itemProps2.xml><?xml version="1.0" encoding="utf-8"?>
<ds:datastoreItem xmlns:ds="http://schemas.openxmlformats.org/officeDocument/2006/customXml" ds:itemID="{D08C4529-76BA-4A59-ACF5-1244D874BA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3b9b36-96c5-4dfb-8cfd-22d981ae50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E60158-2F7A-433D-A6DF-DF9398887C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12454</TotalTime>
  <Words>2968</Words>
  <Application>Microsoft Office PowerPoint</Application>
  <PresentationFormat>Widescreen</PresentationFormat>
  <Paragraphs>561</Paragraphs>
  <Slides>30</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43" baseType="lpstr">
      <vt:lpstr>Arial</vt:lpstr>
      <vt:lpstr>Arial Narrow</vt:lpstr>
      <vt:lpstr>Calibri</vt:lpstr>
      <vt:lpstr>Courier New</vt:lpstr>
      <vt:lpstr>EMprint</vt:lpstr>
      <vt:lpstr>EMprint Semibold</vt:lpstr>
      <vt:lpstr>Times New Roman</vt:lpstr>
      <vt:lpstr>Wingdings</vt:lpstr>
      <vt:lpstr>ヒラギノ角ゴ Pro W3</vt:lpstr>
      <vt:lpstr>ExxonMobil_WSTemplate_Arial</vt:lpstr>
      <vt:lpstr>1_ExxonMobil_Sample Slides</vt:lpstr>
      <vt:lpstr>Energy Lives Here 4 by 3</vt:lpstr>
      <vt:lpstr>think-cell Slide</vt:lpstr>
      <vt:lpstr>Introduction to Trading Creating Value</vt:lpstr>
      <vt:lpstr>PowerPoint Presentation</vt:lpstr>
      <vt:lpstr>PowerPoint Presentation</vt:lpstr>
      <vt:lpstr>PowerPoint Presentation</vt:lpstr>
      <vt:lpstr>PowerPoint Presentation</vt:lpstr>
      <vt:lpstr>     Hedging and Trading</vt:lpstr>
      <vt:lpstr>PowerPoint Presentation</vt:lpstr>
      <vt:lpstr>PowerPoint Presentation</vt:lpstr>
      <vt:lpstr>Example 1: Attractive cargo in tank</vt:lpstr>
      <vt:lpstr>PowerPoint Presentation</vt:lpstr>
      <vt:lpstr>PowerPoint Presentation</vt:lpstr>
      <vt:lpstr>Example 2: US Arb into Europe</vt:lpstr>
      <vt:lpstr>Example 2: US Arb into Europe</vt:lpstr>
      <vt:lpstr>PowerPoint Presentation</vt:lpstr>
      <vt:lpstr>How does a Paper Desk Make Money</vt:lpstr>
      <vt:lpstr>Example 1: Booking Profit on length</vt:lpstr>
      <vt:lpstr>Example 2: Saudi Attacks and VAR impact</vt:lpstr>
      <vt:lpstr>PowerPoint Presentation</vt:lpstr>
      <vt:lpstr>Example 4: Load Port Optionality</vt:lpstr>
      <vt:lpstr>PowerPoint Presentation</vt:lpstr>
      <vt:lpstr>Pricing Option</vt:lpstr>
      <vt:lpstr>PowerPoint Presentation</vt:lpstr>
      <vt:lpstr>Catch up hedge example</vt:lpstr>
      <vt:lpstr>March Basrah - Hedge optionality example </vt:lpstr>
      <vt:lpstr>March Basrah - Hedge optionality example </vt:lpstr>
      <vt:lpstr>March Basrah - Hedge optionality example </vt:lpstr>
      <vt:lpstr>March Basrah - Hedge optionality example </vt:lpstr>
      <vt:lpstr>March Basrah - Hedge optionality example </vt:lpstr>
      <vt:lpstr>March Basrah - Hedge optionality example </vt:lpstr>
      <vt:lpstr>Backup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 Curve</dc:title>
  <dc:creator>Filemyr, Steve M</dc:creator>
  <cp:keywords/>
  <cp:lastModifiedBy>Lonergan, Ben M</cp:lastModifiedBy>
  <cp:revision>869</cp:revision>
  <cp:lastPrinted>2018-11-01T13:53:48Z</cp:lastPrinted>
  <dcterms:created xsi:type="dcterms:W3CDTF">2012-07-27T01:16:44Z</dcterms:created>
  <dcterms:modified xsi:type="dcterms:W3CDTF">2022-05-24T07:24:29Z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0x010100DF4EDE25F08F394AA92239217920BBAB</vt:lpwstr>
  </property>
  <property fmtid="{D5CDD505-2E9C-101B-9397-08002B2CF9AE}" pid="3" name="_dlc_DocIdItemGuid">
    <vt:lpwstr>807d5ac4-70af-47f8-9f31-3d873fc33add</vt:lpwstr>
  </property>
  <property fmtid="{D5CDD505-2E9C-101B-9397-08002B2CF9AE}" pid="4" name="_AdHocReviewCycleID">
    <vt:i4>-673877226</vt:i4>
  </property>
  <property fmtid="{D5CDD505-2E9C-101B-9397-08002B2CF9AE}" pid="5" name="_NewReviewCycle">
    <vt:lpwstr/>
  </property>
  <property fmtid="{D5CDD505-2E9C-101B-9397-08002B2CF9AE}" pid="6" name="_EmailSubject">
    <vt:lpwstr>focus groups</vt:lpwstr>
  </property>
  <property fmtid="{D5CDD505-2E9C-101B-9397-08002B2CF9AE}" pid="7" name="_AuthorEmail">
    <vt:lpwstr>jack.pearson@exxonmobil.com</vt:lpwstr>
  </property>
  <property fmtid="{D5CDD505-2E9C-101B-9397-08002B2CF9AE}" pid="8" name="_AuthorEmailDisplayName">
    <vt:lpwstr>Pearson, Jack</vt:lpwstr>
  </property>
  <property fmtid="{D5CDD505-2E9C-101B-9397-08002B2CF9AE}" pid="9" name="ArticulateGUID">
    <vt:lpwstr>B85881CF-CBC8-493E-8EE2-EB61107831FC</vt:lpwstr>
  </property>
  <property fmtid="{D5CDD505-2E9C-101B-9397-08002B2CF9AE}" pid="10" name="ArticulatePath">
    <vt:lpwstr>https://mysite.na.xom.com/personal/na_pby4cgr/Refresher%20Training%20Collaboration%20Site/Forward%20curve%20L%20and%20L%20-%20revised%20for%20training</vt:lpwstr>
  </property>
  <property fmtid="{D5CDD505-2E9C-101B-9397-08002B2CF9AE}" pid="11" name="_PreviousAdHocReviewCycleID">
    <vt:i4>627246679</vt:i4>
  </property>
</Properties>
</file>