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3.xml" ContentType="application/vnd.openxmlformats-officedocument.theme+xml"/>
  <Override PartName="/ppt/tags/tag34.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7" r:id="rId5"/>
    <p:sldMasterId id="2147483699" r:id="rId6"/>
  </p:sldMasterIdLst>
  <p:notesMasterIdLst>
    <p:notesMasterId r:id="rId20"/>
  </p:notesMasterIdLst>
  <p:sldIdLst>
    <p:sldId id="266" r:id="rId7"/>
    <p:sldId id="267" r:id="rId8"/>
    <p:sldId id="268" r:id="rId9"/>
    <p:sldId id="269" r:id="rId10"/>
    <p:sldId id="270" r:id="rId11"/>
    <p:sldId id="271" r:id="rId12"/>
    <p:sldId id="272" r:id="rId13"/>
    <p:sldId id="273" r:id="rId14"/>
    <p:sldId id="274" r:id="rId15"/>
    <p:sldId id="313" r:id="rId16"/>
    <p:sldId id="312" r:id="rId17"/>
    <p:sldId id="314"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3" autoAdjust="0"/>
    <p:restoredTop sz="72176" autoAdjust="0"/>
  </p:normalViewPr>
  <p:slideViewPr>
    <p:cSldViewPr snapToGrid="0">
      <p:cViewPr varScale="1">
        <p:scale>
          <a:sx n="82" d="100"/>
          <a:sy n="82" d="100"/>
        </p:scale>
        <p:origin x="1470"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0136D1-F77B-4C9D-B691-F8289DEDBE0D}" type="datetimeFigureOut">
              <a:rPr lang="en-GB" smtClean="0"/>
              <a:t>24/05/2022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0E5A6-20B3-4004-9F3D-F2B335ED0775}" type="slidenum">
              <a:rPr lang="en-GB" smtClean="0"/>
              <a:t>‹#›</a:t>
            </a:fld>
            <a:endParaRPr lang="en-GB"/>
          </a:p>
        </p:txBody>
      </p:sp>
    </p:spTree>
    <p:extLst>
      <p:ext uri="{BB962C8B-B14F-4D97-AF65-F5344CB8AC3E}">
        <p14:creationId xmlns:p14="http://schemas.microsoft.com/office/powerpoint/2010/main" val="3905582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solidFill>
                  <a:srgbClr val="000000"/>
                </a:solidFill>
              </a:rPr>
              <a:t>LINE 2:</a:t>
            </a:r>
            <a:r>
              <a:rPr lang="en-GB" sz="1200" baseline="0" dirty="0" smtClean="0">
                <a:solidFill>
                  <a:srgbClr val="000000"/>
                </a:solidFill>
              </a:rPr>
              <a:t> </a:t>
            </a:r>
            <a:r>
              <a:rPr lang="en-GB" sz="1200" dirty="0" smtClean="0">
                <a:solidFill>
                  <a:srgbClr val="000000"/>
                </a:solidFill>
              </a:rPr>
              <a:t>All have inherent advantages and disadvantages </a:t>
            </a:r>
            <a:r>
              <a:rPr lang="en-GB" sz="1200" b="1" i="1" dirty="0" smtClean="0">
                <a:solidFill>
                  <a:srgbClr val="0C479D">
                    <a:lumMod val="60000"/>
                    <a:lumOff val="40000"/>
                  </a:srgbClr>
                </a:solidFill>
              </a:rPr>
              <a:t>– what might those be ?</a:t>
            </a:r>
          </a:p>
          <a:p>
            <a:endParaRPr lang="en-GB" dirty="0" smtClean="0"/>
          </a:p>
          <a:p>
            <a:r>
              <a:rPr lang="en-GB" sz="1200" b="1" i="1" dirty="0" smtClean="0">
                <a:solidFill>
                  <a:srgbClr val="0C479D">
                    <a:lumMod val="60000"/>
                    <a:lumOff val="40000"/>
                  </a:srgbClr>
                </a:solidFill>
              </a:rPr>
              <a:t>Do you understand each term ? </a:t>
            </a:r>
          </a:p>
          <a:p>
            <a:r>
              <a:rPr lang="en-GB" sz="1200" b="1" i="1" dirty="0" smtClean="0">
                <a:solidFill>
                  <a:srgbClr val="0C479D">
                    <a:lumMod val="60000"/>
                    <a:lumOff val="40000"/>
                  </a:srgbClr>
                </a:solidFill>
              </a:rPr>
              <a:t>In the context of a crude oil delivery, discuss when each might be used and why ?</a:t>
            </a:r>
          </a:p>
          <a:p>
            <a:r>
              <a:rPr lang="en-GB" sz="1200" b="1" i="1" dirty="0" smtClean="0">
                <a:solidFill>
                  <a:srgbClr val="0C479D">
                    <a:lumMod val="60000"/>
                    <a:lumOff val="40000"/>
                  </a:srgbClr>
                </a:solidFill>
              </a:rPr>
              <a:t>How do INCO terms relate to GT&amp;Cs ?</a:t>
            </a:r>
          </a:p>
          <a:p>
            <a:r>
              <a:rPr lang="en-GB" sz="1200" b="1" i="1" dirty="0" smtClean="0">
                <a:solidFill>
                  <a:srgbClr val="0C479D">
                    <a:lumMod val="60000"/>
                    <a:lumOff val="40000"/>
                  </a:srgbClr>
                </a:solidFill>
              </a:rPr>
              <a:t>Why do traders need to be very precise about INCO terms ? What are the commercial pitfalls ?</a:t>
            </a:r>
          </a:p>
          <a:p>
            <a:endParaRPr lang="en-GB" dirty="0"/>
          </a:p>
        </p:txBody>
      </p:sp>
      <p:sp>
        <p:nvSpPr>
          <p:cNvPr id="4" name="Slide Number Placeholder 3"/>
          <p:cNvSpPr>
            <a:spLocks noGrp="1"/>
          </p:cNvSpPr>
          <p:nvPr>
            <p:ph type="sldNum" sz="quarter" idx="10"/>
          </p:nvPr>
        </p:nvSpPr>
        <p:spPr/>
        <p:txBody>
          <a:bodyPr/>
          <a:lstStyle/>
          <a:p>
            <a:fld id="{1080E5A6-20B3-4004-9F3D-F2B335ED0775}" type="slidenum">
              <a:rPr lang="en-GB" smtClean="0"/>
              <a:t>6</a:t>
            </a:fld>
            <a:endParaRPr lang="en-GB"/>
          </a:p>
        </p:txBody>
      </p:sp>
    </p:spTree>
    <p:extLst>
      <p:ext uri="{BB962C8B-B14F-4D97-AF65-F5344CB8AC3E}">
        <p14:creationId xmlns:p14="http://schemas.microsoft.com/office/powerpoint/2010/main" val="1810790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1" dirty="0" smtClean="0">
                <a:solidFill>
                  <a:srgbClr val="0C479D">
                    <a:lumMod val="60000"/>
                    <a:lumOff val="40000"/>
                  </a:srgbClr>
                </a:solidFill>
              </a:rPr>
              <a:t>How do traders work with Marine Ops to manage the uncertainties associated with freight and logistics ?</a:t>
            </a:r>
          </a:p>
          <a:p>
            <a:endParaRPr lang="en-GB" dirty="0"/>
          </a:p>
        </p:txBody>
      </p:sp>
      <p:sp>
        <p:nvSpPr>
          <p:cNvPr id="4" name="Slide Number Placeholder 3"/>
          <p:cNvSpPr>
            <a:spLocks noGrp="1"/>
          </p:cNvSpPr>
          <p:nvPr>
            <p:ph type="sldNum" sz="quarter" idx="10"/>
          </p:nvPr>
        </p:nvSpPr>
        <p:spPr/>
        <p:txBody>
          <a:bodyPr/>
          <a:lstStyle/>
          <a:p>
            <a:fld id="{1080E5A6-20B3-4004-9F3D-F2B335ED0775}" type="slidenum">
              <a:rPr lang="en-GB" smtClean="0"/>
              <a:t>8</a:t>
            </a:fld>
            <a:endParaRPr lang="en-GB"/>
          </a:p>
        </p:txBody>
      </p:sp>
    </p:spTree>
    <p:extLst>
      <p:ext uri="{BB962C8B-B14F-4D97-AF65-F5344CB8AC3E}">
        <p14:creationId xmlns:p14="http://schemas.microsoft.com/office/powerpoint/2010/main" val="3078036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PPFV</a:t>
            </a:r>
            <a:r>
              <a:rPr lang="en-GB" baseline="0" dirty="0" smtClean="0"/>
              <a:t> … product price forecast value</a:t>
            </a:r>
            <a:endParaRPr lang="en-GB" dirty="0"/>
          </a:p>
        </p:txBody>
      </p:sp>
      <p:sp>
        <p:nvSpPr>
          <p:cNvPr id="4" name="Slide Number Placeholder 3"/>
          <p:cNvSpPr>
            <a:spLocks noGrp="1"/>
          </p:cNvSpPr>
          <p:nvPr>
            <p:ph type="sldNum" sz="quarter" idx="10"/>
          </p:nvPr>
        </p:nvSpPr>
        <p:spPr/>
        <p:txBody>
          <a:bodyPr/>
          <a:lstStyle/>
          <a:p>
            <a:fld id="{1080E5A6-20B3-4004-9F3D-F2B335ED0775}" type="slidenum">
              <a:rPr lang="en-GB" smtClean="0"/>
              <a:t>11</a:t>
            </a:fld>
            <a:endParaRPr lang="en-GB"/>
          </a:p>
        </p:txBody>
      </p:sp>
    </p:spTree>
    <p:extLst>
      <p:ext uri="{BB962C8B-B14F-4D97-AF65-F5344CB8AC3E}">
        <p14:creationId xmlns:p14="http://schemas.microsoft.com/office/powerpoint/2010/main" val="33931218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image" Target="../media/image6.tmp"/></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7.xml"/><Relationship Id="rId7" Type="http://schemas.openxmlformats.org/officeDocument/2006/relationships/image" Target="../media/image2.png"/><Relationship Id="rId2" Type="http://schemas.openxmlformats.org/officeDocument/2006/relationships/tags" Target="../tags/tag26.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oleObject" Target="../embeddings/oleObject1.bin"/><Relationship Id="rId4" Type="http://schemas.openxmlformats.org/officeDocument/2006/relationships/slideMaster" Target="../slideMasters/slideMaster1.xml"/><Relationship Id="rId9" Type="http://schemas.openxmlformats.org/officeDocument/2006/relationships/image" Target="../media/image9.png"/></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7.emf"/><Relationship Id="rId2" Type="http://schemas.openxmlformats.org/officeDocument/2006/relationships/tags" Target="../tags/tag2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30.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32.xml"/><Relationship Id="rId7" Type="http://schemas.openxmlformats.org/officeDocument/2006/relationships/image" Target="../media/image7.emf"/><Relationship Id="rId2" Type="http://schemas.openxmlformats.org/officeDocument/2006/relationships/tags" Target="../tags/tag3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33.xml"/><Relationship Id="rId9" Type="http://schemas.microsoft.com/office/2007/relationships/hdphoto" Target="../media/hdphoto1.wdp"/></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Master" Target="../slideMasters/slideMaster3.xml"/><Relationship Id="rId4" Type="http://schemas.openxmlformats.org/officeDocument/2006/relationships/image" Target="../media/image1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3.xml"/><Relationship Id="rId1" Type="http://schemas.openxmlformats.org/officeDocument/2006/relationships/tags" Target="../tags/tag34.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Graphic Blue">
    <p:spTree>
      <p:nvGrpSpPr>
        <p:cNvPr id="1" name=""/>
        <p:cNvGrpSpPr/>
        <p:nvPr/>
      </p:nvGrpSpPr>
      <p:grpSpPr>
        <a:xfrm>
          <a:off x="0" y="0"/>
          <a:ext cx="0" cy="0"/>
          <a:chOff x="0" y="0"/>
          <a:chExt cx="0" cy="0"/>
        </a:xfrm>
      </p:grpSpPr>
      <p:sp>
        <p:nvSpPr>
          <p:cNvPr id="15" name="Rectangle 14"/>
          <p:cNvSpPr/>
          <p:nvPr userDrawn="1"/>
        </p:nvSpPr>
        <p:spPr>
          <a:xfrm>
            <a:off x="0" y="1332649"/>
            <a:ext cx="12192000" cy="3084576"/>
          </a:xfrm>
          <a:prstGeom prst="rect">
            <a:avLst/>
          </a:prstGeom>
          <a:gradFill flip="none" rotWithShape="1">
            <a:gsLst>
              <a:gs pos="30000">
                <a:schemeClr val="accent1"/>
              </a:gs>
              <a:gs pos="100000">
                <a:schemeClr val="accent2"/>
              </a:gs>
            </a:gsLst>
            <a:lin ang="18900000" scaled="0"/>
            <a:tileRect/>
          </a:gradFill>
          <a:ln>
            <a:noFill/>
          </a:ln>
          <a:effectLst/>
        </p:spPr>
        <p:style>
          <a:lnRef idx="2">
            <a:schemeClr val="accent1"/>
          </a:lnRef>
          <a:fillRef idx="0">
            <a:schemeClr val="accent1"/>
          </a:fillRef>
          <a:effectRef idx="1">
            <a:schemeClr val="accent1"/>
          </a:effectRef>
          <a:fontRef idx="minor">
            <a:schemeClr val="tx1"/>
          </a:fontRef>
        </p:style>
        <p:txBody>
          <a:bodyPr lIns="121920" tIns="60960" rIns="121920" bIns="60960" rtlCol="0" anchor="ctr"/>
          <a:lstStyle/>
          <a:p>
            <a:pPr algn="ctr"/>
            <a:endParaRPr lang="en-US" sz="2400">
              <a:solidFill>
                <a:srgbClr val="000000"/>
              </a:solidFill>
            </a:endParaRPr>
          </a:p>
        </p:txBody>
      </p:sp>
      <p:pic>
        <p:nvPicPr>
          <p:cNvPr id="4" name="Picture 3" descr="WS_cover_powerpoint_viz_cover_white.png"/>
          <p:cNvPicPr>
            <a:picLocks noChangeAspect="1"/>
          </p:cNvPicPr>
          <p:nvPr userDrawn="1"/>
        </p:nvPicPr>
        <p:blipFill>
          <a:blip r:embed="rId3" cstate="print">
            <a:alphaModFix amt="64000"/>
            <a:extLst>
              <a:ext uri="{28A0092B-C50C-407E-A947-70E740481C1C}">
                <a14:useLocalDpi xmlns:a14="http://schemas.microsoft.com/office/drawing/2010/main"/>
              </a:ext>
            </a:extLst>
          </a:blip>
          <a:stretch>
            <a:fillRect/>
          </a:stretch>
        </p:blipFill>
        <p:spPr>
          <a:xfrm>
            <a:off x="0" y="1333665"/>
            <a:ext cx="12192000" cy="3083560"/>
          </a:xfrm>
          <a:prstGeom prst="rect">
            <a:avLst/>
          </a:prstGeom>
        </p:spPr>
      </p:pic>
      <p:sp>
        <p:nvSpPr>
          <p:cNvPr id="11" name="Title 1"/>
          <p:cNvSpPr>
            <a:spLocks noGrp="1"/>
          </p:cNvSpPr>
          <p:nvPr>
            <p:ph type="ctrTitle"/>
          </p:nvPr>
        </p:nvSpPr>
        <p:spPr bwMode="white">
          <a:xfrm>
            <a:off x="480062" y="1981200"/>
            <a:ext cx="11239500" cy="1942221"/>
          </a:xfrm>
        </p:spPr>
        <p:txBody>
          <a:bodyPr>
            <a:noAutofit/>
          </a:bodyPr>
          <a:lstStyle>
            <a:lvl1pPr>
              <a:lnSpc>
                <a:spcPct val="90000"/>
              </a:lnSpc>
              <a:defRPr sz="5333" b="0" i="0" baseline="0">
                <a:solidFill>
                  <a:schemeClr val="bg1"/>
                </a:solidFill>
                <a:latin typeface="+mn-lt"/>
                <a:cs typeface="Arial"/>
              </a:defRPr>
            </a:lvl1pPr>
          </a:lstStyle>
          <a:p>
            <a:r>
              <a:rPr lang="en-US" smtClean="0"/>
              <a:t>Click to edit Master title style</a:t>
            </a:r>
            <a:endParaRPr lang="en-US" dirty="0"/>
          </a:p>
        </p:txBody>
      </p:sp>
      <p:sp>
        <p:nvSpPr>
          <p:cNvPr id="12" name="Content Placeholder 4"/>
          <p:cNvSpPr>
            <a:spLocks noGrp="1"/>
          </p:cNvSpPr>
          <p:nvPr>
            <p:ph sz="quarter" idx="11" hasCustomPrompt="1"/>
          </p:nvPr>
        </p:nvSpPr>
        <p:spPr bwMode="white">
          <a:xfrm>
            <a:off x="480060" y="1576846"/>
            <a:ext cx="6702229" cy="314325"/>
          </a:xfrm>
        </p:spPr>
        <p:txBody>
          <a:bodyPr/>
          <a:lstStyle>
            <a:lvl1pPr marL="0" indent="0">
              <a:buNone/>
              <a:defRPr lang="en-US" sz="1867" kern="1200" baseline="0" dirty="0" smtClean="0">
                <a:solidFill>
                  <a:schemeClr val="bg1"/>
                </a:solidFill>
                <a:latin typeface="+mn-lt"/>
                <a:ea typeface="+mn-ea"/>
                <a:cs typeface="+mn-cs"/>
              </a:defRPr>
            </a:lvl1pPr>
            <a:lvl2pPr>
              <a:defRPr lang="en-US" sz="1467" kern="1200" dirty="0" smtClean="0">
                <a:solidFill>
                  <a:schemeClr val="bg1"/>
                </a:solidFill>
                <a:latin typeface="+mn-lt"/>
                <a:ea typeface="+mn-ea"/>
                <a:cs typeface="+mn-cs"/>
              </a:defRPr>
            </a:lvl2pPr>
            <a:lvl3pPr>
              <a:defRPr lang="en-US" sz="1467" kern="1200" dirty="0" smtClean="0">
                <a:solidFill>
                  <a:schemeClr val="bg1"/>
                </a:solidFill>
                <a:latin typeface="+mn-lt"/>
                <a:ea typeface="+mn-ea"/>
                <a:cs typeface="+mn-cs"/>
              </a:defRPr>
            </a:lvl3pPr>
            <a:lvl4pPr>
              <a:defRPr lang="en-US" sz="1467" kern="1200" dirty="0" smtClean="0">
                <a:solidFill>
                  <a:schemeClr val="bg1"/>
                </a:solidFill>
                <a:latin typeface="+mn-lt"/>
                <a:ea typeface="+mn-ea"/>
                <a:cs typeface="+mn-cs"/>
              </a:defRPr>
            </a:lvl4pPr>
            <a:lvl5pPr>
              <a:defRPr lang="en-US" sz="1467" kern="1200" dirty="0" smtClean="0">
                <a:solidFill>
                  <a:schemeClr val="bg1"/>
                </a:solidFill>
                <a:latin typeface="+mn-lt"/>
                <a:ea typeface="+mn-ea"/>
                <a:cs typeface="+mn-cs"/>
              </a:defRPr>
            </a:lvl5pPr>
          </a:lstStyle>
          <a:p>
            <a:pPr lvl="0"/>
            <a:r>
              <a:rPr lang="en-US" dirty="0" smtClean="0"/>
              <a:t>Month Date, Year or sub-headline</a:t>
            </a:r>
          </a:p>
        </p:txBody>
      </p:sp>
      <p:pic>
        <p:nvPicPr>
          <p:cNvPr id="9" name="Picture 8" descr="exmo_red.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9134355" y="424405"/>
            <a:ext cx="2585207" cy="518160"/>
          </a:xfrm>
          <a:prstGeom prst="rect">
            <a:avLst/>
          </a:prstGeom>
        </p:spPr>
      </p:pic>
      <p:sp>
        <p:nvSpPr>
          <p:cNvPr id="14" name="Content Placeholder 4"/>
          <p:cNvSpPr>
            <a:spLocks noGrp="1"/>
          </p:cNvSpPr>
          <p:nvPr>
            <p:ph sz="quarter" idx="12" hasCustomPrompt="1"/>
          </p:nvPr>
        </p:nvSpPr>
        <p:spPr bwMode="white">
          <a:xfrm>
            <a:off x="480060" y="404726"/>
            <a:ext cx="6702229" cy="314325"/>
          </a:xfrm>
          <a:noFill/>
          <a:ln>
            <a:noFill/>
          </a:ln>
        </p:spPr>
        <p:txBody>
          <a:bodyPr vert="horz" wrap="square" lIns="0" tIns="0" rIns="0" bIns="0" numCol="1" anchor="t" anchorCtr="0" compatLnSpc="1">
            <a:prstTxWarp prst="textNoShape">
              <a:avLst/>
            </a:prstTxWarp>
          </a:bodyPr>
          <a:lstStyle>
            <a:lvl1pPr marL="0" indent="0">
              <a:buNone/>
              <a:defRPr lang="en-US" sz="1467" dirty="0" smtClean="0">
                <a:solidFill>
                  <a:schemeClr val="tx1">
                    <a:lumMod val="50000"/>
                    <a:lumOff val="50000"/>
                  </a:schemeClr>
                </a:solidFill>
                <a:ea typeface="+mn-ea"/>
                <a:cs typeface="+mn-cs"/>
              </a:defRPr>
            </a:lvl1pPr>
          </a:lstStyle>
          <a:p>
            <a:r>
              <a:rPr lang="en-US" sz="1467" dirty="0" smtClean="0">
                <a:solidFill>
                  <a:schemeClr val="tx1">
                    <a:lumMod val="50000"/>
                    <a:lumOff val="50000"/>
                  </a:schemeClr>
                </a:solidFill>
              </a:rPr>
              <a:t>Extra copy line separated by two spaces, no comma </a:t>
            </a:r>
            <a:r>
              <a:rPr lang="en-US" sz="1467" dirty="0" smtClean="0">
                <a:solidFill>
                  <a:srgbClr val="7F7F7F"/>
                </a:solidFill>
              </a:rPr>
              <a:t>(optional)</a:t>
            </a:r>
            <a:endParaRPr lang="en-US" sz="1467" dirty="0">
              <a:solidFill>
                <a:srgbClr val="7F7F7F"/>
              </a:solidFill>
            </a:endParaRPr>
          </a:p>
        </p:txBody>
      </p:sp>
      <p:sp>
        <p:nvSpPr>
          <p:cNvPr id="16" name="Content Placeholder 4"/>
          <p:cNvSpPr>
            <a:spLocks noGrp="1"/>
          </p:cNvSpPr>
          <p:nvPr>
            <p:ph sz="quarter" idx="13" hasCustomPrompt="1"/>
          </p:nvPr>
        </p:nvSpPr>
        <p:spPr bwMode="white">
          <a:xfrm>
            <a:off x="480060" y="4767127"/>
            <a:ext cx="6702229" cy="745464"/>
          </a:xfrm>
          <a:noFill/>
          <a:ln>
            <a:noFill/>
          </a:ln>
        </p:spPr>
        <p:txBody>
          <a:bodyPr vert="horz" wrap="square" lIns="0" tIns="0" rIns="0" bIns="0" numCol="1" anchor="t" anchorCtr="0" compatLnSpc="1">
            <a:prstTxWarp prst="textNoShape">
              <a:avLst/>
            </a:prstTxWarp>
          </a:bodyPr>
          <a:lstStyle>
            <a:lvl1pPr marL="0" indent="0">
              <a:buNone/>
              <a:defRPr lang="en-US" sz="1467" dirty="0" smtClean="0">
                <a:solidFill>
                  <a:schemeClr val="tx1">
                    <a:lumMod val="50000"/>
                    <a:lumOff val="50000"/>
                  </a:schemeClr>
                </a:solidFill>
                <a:ea typeface="+mn-ea"/>
                <a:cs typeface="+mn-cs"/>
              </a:defRPr>
            </a:lvl1pPr>
          </a:lstStyle>
          <a:p>
            <a:pPr>
              <a:lnSpc>
                <a:spcPct val="110000"/>
              </a:lnSpc>
            </a:pPr>
            <a:r>
              <a:rPr lang="en-US" sz="1467" dirty="0" smtClean="0">
                <a:solidFill>
                  <a:srgbClr val="7F7F7F"/>
                </a:solidFill>
              </a:rPr>
              <a:t>Presenter name (optional)</a:t>
            </a:r>
          </a:p>
          <a:p>
            <a:r>
              <a:rPr lang="en-US" sz="1467" dirty="0" smtClean="0">
                <a:solidFill>
                  <a:srgbClr val="7F7F7F"/>
                </a:solidFill>
              </a:rPr>
              <a:t>Title (optional)</a:t>
            </a:r>
          </a:p>
          <a:p>
            <a:r>
              <a:rPr lang="en-US" sz="1467" dirty="0" smtClean="0">
                <a:solidFill>
                  <a:srgbClr val="7F7F7F"/>
                </a:solidFill>
              </a:rPr>
              <a:t>Location (optional)</a:t>
            </a:r>
          </a:p>
        </p:txBody>
      </p:sp>
      <p:pic>
        <p:nvPicPr>
          <p:cNvPr id="19" name="Picture 18" descr="exmo_elh_tm_w.png"/>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438752" y="3903752"/>
            <a:ext cx="2036064" cy="368597"/>
          </a:xfrm>
          <a:prstGeom prst="rect">
            <a:avLst/>
          </a:prstGeom>
        </p:spPr>
      </p:pic>
      <p:sp>
        <p:nvSpPr>
          <p:cNvPr id="13" name="Footer Placeholder 2"/>
          <p:cNvSpPr>
            <a:spLocks noGrp="1"/>
          </p:cNvSpPr>
          <p:nvPr>
            <p:ph type="ftr" sz="quarter" idx="3"/>
          </p:nvPr>
        </p:nvSpPr>
        <p:spPr>
          <a:xfrm>
            <a:off x="9969921" y="6357940"/>
            <a:ext cx="1749640" cy="304800"/>
          </a:xfrm>
          <a:prstGeom prst="rect">
            <a:avLst/>
          </a:prstGeom>
          <a:noFill/>
          <a:ln>
            <a:noFill/>
          </a:ln>
        </p:spPr>
        <p:txBody>
          <a:bodyPr lIns="0" tIns="0" rIns="0" bIns="0" anchor="b"/>
          <a:lstStyle>
            <a:lvl1pPr>
              <a:defRPr lang="en-US" sz="933">
                <a:latin typeface="+mn-lt"/>
                <a:ea typeface="Arial"/>
                <a:cs typeface="Arial" charset="0"/>
              </a:defRPr>
            </a:lvl1pPr>
          </a:lstStyle>
          <a:p>
            <a:pPr algn="r"/>
            <a:r>
              <a:rPr smtClean="0">
                <a:solidFill>
                  <a:srgbClr val="000000"/>
                </a:solidFill>
              </a:rPr>
              <a:t>Proprietary</a:t>
            </a:r>
            <a:endParaRPr dirty="0">
              <a:solidFill>
                <a:srgbClr val="000000"/>
              </a:solidFill>
            </a:endParaRPr>
          </a:p>
        </p:txBody>
      </p:sp>
    </p:spTree>
    <p:custDataLst>
      <p:tags r:id="rId1"/>
    </p:custDataLst>
    <p:extLst>
      <p:ext uri="{BB962C8B-B14F-4D97-AF65-F5344CB8AC3E}">
        <p14:creationId xmlns:p14="http://schemas.microsoft.com/office/powerpoint/2010/main" val="42776735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lgn="r"/>
            <a:fld id="{6BCEAF00-35EE-2349-AC37-D94588E1CC52}" type="slidenum">
              <a:rPr>
                <a:solidFill>
                  <a:srgbClr val="000000"/>
                </a:solidFill>
              </a:rPr>
              <a:pPr algn="r"/>
              <a:t>‹#›</a:t>
            </a:fld>
            <a:endParaRPr>
              <a:solidFill>
                <a:srgbClr val="000000"/>
              </a:solidFill>
            </a:endParaRPr>
          </a:p>
        </p:txBody>
      </p:sp>
      <p:sp>
        <p:nvSpPr>
          <p:cNvPr id="3" name="Footer Placeholder 2"/>
          <p:cNvSpPr>
            <a:spLocks noGrp="1"/>
          </p:cNvSpPr>
          <p:nvPr>
            <p:ph type="ftr" sz="quarter" idx="11"/>
          </p:nvPr>
        </p:nvSpPr>
        <p:spPr/>
        <p:txBody>
          <a:bodyPr/>
          <a:lstStyle/>
          <a:p>
            <a:pPr algn="r"/>
            <a:r>
              <a:rPr smtClean="0">
                <a:solidFill>
                  <a:srgbClr val="000000"/>
                </a:solidFill>
              </a:rPr>
              <a:t>Proprietary</a:t>
            </a:r>
            <a:endParaRPr dirty="0">
              <a:solidFill>
                <a:srgbClr val="000000"/>
              </a:solidFill>
            </a:endParaRPr>
          </a:p>
        </p:txBody>
      </p:sp>
    </p:spTree>
    <p:custDataLst>
      <p:tags r:id="rId1"/>
    </p:custDataLst>
    <p:extLst>
      <p:ext uri="{BB962C8B-B14F-4D97-AF65-F5344CB8AC3E}">
        <p14:creationId xmlns:p14="http://schemas.microsoft.com/office/powerpoint/2010/main" val="2884540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ack Page">
    <p:spTree>
      <p:nvGrpSpPr>
        <p:cNvPr id="1" name=""/>
        <p:cNvGrpSpPr/>
        <p:nvPr/>
      </p:nvGrpSpPr>
      <p:grpSpPr>
        <a:xfrm>
          <a:off x="0" y="0"/>
          <a:ext cx="0" cy="0"/>
          <a:chOff x="0" y="0"/>
          <a:chExt cx="0" cy="0"/>
        </a:xfrm>
      </p:grpSpPr>
      <p:pic>
        <p:nvPicPr>
          <p:cNvPr id="3" name="Picture 2" descr="exmo_red.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251600" y="2858891"/>
            <a:ext cx="5688800" cy="1140221"/>
          </a:xfrm>
          <a:prstGeom prst="rect">
            <a:avLst/>
          </a:prstGeom>
        </p:spPr>
      </p:pic>
    </p:spTree>
    <p:custDataLst>
      <p:tags r:id="rId1"/>
    </p:custDataLst>
    <p:extLst>
      <p:ext uri="{BB962C8B-B14F-4D97-AF65-F5344CB8AC3E}">
        <p14:creationId xmlns:p14="http://schemas.microsoft.com/office/powerpoint/2010/main" val="1557792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actoid Blue">
    <p:bg>
      <p:bgPr>
        <a:gradFill flip="none" rotWithShape="1">
          <a:gsLst>
            <a:gs pos="0">
              <a:schemeClr val="accent1"/>
            </a:gs>
            <a:gs pos="100000">
              <a:schemeClr val="accent2"/>
            </a:gs>
          </a:gsLst>
          <a:lin ang="18900000" scaled="0"/>
          <a:tileRect/>
        </a:gra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76253" y="1719074"/>
            <a:ext cx="11239500" cy="2190495"/>
          </a:xfrm>
        </p:spPr>
        <p:txBody>
          <a:bodyPr anchor="b">
            <a:noAutofit/>
          </a:bodyPr>
          <a:lstStyle>
            <a:lvl1pPr>
              <a:lnSpc>
                <a:spcPct val="90000"/>
              </a:lnSpc>
              <a:defRPr sz="15466" b="0" i="0" baseline="0">
                <a:solidFill>
                  <a:schemeClr val="bg1"/>
                </a:solidFill>
                <a:latin typeface="Arial"/>
                <a:cs typeface="Arial"/>
              </a:defRPr>
            </a:lvl1pPr>
          </a:lstStyle>
          <a:p>
            <a:r>
              <a:rPr lang="en-US" dirty="0" smtClean="0"/>
              <a:t>Data</a:t>
            </a:r>
            <a:endParaRPr lang="en-US" dirty="0"/>
          </a:p>
        </p:txBody>
      </p:sp>
      <p:sp>
        <p:nvSpPr>
          <p:cNvPr id="12" name="Content Placeholder 4"/>
          <p:cNvSpPr>
            <a:spLocks noGrp="1"/>
          </p:cNvSpPr>
          <p:nvPr>
            <p:ph sz="quarter" idx="11"/>
          </p:nvPr>
        </p:nvSpPr>
        <p:spPr>
          <a:xfrm>
            <a:off x="476253" y="3756660"/>
            <a:ext cx="11239500" cy="1828800"/>
          </a:xfrm>
        </p:spPr>
        <p:txBody>
          <a:bodyPr/>
          <a:lstStyle>
            <a:lvl1pPr marL="0" indent="0">
              <a:lnSpc>
                <a:spcPct val="90000"/>
              </a:lnSpc>
              <a:buNone/>
              <a:defRPr lang="en-US" sz="4267" kern="1200" dirty="0" smtClean="0">
                <a:solidFill>
                  <a:schemeClr val="bg1"/>
                </a:solidFill>
                <a:latin typeface="+mn-lt"/>
                <a:ea typeface="+mn-ea"/>
                <a:cs typeface="+mn-cs"/>
              </a:defRPr>
            </a:lvl1pPr>
            <a:lvl2pPr>
              <a:defRPr lang="en-US" sz="1467" kern="1200" dirty="0" smtClean="0">
                <a:solidFill>
                  <a:schemeClr val="bg1"/>
                </a:solidFill>
                <a:latin typeface="+mn-lt"/>
                <a:ea typeface="+mn-ea"/>
                <a:cs typeface="+mn-cs"/>
              </a:defRPr>
            </a:lvl2pPr>
            <a:lvl3pPr>
              <a:defRPr lang="en-US" sz="1467" kern="1200" dirty="0" smtClean="0">
                <a:solidFill>
                  <a:schemeClr val="bg1"/>
                </a:solidFill>
                <a:latin typeface="+mn-lt"/>
                <a:ea typeface="+mn-ea"/>
                <a:cs typeface="+mn-cs"/>
              </a:defRPr>
            </a:lvl3pPr>
            <a:lvl4pPr>
              <a:defRPr lang="en-US" sz="1467" kern="1200" dirty="0" smtClean="0">
                <a:solidFill>
                  <a:schemeClr val="bg1"/>
                </a:solidFill>
                <a:latin typeface="+mn-lt"/>
                <a:ea typeface="+mn-ea"/>
                <a:cs typeface="+mn-cs"/>
              </a:defRPr>
            </a:lvl4pPr>
            <a:lvl5pPr>
              <a:defRPr lang="en-US" sz="1467" kern="1200" dirty="0" smtClean="0">
                <a:solidFill>
                  <a:schemeClr val="bg1"/>
                </a:solidFill>
                <a:latin typeface="+mn-lt"/>
                <a:ea typeface="+mn-ea"/>
                <a:cs typeface="+mn-cs"/>
              </a:defRPr>
            </a:lvl5pPr>
          </a:lstStyle>
          <a:p>
            <a:pPr lvl="0"/>
            <a:r>
              <a:rPr lang="en-US" smtClean="0"/>
              <a:t>Click to edit Master text styles</a:t>
            </a:r>
          </a:p>
        </p:txBody>
      </p:sp>
    </p:spTree>
    <p:custDataLst>
      <p:tags r:id="rId1"/>
    </p:custDataLst>
    <p:extLst>
      <p:ext uri="{BB962C8B-B14F-4D97-AF65-F5344CB8AC3E}">
        <p14:creationId xmlns:p14="http://schemas.microsoft.com/office/powerpoint/2010/main" val="259678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actoid White">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80062" y="1719074"/>
            <a:ext cx="11239500" cy="2190495"/>
          </a:xfrm>
        </p:spPr>
        <p:txBody>
          <a:bodyPr anchor="b">
            <a:noAutofit/>
          </a:bodyPr>
          <a:lstStyle>
            <a:lvl1pPr>
              <a:lnSpc>
                <a:spcPct val="90000"/>
              </a:lnSpc>
              <a:defRPr sz="15466" b="0" i="0" baseline="0">
                <a:solidFill>
                  <a:schemeClr val="accent2"/>
                </a:solidFill>
                <a:latin typeface="Arial"/>
                <a:cs typeface="Arial"/>
              </a:defRPr>
            </a:lvl1pPr>
          </a:lstStyle>
          <a:p>
            <a:r>
              <a:rPr lang="en-US" dirty="0" smtClean="0"/>
              <a:t>Data</a:t>
            </a:r>
            <a:endParaRPr lang="en-US" dirty="0"/>
          </a:p>
        </p:txBody>
      </p:sp>
      <p:sp>
        <p:nvSpPr>
          <p:cNvPr id="12" name="Content Placeholder 4"/>
          <p:cNvSpPr>
            <a:spLocks noGrp="1"/>
          </p:cNvSpPr>
          <p:nvPr>
            <p:ph sz="quarter" idx="11"/>
          </p:nvPr>
        </p:nvSpPr>
        <p:spPr>
          <a:xfrm>
            <a:off x="480059" y="3756660"/>
            <a:ext cx="11239500" cy="1828800"/>
          </a:xfrm>
        </p:spPr>
        <p:txBody>
          <a:bodyPr/>
          <a:lstStyle>
            <a:lvl1pPr marL="0" indent="0">
              <a:lnSpc>
                <a:spcPct val="90000"/>
              </a:lnSpc>
              <a:buNone/>
              <a:defRPr lang="en-US" sz="4267" kern="1200" dirty="0" smtClean="0">
                <a:solidFill>
                  <a:schemeClr val="accent2"/>
                </a:solidFill>
                <a:latin typeface="+mn-lt"/>
                <a:ea typeface="+mn-ea"/>
                <a:cs typeface="+mn-cs"/>
              </a:defRPr>
            </a:lvl1pPr>
            <a:lvl2pPr>
              <a:defRPr lang="en-US" sz="1467" kern="1200" dirty="0" smtClean="0">
                <a:solidFill>
                  <a:schemeClr val="bg1"/>
                </a:solidFill>
                <a:latin typeface="+mn-lt"/>
                <a:ea typeface="+mn-ea"/>
                <a:cs typeface="+mn-cs"/>
              </a:defRPr>
            </a:lvl2pPr>
            <a:lvl3pPr>
              <a:defRPr lang="en-US" sz="1467" kern="1200" dirty="0" smtClean="0">
                <a:solidFill>
                  <a:schemeClr val="bg1"/>
                </a:solidFill>
                <a:latin typeface="+mn-lt"/>
                <a:ea typeface="+mn-ea"/>
                <a:cs typeface="+mn-cs"/>
              </a:defRPr>
            </a:lvl3pPr>
            <a:lvl4pPr>
              <a:defRPr lang="en-US" sz="1467" kern="1200" dirty="0" smtClean="0">
                <a:solidFill>
                  <a:schemeClr val="bg1"/>
                </a:solidFill>
                <a:latin typeface="+mn-lt"/>
                <a:ea typeface="+mn-ea"/>
                <a:cs typeface="+mn-cs"/>
              </a:defRPr>
            </a:lvl4pPr>
            <a:lvl5pPr>
              <a:defRPr lang="en-US" sz="1467" kern="1200" dirty="0" smtClean="0">
                <a:solidFill>
                  <a:schemeClr val="bg1"/>
                </a:solidFill>
                <a:latin typeface="+mn-lt"/>
                <a:ea typeface="+mn-ea"/>
                <a:cs typeface="+mn-cs"/>
              </a:defRPr>
            </a:lvl5pPr>
          </a:lstStyle>
          <a:p>
            <a:pPr lvl="0"/>
            <a:r>
              <a:rPr lang="en-US" smtClean="0"/>
              <a:t>Click to edit Master text styles</a:t>
            </a:r>
          </a:p>
        </p:txBody>
      </p:sp>
      <p:sp>
        <p:nvSpPr>
          <p:cNvPr id="2" name="Slide Number Placeholder 1"/>
          <p:cNvSpPr>
            <a:spLocks noGrp="1"/>
          </p:cNvSpPr>
          <p:nvPr>
            <p:ph type="sldNum" sz="quarter" idx="12"/>
          </p:nvPr>
        </p:nvSpPr>
        <p:spPr/>
        <p:txBody>
          <a:bodyPr/>
          <a:lstStyle/>
          <a:p>
            <a:pPr algn="r"/>
            <a:fld id="{6BCEAF00-35EE-2349-AC37-D94588E1CC52}" type="slidenum">
              <a:rPr>
                <a:solidFill>
                  <a:srgbClr val="000000"/>
                </a:solidFill>
              </a:rPr>
              <a:pPr algn="r"/>
              <a:t>‹#›</a:t>
            </a:fld>
            <a:endParaRPr>
              <a:solidFill>
                <a:srgbClr val="000000"/>
              </a:solidFill>
            </a:endParaRPr>
          </a:p>
        </p:txBody>
      </p:sp>
      <p:sp>
        <p:nvSpPr>
          <p:cNvPr id="3" name="Footer Placeholder 2"/>
          <p:cNvSpPr>
            <a:spLocks noGrp="1"/>
          </p:cNvSpPr>
          <p:nvPr>
            <p:ph type="ftr" sz="quarter" idx="13"/>
          </p:nvPr>
        </p:nvSpPr>
        <p:spPr/>
        <p:txBody>
          <a:bodyPr/>
          <a:lstStyle/>
          <a:p>
            <a:pPr algn="r"/>
            <a:r>
              <a:rPr smtClean="0">
                <a:solidFill>
                  <a:srgbClr val="000000"/>
                </a:solidFill>
              </a:rPr>
              <a:t>Proprietary</a:t>
            </a:r>
            <a:endParaRPr dirty="0">
              <a:solidFill>
                <a:srgbClr val="000000"/>
              </a:solidFill>
            </a:endParaRPr>
          </a:p>
        </p:txBody>
      </p:sp>
    </p:spTree>
    <p:custDataLst>
      <p:tags r:id="rId1"/>
    </p:custDataLst>
    <p:extLst>
      <p:ext uri="{BB962C8B-B14F-4D97-AF65-F5344CB8AC3E}">
        <p14:creationId xmlns:p14="http://schemas.microsoft.com/office/powerpoint/2010/main" val="1664120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Factoids White">
    <p:spTree>
      <p:nvGrpSpPr>
        <p:cNvPr id="1" name=""/>
        <p:cNvGrpSpPr/>
        <p:nvPr/>
      </p:nvGrpSpPr>
      <p:grpSpPr>
        <a:xfrm>
          <a:off x="0" y="0"/>
          <a:ext cx="0" cy="0"/>
          <a:chOff x="0" y="0"/>
          <a:chExt cx="0" cy="0"/>
        </a:xfrm>
      </p:grpSpPr>
      <p:sp>
        <p:nvSpPr>
          <p:cNvPr id="6" name="Content Placeholder 4"/>
          <p:cNvSpPr>
            <a:spLocks noGrp="1"/>
          </p:cNvSpPr>
          <p:nvPr>
            <p:ph sz="quarter" idx="13" hasCustomPrompt="1"/>
          </p:nvPr>
        </p:nvSpPr>
        <p:spPr>
          <a:xfrm>
            <a:off x="6798733" y="1752768"/>
            <a:ext cx="4871579" cy="1828800"/>
          </a:xfrm>
          <a:noFill/>
          <a:ln>
            <a:noFill/>
          </a:ln>
        </p:spPr>
        <p:txBody>
          <a:bodyPr vert="horz" wrap="square" lIns="0" tIns="0" rIns="0" bIns="0" numCol="1" anchor="t" anchorCtr="0" compatLnSpc="1">
            <a:prstTxWarp prst="textNoShape">
              <a:avLst/>
            </a:prstTxWarp>
            <a:noAutofit/>
          </a:bodyPr>
          <a:lstStyle>
            <a:lvl1pPr marL="0" indent="0">
              <a:lnSpc>
                <a:spcPct val="90000"/>
              </a:lnSpc>
              <a:buNone/>
              <a:defRPr lang="en-US" sz="15466" b="0" i="0" baseline="0" dirty="0" smtClean="0">
                <a:solidFill>
                  <a:srgbClr val="00A3E0"/>
                </a:solidFill>
                <a:latin typeface="Arial"/>
                <a:cs typeface="Arial"/>
              </a:defRPr>
            </a:lvl1pPr>
          </a:lstStyle>
          <a:p>
            <a:pPr lvl="0">
              <a:lnSpc>
                <a:spcPct val="90000"/>
              </a:lnSpc>
            </a:pPr>
            <a:r>
              <a:rPr lang="en-US" dirty="0" smtClean="0"/>
              <a:t>Data</a:t>
            </a:r>
          </a:p>
        </p:txBody>
      </p:sp>
      <p:sp>
        <p:nvSpPr>
          <p:cNvPr id="7" name="Content Placeholder 4"/>
          <p:cNvSpPr>
            <a:spLocks noGrp="1"/>
          </p:cNvSpPr>
          <p:nvPr>
            <p:ph sz="quarter" idx="14" hasCustomPrompt="1"/>
          </p:nvPr>
        </p:nvSpPr>
        <p:spPr>
          <a:xfrm>
            <a:off x="480060" y="1752768"/>
            <a:ext cx="4871579" cy="1828800"/>
          </a:xfrm>
          <a:noFill/>
          <a:ln>
            <a:noFill/>
          </a:ln>
        </p:spPr>
        <p:txBody>
          <a:bodyPr vert="horz" wrap="square" lIns="0" tIns="0" rIns="0" bIns="0" numCol="1" anchor="t" anchorCtr="0" compatLnSpc="1">
            <a:prstTxWarp prst="textNoShape">
              <a:avLst/>
            </a:prstTxWarp>
          </a:bodyPr>
          <a:lstStyle>
            <a:lvl1pPr marL="0" indent="0">
              <a:lnSpc>
                <a:spcPct val="90000"/>
              </a:lnSpc>
              <a:buNone/>
              <a:defRPr lang="en-US" sz="15466" dirty="0" smtClean="0">
                <a:solidFill>
                  <a:schemeClr val="accent1"/>
                </a:solidFill>
                <a:latin typeface="Arial"/>
                <a:cs typeface="Arial"/>
              </a:defRPr>
            </a:lvl1pPr>
          </a:lstStyle>
          <a:p>
            <a:pPr lvl="0"/>
            <a:r>
              <a:rPr lang="en-US" dirty="0" smtClean="0"/>
              <a:t>Data</a:t>
            </a:r>
          </a:p>
        </p:txBody>
      </p:sp>
      <p:sp>
        <p:nvSpPr>
          <p:cNvPr id="12" name="Content Placeholder 4"/>
          <p:cNvSpPr>
            <a:spLocks noGrp="1"/>
          </p:cNvSpPr>
          <p:nvPr>
            <p:ph sz="quarter" idx="11"/>
          </p:nvPr>
        </p:nvSpPr>
        <p:spPr>
          <a:xfrm>
            <a:off x="480060" y="3731864"/>
            <a:ext cx="4871579" cy="1828800"/>
          </a:xfrm>
        </p:spPr>
        <p:txBody>
          <a:bodyPr/>
          <a:lstStyle>
            <a:lvl1pPr marL="0" indent="0">
              <a:lnSpc>
                <a:spcPct val="90000"/>
              </a:lnSpc>
              <a:buNone/>
              <a:defRPr lang="en-US" sz="3467" kern="1200" dirty="0" smtClean="0">
                <a:solidFill>
                  <a:schemeClr val="accent1"/>
                </a:solidFill>
                <a:latin typeface="+mn-lt"/>
                <a:ea typeface="+mn-ea"/>
                <a:cs typeface="+mn-cs"/>
              </a:defRPr>
            </a:lvl1pPr>
            <a:lvl2pPr>
              <a:defRPr lang="en-US" sz="1467" kern="1200" dirty="0" smtClean="0">
                <a:solidFill>
                  <a:schemeClr val="bg1"/>
                </a:solidFill>
                <a:latin typeface="+mn-lt"/>
                <a:ea typeface="+mn-ea"/>
                <a:cs typeface="+mn-cs"/>
              </a:defRPr>
            </a:lvl2pPr>
            <a:lvl3pPr>
              <a:defRPr lang="en-US" sz="1467" kern="1200" dirty="0" smtClean="0">
                <a:solidFill>
                  <a:schemeClr val="bg1"/>
                </a:solidFill>
                <a:latin typeface="+mn-lt"/>
                <a:ea typeface="+mn-ea"/>
                <a:cs typeface="+mn-cs"/>
              </a:defRPr>
            </a:lvl3pPr>
            <a:lvl4pPr>
              <a:defRPr lang="en-US" sz="1467" kern="1200" dirty="0" smtClean="0">
                <a:solidFill>
                  <a:schemeClr val="bg1"/>
                </a:solidFill>
                <a:latin typeface="+mn-lt"/>
                <a:ea typeface="+mn-ea"/>
                <a:cs typeface="+mn-cs"/>
              </a:defRPr>
            </a:lvl4pPr>
            <a:lvl5pPr>
              <a:defRPr lang="en-US" sz="1467" kern="1200" dirty="0" smtClean="0">
                <a:solidFill>
                  <a:schemeClr val="bg1"/>
                </a:solidFill>
                <a:latin typeface="+mn-lt"/>
                <a:ea typeface="+mn-ea"/>
                <a:cs typeface="+mn-cs"/>
              </a:defRPr>
            </a:lvl5pPr>
          </a:lstStyle>
          <a:p>
            <a:pPr lvl="0"/>
            <a:r>
              <a:rPr lang="en-US" smtClean="0"/>
              <a:t>Click to edit Master text styles</a:t>
            </a:r>
          </a:p>
        </p:txBody>
      </p:sp>
      <p:sp>
        <p:nvSpPr>
          <p:cNvPr id="5" name="Content Placeholder 4"/>
          <p:cNvSpPr>
            <a:spLocks noGrp="1"/>
          </p:cNvSpPr>
          <p:nvPr>
            <p:ph sz="quarter" idx="12"/>
          </p:nvPr>
        </p:nvSpPr>
        <p:spPr>
          <a:xfrm>
            <a:off x="6798733" y="3731864"/>
            <a:ext cx="4871579" cy="1828800"/>
          </a:xfrm>
        </p:spPr>
        <p:txBody>
          <a:bodyPr/>
          <a:lstStyle>
            <a:lvl1pPr marL="0" indent="0">
              <a:lnSpc>
                <a:spcPct val="90000"/>
              </a:lnSpc>
              <a:buNone/>
              <a:defRPr lang="en-US" sz="3467" kern="1200" dirty="0" smtClean="0">
                <a:solidFill>
                  <a:srgbClr val="00A3E0"/>
                </a:solidFill>
                <a:latin typeface="+mn-lt"/>
                <a:ea typeface="+mn-ea"/>
                <a:cs typeface="+mn-cs"/>
              </a:defRPr>
            </a:lvl1pPr>
            <a:lvl2pPr>
              <a:defRPr lang="en-US" sz="1467" kern="1200" dirty="0" smtClean="0">
                <a:solidFill>
                  <a:schemeClr val="bg1"/>
                </a:solidFill>
                <a:latin typeface="+mn-lt"/>
                <a:ea typeface="+mn-ea"/>
                <a:cs typeface="+mn-cs"/>
              </a:defRPr>
            </a:lvl2pPr>
            <a:lvl3pPr>
              <a:defRPr lang="en-US" sz="1467" kern="1200" dirty="0" smtClean="0">
                <a:solidFill>
                  <a:schemeClr val="bg1"/>
                </a:solidFill>
                <a:latin typeface="+mn-lt"/>
                <a:ea typeface="+mn-ea"/>
                <a:cs typeface="+mn-cs"/>
              </a:defRPr>
            </a:lvl3pPr>
            <a:lvl4pPr>
              <a:defRPr lang="en-US" sz="1467" kern="1200" dirty="0" smtClean="0">
                <a:solidFill>
                  <a:schemeClr val="bg1"/>
                </a:solidFill>
                <a:latin typeface="+mn-lt"/>
                <a:ea typeface="+mn-ea"/>
                <a:cs typeface="+mn-cs"/>
              </a:defRPr>
            </a:lvl4pPr>
            <a:lvl5pPr>
              <a:defRPr lang="en-US" sz="1467" kern="1200" dirty="0" smtClean="0">
                <a:solidFill>
                  <a:schemeClr val="bg1"/>
                </a:solidFill>
                <a:latin typeface="+mn-lt"/>
                <a:ea typeface="+mn-ea"/>
                <a:cs typeface="+mn-cs"/>
              </a:defRPr>
            </a:lvl5pPr>
          </a:lstStyle>
          <a:p>
            <a:pPr lvl="0"/>
            <a:r>
              <a:rPr lang="en-US" smtClean="0"/>
              <a:t>Click to edit Master text styles</a:t>
            </a:r>
          </a:p>
        </p:txBody>
      </p:sp>
      <p:sp>
        <p:nvSpPr>
          <p:cNvPr id="2" name="Slide Number Placeholder 1"/>
          <p:cNvSpPr>
            <a:spLocks noGrp="1"/>
          </p:cNvSpPr>
          <p:nvPr>
            <p:ph type="sldNum" sz="quarter" idx="15"/>
          </p:nvPr>
        </p:nvSpPr>
        <p:spPr/>
        <p:txBody>
          <a:bodyPr/>
          <a:lstStyle/>
          <a:p>
            <a:pPr algn="r"/>
            <a:fld id="{6BCEAF00-35EE-2349-AC37-D94588E1CC52}" type="slidenum">
              <a:rPr>
                <a:solidFill>
                  <a:srgbClr val="000000"/>
                </a:solidFill>
              </a:rPr>
              <a:pPr algn="r"/>
              <a:t>‹#›</a:t>
            </a:fld>
            <a:endParaRPr>
              <a:solidFill>
                <a:srgbClr val="000000"/>
              </a:solidFill>
            </a:endParaRPr>
          </a:p>
        </p:txBody>
      </p:sp>
      <p:sp>
        <p:nvSpPr>
          <p:cNvPr id="3" name="Footer Placeholder 2"/>
          <p:cNvSpPr>
            <a:spLocks noGrp="1"/>
          </p:cNvSpPr>
          <p:nvPr>
            <p:ph type="ftr" sz="quarter" idx="16"/>
          </p:nvPr>
        </p:nvSpPr>
        <p:spPr/>
        <p:txBody>
          <a:bodyPr/>
          <a:lstStyle/>
          <a:p>
            <a:pPr algn="r"/>
            <a:r>
              <a:rPr smtClean="0">
                <a:solidFill>
                  <a:srgbClr val="000000"/>
                </a:solidFill>
              </a:rPr>
              <a:t>Proprietary</a:t>
            </a:r>
            <a:endParaRPr dirty="0">
              <a:solidFill>
                <a:srgbClr val="000000"/>
              </a:solidFill>
            </a:endParaRPr>
          </a:p>
        </p:txBody>
      </p:sp>
    </p:spTree>
    <p:custDataLst>
      <p:tags r:id="rId1"/>
    </p:custDataLst>
    <p:extLst>
      <p:ext uri="{BB962C8B-B14F-4D97-AF65-F5344CB8AC3E}">
        <p14:creationId xmlns:p14="http://schemas.microsoft.com/office/powerpoint/2010/main" val="10340719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Text Black">
    <p:spTree>
      <p:nvGrpSpPr>
        <p:cNvPr id="1" name=""/>
        <p:cNvGrpSpPr/>
        <p:nvPr/>
      </p:nvGrpSpPr>
      <p:grpSpPr>
        <a:xfrm>
          <a:off x="0" y="0"/>
          <a:ext cx="0" cy="0"/>
          <a:chOff x="0" y="0"/>
          <a:chExt cx="0" cy="0"/>
        </a:xfrm>
      </p:grpSpPr>
      <p:sp>
        <p:nvSpPr>
          <p:cNvPr id="4" name="Title 3"/>
          <p:cNvSpPr>
            <a:spLocks noGrp="1"/>
          </p:cNvSpPr>
          <p:nvPr>
            <p:ph type="ctrTitle"/>
          </p:nvPr>
        </p:nvSpPr>
        <p:spPr>
          <a:xfrm>
            <a:off x="480062" y="1143000"/>
            <a:ext cx="11239500" cy="4572000"/>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7333" b="0" baseline="0" dirty="0">
                <a:solidFill>
                  <a:srgbClr val="000000"/>
                </a:solidFill>
              </a:defRPr>
            </a:lvl1pPr>
          </a:lstStyle>
          <a:p>
            <a:pPr lvl="0">
              <a:lnSpc>
                <a:spcPct val="90000"/>
              </a:lnSpc>
            </a:pPr>
            <a:r>
              <a:rPr lang="en-US" smtClean="0"/>
              <a:t>Click to edit Master title style</a:t>
            </a:r>
            <a:endParaRPr lang="en-US" dirty="0"/>
          </a:p>
        </p:txBody>
      </p:sp>
      <p:sp>
        <p:nvSpPr>
          <p:cNvPr id="2" name="Slide Number Placeholder 1"/>
          <p:cNvSpPr>
            <a:spLocks noGrp="1"/>
          </p:cNvSpPr>
          <p:nvPr>
            <p:ph type="sldNum" sz="quarter" idx="10"/>
          </p:nvPr>
        </p:nvSpPr>
        <p:spPr/>
        <p:txBody>
          <a:bodyPr/>
          <a:lstStyle/>
          <a:p>
            <a:pPr algn="r"/>
            <a:fld id="{6BCEAF00-35EE-2349-AC37-D94588E1CC52}" type="slidenum">
              <a:rPr>
                <a:solidFill>
                  <a:srgbClr val="000000"/>
                </a:solidFill>
              </a:rPr>
              <a:pPr algn="r"/>
              <a:t>‹#›</a:t>
            </a:fld>
            <a:endParaRPr>
              <a:solidFill>
                <a:srgbClr val="000000"/>
              </a:solidFill>
            </a:endParaRPr>
          </a:p>
        </p:txBody>
      </p:sp>
      <p:sp>
        <p:nvSpPr>
          <p:cNvPr id="3" name="Footer Placeholder 2"/>
          <p:cNvSpPr>
            <a:spLocks noGrp="1"/>
          </p:cNvSpPr>
          <p:nvPr>
            <p:ph type="ftr" sz="quarter" idx="11"/>
          </p:nvPr>
        </p:nvSpPr>
        <p:spPr/>
        <p:txBody>
          <a:bodyPr/>
          <a:lstStyle/>
          <a:p>
            <a:pPr algn="r"/>
            <a:r>
              <a:rPr smtClean="0">
                <a:solidFill>
                  <a:srgbClr val="000000"/>
                </a:solidFill>
              </a:rPr>
              <a:t>Proprietary</a:t>
            </a:r>
            <a:endParaRPr dirty="0">
              <a:solidFill>
                <a:srgbClr val="000000"/>
              </a:solidFill>
            </a:endParaRPr>
          </a:p>
        </p:txBody>
      </p:sp>
    </p:spTree>
    <p:custDataLst>
      <p:tags r:id="rId1"/>
    </p:custDataLst>
    <p:extLst>
      <p:ext uri="{BB962C8B-B14F-4D97-AF65-F5344CB8AC3E}">
        <p14:creationId xmlns:p14="http://schemas.microsoft.com/office/powerpoint/2010/main" val="11682430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Text Cyan">
    <p:spTree>
      <p:nvGrpSpPr>
        <p:cNvPr id="1" name=""/>
        <p:cNvGrpSpPr/>
        <p:nvPr/>
      </p:nvGrpSpPr>
      <p:grpSpPr>
        <a:xfrm>
          <a:off x="0" y="0"/>
          <a:ext cx="0" cy="0"/>
          <a:chOff x="0" y="0"/>
          <a:chExt cx="0" cy="0"/>
        </a:xfrm>
      </p:grpSpPr>
      <p:sp>
        <p:nvSpPr>
          <p:cNvPr id="7" name="Title 3"/>
          <p:cNvSpPr>
            <a:spLocks noGrp="1"/>
          </p:cNvSpPr>
          <p:nvPr>
            <p:ph type="ctrTitle"/>
          </p:nvPr>
        </p:nvSpPr>
        <p:spPr>
          <a:xfrm>
            <a:off x="480062" y="1143000"/>
            <a:ext cx="11239500" cy="4572000"/>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7333" b="0" baseline="0" dirty="0">
                <a:solidFill>
                  <a:schemeClr val="accent2"/>
                </a:solidFill>
              </a:defRPr>
            </a:lvl1pPr>
          </a:lstStyle>
          <a:p>
            <a:pPr lvl="0">
              <a:lnSpc>
                <a:spcPct val="90000"/>
              </a:lnSpc>
            </a:pPr>
            <a:r>
              <a:rPr lang="en-US" smtClean="0"/>
              <a:t>Click to edit Master title style</a:t>
            </a:r>
            <a:endParaRPr lang="en-US" dirty="0"/>
          </a:p>
        </p:txBody>
      </p:sp>
      <p:sp>
        <p:nvSpPr>
          <p:cNvPr id="2" name="Slide Number Placeholder 1"/>
          <p:cNvSpPr>
            <a:spLocks noGrp="1"/>
          </p:cNvSpPr>
          <p:nvPr>
            <p:ph type="sldNum" sz="quarter" idx="10"/>
          </p:nvPr>
        </p:nvSpPr>
        <p:spPr/>
        <p:txBody>
          <a:bodyPr/>
          <a:lstStyle/>
          <a:p>
            <a:pPr algn="r"/>
            <a:fld id="{6BCEAF00-35EE-2349-AC37-D94588E1CC52}" type="slidenum">
              <a:rPr>
                <a:solidFill>
                  <a:srgbClr val="000000"/>
                </a:solidFill>
              </a:rPr>
              <a:pPr algn="r"/>
              <a:t>‹#›</a:t>
            </a:fld>
            <a:endParaRPr>
              <a:solidFill>
                <a:srgbClr val="000000"/>
              </a:solidFill>
            </a:endParaRPr>
          </a:p>
        </p:txBody>
      </p:sp>
      <p:sp>
        <p:nvSpPr>
          <p:cNvPr id="3" name="Footer Placeholder 2"/>
          <p:cNvSpPr>
            <a:spLocks noGrp="1"/>
          </p:cNvSpPr>
          <p:nvPr>
            <p:ph type="ftr" sz="quarter" idx="11"/>
          </p:nvPr>
        </p:nvSpPr>
        <p:spPr/>
        <p:txBody>
          <a:bodyPr/>
          <a:lstStyle/>
          <a:p>
            <a:pPr algn="r"/>
            <a:r>
              <a:rPr smtClean="0">
                <a:solidFill>
                  <a:srgbClr val="000000"/>
                </a:solidFill>
              </a:rPr>
              <a:t>Proprietary</a:t>
            </a:r>
            <a:endParaRPr dirty="0">
              <a:solidFill>
                <a:srgbClr val="000000"/>
              </a:solidFill>
            </a:endParaRPr>
          </a:p>
        </p:txBody>
      </p:sp>
    </p:spTree>
    <p:custDataLst>
      <p:tags r:id="rId1"/>
    </p:custDataLst>
    <p:extLst>
      <p:ext uri="{BB962C8B-B14F-4D97-AF65-F5344CB8AC3E}">
        <p14:creationId xmlns:p14="http://schemas.microsoft.com/office/powerpoint/2010/main" val="1724807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Blue">
    <p:bg>
      <p:bgPr>
        <a:gradFill rotWithShape="1">
          <a:gsLst>
            <a:gs pos="0">
              <a:schemeClr val="accent1"/>
            </a:gs>
            <a:gs pos="100000">
              <a:schemeClr val="accent2"/>
            </a:gs>
          </a:gsLst>
          <a:lin ang="18900000"/>
        </a:gradFill>
        <a:effectLst/>
      </p:bgPr>
    </p:bg>
    <p:spTree>
      <p:nvGrpSpPr>
        <p:cNvPr id="1" name=""/>
        <p:cNvGrpSpPr/>
        <p:nvPr/>
      </p:nvGrpSpPr>
      <p:grpSpPr>
        <a:xfrm>
          <a:off x="0" y="0"/>
          <a:ext cx="0" cy="0"/>
          <a:chOff x="0" y="0"/>
          <a:chExt cx="0" cy="0"/>
        </a:xfrm>
      </p:grpSpPr>
      <p:sp>
        <p:nvSpPr>
          <p:cNvPr id="5" name="Title 3"/>
          <p:cNvSpPr>
            <a:spLocks noGrp="1"/>
          </p:cNvSpPr>
          <p:nvPr>
            <p:ph type="ctrTitle"/>
          </p:nvPr>
        </p:nvSpPr>
        <p:spPr>
          <a:xfrm>
            <a:off x="476253" y="1143000"/>
            <a:ext cx="11239500" cy="4572000"/>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7333" b="0" baseline="0" dirty="0">
                <a:solidFill>
                  <a:schemeClr val="bg1"/>
                </a:solidFill>
              </a:defRPr>
            </a:lvl1pPr>
          </a:lstStyle>
          <a:p>
            <a:pPr lvl="0">
              <a:lnSpc>
                <a:spcPct val="90000"/>
              </a:lnSpc>
            </a:pPr>
            <a:r>
              <a:rPr lang="en-US" smtClean="0"/>
              <a:t>Click to edit Master title style</a:t>
            </a:r>
            <a:endParaRPr lang="en-US" dirty="0"/>
          </a:p>
        </p:txBody>
      </p:sp>
    </p:spTree>
    <p:custDataLst>
      <p:tags r:id="rId1"/>
    </p:custDataLst>
    <p:extLst>
      <p:ext uri="{BB962C8B-B14F-4D97-AF65-F5344CB8AC3E}">
        <p14:creationId xmlns:p14="http://schemas.microsoft.com/office/powerpoint/2010/main" val="4587634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Key Messaging Blue">
    <p:bg>
      <p:bgPr>
        <a:gradFill flip="none" rotWithShape="1">
          <a:gsLst>
            <a:gs pos="0">
              <a:schemeClr val="accent1"/>
            </a:gs>
            <a:gs pos="100000">
              <a:schemeClr val="accent2"/>
            </a:gs>
          </a:gsLst>
          <a:lin ang="18900000" scaled="0"/>
          <a:tileRect/>
        </a:gradFill>
        <a:effectLst/>
      </p:bgPr>
    </p:bg>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476253" y="1143000"/>
            <a:ext cx="11239500" cy="4572000"/>
          </a:xfrm>
        </p:spPr>
        <p:txBody>
          <a:bodyPr anchor="ctr"/>
          <a:lstStyle>
            <a:lvl1pPr marL="0" indent="0">
              <a:buNone/>
              <a:defRPr sz="5067">
                <a:solidFill>
                  <a:schemeClr val="bg1"/>
                </a:solidFill>
              </a:defRPr>
            </a:lvl1pPr>
            <a:lvl2pPr marL="1891" indent="0">
              <a:buNone/>
              <a:defRPr sz="4533">
                <a:solidFill>
                  <a:schemeClr val="bg1"/>
                </a:solidFill>
              </a:defRPr>
            </a:lvl2pPr>
            <a:lvl3pPr>
              <a:defRPr sz="5200"/>
            </a:lvl3pPr>
            <a:lvl4pPr>
              <a:defRPr sz="5200"/>
            </a:lvl4pPr>
            <a:lvl5pPr>
              <a:defRPr sz="5200"/>
            </a:lvl5pPr>
          </a:lstStyle>
          <a:p>
            <a:pPr lvl="0"/>
            <a:r>
              <a:rPr lang="en-US" smtClean="0"/>
              <a:t>Click to edit Master text styles</a:t>
            </a:r>
          </a:p>
          <a:p>
            <a:pPr lvl="1"/>
            <a:r>
              <a:rPr lang="en-US" smtClean="0"/>
              <a:t>Second level</a:t>
            </a:r>
          </a:p>
        </p:txBody>
      </p:sp>
    </p:spTree>
    <p:custDataLst>
      <p:tags r:id="rId1"/>
    </p:custDataLst>
    <p:extLst>
      <p:ext uri="{BB962C8B-B14F-4D97-AF65-F5344CB8AC3E}">
        <p14:creationId xmlns:p14="http://schemas.microsoft.com/office/powerpoint/2010/main" val="8103098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ey Messaging White">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476253" y="1143000"/>
            <a:ext cx="11239500" cy="4572000"/>
          </a:xfrm>
        </p:spPr>
        <p:txBody>
          <a:bodyPr anchor="ctr"/>
          <a:lstStyle>
            <a:lvl1pPr marL="0" indent="0">
              <a:buNone/>
              <a:defRPr sz="5067">
                <a:solidFill>
                  <a:srgbClr val="000000"/>
                </a:solidFill>
              </a:defRPr>
            </a:lvl1pPr>
            <a:lvl2pPr marL="1891" indent="0">
              <a:buNone/>
              <a:defRPr sz="4533">
                <a:solidFill>
                  <a:srgbClr val="000000"/>
                </a:solidFill>
              </a:defRPr>
            </a:lvl2pPr>
            <a:lvl3pPr>
              <a:defRPr sz="5200"/>
            </a:lvl3pPr>
            <a:lvl4pPr>
              <a:defRPr sz="5200"/>
            </a:lvl4pPr>
            <a:lvl5pPr>
              <a:defRPr sz="5200"/>
            </a:lvl5pPr>
          </a:lstStyle>
          <a:p>
            <a:pPr lvl="0"/>
            <a:r>
              <a:rPr lang="en-US" smtClean="0"/>
              <a:t>Click to edit Master text styles</a:t>
            </a:r>
          </a:p>
          <a:p>
            <a:pPr lvl="1"/>
            <a:r>
              <a:rPr lang="en-US" smtClean="0"/>
              <a:t>Second level</a:t>
            </a:r>
          </a:p>
        </p:txBody>
      </p:sp>
      <p:sp>
        <p:nvSpPr>
          <p:cNvPr id="2" name="Slide Number Placeholder 1"/>
          <p:cNvSpPr>
            <a:spLocks noGrp="1"/>
          </p:cNvSpPr>
          <p:nvPr>
            <p:ph type="sldNum" sz="quarter" idx="11"/>
          </p:nvPr>
        </p:nvSpPr>
        <p:spPr/>
        <p:txBody>
          <a:bodyPr/>
          <a:lstStyle/>
          <a:p>
            <a:pPr algn="r"/>
            <a:fld id="{6BCEAF00-35EE-2349-AC37-D94588E1CC52}" type="slidenum">
              <a:rPr>
                <a:solidFill>
                  <a:srgbClr val="000000"/>
                </a:solidFill>
              </a:rPr>
              <a:pPr algn="r"/>
              <a:t>‹#›</a:t>
            </a:fld>
            <a:endParaRPr>
              <a:solidFill>
                <a:srgbClr val="000000"/>
              </a:solidFill>
            </a:endParaRPr>
          </a:p>
        </p:txBody>
      </p:sp>
      <p:sp>
        <p:nvSpPr>
          <p:cNvPr id="3" name="Footer Placeholder 2"/>
          <p:cNvSpPr>
            <a:spLocks noGrp="1"/>
          </p:cNvSpPr>
          <p:nvPr>
            <p:ph type="ftr" sz="quarter" idx="12"/>
          </p:nvPr>
        </p:nvSpPr>
        <p:spPr/>
        <p:txBody>
          <a:bodyPr/>
          <a:lstStyle/>
          <a:p>
            <a:pPr algn="r"/>
            <a:r>
              <a:rPr smtClean="0">
                <a:solidFill>
                  <a:srgbClr val="000000"/>
                </a:solidFill>
              </a:rPr>
              <a:t>Proprietary</a:t>
            </a:r>
            <a:endParaRPr dirty="0">
              <a:solidFill>
                <a:srgbClr val="000000"/>
              </a:solidFill>
            </a:endParaRPr>
          </a:p>
        </p:txBody>
      </p:sp>
    </p:spTree>
    <p:custDataLst>
      <p:tags r:id="rId1"/>
    </p:custDataLst>
    <p:extLst>
      <p:ext uri="{BB962C8B-B14F-4D97-AF65-F5344CB8AC3E}">
        <p14:creationId xmlns:p14="http://schemas.microsoft.com/office/powerpoint/2010/main" val="42929278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476253" y="1309689"/>
            <a:ext cx="11239500" cy="4813300"/>
          </a:xfrm>
        </p:spPr>
        <p:txBody>
          <a:bodyPr/>
          <a:lstStyle>
            <a:lvl1pPr>
              <a:defRPr>
                <a:solidFill>
                  <a:srgbClr val="000000"/>
                </a:solidFill>
              </a:defRPr>
            </a:lvl1pPr>
            <a:lvl2pPr marL="539737" indent="-268811">
              <a:spcBef>
                <a:spcPts val="533"/>
              </a:spcBef>
              <a:buFont typeface="Wingdings" panose="05000000000000000000" pitchFamily="2" charset="2"/>
              <a:buChar char="§"/>
              <a:defRPr>
                <a:solidFill>
                  <a:srgbClr val="000000"/>
                </a:solidFill>
              </a:defRPr>
            </a:lvl2pPr>
            <a:lvl3pPr marL="819130" indent="-279393">
              <a:spcBef>
                <a:spcPts val="400"/>
              </a:spcBef>
              <a:buSzPct val="85000"/>
              <a:buFont typeface="Wingdings" panose="05000000000000000000" pitchFamily="2" charset="2"/>
              <a:buChar char=""/>
              <a:defRPr>
                <a:solidFill>
                  <a:srgbClr val="000000"/>
                </a:solidFill>
              </a:defRPr>
            </a:lvl3pPr>
            <a:lvl4pPr marL="1090381" indent="-270233">
              <a:spcBef>
                <a:spcPts val="267"/>
              </a:spcBef>
              <a:buSzPct val="75000"/>
              <a:buFont typeface="Courier New" panose="02070309020205020404" pitchFamily="49" charset="0"/>
              <a:buChar char="o"/>
              <a:defRPr>
                <a:solidFill>
                  <a:srgbClr val="000000"/>
                </a:solidFill>
              </a:defRPr>
            </a:lvl4pPr>
            <a:lvl5pPr marL="1360613" indent="-270233">
              <a:spcBef>
                <a:spcPts val="133"/>
              </a:spcBef>
              <a:buSzPct val="100000"/>
              <a:buFont typeface="EMprint" panose="020B0503020204020204" pitchFamily="34" charset="0"/>
              <a:buChar cha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76253" y="293688"/>
            <a:ext cx="11239500" cy="762000"/>
          </a:xfrm>
        </p:spPr>
        <p:txBody>
          <a:bodyPr/>
          <a:lstStyle/>
          <a:p>
            <a:r>
              <a:rPr lang="en-US" smtClean="0"/>
              <a:t>Click to edit Master title style</a:t>
            </a:r>
            <a:endParaRPr lang="en-US" dirty="0"/>
          </a:p>
        </p:txBody>
      </p:sp>
      <p:sp>
        <p:nvSpPr>
          <p:cNvPr id="3" name="Slide Number Placeholder 2"/>
          <p:cNvSpPr>
            <a:spLocks noGrp="1"/>
          </p:cNvSpPr>
          <p:nvPr>
            <p:ph type="sldNum" sz="quarter" idx="11"/>
          </p:nvPr>
        </p:nvSpPr>
        <p:spPr/>
        <p:txBody>
          <a:bodyPr/>
          <a:lstStyle/>
          <a:p>
            <a:pPr algn="r"/>
            <a:fld id="{6BCEAF00-35EE-2349-AC37-D94588E1CC52}" type="slidenum">
              <a:rPr>
                <a:solidFill>
                  <a:srgbClr val="000000"/>
                </a:solidFill>
              </a:rPr>
              <a:pPr algn="r"/>
              <a:t>‹#›</a:t>
            </a:fld>
            <a:endParaRPr>
              <a:solidFill>
                <a:srgbClr val="000000"/>
              </a:solidFill>
            </a:endParaRPr>
          </a:p>
        </p:txBody>
      </p:sp>
      <p:sp>
        <p:nvSpPr>
          <p:cNvPr id="4" name="Footer Placeholder 3"/>
          <p:cNvSpPr>
            <a:spLocks noGrp="1"/>
          </p:cNvSpPr>
          <p:nvPr>
            <p:ph type="ftr" sz="quarter" idx="12"/>
          </p:nvPr>
        </p:nvSpPr>
        <p:spPr/>
        <p:txBody>
          <a:bodyPr/>
          <a:lstStyle/>
          <a:p>
            <a:pPr algn="r"/>
            <a:r>
              <a:rPr smtClean="0">
                <a:solidFill>
                  <a:srgbClr val="000000"/>
                </a:solidFill>
              </a:rPr>
              <a:t>Proprietary</a:t>
            </a:r>
            <a:endParaRPr dirty="0">
              <a:solidFill>
                <a:srgbClr val="000000"/>
              </a:solidFill>
            </a:endParaRPr>
          </a:p>
        </p:txBody>
      </p:sp>
    </p:spTree>
    <p:custDataLst>
      <p:tags r:id="rId1"/>
    </p:custDataLst>
    <p:extLst>
      <p:ext uri="{BB962C8B-B14F-4D97-AF65-F5344CB8AC3E}">
        <p14:creationId xmlns:p14="http://schemas.microsoft.com/office/powerpoint/2010/main" val="18196430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ntent with Image Bottom">
    <p:spTree>
      <p:nvGrpSpPr>
        <p:cNvPr id="1" name=""/>
        <p:cNvGrpSpPr/>
        <p:nvPr/>
      </p:nvGrpSpPr>
      <p:grpSpPr>
        <a:xfrm>
          <a:off x="0" y="0"/>
          <a:ext cx="0" cy="0"/>
          <a:chOff x="0" y="0"/>
          <a:chExt cx="0" cy="0"/>
        </a:xfrm>
      </p:grpSpPr>
      <p:sp>
        <p:nvSpPr>
          <p:cNvPr id="5" name="Picture Placeholder 5"/>
          <p:cNvSpPr>
            <a:spLocks noGrp="1"/>
          </p:cNvSpPr>
          <p:nvPr>
            <p:ph type="pic" sz="quarter" idx="11"/>
          </p:nvPr>
        </p:nvSpPr>
        <p:spPr>
          <a:xfrm>
            <a:off x="1" y="3558235"/>
            <a:ext cx="12192000" cy="3299765"/>
          </a:xfrm>
          <a:solidFill>
            <a:schemeClr val="bg1">
              <a:lumMod val="85000"/>
            </a:schemeClr>
          </a:solidFill>
        </p:spPr>
        <p:txBody>
          <a:bodyPr rtlCol="0">
            <a:noAutofit/>
          </a:bodyPr>
          <a:lstStyle>
            <a:lvl1pPr marL="0" indent="0">
              <a:buNone/>
              <a:defRPr sz="1467">
                <a:solidFill>
                  <a:srgbClr val="000000"/>
                </a:solidFill>
              </a:defRPr>
            </a:lvl1pPr>
          </a:lstStyle>
          <a:p>
            <a:pPr lvl="0"/>
            <a:r>
              <a:rPr lang="en-US" noProof="0" smtClean="0"/>
              <a:t>Click icon to add picture</a:t>
            </a:r>
            <a:endParaRPr lang="en-US" noProof="0"/>
          </a:p>
        </p:txBody>
      </p:sp>
      <p:sp>
        <p:nvSpPr>
          <p:cNvPr id="8" name="Content Placeholder 7"/>
          <p:cNvSpPr>
            <a:spLocks noGrp="1"/>
          </p:cNvSpPr>
          <p:nvPr>
            <p:ph sz="quarter" idx="10"/>
          </p:nvPr>
        </p:nvSpPr>
        <p:spPr>
          <a:xfrm>
            <a:off x="476253" y="1309689"/>
            <a:ext cx="11239500" cy="2112096"/>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a:xfrm>
            <a:off x="476253" y="293688"/>
            <a:ext cx="11239500" cy="762000"/>
          </a:xfrm>
        </p:spPr>
        <p:txBody>
          <a:bodyPr/>
          <a:lstStyle/>
          <a:p>
            <a:r>
              <a:rPr lang="en-US" smtClean="0"/>
              <a:t>Click to edit Master title style</a:t>
            </a:r>
            <a:endParaRPr lang="en-US"/>
          </a:p>
        </p:txBody>
      </p:sp>
    </p:spTree>
    <p:custDataLst>
      <p:tags r:id="rId1"/>
    </p:custDataLst>
    <p:extLst>
      <p:ext uri="{BB962C8B-B14F-4D97-AF65-F5344CB8AC3E}">
        <p14:creationId xmlns:p14="http://schemas.microsoft.com/office/powerpoint/2010/main" val="410811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ent with 2 Images">
    <p:spTree>
      <p:nvGrpSpPr>
        <p:cNvPr id="1" name=""/>
        <p:cNvGrpSpPr/>
        <p:nvPr/>
      </p:nvGrpSpPr>
      <p:grpSpPr>
        <a:xfrm>
          <a:off x="0" y="0"/>
          <a:ext cx="0" cy="0"/>
          <a:chOff x="0" y="0"/>
          <a:chExt cx="0" cy="0"/>
        </a:xfrm>
      </p:grpSpPr>
      <p:sp>
        <p:nvSpPr>
          <p:cNvPr id="5" name="Picture Placeholder 5"/>
          <p:cNvSpPr>
            <a:spLocks noGrp="1"/>
          </p:cNvSpPr>
          <p:nvPr>
            <p:ph type="pic" sz="quarter" idx="11"/>
          </p:nvPr>
        </p:nvSpPr>
        <p:spPr>
          <a:xfrm>
            <a:off x="1" y="3558235"/>
            <a:ext cx="6096000" cy="3299765"/>
          </a:xfrm>
          <a:solidFill>
            <a:schemeClr val="bg1">
              <a:lumMod val="85000"/>
            </a:schemeClr>
          </a:solidFill>
        </p:spPr>
        <p:txBody>
          <a:bodyPr rtlCol="0">
            <a:noAutofit/>
          </a:bodyPr>
          <a:lstStyle>
            <a:lvl1pPr marL="0" indent="0">
              <a:buNone/>
              <a:defRPr sz="1467">
                <a:solidFill>
                  <a:srgbClr val="000000"/>
                </a:solidFill>
              </a:defRPr>
            </a:lvl1pPr>
          </a:lstStyle>
          <a:p>
            <a:pPr lvl="0"/>
            <a:r>
              <a:rPr lang="en-US" noProof="0" smtClean="0"/>
              <a:t>Click icon to add picture</a:t>
            </a:r>
            <a:endParaRPr lang="en-US" noProof="0" dirty="0"/>
          </a:p>
        </p:txBody>
      </p:sp>
      <p:sp>
        <p:nvSpPr>
          <p:cNvPr id="8" name="Content Placeholder 7"/>
          <p:cNvSpPr>
            <a:spLocks noGrp="1"/>
          </p:cNvSpPr>
          <p:nvPr>
            <p:ph sz="quarter" idx="10"/>
          </p:nvPr>
        </p:nvSpPr>
        <p:spPr>
          <a:xfrm>
            <a:off x="476253" y="1309689"/>
            <a:ext cx="11239500" cy="2112096"/>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Picture Placeholder 5"/>
          <p:cNvSpPr>
            <a:spLocks noGrp="1"/>
          </p:cNvSpPr>
          <p:nvPr>
            <p:ph type="pic" sz="quarter" idx="12"/>
          </p:nvPr>
        </p:nvSpPr>
        <p:spPr>
          <a:xfrm>
            <a:off x="6096000" y="3558235"/>
            <a:ext cx="6096000" cy="3299765"/>
          </a:xfrm>
          <a:solidFill>
            <a:schemeClr val="bg1">
              <a:lumMod val="85000"/>
            </a:schemeClr>
          </a:solidFill>
        </p:spPr>
        <p:txBody>
          <a:bodyPr rtlCol="0">
            <a:noAutofit/>
          </a:bodyPr>
          <a:lstStyle>
            <a:lvl1pPr marL="0" indent="0">
              <a:buNone/>
              <a:defRPr sz="1467">
                <a:solidFill>
                  <a:srgbClr val="000000"/>
                </a:solidFill>
              </a:defRPr>
            </a:lvl1pPr>
          </a:lstStyle>
          <a:p>
            <a:pPr lvl="0"/>
            <a:r>
              <a:rPr lang="en-US" noProof="0" smtClean="0"/>
              <a:t>Click icon to add picture</a:t>
            </a:r>
            <a:endParaRPr lang="en-US" noProof="0" dirty="0"/>
          </a:p>
        </p:txBody>
      </p:sp>
      <p:sp>
        <p:nvSpPr>
          <p:cNvPr id="2" name="Title 1"/>
          <p:cNvSpPr>
            <a:spLocks noGrp="1"/>
          </p:cNvSpPr>
          <p:nvPr>
            <p:ph type="title"/>
          </p:nvPr>
        </p:nvSpPr>
        <p:spPr>
          <a:xfrm>
            <a:off x="476253" y="293688"/>
            <a:ext cx="11239500" cy="762000"/>
          </a:xfrm>
        </p:spPr>
        <p:txBody>
          <a:bodyPr/>
          <a:lstStyle/>
          <a:p>
            <a:r>
              <a:rPr lang="en-US" smtClean="0"/>
              <a:t>Click to edit Master title style</a:t>
            </a:r>
            <a:endParaRPr lang="en-US" dirty="0"/>
          </a:p>
        </p:txBody>
      </p:sp>
    </p:spTree>
    <p:custDataLst>
      <p:tags r:id="rId1"/>
    </p:custDataLst>
    <p:extLst>
      <p:ext uri="{BB962C8B-B14F-4D97-AF65-F5344CB8AC3E}">
        <p14:creationId xmlns:p14="http://schemas.microsoft.com/office/powerpoint/2010/main" val="3177043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egal copy">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lgn="r"/>
            <a:fld id="{6A1832FB-D067-F14F-8F63-A059BBF7F3FB}" type="slidenum">
              <a:rPr>
                <a:solidFill>
                  <a:srgbClr val="000000"/>
                </a:solidFill>
              </a:rPr>
              <a:pPr algn="r"/>
              <a:t>‹#›</a:t>
            </a:fld>
            <a:endParaRPr dirty="0">
              <a:solidFill>
                <a:srgbClr val="000000"/>
              </a:solidFill>
            </a:endParaRPr>
          </a:p>
        </p:txBody>
      </p:sp>
      <p:sp>
        <p:nvSpPr>
          <p:cNvPr id="4" name="Footer Placeholder 3"/>
          <p:cNvSpPr>
            <a:spLocks noGrp="1"/>
          </p:cNvSpPr>
          <p:nvPr>
            <p:ph type="ftr" sz="quarter" idx="11"/>
          </p:nvPr>
        </p:nvSpPr>
        <p:spPr/>
        <p:txBody>
          <a:bodyPr/>
          <a:lstStyle/>
          <a:p>
            <a:pPr algn="r"/>
            <a:r>
              <a:rPr smtClean="0">
                <a:solidFill>
                  <a:srgbClr val="000000"/>
                </a:solidFill>
              </a:rPr>
              <a:t>Proprietary</a:t>
            </a:r>
            <a:endParaRPr dirty="0">
              <a:solidFill>
                <a:srgbClr val="000000"/>
              </a:solidFill>
            </a:endParaRPr>
          </a:p>
        </p:txBody>
      </p:sp>
      <p:sp>
        <p:nvSpPr>
          <p:cNvPr id="6" name="Content Placeholder 5"/>
          <p:cNvSpPr>
            <a:spLocks noGrp="1"/>
          </p:cNvSpPr>
          <p:nvPr>
            <p:ph sz="quarter" idx="12"/>
          </p:nvPr>
        </p:nvSpPr>
        <p:spPr>
          <a:xfrm>
            <a:off x="2511554" y="2816352"/>
            <a:ext cx="7182716" cy="1140629"/>
          </a:xfrm>
        </p:spPr>
        <p:txBody>
          <a:bodyPr lIns="91440" tIns="45720" rIns="91440" bIns="45720" anchor="ctr"/>
          <a:lstStyle>
            <a:lvl1pPr marL="0" indent="0">
              <a:buNone/>
              <a:defRPr sz="1333">
                <a:solidFill>
                  <a:schemeClr val="tx1">
                    <a:lumMod val="50000"/>
                    <a:lumOff val="50000"/>
                  </a:schemeClr>
                </a:solidFill>
              </a:defRPr>
            </a:lvl1pPr>
            <a:lvl2pPr>
              <a:defRPr sz="1333">
                <a:solidFill>
                  <a:schemeClr val="bg1">
                    <a:lumMod val="50000"/>
                  </a:schemeClr>
                </a:solidFill>
              </a:defRPr>
            </a:lvl2pPr>
            <a:lvl3pPr>
              <a:defRPr sz="1333">
                <a:solidFill>
                  <a:schemeClr val="bg1">
                    <a:lumMod val="50000"/>
                  </a:schemeClr>
                </a:solidFill>
              </a:defRPr>
            </a:lvl3pPr>
            <a:lvl4pPr>
              <a:defRPr sz="1333">
                <a:solidFill>
                  <a:schemeClr val="bg1">
                    <a:lumMod val="50000"/>
                  </a:schemeClr>
                </a:solidFill>
              </a:defRPr>
            </a:lvl4pPr>
            <a:lvl5pPr>
              <a:defRPr sz="1333">
                <a:solidFill>
                  <a:schemeClr val="bg1">
                    <a:lumMod val="50000"/>
                  </a:schemeClr>
                </a:solidFill>
              </a:defRPr>
            </a:lvl5pPr>
          </a:lstStyle>
          <a:p>
            <a:pPr lvl="0"/>
            <a:r>
              <a:rPr lang="en-US" smtClean="0"/>
              <a:t>Click to edit Master text styles</a:t>
            </a:r>
          </a:p>
        </p:txBody>
      </p:sp>
    </p:spTree>
    <p:custDataLst>
      <p:tags r:id="rId1"/>
    </p:custDataLst>
    <p:extLst>
      <p:ext uri="{BB962C8B-B14F-4D97-AF65-F5344CB8AC3E}">
        <p14:creationId xmlns:p14="http://schemas.microsoft.com/office/powerpoint/2010/main" val="33978954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0" name="Title 1"/>
          <p:cNvSpPr>
            <a:spLocks noGrp="1"/>
          </p:cNvSpPr>
          <p:nvPr>
            <p:ph type="ctrTitle" hasCustomPrompt="1"/>
          </p:nvPr>
        </p:nvSpPr>
        <p:spPr>
          <a:xfrm>
            <a:off x="488954" y="1209677"/>
            <a:ext cx="11093449" cy="2212975"/>
          </a:xfrm>
          <a:prstGeom prst="rect">
            <a:avLst/>
          </a:prstGeom>
        </p:spPr>
        <p:txBody>
          <a:bodyPr anchor="ctr">
            <a:noAutofit/>
          </a:bodyPr>
          <a:lstStyle>
            <a:lvl1pPr algn="ctr">
              <a:lnSpc>
                <a:spcPct val="90000"/>
              </a:lnSpc>
              <a:defRPr sz="4400" b="0" i="0" baseline="0">
                <a:solidFill>
                  <a:srgbClr val="00A3E0"/>
                </a:solidFill>
                <a:latin typeface="+mj-lt"/>
                <a:ea typeface="EMprint" panose="020B0503020204020204" pitchFamily="34" charset="0"/>
                <a:cs typeface="Arial"/>
              </a:defRPr>
            </a:lvl1pPr>
          </a:lstStyle>
          <a:p>
            <a:r>
              <a:rPr lang="en-US" dirty="0" smtClean="0"/>
              <a:t>Click to enter topic name</a:t>
            </a:r>
            <a:endParaRPr lang="en-US" dirty="0"/>
          </a:p>
        </p:txBody>
      </p:sp>
      <p:sp>
        <p:nvSpPr>
          <p:cNvPr id="5" name="Picture Placeholder 5"/>
          <p:cNvSpPr>
            <a:spLocks noGrp="1"/>
          </p:cNvSpPr>
          <p:nvPr>
            <p:ph type="pic" sz="quarter" idx="11"/>
          </p:nvPr>
        </p:nvSpPr>
        <p:spPr>
          <a:xfrm>
            <a:off x="0" y="3422652"/>
            <a:ext cx="12192000" cy="3433763"/>
          </a:xfrm>
          <a:prstGeom prst="rect">
            <a:avLst/>
          </a:prstGeom>
          <a:solidFill>
            <a:schemeClr val="bg1">
              <a:lumMod val="85000"/>
            </a:schemeClr>
          </a:solidFill>
        </p:spPr>
        <p:txBody>
          <a:bodyPr rtlCol="0">
            <a:noAutofit/>
          </a:bodyPr>
          <a:lstStyle>
            <a:lvl1pPr marL="0" indent="0">
              <a:buNone/>
              <a:defRPr sz="1200">
                <a:solidFill>
                  <a:srgbClr val="000000"/>
                </a:solidFill>
              </a:defRPr>
            </a:lvl1pPr>
          </a:lstStyle>
          <a:p>
            <a:pPr lvl="0"/>
            <a:r>
              <a:rPr lang="en-US" noProof="0" smtClean="0"/>
              <a:t>Click icon to add picture</a:t>
            </a:r>
            <a:endParaRPr lang="en-US" noProof="0" dirty="0"/>
          </a:p>
        </p:txBody>
      </p:sp>
      <p:pic>
        <p:nvPicPr>
          <p:cNvPr id="6" name="Picture 5" descr="Screen Clipping"/>
          <p:cNvPicPr>
            <a:picLocks noChangeAspect="1"/>
          </p:cNvPicPr>
          <p:nvPr userDrawn="1">
            <p:custDataLst>
              <p:tags r:id="rId2"/>
            </p:custDataLst>
          </p:nvPr>
        </p:nvPicPr>
        <p:blipFill>
          <a:blip r:embed="rId4">
            <a:extLst>
              <a:ext uri="{28A0092B-C50C-407E-A947-70E740481C1C}">
                <a14:useLocalDpi xmlns:a14="http://schemas.microsoft.com/office/drawing/2010/main"/>
              </a:ext>
            </a:extLst>
          </a:blip>
          <a:stretch>
            <a:fillRect/>
          </a:stretch>
        </p:blipFill>
        <p:spPr>
          <a:xfrm>
            <a:off x="10084160" y="147758"/>
            <a:ext cx="1910824" cy="297239"/>
          </a:xfrm>
          <a:prstGeom prst="rect">
            <a:avLst/>
          </a:prstGeom>
        </p:spPr>
      </p:pic>
    </p:spTree>
    <p:custDataLst>
      <p:tags r:id="rId1"/>
    </p:custDataLst>
    <p:extLst>
      <p:ext uri="{BB962C8B-B14F-4D97-AF65-F5344CB8AC3E}">
        <p14:creationId xmlns:p14="http://schemas.microsoft.com/office/powerpoint/2010/main" val="103271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1_Title Slide Graphic Blu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3"/>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7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grpSp>
        <p:nvGrpSpPr>
          <p:cNvPr id="19" name="Group 18"/>
          <p:cNvGrpSpPr/>
          <p:nvPr userDrawn="1"/>
        </p:nvGrpSpPr>
        <p:grpSpPr>
          <a:xfrm>
            <a:off x="1" y="1336051"/>
            <a:ext cx="12179300" cy="3148863"/>
            <a:chOff x="0" y="1332958"/>
            <a:chExt cx="9602788" cy="3085290"/>
          </a:xfrm>
        </p:grpSpPr>
        <p:sp>
          <p:nvSpPr>
            <p:cNvPr id="20" name="Rectangle 19"/>
            <p:cNvSpPr/>
            <p:nvPr userDrawn="1"/>
          </p:nvSpPr>
          <p:spPr>
            <a:xfrm>
              <a:off x="0" y="1332958"/>
              <a:ext cx="9602788" cy="3085290"/>
            </a:xfrm>
            <a:prstGeom prst="rect">
              <a:avLst/>
            </a:prstGeom>
            <a:gradFill flip="none" rotWithShape="1">
              <a:gsLst>
                <a:gs pos="30000">
                  <a:srgbClr val="0C479D"/>
                </a:gs>
                <a:gs pos="100000">
                  <a:srgbClr val="00A3E0"/>
                </a:gs>
              </a:gsLst>
              <a:lin ang="18900000" scaled="0"/>
              <a:tileRect/>
            </a:gradFill>
            <a:ln w="25400" cap="flat" cmpd="sng" algn="ctr">
              <a:noFill/>
              <a:prstDash val="solid"/>
            </a:ln>
            <a:effectLst/>
          </p:spPr>
          <p:txBody>
            <a:bodyPr lIns="105357" tIns="52679" rIns="105357" bIns="52679" rtlCol="0" anchor="ctr"/>
            <a:lstStyle/>
            <a:p>
              <a:pPr algn="ctr" defTabSz="470321" fontAlgn="base">
                <a:spcBef>
                  <a:spcPct val="0"/>
                </a:spcBef>
                <a:spcAft>
                  <a:spcPct val="0"/>
                </a:spcAft>
                <a:defRPr/>
              </a:pPr>
              <a:endParaRPr lang="en-US" kern="0" dirty="0" smtClean="0">
                <a:solidFill>
                  <a:srgbClr val="000000"/>
                </a:solidFill>
                <a:cs typeface="Arial" panose="020B0604020202020204" pitchFamily="34" charset="0"/>
                <a:sym typeface="Arial" panose="020B0604020202020204" pitchFamily="34" charset="0"/>
              </a:endParaRPr>
            </a:p>
          </p:txBody>
        </p:sp>
        <p:pic>
          <p:nvPicPr>
            <p:cNvPr id="21" name="Picture 20" descr="WS_cover_powerpoint_viz_cover_white.png"/>
            <p:cNvPicPr>
              <a:picLocks noChangeAspect="1"/>
            </p:cNvPicPr>
            <p:nvPr userDrawn="1"/>
          </p:nvPicPr>
          <p:blipFill>
            <a:blip r:embed="rId7" cstate="print">
              <a:alphaModFix amt="64000"/>
              <a:extLst>
                <a:ext uri="{28A0092B-C50C-407E-A947-70E740481C1C}">
                  <a14:useLocalDpi xmlns:a14="http://schemas.microsoft.com/office/drawing/2010/main"/>
                </a:ext>
              </a:extLst>
            </a:blip>
            <a:stretch>
              <a:fillRect/>
            </a:stretch>
          </p:blipFill>
          <p:spPr>
            <a:xfrm>
              <a:off x="0" y="1333974"/>
              <a:ext cx="9602788" cy="3084274"/>
            </a:xfrm>
            <a:prstGeom prst="rect">
              <a:avLst/>
            </a:prstGeom>
          </p:spPr>
        </p:pic>
      </p:grpSp>
      <p:sp>
        <p:nvSpPr>
          <p:cNvPr id="31" name="Subtitle 2"/>
          <p:cNvSpPr>
            <a:spLocks noGrp="1"/>
          </p:cNvSpPr>
          <p:nvPr>
            <p:ph type="subTitle" idx="1" hasCustomPrompt="1"/>
          </p:nvPr>
        </p:nvSpPr>
        <p:spPr bwMode="white">
          <a:xfrm>
            <a:off x="378110" y="1570084"/>
            <a:ext cx="6813505" cy="314398"/>
          </a:xfrm>
          <a:prstGeom prst="rect">
            <a:avLst/>
          </a:prstGeom>
        </p:spPr>
        <p:txBody>
          <a:bodyPr anchor="t" anchorCtr="0"/>
          <a:lstStyle>
            <a:lvl1pPr marL="0" indent="0" algn="l" defTabSz="470321" rtl="0" eaLnBrk="1" fontAlgn="base" latinLnBrk="0" hangingPunct="1">
              <a:lnSpc>
                <a:spcPct val="110000"/>
              </a:lnSpc>
              <a:spcBef>
                <a:spcPct val="0"/>
              </a:spcBef>
              <a:spcAft>
                <a:spcPct val="0"/>
              </a:spcAft>
              <a:buClr>
                <a:srgbClr val="000000"/>
              </a:buClr>
              <a:buFont typeface="Arial" charset="0"/>
              <a:buNone/>
              <a:defRPr lang="en-US" sz="1600" kern="1200" dirty="0" smtClean="0">
                <a:solidFill>
                  <a:schemeClr val="bg1"/>
                </a:solidFill>
                <a:latin typeface="Arial" panose="020B0604020202020204" pitchFamily="34" charset="0"/>
                <a:ea typeface="+mn-ea"/>
                <a:cs typeface="Arial" panose="020B0604020202020204" pitchFamily="34" charset="0"/>
                <a:sym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470321" rtl="0" eaLnBrk="1" fontAlgn="base" latinLnBrk="0" hangingPunct="1">
              <a:lnSpc>
                <a:spcPct val="110000"/>
              </a:lnSpc>
              <a:spcBef>
                <a:spcPct val="0"/>
              </a:spcBef>
              <a:spcAft>
                <a:spcPct val="0"/>
              </a:spcAft>
              <a:buClr>
                <a:srgbClr val="000000"/>
              </a:buClr>
              <a:buFont typeface="Arial" charset="0"/>
              <a:buNone/>
            </a:pPr>
            <a:r>
              <a:rPr lang="en-US" dirty="0" smtClean="0"/>
              <a:t>Click to edit Master text styles</a:t>
            </a:r>
          </a:p>
        </p:txBody>
      </p:sp>
      <p:sp>
        <p:nvSpPr>
          <p:cNvPr id="33" name="Title 1"/>
          <p:cNvSpPr>
            <a:spLocks noGrp="1"/>
          </p:cNvSpPr>
          <p:nvPr>
            <p:ph type="ctrTitle"/>
          </p:nvPr>
        </p:nvSpPr>
        <p:spPr bwMode="ltGray">
          <a:xfrm>
            <a:off x="378110" y="1981658"/>
            <a:ext cx="11422003" cy="1812129"/>
          </a:xfrm>
          <a:prstGeom prst="rect">
            <a:avLst/>
          </a:prstGeom>
        </p:spPr>
        <p:txBody>
          <a:bodyPr anchor="t" anchorCtr="0">
            <a:normAutofit/>
          </a:bodyPr>
          <a:lstStyle>
            <a:lvl1pPr marL="0" algn="l" defTabSz="470321" rtl="0" eaLnBrk="1" fontAlgn="base" latinLnBrk="0" hangingPunct="1">
              <a:lnSpc>
                <a:spcPct val="90000"/>
              </a:lnSpc>
              <a:spcBef>
                <a:spcPct val="0"/>
              </a:spcBef>
              <a:spcAft>
                <a:spcPct val="0"/>
              </a:spcAft>
              <a:buNone/>
              <a:defRPr lang="en-US" sz="4600" b="0" i="0" kern="1200" baseline="0" dirty="0" smtClean="0">
                <a:solidFill>
                  <a:schemeClr val="bg1"/>
                </a:solidFill>
                <a:latin typeface="Arial" panose="020B0604020202020204" pitchFamily="34" charset="0"/>
                <a:ea typeface="Arial" panose="020B0604020202020204" pitchFamily="34" charset="0"/>
                <a:cs typeface="Arial"/>
                <a:sym typeface="Arial" panose="020B0604020202020204" pitchFamily="34" charset="0"/>
              </a:defRPr>
            </a:lvl1pPr>
          </a:lstStyle>
          <a:p>
            <a:r>
              <a:rPr lang="en-US" dirty="0" smtClean="0"/>
              <a:t>Click to edit Master title style</a:t>
            </a:r>
          </a:p>
        </p:txBody>
      </p:sp>
      <p:pic>
        <p:nvPicPr>
          <p:cNvPr id="23" name="Picture 22" descr="exmo_elh_tm_w.png"/>
          <p:cNvPicPr>
            <a:picLocks noChangeAspect="1"/>
          </p:cNvPicPr>
          <p:nvPr userDrawn="1"/>
        </p:nvPicPr>
        <p:blipFill>
          <a:blip r:embed="rId8">
            <a:extLst>
              <a:ext uri="{28A0092B-C50C-407E-A947-70E740481C1C}">
                <a14:useLocalDpi xmlns:a14="http://schemas.microsoft.com/office/drawing/2010/main"/>
              </a:ext>
            </a:extLst>
          </a:blip>
          <a:stretch>
            <a:fillRect/>
          </a:stretch>
        </p:blipFill>
        <p:spPr>
          <a:xfrm>
            <a:off x="374147" y="3843338"/>
            <a:ext cx="1870382" cy="430001"/>
          </a:xfrm>
          <a:prstGeom prst="rect">
            <a:avLst/>
          </a:prstGeom>
        </p:spPr>
      </p:pic>
      <p:sp>
        <p:nvSpPr>
          <p:cNvPr id="13" name="Rectangle 12"/>
          <p:cNvSpPr>
            <a:spLocks noChangeArrowheads="1"/>
          </p:cNvSpPr>
          <p:nvPr userDrawn="1"/>
        </p:nvSpPr>
        <p:spPr bwMode="auto">
          <a:xfrm>
            <a:off x="408452" y="6186332"/>
            <a:ext cx="9416484" cy="477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4059" tIns="47030" rIns="94059" bIns="47030"/>
          <a:lstStyle/>
          <a:p>
            <a:pPr>
              <a:defRPr/>
            </a:pPr>
            <a:r>
              <a:rPr lang="en-US" sz="600" dirty="0" smtClean="0">
                <a:solidFill>
                  <a:srgbClr val="000000"/>
                </a:solidFill>
                <a:ea typeface="Arial"/>
                <a:cs typeface="Arial"/>
                <a:sym typeface="Arial" panose="020B0604020202020204" pitchFamily="34" charset="0"/>
              </a:rPr>
              <a:t>This presentation includes forward-looking statements. Actual future conditions (including economic conditions, energy demand, and energy supply) could differ materially due to changes in technology, the development of new supply sources, political events, demographic changes, and other factors discussed herein (and in Item 1A of ExxonMobil</a:t>
            </a:r>
            <a:r>
              <a:rPr lang="en-US" altLang="ja-JP" sz="600" dirty="0" smtClean="0">
                <a:solidFill>
                  <a:srgbClr val="000000"/>
                </a:solidFill>
                <a:ea typeface="Arial"/>
                <a:cs typeface="Arial"/>
                <a:sym typeface="Arial" panose="020B0604020202020204" pitchFamily="34" charset="0"/>
              </a:rPr>
              <a:t>’</a:t>
            </a:r>
            <a:r>
              <a:rPr lang="en-US" sz="600" dirty="0" smtClean="0">
                <a:solidFill>
                  <a:srgbClr val="000000"/>
                </a:solidFill>
                <a:ea typeface="Arial"/>
                <a:cs typeface="Arial"/>
                <a:sym typeface="Arial" panose="020B0604020202020204" pitchFamily="34" charset="0"/>
              </a:rPr>
              <a:t>s latest report on Form 10-K or information set forth under "factors affecting future results" on the "investors" page of our website at www.exxonmobil.com). This material is not to be reproduced without the permission of Exxon Mobil Corporation.</a:t>
            </a:r>
            <a:endParaRPr lang="en-US" sz="600" dirty="0">
              <a:solidFill>
                <a:srgbClr val="000000"/>
              </a:solidFill>
              <a:ea typeface="Arial"/>
              <a:cs typeface="Arial"/>
              <a:sym typeface="Arial" panose="020B0604020202020204" pitchFamily="34" charset="0"/>
            </a:endParaRPr>
          </a:p>
        </p:txBody>
      </p:sp>
      <p:pic>
        <p:nvPicPr>
          <p:cNvPr id="11" name="Picture 10" descr="exmo_red.png"/>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9955192" y="414167"/>
            <a:ext cx="1941115" cy="390717"/>
          </a:xfrm>
          <a:prstGeom prst="rect">
            <a:avLst/>
          </a:prstGeom>
          <a:noFill/>
          <a:ln>
            <a:noFill/>
          </a:ln>
        </p:spPr>
      </p:pic>
    </p:spTree>
    <p:custDataLst>
      <p:tags r:id="rId2"/>
    </p:custDataLst>
    <p:extLst>
      <p:ext uri="{BB962C8B-B14F-4D97-AF65-F5344CB8AC3E}">
        <p14:creationId xmlns:p14="http://schemas.microsoft.com/office/powerpoint/2010/main" val="21528224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D. 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3"/>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98"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57" name="Date Placeholder 56"/>
          <p:cNvSpPr>
            <a:spLocks noGrp="1"/>
          </p:cNvSpPr>
          <p:nvPr>
            <p:ph type="dt" sz="half" idx="14"/>
          </p:nvPr>
        </p:nvSpPr>
        <p:spPr>
          <a:xfrm>
            <a:off x="9677400" y="6405036"/>
            <a:ext cx="1482051" cy="153888"/>
          </a:xfrm>
          <a:prstGeom prst="rect">
            <a:avLst/>
          </a:prstGeom>
        </p:spPr>
        <p:txBody>
          <a:bodyPr/>
          <a:lstStyle>
            <a:lvl1pPr>
              <a:defRPr>
                <a:solidFill>
                  <a:schemeClr val="bg1">
                    <a:lumMod val="50000"/>
                  </a:schemeClr>
                </a:solidFill>
                <a:latin typeface="Arial" panose="020B0604020202020204" pitchFamily="34" charset="0"/>
                <a:sym typeface="Arial" panose="020B0604020202020204" pitchFamily="34" charset="0"/>
              </a:defRPr>
            </a:lvl1pPr>
          </a:lstStyle>
          <a:p>
            <a:endParaRPr lang="en-US" dirty="0">
              <a:solidFill>
                <a:prstClr val="white">
                  <a:lumMod val="50000"/>
                </a:prstClr>
              </a:solidFill>
            </a:endParaRPr>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cs typeface="Arial" panose="020B0604020202020204" pitchFamily="34" charset="0"/>
                <a:sym typeface="Arial" panose="020B0604020202020204" pitchFamily="34" charset="0"/>
              </a:rPr>
              <a:t>Copyright © 2017 by The Boston Consulting Group, Inc. All rights reserved.</a:t>
            </a:r>
          </a:p>
        </p:txBody>
      </p:sp>
      <p:sp>
        <p:nvSpPr>
          <p:cNvPr id="8" name="Title 7"/>
          <p:cNvSpPr>
            <a:spLocks noGrp="1"/>
          </p:cNvSpPr>
          <p:nvPr>
            <p:ph type="title" hasCustomPrompt="1"/>
          </p:nvPr>
        </p:nvSpPr>
        <p:spPr>
          <a:xfrm>
            <a:off x="630000" y="622800"/>
            <a:ext cx="10933350" cy="332399"/>
          </a:xfrm>
        </p:spPr>
        <p:txBody>
          <a:bodyPr/>
          <a:lstStyle>
            <a:lvl1pPr>
              <a:defRPr>
                <a:solidFill>
                  <a:srgbClr val="FF0000"/>
                </a:solidFill>
                <a:latin typeface="Arial" panose="020B0604020202020204" pitchFamily="34" charset="0"/>
                <a:sym typeface="Arial" panose="020B0604020202020204" pitchFamily="34" charset="0"/>
              </a:defRPr>
            </a:lvl1pPr>
          </a:lstStyle>
          <a:p>
            <a:r>
              <a:rPr lang="en-US" dirty="0" smtClean="0"/>
              <a:t>Click to add title</a:t>
            </a:r>
            <a:endParaRPr lang="en-US" dirty="0"/>
          </a:p>
        </p:txBody>
      </p:sp>
      <p:sp>
        <p:nvSpPr>
          <p:cNvPr id="10" name="FooterSimple" hidden="1"/>
          <p:cNvSpPr txBox="1"/>
          <p:nvPr userDrawn="1">
            <p:custDataLst>
              <p:tags r:id="rId4"/>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prstClr val="white">
                    <a:lumMod val="50000"/>
                  </a:prstClr>
                </a:solidFill>
                <a:cs typeface="Arial" panose="020B0604020202020204" pitchFamily="34" charset="0"/>
                <a:sym typeface="Arial" panose="020B0604020202020204" pitchFamily="34" charset="0"/>
              </a:rPr>
              <a:t>ABT MoC Liaison 2018 06 07.pptx</a:t>
            </a:r>
            <a:endParaRPr lang="en-US" sz="700" dirty="0">
              <a:solidFill>
                <a:prstClr val="white">
                  <a:lumMod val="50000"/>
                </a:prstClr>
              </a:solidFill>
              <a:cs typeface="Arial" panose="020B0604020202020204" pitchFamily="34" charset="0"/>
              <a:sym typeface="Arial" panose="020B0604020202020204" pitchFamily="34" charset="0"/>
            </a:endParaRPr>
          </a:p>
        </p:txBody>
      </p:sp>
    </p:spTree>
    <p:custDataLst>
      <p:tags r:id="rId2"/>
    </p:custDataLst>
    <p:extLst>
      <p:ext uri="{BB962C8B-B14F-4D97-AF65-F5344CB8AC3E}">
        <p14:creationId xmlns:p14="http://schemas.microsoft.com/office/powerpoint/2010/main" val="342994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3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Blank green">
    <p:bg>
      <p:bgPr>
        <a:gradFill>
          <a:gsLst>
            <a:gs pos="0">
              <a:schemeClr val="accent2"/>
            </a:gs>
            <a:gs pos="100000">
              <a:schemeClr val="accent1"/>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22"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cs typeface="Arial" panose="020B0604020202020204" pitchFamily="34" charset="0"/>
                <a:sym typeface="Arial" panose="020B0604020202020204" pitchFamily="34" charset="0"/>
              </a:rPr>
              <a:pPr algn="r">
                <a:defRPr/>
              </a:pPr>
              <a:t>‹#›</a:t>
            </a:fld>
            <a:endParaRPr lang="en-US" sz="1000" dirty="0">
              <a:solidFill>
                <a:prstClr val="white"/>
              </a:solidFill>
              <a:cs typeface="Arial" panose="020B0604020202020204" pitchFamily="34" charset="0"/>
              <a:sym typeface="Arial" panose="020B0604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Arial" panose="020B0604020202020204" pitchFamily="34" charset="0"/>
                <a:sym typeface="Arial" panose="020B0604020202020204" pitchFamily="34" charset="0"/>
              </a:defRPr>
            </a:lvl1pPr>
          </a:lstStyle>
          <a:p>
            <a:endParaRPr lang="en-US" dirty="0">
              <a:solidFill>
                <a:prstClr val="white"/>
              </a:solidFill>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cs typeface="Arial" panose="020B0604020202020204" pitchFamily="34" charset="0"/>
                <a:sym typeface="Arial" panose="020B0604020202020204" pitchFamily="34" charset="0"/>
              </a:rPr>
              <a:t>Copyright © 2017 by The Boston Consulting Group, Inc. All rights reserved.</a:t>
            </a:r>
          </a:p>
        </p:txBody>
      </p:sp>
      <p:sp>
        <p:nvSpPr>
          <p:cNvPr id="8" name="FooterSimple" hidden="1"/>
          <p:cNvSpPr txBox="1"/>
          <p:nvPr userDrawn="1">
            <p:custDataLst>
              <p:tags r:id="rId4"/>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prstClr val="white"/>
                </a:solidFill>
                <a:cs typeface="Arial" panose="020B0604020202020204" pitchFamily="34" charset="0"/>
                <a:sym typeface="Arial" panose="020B0604020202020204" pitchFamily="34" charset="0"/>
              </a:rPr>
              <a:t>ABT MoC Liaison 2018 06 07.pptx</a:t>
            </a:r>
            <a:endParaRPr lang="en-US" sz="700" dirty="0">
              <a:solidFill>
                <a:prstClr val="white"/>
              </a:solidFill>
              <a:cs typeface="Arial" panose="020B0604020202020204" pitchFamily="34" charset="0"/>
              <a:sym typeface="Arial" panose="020B0604020202020204" pitchFamily="34" charset="0"/>
            </a:endParaRPr>
          </a:p>
        </p:txBody>
      </p:sp>
      <p:pic>
        <p:nvPicPr>
          <p:cNvPr id="10" name="Picture 9" descr="exmo_red.png"/>
          <p:cNvPicPr>
            <a:picLocks noChangeAspect="1"/>
          </p:cNvPicPr>
          <p:nvPr userDrawn="1"/>
        </p:nvPicPr>
        <p:blipFill>
          <a:blip r:embed="rId8" cstate="print">
            <a:biLevel thresh="25000"/>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a:ext>
            </a:extLst>
          </a:blip>
          <a:stretch>
            <a:fillRect/>
          </a:stretch>
        </p:blipFill>
        <p:spPr>
          <a:xfrm>
            <a:off x="630000" y="6623076"/>
            <a:ext cx="856252" cy="170419"/>
          </a:xfrm>
          <a:prstGeom prst="rect">
            <a:avLst/>
          </a:prstGeom>
          <a:noFill/>
          <a:ln>
            <a:noFill/>
          </a:ln>
        </p:spPr>
      </p:pic>
    </p:spTree>
    <p:custDataLst>
      <p:tags r:id="rId2"/>
    </p:custDataLst>
    <p:extLst>
      <p:ext uri="{BB962C8B-B14F-4D97-AF65-F5344CB8AC3E}">
        <p14:creationId xmlns:p14="http://schemas.microsoft.com/office/powerpoint/2010/main" val="2587082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50BA57B-48E0-4484-B7FD-B4A47A01C00A}" type="datetimeFigureOut">
              <a:rPr lang="en-GB" smtClean="0">
                <a:solidFill>
                  <a:prstClr val="black">
                    <a:tint val="75000"/>
                  </a:prstClr>
                </a:solidFill>
              </a:rPr>
              <a:pPr/>
              <a:t>24/05/2022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CC6FF79F-5841-4DE0-8F09-FF4561072659}"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54438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50BA57B-48E0-4484-B7FD-B4A47A01C00A}" type="datetimeFigureOut">
              <a:rPr lang="en-GB" smtClean="0">
                <a:solidFill>
                  <a:prstClr val="black">
                    <a:tint val="75000"/>
                  </a:prstClr>
                </a:solidFill>
              </a:rPr>
              <a:pPr/>
              <a:t>24/05/2022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CC6FF79F-5841-4DE0-8F09-FF4561072659}"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306566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0BA57B-48E0-4484-B7FD-B4A47A01C00A}" type="datetimeFigureOut">
              <a:rPr lang="en-GB" smtClean="0">
                <a:solidFill>
                  <a:prstClr val="black">
                    <a:tint val="75000"/>
                  </a:prstClr>
                </a:solidFill>
              </a:rPr>
              <a:pPr/>
              <a:t>24/05/2022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CC6FF79F-5841-4DE0-8F09-FF4561072659}"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349137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Blue">
    <p:bg>
      <p:bgPr>
        <a:gradFill flip="none" rotWithShape="1">
          <a:gsLst>
            <a:gs pos="0">
              <a:schemeClr val="accent1"/>
            </a:gs>
            <a:gs pos="100000">
              <a:schemeClr val="accent2"/>
            </a:gs>
          </a:gsLst>
          <a:lin ang="18900000" scaled="0"/>
          <a:tileRect/>
        </a:gradFill>
        <a:effectLst/>
      </p:bgPr>
    </p:bg>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476253" y="1309689"/>
            <a:ext cx="11239500" cy="4813300"/>
          </a:xfrm>
        </p:spPr>
        <p:txBody>
          <a:bodyPr/>
          <a:lstStyle>
            <a:lvl1pPr>
              <a:defRPr sz="2667">
                <a:solidFill>
                  <a:schemeClr val="bg1"/>
                </a:solidFill>
              </a:defRPr>
            </a:lvl1pPr>
            <a:lvl2pPr>
              <a:defRPr sz="2667">
                <a:solidFill>
                  <a:schemeClr val="bg1"/>
                </a:solidFill>
              </a:defRPr>
            </a:lvl2pPr>
            <a:lvl3pPr>
              <a:defRPr sz="2667">
                <a:solidFill>
                  <a:schemeClr val="bg1"/>
                </a:solidFill>
              </a:defRPr>
            </a:lvl3pPr>
            <a:lvl4pPr>
              <a:defRPr sz="2667">
                <a:solidFill>
                  <a:schemeClr val="bg1"/>
                </a:solidFill>
              </a:defRPr>
            </a:lvl4pPr>
            <a:lvl5pPr>
              <a:defRPr sz="2667">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76253" y="293688"/>
            <a:ext cx="11239500" cy="762000"/>
          </a:xfrm>
        </p:spPr>
        <p:txBody>
          <a:bodyPr/>
          <a:lstStyle>
            <a:lvl1pPr>
              <a:defRPr>
                <a:solidFill>
                  <a:schemeClr val="bg1"/>
                </a:solidFill>
              </a:defRPr>
            </a:lvl1pPr>
          </a:lstStyle>
          <a:p>
            <a:r>
              <a:rPr lang="en-US" smtClean="0"/>
              <a:t>Click to edit Master title style</a:t>
            </a:r>
            <a:endParaRPr lang="en-US" dirty="0"/>
          </a:p>
        </p:txBody>
      </p:sp>
    </p:spTree>
    <p:custDataLst>
      <p:tags r:id="rId1"/>
    </p:custDataLst>
    <p:extLst>
      <p:ext uri="{BB962C8B-B14F-4D97-AF65-F5344CB8AC3E}">
        <p14:creationId xmlns:p14="http://schemas.microsoft.com/office/powerpoint/2010/main" val="1026562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50BA57B-48E0-4484-B7FD-B4A47A01C00A}" type="datetimeFigureOut">
              <a:rPr lang="en-GB" smtClean="0">
                <a:solidFill>
                  <a:prstClr val="black">
                    <a:tint val="75000"/>
                  </a:prstClr>
                </a:solidFill>
              </a:rPr>
              <a:pPr/>
              <a:t>24/05/2022</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CC6FF79F-5841-4DE0-8F09-FF4561072659}"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488548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50BA57B-48E0-4484-B7FD-B4A47A01C00A}" type="datetimeFigureOut">
              <a:rPr lang="en-GB" smtClean="0">
                <a:solidFill>
                  <a:prstClr val="black">
                    <a:tint val="75000"/>
                  </a:prstClr>
                </a:solidFill>
              </a:rPr>
              <a:pPr/>
              <a:t>24/05/2022</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CC6FF79F-5841-4DE0-8F09-FF4561072659}"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368089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50BA57B-48E0-4484-B7FD-B4A47A01C00A}" type="datetimeFigureOut">
              <a:rPr lang="en-GB" smtClean="0">
                <a:solidFill>
                  <a:prstClr val="black">
                    <a:tint val="75000"/>
                  </a:prstClr>
                </a:solidFill>
              </a:rPr>
              <a:pPr/>
              <a:t>24/05/2022</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CC6FF79F-5841-4DE0-8F09-FF4561072659}"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068204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0BA57B-48E0-4484-B7FD-B4A47A01C00A}" type="datetimeFigureOut">
              <a:rPr lang="en-GB" smtClean="0">
                <a:solidFill>
                  <a:prstClr val="black">
                    <a:tint val="75000"/>
                  </a:prstClr>
                </a:solidFill>
              </a:rPr>
              <a:pPr/>
              <a:t>24/05/2022</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CC6FF79F-5841-4DE0-8F09-FF4561072659}"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188266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0BA57B-48E0-4484-B7FD-B4A47A01C00A}" type="datetimeFigureOut">
              <a:rPr lang="en-GB" smtClean="0">
                <a:solidFill>
                  <a:prstClr val="black">
                    <a:tint val="75000"/>
                  </a:prstClr>
                </a:solidFill>
              </a:rPr>
              <a:pPr/>
              <a:t>24/05/2022</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CC6FF79F-5841-4DE0-8F09-FF4561072659}"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551603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0BA57B-48E0-4484-B7FD-B4A47A01C00A}" type="datetimeFigureOut">
              <a:rPr lang="en-GB" smtClean="0">
                <a:solidFill>
                  <a:prstClr val="black">
                    <a:tint val="75000"/>
                  </a:prstClr>
                </a:solidFill>
              </a:rPr>
              <a:pPr/>
              <a:t>24/05/2022</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CC6FF79F-5841-4DE0-8F09-FF4561072659}"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937368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50BA57B-48E0-4484-B7FD-B4A47A01C00A}" type="datetimeFigureOut">
              <a:rPr lang="en-GB" smtClean="0">
                <a:solidFill>
                  <a:prstClr val="black">
                    <a:tint val="75000"/>
                  </a:prstClr>
                </a:solidFill>
              </a:rPr>
              <a:pPr/>
              <a:t>24/05/2022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CC6FF79F-5841-4DE0-8F09-FF4561072659}"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400181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50BA57B-48E0-4484-B7FD-B4A47A01C00A}" type="datetimeFigureOut">
              <a:rPr lang="en-GB" smtClean="0">
                <a:solidFill>
                  <a:prstClr val="black">
                    <a:tint val="75000"/>
                  </a:prstClr>
                </a:solidFill>
              </a:rPr>
              <a:pPr/>
              <a:t>24/05/2022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CC6FF79F-5841-4DE0-8F09-FF4561072659}"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859229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Title Slide Graphic Blue">
    <p:spTree>
      <p:nvGrpSpPr>
        <p:cNvPr id="1" name=""/>
        <p:cNvGrpSpPr/>
        <p:nvPr/>
      </p:nvGrpSpPr>
      <p:grpSpPr>
        <a:xfrm>
          <a:off x="0" y="0"/>
          <a:ext cx="0" cy="0"/>
          <a:chOff x="0" y="0"/>
          <a:chExt cx="0" cy="0"/>
        </a:xfrm>
      </p:grpSpPr>
      <p:sp>
        <p:nvSpPr>
          <p:cNvPr id="10" name="Rectangle 9"/>
          <p:cNvSpPr/>
          <p:nvPr/>
        </p:nvSpPr>
        <p:spPr>
          <a:xfrm>
            <a:off x="0" y="1325080"/>
            <a:ext cx="12192000" cy="3081528"/>
          </a:xfrm>
          <a:prstGeom prst="rect">
            <a:avLst/>
          </a:prstGeom>
          <a:gradFill flip="none" rotWithShape="1">
            <a:gsLst>
              <a:gs pos="30000">
                <a:schemeClr val="accent1"/>
              </a:gs>
              <a:gs pos="100000">
                <a:schemeClr val="accent2"/>
              </a:gs>
            </a:gsLst>
            <a:lin ang="18900000" scaled="0"/>
            <a:tileRect/>
          </a:gra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000000"/>
              </a:solidFill>
            </a:endParaRPr>
          </a:p>
        </p:txBody>
      </p:sp>
      <p:sp>
        <p:nvSpPr>
          <p:cNvPr id="6" name="Rectangle 5"/>
          <p:cNvSpPr>
            <a:spLocks noChangeArrowheads="1"/>
          </p:cNvSpPr>
          <p:nvPr/>
        </p:nvSpPr>
        <p:spPr bwMode="auto">
          <a:xfrm>
            <a:off x="518584" y="6184900"/>
            <a:ext cx="9313333"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600" dirty="0">
                <a:solidFill>
                  <a:srgbClr val="000000"/>
                </a:solidFill>
                <a:ea typeface="Arial"/>
                <a:cs typeface="Arial"/>
              </a:rPr>
              <a:t>This presentation includes forward-looking statements. Actual future conditions (including economic conditions, energy demand, and energy supply) could differ materially due to changes in technology, the development of new supply sources, political events, demographic changes, and other factors discussed herein (and in Item 1A of ExxonMobil</a:t>
            </a:r>
            <a:r>
              <a:rPr lang="ja-JP" altLang="en-US" sz="600" dirty="0">
                <a:solidFill>
                  <a:srgbClr val="000000"/>
                </a:solidFill>
                <a:ea typeface="Arial"/>
                <a:cs typeface="Arial"/>
              </a:rPr>
              <a:t>’</a:t>
            </a:r>
            <a:r>
              <a:rPr lang="en-US" sz="600" dirty="0">
                <a:solidFill>
                  <a:srgbClr val="000000"/>
                </a:solidFill>
                <a:ea typeface="Arial"/>
                <a:cs typeface="Arial"/>
              </a:rPr>
              <a:t>s latest report on Form 10-K or information set forth under "factors affecting future results" on the "investors" page of our website at </a:t>
            </a:r>
            <a:r>
              <a:rPr lang="en-US" sz="600" dirty="0" err="1">
                <a:solidFill>
                  <a:srgbClr val="000000"/>
                </a:solidFill>
                <a:ea typeface="Arial"/>
                <a:cs typeface="Arial"/>
              </a:rPr>
              <a:t>www.exxonmobil.com</a:t>
            </a:r>
            <a:r>
              <a:rPr lang="en-US" sz="600" dirty="0">
                <a:solidFill>
                  <a:srgbClr val="000000"/>
                </a:solidFill>
                <a:ea typeface="Arial"/>
                <a:cs typeface="Arial"/>
              </a:rPr>
              <a:t>). This material is not to be reproduced without the permission of Exxon Mobil Corporation.</a:t>
            </a:r>
          </a:p>
        </p:txBody>
      </p:sp>
      <p:pic>
        <p:nvPicPr>
          <p:cNvPr id="9" name="Picture 8" descr="EM_pattern_PowerPoint_White.png"/>
          <p:cNvPicPr>
            <a:picLocks noChangeAspect="1"/>
          </p:cNvPicPr>
          <p:nvPr/>
        </p:nvPicPr>
        <p:blipFill>
          <a:blip r:embed="rId2">
            <a:alphaModFix amt="63000"/>
            <a:extLst>
              <a:ext uri="{28A0092B-C50C-407E-A947-70E740481C1C}">
                <a14:useLocalDpi xmlns:a14="http://schemas.microsoft.com/office/drawing/2010/main"/>
              </a:ext>
            </a:extLst>
          </a:blip>
          <a:stretch>
            <a:fillRect/>
          </a:stretch>
        </p:blipFill>
        <p:spPr>
          <a:xfrm>
            <a:off x="0" y="1325080"/>
            <a:ext cx="12192000" cy="3084576"/>
          </a:xfrm>
          <a:prstGeom prst="rect">
            <a:avLst/>
          </a:prstGeom>
        </p:spPr>
      </p:pic>
      <p:sp>
        <p:nvSpPr>
          <p:cNvPr id="11" name="Title 1"/>
          <p:cNvSpPr>
            <a:spLocks noGrp="1"/>
          </p:cNvSpPr>
          <p:nvPr>
            <p:ph type="ctrTitle"/>
          </p:nvPr>
        </p:nvSpPr>
        <p:spPr bwMode="white">
          <a:xfrm>
            <a:off x="633985" y="1900826"/>
            <a:ext cx="10942067" cy="1828800"/>
          </a:xfrm>
        </p:spPr>
        <p:txBody>
          <a:bodyPr>
            <a:noAutofit/>
          </a:bodyPr>
          <a:lstStyle>
            <a:lvl1pPr>
              <a:lnSpc>
                <a:spcPct val="90000"/>
              </a:lnSpc>
              <a:defRPr sz="5400" b="0" i="0" baseline="0">
                <a:solidFill>
                  <a:schemeClr val="bg1"/>
                </a:solidFill>
                <a:latin typeface="Arial"/>
                <a:cs typeface="Arial"/>
              </a:defRPr>
            </a:lvl1pPr>
          </a:lstStyle>
          <a:p>
            <a:r>
              <a:rPr lang="en-US" smtClean="0"/>
              <a:t>Click to edit Master title style</a:t>
            </a:r>
            <a:endParaRPr lang="en-US" dirty="0"/>
          </a:p>
        </p:txBody>
      </p:sp>
      <p:sp>
        <p:nvSpPr>
          <p:cNvPr id="12" name="Content Placeholder 4"/>
          <p:cNvSpPr>
            <a:spLocks noGrp="1"/>
          </p:cNvSpPr>
          <p:nvPr>
            <p:ph sz="quarter" idx="11"/>
          </p:nvPr>
        </p:nvSpPr>
        <p:spPr bwMode="white">
          <a:xfrm>
            <a:off x="633984" y="1576846"/>
            <a:ext cx="4876800" cy="314325"/>
          </a:xfrm>
        </p:spPr>
        <p:txBody>
          <a:bodyPr/>
          <a:lstStyle>
            <a:lvl1pPr marL="0" indent="0">
              <a:buNone/>
              <a:defRPr lang="en-US" sz="1600" kern="1200" dirty="0" smtClean="0">
                <a:solidFill>
                  <a:schemeClr val="bg1"/>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pic>
        <p:nvPicPr>
          <p:cNvPr id="14" name="Picture 13" descr="exmo_elh_tm_w.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80896" y="3875313"/>
            <a:ext cx="2389632" cy="324454"/>
          </a:xfrm>
          <a:prstGeom prst="rect">
            <a:avLst/>
          </a:prstGeom>
        </p:spPr>
      </p:pic>
      <p:pic>
        <p:nvPicPr>
          <p:cNvPr id="15" name="Picture 14" descr="exmo_red.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bwMode="white">
          <a:xfrm>
            <a:off x="8613987" y="432873"/>
            <a:ext cx="2999232" cy="450858"/>
          </a:xfrm>
          <a:prstGeom prst="rect">
            <a:avLst/>
          </a:prstGeom>
        </p:spPr>
      </p:pic>
    </p:spTree>
    <p:extLst>
      <p:ext uri="{BB962C8B-B14F-4D97-AF65-F5344CB8AC3E}">
        <p14:creationId xmlns:p14="http://schemas.microsoft.com/office/powerpoint/2010/main" val="75439263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05369" y="1309688"/>
            <a:ext cx="10967199" cy="4813300"/>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1"/>
          </p:nvPr>
        </p:nvSpPr>
        <p:spPr/>
        <p:txBody>
          <a:bodyPr/>
          <a:lstStyle/>
          <a:p>
            <a:fld id="{96675D14-DA89-4072-A9F7-203D4B93C36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0438862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ext with Image Right">
    <p:spTree>
      <p:nvGrpSpPr>
        <p:cNvPr id="1" name=""/>
        <p:cNvGrpSpPr/>
        <p:nvPr/>
      </p:nvGrpSpPr>
      <p:grpSpPr>
        <a:xfrm>
          <a:off x="0" y="0"/>
          <a:ext cx="0" cy="0"/>
          <a:chOff x="0" y="0"/>
          <a:chExt cx="0" cy="0"/>
        </a:xfrm>
      </p:grpSpPr>
      <p:sp>
        <p:nvSpPr>
          <p:cNvPr id="2" name="Title 1"/>
          <p:cNvSpPr>
            <a:spLocks noGrp="1"/>
          </p:cNvSpPr>
          <p:nvPr>
            <p:ph type="title"/>
          </p:nvPr>
        </p:nvSpPr>
        <p:spPr>
          <a:xfrm>
            <a:off x="480060" y="293464"/>
            <a:ext cx="5327320" cy="762737"/>
          </a:xfrm>
        </p:spPr>
        <p:txBody>
          <a:bodyPr/>
          <a:lstStyle>
            <a:lvl1pPr>
              <a:defRPr>
                <a:solidFill>
                  <a:srgbClr val="ED1C2E"/>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80060" y="1309694"/>
            <a:ext cx="5334000" cy="4525964"/>
          </a:xfrm>
        </p:spPr>
        <p:txBody>
          <a:bodyPr/>
          <a:lstStyle>
            <a:lvl1pPr>
              <a:spcBef>
                <a:spcPts val="715"/>
              </a:spcBef>
              <a:defRPr sz="2133" b="0">
                <a:solidFill>
                  <a:srgbClr val="000000"/>
                </a:solidFill>
              </a:defRPr>
            </a:lvl1pPr>
            <a:lvl2pPr>
              <a:defRPr sz="1867">
                <a:solidFill>
                  <a:srgbClr val="000000"/>
                </a:solidFill>
              </a:defRPr>
            </a:lvl2pPr>
            <a:lvl3pPr>
              <a:defRPr sz="1867">
                <a:solidFill>
                  <a:srgbClr val="000000"/>
                </a:solidFill>
              </a:defRPr>
            </a:lvl3pPr>
            <a:lvl4pPr>
              <a:defRPr sz="1867">
                <a:solidFill>
                  <a:srgbClr val="000000"/>
                </a:solidFill>
              </a:defRPr>
            </a:lvl4pPr>
            <a:lvl5pPr>
              <a:defRPr sz="1867">
                <a:solidFill>
                  <a:srgbClr val="000000"/>
                </a:solidFill>
              </a:defRPr>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Picture Placeholder 5"/>
          <p:cNvSpPr>
            <a:spLocks noGrp="1"/>
          </p:cNvSpPr>
          <p:nvPr>
            <p:ph type="pic" sz="quarter" idx="10"/>
          </p:nvPr>
        </p:nvSpPr>
        <p:spPr>
          <a:xfrm>
            <a:off x="6704781" y="0"/>
            <a:ext cx="5487223" cy="6858000"/>
          </a:xfrm>
          <a:solidFill>
            <a:schemeClr val="bg1">
              <a:lumMod val="85000"/>
            </a:schemeClr>
          </a:solidFill>
        </p:spPr>
        <p:txBody>
          <a:bodyPr rtlCol="0">
            <a:noAutofit/>
          </a:bodyPr>
          <a:lstStyle>
            <a:lvl1pPr marL="0" indent="0">
              <a:buNone/>
              <a:defRPr sz="1467">
                <a:solidFill>
                  <a:srgbClr val="000000"/>
                </a:solidFill>
              </a:defRPr>
            </a:lvl1pPr>
          </a:lstStyle>
          <a:p>
            <a:pPr lvl="0"/>
            <a:r>
              <a:rPr lang="en-US" noProof="0" smtClean="0"/>
              <a:t>Click icon to add picture</a:t>
            </a:r>
            <a:endParaRPr lang="en-US" noProof="0" dirty="0"/>
          </a:p>
        </p:txBody>
      </p:sp>
      <p:pic>
        <p:nvPicPr>
          <p:cNvPr id="8" name="Picture 7" descr="exmo_red.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72723" y="6403987"/>
            <a:ext cx="1143000" cy="229093"/>
          </a:xfrm>
          <a:prstGeom prst="rect">
            <a:avLst/>
          </a:prstGeom>
        </p:spPr>
      </p:pic>
    </p:spTree>
    <p:custDataLst>
      <p:tags r:id="rId1"/>
    </p:custDataLst>
    <p:extLst>
      <p:ext uri="{BB962C8B-B14F-4D97-AF65-F5344CB8AC3E}">
        <p14:creationId xmlns:p14="http://schemas.microsoft.com/office/powerpoint/2010/main" val="2258299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Title and Content Blue">
    <p:bg>
      <p:bgPr>
        <a:gradFill flip="none" rotWithShape="1">
          <a:gsLst>
            <a:gs pos="0">
              <a:schemeClr val="accent1"/>
            </a:gs>
            <a:gs pos="100000">
              <a:schemeClr val="accent2"/>
            </a:gs>
          </a:gsLst>
          <a:lin ang="18900000" scaled="0"/>
          <a:tileRect/>
        </a:gradFill>
        <a:effectLst/>
      </p:bgPr>
    </p:bg>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05369" y="1309688"/>
            <a:ext cx="10967199" cy="4813300"/>
          </a:xfrm>
        </p:spPr>
        <p:txBody>
          <a:bodyPr/>
          <a:lstStyle>
            <a:lvl1pPr>
              <a:defRPr sz="24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96675D14-DA89-4072-A9F7-203D4B93C36D}"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19167191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cSld name="Text with Image Right">
    <p:spTree>
      <p:nvGrpSpPr>
        <p:cNvPr id="1" name=""/>
        <p:cNvGrpSpPr/>
        <p:nvPr/>
      </p:nvGrpSpPr>
      <p:grpSpPr>
        <a:xfrm>
          <a:off x="0" y="0"/>
          <a:ext cx="0" cy="0"/>
          <a:chOff x="0" y="0"/>
          <a:chExt cx="0" cy="0"/>
        </a:xfrm>
      </p:grpSpPr>
      <p:sp>
        <p:nvSpPr>
          <p:cNvPr id="2" name="Title 1"/>
          <p:cNvSpPr>
            <a:spLocks noGrp="1"/>
          </p:cNvSpPr>
          <p:nvPr>
            <p:ph type="title"/>
          </p:nvPr>
        </p:nvSpPr>
        <p:spPr>
          <a:xfrm>
            <a:off x="609602" y="293464"/>
            <a:ext cx="5197780" cy="762737"/>
          </a:xfrm>
        </p:spPr>
        <p:txBody>
          <a:bodyPr/>
          <a:lstStyle>
            <a:lvl1pPr>
              <a:defRPr>
                <a:solidFill>
                  <a:srgbClr val="ED1C2E"/>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18" y="1309695"/>
            <a:ext cx="5177499" cy="4525963"/>
          </a:xfrm>
        </p:spPr>
        <p:txBody>
          <a:bodyPr/>
          <a:lstStyle>
            <a:lvl1pPr>
              <a:spcBef>
                <a:spcPts val="600"/>
              </a:spcBef>
              <a:defRPr sz="2000" b="0">
                <a:solidFill>
                  <a:srgbClr val="000000"/>
                </a:solidFill>
              </a:defRPr>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Picture Placeholder 5"/>
          <p:cNvSpPr>
            <a:spLocks noGrp="1"/>
          </p:cNvSpPr>
          <p:nvPr>
            <p:ph type="pic" sz="quarter" idx="10"/>
          </p:nvPr>
        </p:nvSpPr>
        <p:spPr>
          <a:xfrm>
            <a:off x="6704779" y="0"/>
            <a:ext cx="5487223" cy="6858000"/>
          </a:xfrm>
          <a:solidFill>
            <a:schemeClr val="bg1">
              <a:lumMod val="85000"/>
            </a:schemeClr>
          </a:solidFill>
        </p:spPr>
        <p:txBody>
          <a:bodyPr rtlCol="0">
            <a:noAutofit/>
          </a:bodyPr>
          <a:lstStyle>
            <a:lvl1pPr marL="0" indent="0">
              <a:buNone/>
              <a:defRPr sz="1200">
                <a:solidFill>
                  <a:srgbClr val="000000"/>
                </a:solidFill>
              </a:defRPr>
            </a:lvl1pPr>
          </a:lstStyle>
          <a:p>
            <a:pPr lvl="0"/>
            <a:r>
              <a:rPr lang="en-US" noProof="0" smtClean="0"/>
              <a:t>Click icon to add picture</a:t>
            </a:r>
            <a:endParaRPr lang="en-US" noProof="0" dirty="0"/>
          </a:p>
        </p:txBody>
      </p:sp>
      <p:pic>
        <p:nvPicPr>
          <p:cNvPr id="7" name="Picture 10" descr="exmo_r.bmp"/>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622302" y="6419112"/>
            <a:ext cx="1367367"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1"/>
          </p:nvPr>
        </p:nvSpPr>
        <p:spPr/>
        <p:txBody>
          <a:bodyPr/>
          <a:lstStyle/>
          <a:p>
            <a:fld id="{96675D14-DA89-4072-A9F7-203D4B93C36D}" type="slidenum">
              <a:rPr lang="en-US" smtClean="0">
                <a:solidFill>
                  <a:srgbClr val="000000">
                    <a:tint val="75000"/>
                  </a:srgbClr>
                </a:solidFill>
              </a:rPr>
              <a:pPr/>
              <a:t>‹#›</a:t>
            </a:fld>
            <a:endParaRPr lang="en-US">
              <a:solidFill>
                <a:srgbClr val="000000">
                  <a:tint val="75000"/>
                </a:srgbClr>
              </a:solidFill>
            </a:endParaRPr>
          </a:p>
        </p:txBody>
      </p:sp>
      <p:sp>
        <p:nvSpPr>
          <p:cNvPr id="9" name="TextBox 8"/>
          <p:cNvSpPr txBox="1"/>
          <p:nvPr userDrawn="1"/>
        </p:nvSpPr>
        <p:spPr>
          <a:xfrm>
            <a:off x="9177930" y="6440333"/>
            <a:ext cx="2260555" cy="246221"/>
          </a:xfrm>
          <a:prstGeom prst="rect">
            <a:avLst/>
          </a:prstGeom>
          <a:noFill/>
        </p:spPr>
        <p:txBody>
          <a:bodyPr wrap="none" rtlCol="0">
            <a:spAutoFit/>
          </a:bodyPr>
          <a:lstStyle/>
          <a:p>
            <a:r>
              <a:rPr lang="en-US" sz="1000" i="1" dirty="0" smtClean="0">
                <a:solidFill>
                  <a:srgbClr val="000000"/>
                </a:solidFill>
              </a:rPr>
              <a:t>ExxonMobil 2018 Outlook for Energy</a:t>
            </a:r>
            <a:endParaRPr lang="en-US" sz="1000" i="1" dirty="0">
              <a:solidFill>
                <a:srgbClr val="000000"/>
              </a:solidFill>
            </a:endParaRPr>
          </a:p>
        </p:txBody>
      </p:sp>
    </p:spTree>
    <p:extLst>
      <p:ext uri="{BB962C8B-B14F-4D97-AF65-F5344CB8AC3E}">
        <p14:creationId xmlns:p14="http://schemas.microsoft.com/office/powerpoint/2010/main" val="2228005907"/>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Image with Tex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 y="0"/>
            <a:ext cx="12192000" cy="6858000"/>
          </a:xfrm>
          <a:solidFill>
            <a:schemeClr val="bg1">
              <a:lumMod val="85000"/>
            </a:schemeClr>
          </a:solidFill>
        </p:spPr>
        <p:txBody>
          <a:bodyPr rtlCol="0">
            <a:noAutofit/>
          </a:bodyPr>
          <a:lstStyle>
            <a:lvl1pPr marL="0" indent="0">
              <a:buNone/>
              <a:defRPr sz="1200"/>
            </a:lvl1pPr>
          </a:lstStyle>
          <a:p>
            <a:pPr lvl="0"/>
            <a:r>
              <a:rPr lang="en-US" noProof="0" smtClean="0"/>
              <a:t>Click icon to add picture</a:t>
            </a:r>
            <a:endParaRPr lang="en-US" noProof="0" dirty="0"/>
          </a:p>
        </p:txBody>
      </p:sp>
      <p:sp>
        <p:nvSpPr>
          <p:cNvPr id="2" name="Title 1"/>
          <p:cNvSpPr>
            <a:spLocks noGrp="1"/>
          </p:cNvSpPr>
          <p:nvPr>
            <p:ph type="title"/>
          </p:nvPr>
        </p:nvSpPr>
        <p:spPr>
          <a:xfrm>
            <a:off x="609599" y="293464"/>
            <a:ext cx="10972800" cy="762737"/>
          </a:xfrm>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19" y="1309695"/>
            <a:ext cx="10972800" cy="4525963"/>
          </a:xfrm>
        </p:spPr>
        <p:txBody>
          <a:bodyPr/>
          <a:lstStyle>
            <a:lvl1pPr marL="0" indent="0">
              <a:buFontTx/>
              <a:buNone/>
              <a:defRPr sz="2000" b="0">
                <a:solidFill>
                  <a:schemeClr val="bg1"/>
                </a:solidFill>
              </a:defRPr>
            </a:lvl1pPr>
            <a:lvl2pPr marL="227012" indent="0">
              <a:buFontTx/>
              <a:buNone/>
              <a:defRPr sz="1800">
                <a:solidFill>
                  <a:schemeClr val="bg1"/>
                </a:solidFill>
              </a:defRPr>
            </a:lvl2pPr>
            <a:lvl3pPr marL="454025" indent="0">
              <a:buFontTx/>
              <a:buNone/>
              <a:defRPr sz="1800">
                <a:solidFill>
                  <a:schemeClr val="bg1"/>
                </a:solidFill>
              </a:defRPr>
            </a:lvl3pPr>
            <a:lvl4pPr marL="688975" indent="0">
              <a:buFontTx/>
              <a:buNone/>
              <a:defRPr sz="1800">
                <a:solidFill>
                  <a:schemeClr val="bg1"/>
                </a:solidFill>
              </a:defRPr>
            </a:lvl4pPr>
            <a:lvl5pPr marL="915987" indent="0">
              <a:buFontTx/>
              <a:buNone/>
              <a:defRPr sz="18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11"/>
          </p:nvPr>
        </p:nvSpPr>
        <p:spPr/>
        <p:txBody>
          <a:bodyPr/>
          <a:lstStyle/>
          <a:p>
            <a:fld id="{96675D14-DA89-4072-A9F7-203D4B93C36D}" type="slidenum">
              <a:rPr lang="en-US" smtClean="0">
                <a:solidFill>
                  <a:srgbClr val="000000">
                    <a:tint val="75000"/>
                  </a:srgbClr>
                </a:solidFill>
              </a:rPr>
              <a:pPr/>
              <a:t>‹#›</a:t>
            </a:fld>
            <a:endParaRPr lang="en-US">
              <a:solidFill>
                <a:srgbClr val="000000">
                  <a:tint val="75000"/>
                </a:srgbClr>
              </a:solidFill>
            </a:endParaRPr>
          </a:p>
        </p:txBody>
      </p:sp>
      <p:sp>
        <p:nvSpPr>
          <p:cNvPr id="7" name="TextBox 6"/>
          <p:cNvSpPr txBox="1"/>
          <p:nvPr userDrawn="1"/>
        </p:nvSpPr>
        <p:spPr>
          <a:xfrm>
            <a:off x="9177930" y="6440333"/>
            <a:ext cx="2260555" cy="246221"/>
          </a:xfrm>
          <a:prstGeom prst="rect">
            <a:avLst/>
          </a:prstGeom>
          <a:noFill/>
        </p:spPr>
        <p:txBody>
          <a:bodyPr wrap="none" rtlCol="0">
            <a:spAutoFit/>
          </a:bodyPr>
          <a:lstStyle/>
          <a:p>
            <a:r>
              <a:rPr lang="en-US" sz="1000" i="1" dirty="0" smtClean="0">
                <a:solidFill>
                  <a:srgbClr val="000000"/>
                </a:solidFill>
              </a:rPr>
              <a:t>ExxonMobil 2018 Outlook for Energy</a:t>
            </a:r>
            <a:endParaRPr lang="en-US" sz="1000" i="1" dirty="0">
              <a:solidFill>
                <a:srgbClr val="000000"/>
              </a:solidFill>
            </a:endParaRPr>
          </a:p>
        </p:txBody>
      </p:sp>
    </p:spTree>
    <p:extLst>
      <p:ext uri="{BB962C8B-B14F-4D97-AF65-F5344CB8AC3E}">
        <p14:creationId xmlns:p14="http://schemas.microsoft.com/office/powerpoint/2010/main" val="1598593027"/>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hart Only">
    <p:spTree>
      <p:nvGrpSpPr>
        <p:cNvPr id="1" name=""/>
        <p:cNvGrpSpPr/>
        <p:nvPr/>
      </p:nvGrpSpPr>
      <p:grpSpPr>
        <a:xfrm>
          <a:off x="0" y="0"/>
          <a:ext cx="0" cy="0"/>
          <a:chOff x="0" y="0"/>
          <a:chExt cx="0" cy="0"/>
        </a:xfrm>
      </p:grpSpPr>
      <p:sp>
        <p:nvSpPr>
          <p:cNvPr id="5" name="Chart Placeholder 4"/>
          <p:cNvSpPr>
            <a:spLocks noGrp="1"/>
          </p:cNvSpPr>
          <p:nvPr>
            <p:ph type="chart" sz="quarter" idx="12"/>
          </p:nvPr>
        </p:nvSpPr>
        <p:spPr>
          <a:xfrm>
            <a:off x="596899" y="1798322"/>
            <a:ext cx="10973308" cy="4321493"/>
          </a:xfrm>
        </p:spPr>
        <p:txBody>
          <a:bodyPr rtlCol="0" anchor="ctr" anchorCtr="1">
            <a:noAutofit/>
          </a:bodyPr>
          <a:lstStyle>
            <a:lvl1pPr marL="0" indent="0">
              <a:buNone/>
              <a:defRPr sz="1200">
                <a:solidFill>
                  <a:srgbClr val="000000"/>
                </a:solidFill>
              </a:defRPr>
            </a:lvl1pPr>
          </a:lstStyle>
          <a:p>
            <a:pPr lvl="0"/>
            <a:r>
              <a:rPr lang="en-US" noProof="0" smtClean="0"/>
              <a:t>Click icon to add chart</a:t>
            </a:r>
            <a:endParaRPr lang="en-US" noProof="0" dirty="0"/>
          </a:p>
        </p:txBody>
      </p:sp>
      <p:sp>
        <p:nvSpPr>
          <p:cNvPr id="8" name="Content Placeholder 7"/>
          <p:cNvSpPr>
            <a:spLocks noGrp="1"/>
          </p:cNvSpPr>
          <p:nvPr>
            <p:ph sz="quarter" idx="10" hasCustomPrompt="1"/>
          </p:nvPr>
        </p:nvSpPr>
        <p:spPr>
          <a:xfrm>
            <a:off x="596902" y="1363406"/>
            <a:ext cx="10971953" cy="424757"/>
          </a:xfrm>
        </p:spPr>
        <p:txBody>
          <a:bodyPr/>
          <a:lstStyle>
            <a:lvl1pPr marL="0" indent="0">
              <a:buNone/>
              <a:defRPr sz="1600">
                <a:solidFill>
                  <a:srgbClr val="000000"/>
                </a:solidFill>
              </a:defRPr>
            </a:lvl1pPr>
            <a:lvl2pPr>
              <a:defRPr sz="1400"/>
            </a:lvl2pPr>
            <a:lvl3pPr>
              <a:defRPr sz="1400"/>
            </a:lvl3pPr>
            <a:lvl4pPr>
              <a:defRPr sz="1400"/>
            </a:lvl4pPr>
            <a:lvl5pPr>
              <a:defRPr sz="1400"/>
            </a:lvl5pPr>
          </a:lstStyle>
          <a:p>
            <a:pPr lvl="0"/>
            <a:r>
              <a:rPr lang="en-US" dirty="0" smtClean="0"/>
              <a:t>Chart title goes here (optional)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
        <p:nvSpPr>
          <p:cNvPr id="2" name="Slide Number Placeholder 1"/>
          <p:cNvSpPr>
            <a:spLocks noGrp="1"/>
          </p:cNvSpPr>
          <p:nvPr>
            <p:ph type="sldNum" sz="quarter" idx="13"/>
          </p:nvPr>
        </p:nvSpPr>
        <p:spPr/>
        <p:txBody>
          <a:bodyPr/>
          <a:lstStyle/>
          <a:p>
            <a:fld id="{96675D14-DA89-4072-A9F7-203D4B93C36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682558439"/>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Chart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8168218" y="1363403"/>
            <a:ext cx="3412647" cy="4756410"/>
          </a:xfrm>
        </p:spPr>
        <p:txBody>
          <a:bodyPr/>
          <a:lstStyle>
            <a:lvl1pPr>
              <a:defRPr sz="18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hart Placeholder 4"/>
          <p:cNvSpPr>
            <a:spLocks noGrp="1"/>
          </p:cNvSpPr>
          <p:nvPr>
            <p:ph type="chart" sz="quarter" idx="12"/>
          </p:nvPr>
        </p:nvSpPr>
        <p:spPr>
          <a:xfrm>
            <a:off x="596900" y="1801563"/>
            <a:ext cx="7543800" cy="4318250"/>
          </a:xfrm>
        </p:spPr>
        <p:txBody>
          <a:bodyPr rtlCol="0" anchor="ctr" anchorCtr="1">
            <a:noAutofit/>
          </a:bodyPr>
          <a:lstStyle>
            <a:lvl1pPr marL="0" indent="0">
              <a:buNone/>
              <a:defRPr sz="1200"/>
            </a:lvl1pPr>
          </a:lstStyle>
          <a:p>
            <a:pPr lvl="0"/>
            <a:r>
              <a:rPr lang="en-US" noProof="0" smtClean="0"/>
              <a:t>Click icon to add chart</a:t>
            </a:r>
            <a:endParaRPr lang="en-US" noProof="0"/>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7"/>
          <p:cNvSpPr>
            <a:spLocks noGrp="1"/>
          </p:cNvSpPr>
          <p:nvPr>
            <p:ph sz="quarter" idx="13" hasCustomPrompt="1"/>
          </p:nvPr>
        </p:nvSpPr>
        <p:spPr>
          <a:xfrm>
            <a:off x="596901" y="1363406"/>
            <a:ext cx="7542040" cy="424757"/>
          </a:xfrm>
        </p:spPr>
        <p:txBody>
          <a:bodyPr/>
          <a:lstStyle>
            <a:lvl1pPr marL="0" indent="0">
              <a:buNone/>
              <a:defRPr sz="1600">
                <a:solidFill>
                  <a:srgbClr val="000000"/>
                </a:solidFill>
              </a:defRPr>
            </a:lvl1pPr>
            <a:lvl2pPr>
              <a:defRPr sz="1400"/>
            </a:lvl2pPr>
            <a:lvl3pPr>
              <a:defRPr sz="1400"/>
            </a:lvl3pPr>
            <a:lvl4pPr>
              <a:defRPr sz="1400"/>
            </a:lvl4pPr>
            <a:lvl5pPr>
              <a:defRPr sz="1400"/>
            </a:lvl5pPr>
          </a:lstStyle>
          <a:p>
            <a:pPr lvl="0"/>
            <a:r>
              <a:rPr lang="en-US" dirty="0" smtClean="0"/>
              <a:t>Chart title goes here (optional)</a:t>
            </a:r>
            <a:endParaRPr lang="en-US" dirty="0"/>
          </a:p>
        </p:txBody>
      </p:sp>
      <p:sp>
        <p:nvSpPr>
          <p:cNvPr id="3" name="Slide Number Placeholder 2"/>
          <p:cNvSpPr>
            <a:spLocks noGrp="1"/>
          </p:cNvSpPr>
          <p:nvPr>
            <p:ph type="sldNum" sz="quarter" idx="14"/>
          </p:nvPr>
        </p:nvSpPr>
        <p:spPr/>
        <p:txBody>
          <a:bodyPr/>
          <a:lstStyle/>
          <a:p>
            <a:fld id="{96675D14-DA89-4072-A9F7-203D4B93C36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538852115"/>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Charts and Content 3">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1" y="1636779"/>
            <a:ext cx="3346027" cy="2286787"/>
          </a:xfrm>
        </p:spPr>
        <p:txBody>
          <a:bodyPr/>
          <a:lstStyle>
            <a:lvl1pPr marL="0" indent="0">
              <a:buNone/>
              <a:defRPr sz="1200">
                <a:solidFill>
                  <a:srgbClr val="000000"/>
                </a:solidFill>
              </a:defRPr>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p:txBody>
      </p:sp>
      <p:sp>
        <p:nvSpPr>
          <p:cNvPr id="4" name="Content Placeholder 3"/>
          <p:cNvSpPr>
            <a:spLocks noGrp="1"/>
          </p:cNvSpPr>
          <p:nvPr>
            <p:ph sz="half" idx="2"/>
          </p:nvPr>
        </p:nvSpPr>
        <p:spPr>
          <a:xfrm>
            <a:off x="609600" y="4114803"/>
            <a:ext cx="10972800" cy="2013585"/>
          </a:xfrm>
        </p:spPr>
        <p:txBody>
          <a:bodyPr/>
          <a:lstStyle>
            <a:lvl1pPr>
              <a:spcBef>
                <a:spcPts val="600"/>
              </a:spcBef>
              <a:defRPr sz="2000">
                <a:solidFill>
                  <a:srgbClr val="000000"/>
                </a:solidFill>
              </a:defRPr>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half" idx="12"/>
          </p:nvPr>
        </p:nvSpPr>
        <p:spPr>
          <a:xfrm>
            <a:off x="4422988" y="1636779"/>
            <a:ext cx="3346027" cy="2286787"/>
          </a:xfrm>
        </p:spPr>
        <p:txBody>
          <a:bodyPr/>
          <a:lstStyle>
            <a:lvl1pPr marL="0" indent="0">
              <a:buNone/>
              <a:defRPr sz="1200">
                <a:solidFill>
                  <a:srgbClr val="000000"/>
                </a:solidFill>
              </a:defRPr>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p:txBody>
      </p:sp>
      <p:sp>
        <p:nvSpPr>
          <p:cNvPr id="7" name="Content Placeholder 2"/>
          <p:cNvSpPr>
            <a:spLocks noGrp="1"/>
          </p:cNvSpPr>
          <p:nvPr>
            <p:ph sz="half" idx="13"/>
          </p:nvPr>
        </p:nvSpPr>
        <p:spPr>
          <a:xfrm>
            <a:off x="8236373" y="1636779"/>
            <a:ext cx="3346027" cy="2286787"/>
          </a:xfrm>
        </p:spPr>
        <p:txBody>
          <a:bodyPr/>
          <a:lstStyle>
            <a:lvl1pPr marL="0" indent="0">
              <a:buNone/>
              <a:defRPr sz="1200">
                <a:solidFill>
                  <a:srgbClr val="000000"/>
                </a:solidFill>
              </a:defRPr>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p:txBody>
      </p:sp>
      <p:sp>
        <p:nvSpPr>
          <p:cNvPr id="5" name="Title 4"/>
          <p:cNvSpPr>
            <a:spLocks noGrp="1"/>
          </p:cNvSpPr>
          <p:nvPr>
            <p:ph type="title"/>
          </p:nvPr>
        </p:nvSpPr>
        <p:spPr/>
        <p:txBody>
          <a:bodyPr/>
          <a:lstStyle/>
          <a:p>
            <a:r>
              <a:rPr lang="en-US" smtClean="0"/>
              <a:t>Click to edit Master title style</a:t>
            </a:r>
            <a:endParaRPr lang="en-US"/>
          </a:p>
        </p:txBody>
      </p:sp>
      <p:sp>
        <p:nvSpPr>
          <p:cNvPr id="2" name="Slide Number Placeholder 1"/>
          <p:cNvSpPr>
            <a:spLocks noGrp="1"/>
          </p:cNvSpPr>
          <p:nvPr>
            <p:ph type="sldNum" sz="quarter" idx="14"/>
          </p:nvPr>
        </p:nvSpPr>
        <p:spPr/>
        <p:txBody>
          <a:bodyPr/>
          <a:lstStyle/>
          <a:p>
            <a:fld id="{96675D14-DA89-4072-A9F7-203D4B93C36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743600330"/>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
        <p:nvSpPr>
          <p:cNvPr id="2" name="Slide Number Placeholder 1"/>
          <p:cNvSpPr>
            <a:spLocks noGrp="1"/>
          </p:cNvSpPr>
          <p:nvPr>
            <p:ph type="sldNum" sz="quarter" idx="10"/>
          </p:nvPr>
        </p:nvSpPr>
        <p:spPr/>
        <p:txBody>
          <a:bodyPr/>
          <a:lstStyle/>
          <a:p>
            <a:fld id="{96675D14-DA89-4072-A9F7-203D4B93C36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74067418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6675D14-DA89-4072-A9F7-203D4B93C36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030000208"/>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Back Page">
    <p:spTree>
      <p:nvGrpSpPr>
        <p:cNvPr id="1" name=""/>
        <p:cNvGrpSpPr/>
        <p:nvPr/>
      </p:nvGrpSpPr>
      <p:grpSpPr>
        <a:xfrm>
          <a:off x="0" y="0"/>
          <a:ext cx="0" cy="0"/>
          <a:chOff x="0" y="0"/>
          <a:chExt cx="0" cy="0"/>
        </a:xfrm>
      </p:grpSpPr>
      <p:pic>
        <p:nvPicPr>
          <p:cNvPr id="2" name="Picture 7"/>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2341035" y="2998791"/>
            <a:ext cx="7509933"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8232880"/>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Factoid Blue">
    <p:bg>
      <p:bgPr>
        <a:gradFill flip="none" rotWithShape="1">
          <a:gsLst>
            <a:gs pos="0">
              <a:schemeClr val="accent1"/>
            </a:gs>
            <a:gs pos="100000">
              <a:schemeClr val="accent2"/>
            </a:gs>
          </a:gsLst>
          <a:lin ang="18900000" scaled="0"/>
          <a:tileRect/>
        </a:gra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612776" y="1719072"/>
            <a:ext cx="10973453" cy="2190494"/>
          </a:xfrm>
        </p:spPr>
        <p:txBody>
          <a:bodyPr>
            <a:noAutofit/>
          </a:bodyPr>
          <a:lstStyle>
            <a:lvl1pPr>
              <a:lnSpc>
                <a:spcPct val="90000"/>
              </a:lnSpc>
              <a:defRPr sz="16000" b="0" i="0" baseline="0">
                <a:solidFill>
                  <a:schemeClr val="bg1"/>
                </a:solidFill>
                <a:latin typeface="Arial"/>
                <a:cs typeface="Arial"/>
              </a:defRPr>
            </a:lvl1pPr>
          </a:lstStyle>
          <a:p>
            <a:r>
              <a:rPr lang="en-US" dirty="0" smtClean="0"/>
              <a:t>Data</a:t>
            </a:r>
            <a:endParaRPr lang="en-US" dirty="0"/>
          </a:p>
        </p:txBody>
      </p:sp>
      <p:sp>
        <p:nvSpPr>
          <p:cNvPr id="12" name="Content Placeholder 4"/>
          <p:cNvSpPr>
            <a:spLocks noGrp="1"/>
          </p:cNvSpPr>
          <p:nvPr>
            <p:ph sz="quarter" idx="11"/>
          </p:nvPr>
        </p:nvSpPr>
        <p:spPr>
          <a:xfrm>
            <a:off x="609601" y="3895344"/>
            <a:ext cx="10965489" cy="1828800"/>
          </a:xfrm>
        </p:spPr>
        <p:txBody>
          <a:bodyPr/>
          <a:lstStyle>
            <a:lvl1pPr marL="0" indent="0">
              <a:lnSpc>
                <a:spcPct val="90000"/>
              </a:lnSpc>
              <a:buNone/>
              <a:defRPr lang="en-US" sz="4000" kern="1200" dirty="0" smtClean="0">
                <a:solidFill>
                  <a:schemeClr val="bg1"/>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sp>
        <p:nvSpPr>
          <p:cNvPr id="2" name="Slide Number Placeholder 1"/>
          <p:cNvSpPr>
            <a:spLocks noGrp="1"/>
          </p:cNvSpPr>
          <p:nvPr>
            <p:ph type="sldNum" sz="quarter" idx="12"/>
          </p:nvPr>
        </p:nvSpPr>
        <p:spPr/>
        <p:txBody>
          <a:bodyPr/>
          <a:lstStyle>
            <a:lvl1pPr>
              <a:defRPr>
                <a:solidFill>
                  <a:schemeClr val="bg1"/>
                </a:solidFill>
              </a:defRPr>
            </a:lvl1pPr>
          </a:lstStyle>
          <a:p>
            <a:fld id="{96675D14-DA89-4072-A9F7-203D4B93C36D}"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4404754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Image with Tex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 y="0"/>
            <a:ext cx="12192000" cy="6858000"/>
          </a:xfrm>
          <a:solidFill>
            <a:schemeClr val="bg1">
              <a:lumMod val="85000"/>
            </a:schemeClr>
          </a:solidFill>
        </p:spPr>
        <p:txBody>
          <a:bodyPr rtlCol="0">
            <a:noAutofit/>
          </a:bodyPr>
          <a:lstStyle>
            <a:lvl1pPr marL="0" indent="0">
              <a:buNone/>
              <a:defRPr sz="1467"/>
            </a:lvl1pPr>
          </a:lstStyle>
          <a:p>
            <a:pPr lvl="0"/>
            <a:r>
              <a:rPr lang="en-US" noProof="0" smtClean="0"/>
              <a:t>Click icon to add picture</a:t>
            </a:r>
            <a:endParaRPr lang="en-US" noProof="0" dirty="0"/>
          </a:p>
        </p:txBody>
      </p:sp>
      <p:sp>
        <p:nvSpPr>
          <p:cNvPr id="2" name="Title 1"/>
          <p:cNvSpPr>
            <a:spLocks noGrp="1"/>
          </p:cNvSpPr>
          <p:nvPr>
            <p:ph type="title"/>
          </p:nvPr>
        </p:nvSpPr>
        <p:spPr>
          <a:xfrm>
            <a:off x="476253" y="293464"/>
            <a:ext cx="11239500" cy="762737"/>
          </a:xfrm>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76253" y="1309694"/>
            <a:ext cx="11239500" cy="4525964"/>
          </a:xfrm>
        </p:spPr>
        <p:txBody>
          <a:bodyPr/>
          <a:lstStyle>
            <a:lvl1pPr marL="0" indent="0">
              <a:buFontTx/>
              <a:buNone/>
              <a:defRPr sz="2133" b="0">
                <a:solidFill>
                  <a:schemeClr val="bg1"/>
                </a:solidFill>
              </a:defRPr>
            </a:lvl1pPr>
            <a:lvl2pPr marL="270232" indent="0">
              <a:buFontTx/>
              <a:buNone/>
              <a:defRPr sz="1867">
                <a:solidFill>
                  <a:schemeClr val="bg1"/>
                </a:solidFill>
              </a:defRPr>
            </a:lvl2pPr>
            <a:lvl3pPr marL="540465" indent="0">
              <a:buFontTx/>
              <a:buNone/>
              <a:defRPr sz="1867">
                <a:solidFill>
                  <a:schemeClr val="bg1"/>
                </a:solidFill>
              </a:defRPr>
            </a:lvl3pPr>
            <a:lvl4pPr marL="820147" indent="0">
              <a:buFontTx/>
              <a:buNone/>
              <a:defRPr sz="1867">
                <a:solidFill>
                  <a:schemeClr val="bg1"/>
                </a:solidFill>
              </a:defRPr>
            </a:lvl4pPr>
            <a:lvl5pPr marL="1090378" indent="0">
              <a:buFontTx/>
              <a:buNone/>
              <a:defRPr sz="1867">
                <a:solidFill>
                  <a:schemeClr val="bg1"/>
                </a:solidFill>
              </a:defRPr>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2479229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Factoid White">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612776" y="1719072"/>
            <a:ext cx="10973453" cy="2190494"/>
          </a:xfrm>
        </p:spPr>
        <p:txBody>
          <a:bodyPr>
            <a:noAutofit/>
          </a:bodyPr>
          <a:lstStyle>
            <a:lvl1pPr>
              <a:lnSpc>
                <a:spcPct val="90000"/>
              </a:lnSpc>
              <a:defRPr sz="16000" b="0" i="0" baseline="0">
                <a:solidFill>
                  <a:schemeClr val="accent2"/>
                </a:solidFill>
                <a:latin typeface="Arial"/>
                <a:cs typeface="Arial"/>
              </a:defRPr>
            </a:lvl1pPr>
          </a:lstStyle>
          <a:p>
            <a:r>
              <a:rPr lang="en-US" dirty="0" smtClean="0"/>
              <a:t>Data</a:t>
            </a:r>
            <a:endParaRPr lang="en-US" dirty="0"/>
          </a:p>
        </p:txBody>
      </p:sp>
      <p:sp>
        <p:nvSpPr>
          <p:cNvPr id="12" name="Content Placeholder 4"/>
          <p:cNvSpPr>
            <a:spLocks noGrp="1"/>
          </p:cNvSpPr>
          <p:nvPr>
            <p:ph sz="quarter" idx="11"/>
          </p:nvPr>
        </p:nvSpPr>
        <p:spPr>
          <a:xfrm>
            <a:off x="609601" y="3895344"/>
            <a:ext cx="10965489" cy="1828800"/>
          </a:xfrm>
        </p:spPr>
        <p:txBody>
          <a:bodyPr/>
          <a:lstStyle>
            <a:lvl1pPr marL="0" indent="0">
              <a:lnSpc>
                <a:spcPct val="90000"/>
              </a:lnSpc>
              <a:buNone/>
              <a:defRPr lang="en-US" sz="4000" kern="1200" dirty="0" smtClean="0">
                <a:solidFill>
                  <a:schemeClr val="accent2"/>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sp>
        <p:nvSpPr>
          <p:cNvPr id="2" name="Slide Number Placeholder 1"/>
          <p:cNvSpPr>
            <a:spLocks noGrp="1"/>
          </p:cNvSpPr>
          <p:nvPr>
            <p:ph type="sldNum" sz="quarter" idx="12"/>
          </p:nvPr>
        </p:nvSpPr>
        <p:spPr/>
        <p:txBody>
          <a:bodyPr/>
          <a:lstStyle/>
          <a:p>
            <a:fld id="{96675D14-DA89-4072-A9F7-203D4B93C36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554156342"/>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2 Factoids White">
    <p:spTree>
      <p:nvGrpSpPr>
        <p:cNvPr id="1" name=""/>
        <p:cNvGrpSpPr/>
        <p:nvPr/>
      </p:nvGrpSpPr>
      <p:grpSpPr>
        <a:xfrm>
          <a:off x="0" y="0"/>
          <a:ext cx="0" cy="0"/>
          <a:chOff x="0" y="0"/>
          <a:chExt cx="0" cy="0"/>
        </a:xfrm>
      </p:grpSpPr>
      <p:sp>
        <p:nvSpPr>
          <p:cNvPr id="6" name="Content Placeholder 4"/>
          <p:cNvSpPr>
            <a:spLocks noGrp="1"/>
          </p:cNvSpPr>
          <p:nvPr>
            <p:ph sz="quarter" idx="13" hasCustomPrompt="1"/>
          </p:nvPr>
        </p:nvSpPr>
        <p:spPr>
          <a:xfrm>
            <a:off x="6798733" y="1773936"/>
            <a:ext cx="4871579" cy="1828800"/>
          </a:xfrm>
          <a:noFill/>
          <a:ln>
            <a:noFill/>
          </a:ln>
        </p:spPr>
        <p:txBody>
          <a:bodyPr vert="horz" wrap="square" lIns="0" tIns="0" rIns="0" bIns="0" numCol="1" anchor="t" anchorCtr="0" compatLnSpc="1">
            <a:prstTxWarp prst="textNoShape">
              <a:avLst/>
            </a:prstTxWarp>
            <a:noAutofit/>
          </a:bodyPr>
          <a:lstStyle>
            <a:lvl1pPr marL="0" indent="0">
              <a:lnSpc>
                <a:spcPct val="90000"/>
              </a:lnSpc>
              <a:buNone/>
              <a:defRPr lang="en-US" sz="13200" b="0" i="0" baseline="0" dirty="0" smtClean="0">
                <a:solidFill>
                  <a:schemeClr val="accent2"/>
                </a:solidFill>
                <a:latin typeface="Arial"/>
                <a:cs typeface="Arial"/>
              </a:defRPr>
            </a:lvl1pPr>
          </a:lstStyle>
          <a:p>
            <a:pPr lvl="0">
              <a:lnSpc>
                <a:spcPct val="90000"/>
              </a:lnSpc>
            </a:pPr>
            <a:r>
              <a:rPr lang="en-US" dirty="0" smtClean="0"/>
              <a:t>Data</a:t>
            </a:r>
          </a:p>
        </p:txBody>
      </p:sp>
      <p:sp>
        <p:nvSpPr>
          <p:cNvPr id="7" name="Content Placeholder 4"/>
          <p:cNvSpPr>
            <a:spLocks noGrp="1"/>
          </p:cNvSpPr>
          <p:nvPr>
            <p:ph sz="quarter" idx="14" hasCustomPrompt="1"/>
          </p:nvPr>
        </p:nvSpPr>
        <p:spPr>
          <a:xfrm>
            <a:off x="609601" y="1773936"/>
            <a:ext cx="4871579" cy="1828800"/>
          </a:xfrm>
          <a:noFill/>
          <a:ln>
            <a:noFill/>
          </a:ln>
        </p:spPr>
        <p:txBody>
          <a:bodyPr vert="horz" wrap="square" lIns="0" tIns="0" rIns="0" bIns="0" numCol="1" anchor="t" anchorCtr="0" compatLnSpc="1">
            <a:prstTxWarp prst="textNoShape">
              <a:avLst/>
            </a:prstTxWarp>
          </a:bodyPr>
          <a:lstStyle>
            <a:lvl1pPr marL="0" indent="0">
              <a:lnSpc>
                <a:spcPct val="90000"/>
              </a:lnSpc>
              <a:buNone/>
              <a:defRPr lang="en-US" sz="13200" dirty="0" smtClean="0">
                <a:solidFill>
                  <a:schemeClr val="accent1"/>
                </a:solidFill>
                <a:latin typeface="Arial"/>
                <a:cs typeface="Arial"/>
              </a:defRPr>
            </a:lvl1pPr>
          </a:lstStyle>
          <a:p>
            <a:pPr lvl="0"/>
            <a:r>
              <a:rPr lang="en-US" dirty="0" smtClean="0"/>
              <a:t>Data</a:t>
            </a:r>
          </a:p>
        </p:txBody>
      </p:sp>
      <p:sp>
        <p:nvSpPr>
          <p:cNvPr id="12" name="Content Placeholder 4"/>
          <p:cNvSpPr>
            <a:spLocks noGrp="1"/>
          </p:cNvSpPr>
          <p:nvPr>
            <p:ph sz="quarter" idx="11"/>
          </p:nvPr>
        </p:nvSpPr>
        <p:spPr>
          <a:xfrm>
            <a:off x="609601" y="3576638"/>
            <a:ext cx="4871579" cy="1828800"/>
          </a:xfrm>
        </p:spPr>
        <p:txBody>
          <a:bodyPr/>
          <a:lstStyle>
            <a:lvl1pPr marL="0" indent="0">
              <a:lnSpc>
                <a:spcPct val="90000"/>
              </a:lnSpc>
              <a:buNone/>
              <a:defRPr lang="en-US" sz="3200" kern="1200" dirty="0" smtClean="0">
                <a:solidFill>
                  <a:schemeClr val="accent1"/>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sp>
        <p:nvSpPr>
          <p:cNvPr id="5" name="Content Placeholder 4"/>
          <p:cNvSpPr>
            <a:spLocks noGrp="1"/>
          </p:cNvSpPr>
          <p:nvPr>
            <p:ph sz="quarter" idx="12"/>
          </p:nvPr>
        </p:nvSpPr>
        <p:spPr>
          <a:xfrm>
            <a:off x="6798733" y="3576638"/>
            <a:ext cx="4871579" cy="1828800"/>
          </a:xfrm>
        </p:spPr>
        <p:txBody>
          <a:bodyPr/>
          <a:lstStyle>
            <a:lvl1pPr marL="0" indent="0">
              <a:lnSpc>
                <a:spcPct val="90000"/>
              </a:lnSpc>
              <a:buNone/>
              <a:defRPr lang="en-US" sz="3200" kern="1200" dirty="0" smtClean="0">
                <a:solidFill>
                  <a:schemeClr val="accent2"/>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sp>
        <p:nvSpPr>
          <p:cNvPr id="2" name="Slide Number Placeholder 1"/>
          <p:cNvSpPr>
            <a:spLocks noGrp="1"/>
          </p:cNvSpPr>
          <p:nvPr>
            <p:ph type="sldNum" sz="quarter" idx="15"/>
          </p:nvPr>
        </p:nvSpPr>
        <p:spPr/>
        <p:txBody>
          <a:bodyPr/>
          <a:lstStyle/>
          <a:p>
            <a:fld id="{96675D14-DA89-4072-A9F7-203D4B93C36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251275331"/>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Divider Text Black">
    <p:spTree>
      <p:nvGrpSpPr>
        <p:cNvPr id="1" name=""/>
        <p:cNvGrpSpPr/>
        <p:nvPr/>
      </p:nvGrpSpPr>
      <p:grpSpPr>
        <a:xfrm>
          <a:off x="0" y="0"/>
          <a:ext cx="0" cy="0"/>
          <a:chOff x="0" y="0"/>
          <a:chExt cx="0" cy="0"/>
        </a:xfrm>
      </p:grpSpPr>
      <p:sp>
        <p:nvSpPr>
          <p:cNvPr id="4" name="Title 3"/>
          <p:cNvSpPr>
            <a:spLocks noGrp="1"/>
          </p:cNvSpPr>
          <p:nvPr>
            <p:ph type="ctrTitle"/>
          </p:nvPr>
        </p:nvSpPr>
        <p:spPr>
          <a:xfrm>
            <a:off x="607484" y="1143000"/>
            <a:ext cx="10972800" cy="4572000"/>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7200" b="0" baseline="0" dirty="0">
                <a:solidFill>
                  <a:srgbClr val="000000"/>
                </a:solidFill>
              </a:defRPr>
            </a:lvl1pPr>
          </a:lstStyle>
          <a:p>
            <a:pPr lvl="0">
              <a:lnSpc>
                <a:spcPct val="90000"/>
              </a:lnSpc>
            </a:pPr>
            <a:r>
              <a:rPr lang="en-US" smtClean="0"/>
              <a:t>Click to edit Master title style</a:t>
            </a:r>
            <a:endParaRPr lang="en-US" dirty="0"/>
          </a:p>
        </p:txBody>
      </p:sp>
      <p:sp>
        <p:nvSpPr>
          <p:cNvPr id="2" name="Slide Number Placeholder 1"/>
          <p:cNvSpPr>
            <a:spLocks noGrp="1"/>
          </p:cNvSpPr>
          <p:nvPr>
            <p:ph type="sldNum" sz="quarter" idx="10"/>
          </p:nvPr>
        </p:nvSpPr>
        <p:spPr/>
        <p:txBody>
          <a:bodyPr/>
          <a:lstStyle/>
          <a:p>
            <a:fld id="{96675D14-DA89-4072-A9F7-203D4B93C36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35905445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Divider Text Cyan">
    <p:spTree>
      <p:nvGrpSpPr>
        <p:cNvPr id="1" name=""/>
        <p:cNvGrpSpPr/>
        <p:nvPr/>
      </p:nvGrpSpPr>
      <p:grpSpPr>
        <a:xfrm>
          <a:off x="0" y="0"/>
          <a:ext cx="0" cy="0"/>
          <a:chOff x="0" y="0"/>
          <a:chExt cx="0" cy="0"/>
        </a:xfrm>
      </p:grpSpPr>
      <p:sp>
        <p:nvSpPr>
          <p:cNvPr id="7" name="Title 3"/>
          <p:cNvSpPr>
            <a:spLocks noGrp="1"/>
          </p:cNvSpPr>
          <p:nvPr>
            <p:ph type="ctrTitle"/>
          </p:nvPr>
        </p:nvSpPr>
        <p:spPr>
          <a:xfrm>
            <a:off x="609600" y="1147064"/>
            <a:ext cx="10972800" cy="4563872"/>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7200" b="0" baseline="0" dirty="0">
                <a:solidFill>
                  <a:schemeClr val="accent2"/>
                </a:solidFill>
              </a:defRPr>
            </a:lvl1pPr>
          </a:lstStyle>
          <a:p>
            <a:pPr lvl="0">
              <a:lnSpc>
                <a:spcPct val="90000"/>
              </a:lnSpc>
            </a:pPr>
            <a:r>
              <a:rPr lang="en-US" smtClean="0"/>
              <a:t>Click to edit Master title style</a:t>
            </a:r>
            <a:endParaRPr lang="en-US" dirty="0"/>
          </a:p>
        </p:txBody>
      </p:sp>
      <p:sp>
        <p:nvSpPr>
          <p:cNvPr id="2" name="Slide Number Placeholder 1"/>
          <p:cNvSpPr>
            <a:spLocks noGrp="1"/>
          </p:cNvSpPr>
          <p:nvPr>
            <p:ph type="sldNum" sz="quarter" idx="10"/>
          </p:nvPr>
        </p:nvSpPr>
        <p:spPr/>
        <p:txBody>
          <a:bodyPr/>
          <a:lstStyle/>
          <a:p>
            <a:fld id="{96675D14-DA89-4072-A9F7-203D4B93C36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474714172"/>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ivider Blue">
    <p:bg>
      <p:bgPr>
        <a:gradFill rotWithShape="1">
          <a:gsLst>
            <a:gs pos="0">
              <a:schemeClr val="accent1"/>
            </a:gs>
            <a:gs pos="100000">
              <a:schemeClr val="accent2"/>
            </a:gs>
          </a:gsLst>
          <a:lin ang="18900000"/>
        </a:gradFill>
        <a:effectLst/>
      </p:bgPr>
    </p:bg>
    <p:spTree>
      <p:nvGrpSpPr>
        <p:cNvPr id="1" name=""/>
        <p:cNvGrpSpPr/>
        <p:nvPr/>
      </p:nvGrpSpPr>
      <p:grpSpPr>
        <a:xfrm>
          <a:off x="0" y="0"/>
          <a:ext cx="0" cy="0"/>
          <a:chOff x="0" y="0"/>
          <a:chExt cx="0" cy="0"/>
        </a:xfrm>
      </p:grpSpPr>
      <p:sp>
        <p:nvSpPr>
          <p:cNvPr id="5" name="Title 3"/>
          <p:cNvSpPr>
            <a:spLocks noGrp="1"/>
          </p:cNvSpPr>
          <p:nvPr>
            <p:ph type="ctrTitle"/>
          </p:nvPr>
        </p:nvSpPr>
        <p:spPr>
          <a:xfrm>
            <a:off x="609600" y="1147064"/>
            <a:ext cx="10972800" cy="4563872"/>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7200" b="0" baseline="0" dirty="0">
                <a:solidFill>
                  <a:schemeClr val="bg1"/>
                </a:solidFill>
              </a:defRPr>
            </a:lvl1pPr>
          </a:lstStyle>
          <a:p>
            <a:pPr lvl="0">
              <a:lnSpc>
                <a:spcPct val="90000"/>
              </a:lnSpc>
            </a:pPr>
            <a:r>
              <a:rPr lang="en-US" smtClean="0"/>
              <a:t>Click to edit Master title style</a:t>
            </a:r>
            <a:endParaRPr lang="en-US" dirty="0"/>
          </a:p>
        </p:txBody>
      </p:sp>
      <p:sp>
        <p:nvSpPr>
          <p:cNvPr id="2" name="Slide Number Placeholder 1"/>
          <p:cNvSpPr>
            <a:spLocks noGrp="1"/>
          </p:cNvSpPr>
          <p:nvPr>
            <p:ph type="sldNum" sz="quarter" idx="10"/>
          </p:nvPr>
        </p:nvSpPr>
        <p:spPr/>
        <p:txBody>
          <a:bodyPr/>
          <a:lstStyle>
            <a:lvl1pPr>
              <a:defRPr>
                <a:solidFill>
                  <a:schemeClr val="bg1"/>
                </a:solidFill>
              </a:defRPr>
            </a:lvl1pPr>
          </a:lstStyle>
          <a:p>
            <a:fld id="{96675D14-DA89-4072-A9F7-203D4B93C36D}"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2889914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Key Messaging Blue">
    <p:bg>
      <p:bgPr>
        <a:gradFill flip="none" rotWithShape="1">
          <a:gsLst>
            <a:gs pos="0">
              <a:schemeClr val="accent1"/>
            </a:gs>
            <a:gs pos="100000">
              <a:schemeClr val="accent2"/>
            </a:gs>
          </a:gsLst>
          <a:lin ang="18900000" scaled="0"/>
          <a:tileRect/>
        </a:gradFill>
        <a:effectLst/>
      </p:bgPr>
    </p:bg>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09600" y="1143000"/>
            <a:ext cx="10972800" cy="4572000"/>
          </a:xfrm>
        </p:spPr>
        <p:txBody>
          <a:bodyPr anchor="ctr"/>
          <a:lstStyle>
            <a:lvl1pPr marL="0" indent="0">
              <a:buNone/>
              <a:defRPr sz="4400">
                <a:solidFill>
                  <a:schemeClr val="bg1"/>
                </a:solidFill>
              </a:defRPr>
            </a:lvl1pPr>
            <a:lvl2pPr marL="1588" indent="0">
              <a:buNone/>
              <a:defRPr sz="4400">
                <a:solidFill>
                  <a:schemeClr val="bg1"/>
                </a:solidFill>
              </a:defRPr>
            </a:lvl2pPr>
            <a:lvl3pPr>
              <a:defRPr sz="4400"/>
            </a:lvl3pPr>
            <a:lvl4pPr>
              <a:defRPr sz="4400"/>
            </a:lvl4pPr>
            <a:lvl5pPr>
              <a:defRPr sz="4400"/>
            </a:lvl5pPr>
          </a:lstStyle>
          <a:p>
            <a:pPr lvl="0"/>
            <a:r>
              <a:rPr lang="en-US" smtClean="0"/>
              <a:t>Click to edit Master text styles</a:t>
            </a:r>
          </a:p>
          <a:p>
            <a:pPr lvl="1"/>
            <a:r>
              <a:rPr lang="en-US" smtClean="0"/>
              <a:t>Second level</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fld id="{96675D14-DA89-4072-A9F7-203D4B93C36D}"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98102655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Key Messaging White">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09600" y="1143000"/>
            <a:ext cx="10972800" cy="4572000"/>
          </a:xfrm>
        </p:spPr>
        <p:txBody>
          <a:bodyPr anchor="ctr"/>
          <a:lstStyle>
            <a:lvl1pPr marL="0" indent="0">
              <a:buNone/>
              <a:defRPr sz="4400">
                <a:solidFill>
                  <a:srgbClr val="000000"/>
                </a:solidFill>
              </a:defRPr>
            </a:lvl1pPr>
            <a:lvl2pPr marL="1588" indent="0">
              <a:buNone/>
              <a:defRPr sz="4400">
                <a:solidFill>
                  <a:srgbClr val="000000"/>
                </a:solidFill>
              </a:defRPr>
            </a:lvl2pPr>
            <a:lvl3pPr>
              <a:defRPr sz="4400"/>
            </a:lvl3pPr>
            <a:lvl4pPr>
              <a:defRPr sz="4400"/>
            </a:lvl4pPr>
            <a:lvl5pPr>
              <a:defRPr sz="4400"/>
            </a:lvl5pPr>
          </a:lstStyle>
          <a:p>
            <a:pPr lvl="0"/>
            <a:r>
              <a:rPr lang="en-US" smtClean="0"/>
              <a:t>Click to edit Master text styles</a:t>
            </a:r>
          </a:p>
          <a:p>
            <a:pPr lvl="1"/>
            <a:r>
              <a:rPr lang="en-US" smtClean="0"/>
              <a:t>Second level</a:t>
            </a:r>
          </a:p>
        </p:txBody>
      </p:sp>
      <p:sp>
        <p:nvSpPr>
          <p:cNvPr id="2" name="Slide Number Placeholder 1"/>
          <p:cNvSpPr>
            <a:spLocks noGrp="1"/>
          </p:cNvSpPr>
          <p:nvPr>
            <p:ph type="sldNum" sz="quarter" idx="11"/>
          </p:nvPr>
        </p:nvSpPr>
        <p:spPr/>
        <p:txBody>
          <a:bodyPr/>
          <a:lstStyle/>
          <a:p>
            <a:fld id="{96675D14-DA89-4072-A9F7-203D4B93C36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33455829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cSld name="Content with Image Bottom">
    <p:spTree>
      <p:nvGrpSpPr>
        <p:cNvPr id="1" name=""/>
        <p:cNvGrpSpPr/>
        <p:nvPr/>
      </p:nvGrpSpPr>
      <p:grpSpPr>
        <a:xfrm>
          <a:off x="0" y="0"/>
          <a:ext cx="0" cy="0"/>
          <a:chOff x="0" y="0"/>
          <a:chExt cx="0" cy="0"/>
        </a:xfrm>
      </p:grpSpPr>
      <p:sp>
        <p:nvSpPr>
          <p:cNvPr id="5" name="Picture Placeholder 5"/>
          <p:cNvSpPr>
            <a:spLocks noGrp="1"/>
          </p:cNvSpPr>
          <p:nvPr>
            <p:ph type="pic" sz="quarter" idx="11"/>
          </p:nvPr>
        </p:nvSpPr>
        <p:spPr>
          <a:xfrm>
            <a:off x="1" y="3558237"/>
            <a:ext cx="12192000" cy="3299765"/>
          </a:xfrm>
          <a:solidFill>
            <a:schemeClr val="bg1">
              <a:lumMod val="85000"/>
            </a:schemeClr>
          </a:solidFill>
        </p:spPr>
        <p:txBody>
          <a:bodyPr rtlCol="0">
            <a:noAutofit/>
          </a:bodyPr>
          <a:lstStyle>
            <a:lvl1pPr marL="0" indent="0">
              <a:buNone/>
              <a:defRPr sz="1200">
                <a:solidFill>
                  <a:srgbClr val="000000"/>
                </a:solidFill>
              </a:defRPr>
            </a:lvl1pPr>
          </a:lstStyle>
          <a:p>
            <a:pPr lvl="0"/>
            <a:r>
              <a:rPr lang="en-US" noProof="0" smtClean="0"/>
              <a:t>Click icon to add picture</a:t>
            </a:r>
            <a:endParaRPr lang="en-US" noProof="0"/>
          </a:p>
        </p:txBody>
      </p:sp>
      <p:sp>
        <p:nvSpPr>
          <p:cNvPr id="8" name="Content Placeholder 7"/>
          <p:cNvSpPr>
            <a:spLocks noGrp="1"/>
          </p:cNvSpPr>
          <p:nvPr>
            <p:ph sz="quarter" idx="10"/>
          </p:nvPr>
        </p:nvSpPr>
        <p:spPr>
          <a:xfrm>
            <a:off x="605369" y="1309688"/>
            <a:ext cx="10967199" cy="2112096"/>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
        <p:nvSpPr>
          <p:cNvPr id="2" name="Slide Number Placeholder 1"/>
          <p:cNvSpPr>
            <a:spLocks noGrp="1"/>
          </p:cNvSpPr>
          <p:nvPr>
            <p:ph type="sldNum" sz="quarter" idx="12"/>
          </p:nvPr>
        </p:nvSpPr>
        <p:spPr/>
        <p:txBody>
          <a:bodyPr/>
          <a:lstStyle/>
          <a:p>
            <a:fld id="{96675D14-DA89-4072-A9F7-203D4B93C36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422807519"/>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cSld name="Content with 2 Images">
    <p:spTree>
      <p:nvGrpSpPr>
        <p:cNvPr id="1" name=""/>
        <p:cNvGrpSpPr/>
        <p:nvPr/>
      </p:nvGrpSpPr>
      <p:grpSpPr>
        <a:xfrm>
          <a:off x="0" y="0"/>
          <a:ext cx="0" cy="0"/>
          <a:chOff x="0" y="0"/>
          <a:chExt cx="0" cy="0"/>
        </a:xfrm>
      </p:grpSpPr>
      <p:sp>
        <p:nvSpPr>
          <p:cNvPr id="5" name="Picture Placeholder 5"/>
          <p:cNvSpPr>
            <a:spLocks noGrp="1"/>
          </p:cNvSpPr>
          <p:nvPr>
            <p:ph type="pic" sz="quarter" idx="11"/>
          </p:nvPr>
        </p:nvSpPr>
        <p:spPr>
          <a:xfrm>
            <a:off x="1" y="3558237"/>
            <a:ext cx="6096000" cy="3299765"/>
          </a:xfrm>
          <a:solidFill>
            <a:schemeClr val="bg1">
              <a:lumMod val="85000"/>
            </a:schemeClr>
          </a:solidFill>
        </p:spPr>
        <p:txBody>
          <a:bodyPr rtlCol="0">
            <a:noAutofit/>
          </a:bodyPr>
          <a:lstStyle>
            <a:lvl1pPr marL="0" indent="0">
              <a:buNone/>
              <a:defRPr sz="1200">
                <a:solidFill>
                  <a:srgbClr val="000000"/>
                </a:solidFill>
              </a:defRPr>
            </a:lvl1pPr>
          </a:lstStyle>
          <a:p>
            <a:pPr lvl="0"/>
            <a:r>
              <a:rPr lang="en-US" noProof="0" smtClean="0"/>
              <a:t>Click icon to add picture</a:t>
            </a:r>
            <a:endParaRPr lang="en-US" noProof="0" dirty="0"/>
          </a:p>
        </p:txBody>
      </p:sp>
      <p:sp>
        <p:nvSpPr>
          <p:cNvPr id="8" name="Content Placeholder 7"/>
          <p:cNvSpPr>
            <a:spLocks noGrp="1"/>
          </p:cNvSpPr>
          <p:nvPr>
            <p:ph sz="quarter" idx="10"/>
          </p:nvPr>
        </p:nvSpPr>
        <p:spPr>
          <a:xfrm>
            <a:off x="605369" y="1309688"/>
            <a:ext cx="10967199" cy="2112096"/>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Picture Placeholder 5"/>
          <p:cNvSpPr>
            <a:spLocks noGrp="1"/>
          </p:cNvSpPr>
          <p:nvPr>
            <p:ph type="pic" sz="quarter" idx="12"/>
          </p:nvPr>
        </p:nvSpPr>
        <p:spPr>
          <a:xfrm>
            <a:off x="6096000" y="3558237"/>
            <a:ext cx="6096000" cy="3299765"/>
          </a:xfrm>
          <a:solidFill>
            <a:schemeClr val="bg1">
              <a:lumMod val="85000"/>
            </a:schemeClr>
          </a:solidFill>
        </p:spPr>
        <p:txBody>
          <a:bodyPr rtlCol="0">
            <a:noAutofit/>
          </a:bodyPr>
          <a:lstStyle>
            <a:lvl1pPr marL="0" indent="0">
              <a:buNone/>
              <a:defRPr sz="1200">
                <a:solidFill>
                  <a:srgbClr val="000000"/>
                </a:solidFill>
              </a:defRPr>
            </a:lvl1pPr>
          </a:lstStyle>
          <a:p>
            <a:pPr lvl="0"/>
            <a:r>
              <a:rPr lang="en-US" noProof="0" smtClean="0"/>
              <a:t>Click icon to add picture</a:t>
            </a:r>
            <a:endParaRPr lang="en-US" noProof="0"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3"/>
          </p:nvPr>
        </p:nvSpPr>
        <p:spPr/>
        <p:txBody>
          <a:bodyPr/>
          <a:lstStyle/>
          <a:p>
            <a:fld id="{96675D14-DA89-4072-A9F7-203D4B93C36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669321684"/>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68300" y="301628"/>
            <a:ext cx="10972800" cy="592139"/>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1062569" y="2403476"/>
            <a:ext cx="7457017" cy="3552825"/>
          </a:xfrm>
        </p:spPr>
        <p:txBody>
          <a:bodyPr/>
          <a:lstStyle/>
          <a:p>
            <a:pPr lvl="0"/>
            <a:endParaRPr lang="en-US" noProof="0" smtClean="0"/>
          </a:p>
        </p:txBody>
      </p:sp>
      <p:sp>
        <p:nvSpPr>
          <p:cNvPr id="4" name="Slide Number Placeholder 3"/>
          <p:cNvSpPr>
            <a:spLocks noGrp="1"/>
          </p:cNvSpPr>
          <p:nvPr>
            <p:ph type="sldNum" sz="quarter" idx="10"/>
          </p:nvPr>
        </p:nvSpPr>
        <p:spPr/>
        <p:txBody>
          <a:bodyPr/>
          <a:lstStyle/>
          <a:p>
            <a:fld id="{96675D14-DA89-4072-A9F7-203D4B93C36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46637974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Only">
    <p:spTree>
      <p:nvGrpSpPr>
        <p:cNvPr id="1" name=""/>
        <p:cNvGrpSpPr/>
        <p:nvPr/>
      </p:nvGrpSpPr>
      <p:grpSpPr>
        <a:xfrm>
          <a:off x="0" y="0"/>
          <a:ext cx="0" cy="0"/>
          <a:chOff x="0" y="0"/>
          <a:chExt cx="0" cy="0"/>
        </a:xfrm>
      </p:grpSpPr>
      <p:sp>
        <p:nvSpPr>
          <p:cNvPr id="5" name="Chart Placeholder 4"/>
          <p:cNvSpPr>
            <a:spLocks noGrp="1"/>
          </p:cNvSpPr>
          <p:nvPr>
            <p:ph type="chart" sz="quarter" idx="12"/>
          </p:nvPr>
        </p:nvSpPr>
        <p:spPr>
          <a:xfrm>
            <a:off x="1914144" y="1719072"/>
            <a:ext cx="8382000" cy="4206240"/>
          </a:xfrm>
        </p:spPr>
        <p:txBody>
          <a:bodyPr rtlCol="0" anchor="ctr" anchorCtr="1">
            <a:noAutofit/>
          </a:bodyPr>
          <a:lstStyle>
            <a:lvl1pPr marL="0" indent="0">
              <a:buNone/>
              <a:defRPr sz="1467">
                <a:solidFill>
                  <a:srgbClr val="000000"/>
                </a:solidFill>
              </a:defRPr>
            </a:lvl1pPr>
          </a:lstStyle>
          <a:p>
            <a:pPr lvl="0"/>
            <a:r>
              <a:rPr lang="en-US" noProof="0" smtClean="0"/>
              <a:t>Click icon to add chart</a:t>
            </a:r>
            <a:endParaRPr lang="en-US" noProof="0" dirty="0"/>
          </a:p>
        </p:txBody>
      </p:sp>
      <p:sp>
        <p:nvSpPr>
          <p:cNvPr id="8" name="Content Placeholder 7"/>
          <p:cNvSpPr>
            <a:spLocks noGrp="1"/>
          </p:cNvSpPr>
          <p:nvPr>
            <p:ph sz="quarter" idx="10" hasCustomPrompt="1"/>
          </p:nvPr>
        </p:nvSpPr>
        <p:spPr>
          <a:xfrm>
            <a:off x="476253" y="1304544"/>
            <a:ext cx="11239500" cy="424757"/>
          </a:xfrm>
        </p:spPr>
        <p:txBody>
          <a:bodyPr/>
          <a:lstStyle>
            <a:lvl1pPr marL="0" indent="0">
              <a:buFont typeface="Arial"/>
              <a:buNone/>
              <a:defRPr sz="1867">
                <a:solidFill>
                  <a:srgbClr val="000000"/>
                </a:solidFill>
              </a:defRPr>
            </a:lvl1pPr>
            <a:lvl2pPr>
              <a:defRPr sz="1733"/>
            </a:lvl2pPr>
            <a:lvl3pPr>
              <a:defRPr sz="1733"/>
            </a:lvl3pPr>
            <a:lvl4pPr>
              <a:defRPr sz="1733"/>
            </a:lvl4pPr>
            <a:lvl5pPr>
              <a:defRPr sz="1733"/>
            </a:lvl5pPr>
          </a:lstStyle>
          <a:p>
            <a:pPr lvl="0"/>
            <a:r>
              <a:rPr lang="en-US" dirty="0" smtClean="0"/>
              <a:t>Chart title goes here (optional)</a:t>
            </a:r>
            <a:endParaRPr lang="en-US" dirty="0"/>
          </a:p>
        </p:txBody>
      </p:sp>
      <p:sp>
        <p:nvSpPr>
          <p:cNvPr id="4" name="Title 3"/>
          <p:cNvSpPr>
            <a:spLocks noGrp="1"/>
          </p:cNvSpPr>
          <p:nvPr>
            <p:ph type="title"/>
          </p:nvPr>
        </p:nvSpPr>
        <p:spPr>
          <a:xfrm>
            <a:off x="476253" y="293688"/>
            <a:ext cx="11239500" cy="762000"/>
          </a:xfrm>
        </p:spPr>
        <p:txBody>
          <a:bodyPr/>
          <a:lstStyle/>
          <a:p>
            <a:r>
              <a:rPr lang="en-US" smtClean="0"/>
              <a:t>Click to edit Master title style</a:t>
            </a:r>
            <a:endParaRPr lang="en-US" dirty="0"/>
          </a:p>
        </p:txBody>
      </p:sp>
      <p:sp>
        <p:nvSpPr>
          <p:cNvPr id="2" name="Slide Number Placeholder 1"/>
          <p:cNvSpPr>
            <a:spLocks noGrp="1"/>
          </p:cNvSpPr>
          <p:nvPr>
            <p:ph type="sldNum" sz="quarter" idx="13"/>
          </p:nvPr>
        </p:nvSpPr>
        <p:spPr/>
        <p:txBody>
          <a:bodyPr/>
          <a:lstStyle/>
          <a:p>
            <a:pPr algn="r"/>
            <a:fld id="{6BCEAF00-35EE-2349-AC37-D94588E1CC52}" type="slidenum">
              <a:rPr>
                <a:solidFill>
                  <a:srgbClr val="000000"/>
                </a:solidFill>
              </a:rPr>
              <a:pPr algn="r"/>
              <a:t>‹#›</a:t>
            </a:fld>
            <a:endParaRPr>
              <a:solidFill>
                <a:srgbClr val="000000"/>
              </a:solidFill>
            </a:endParaRPr>
          </a:p>
        </p:txBody>
      </p:sp>
      <p:sp>
        <p:nvSpPr>
          <p:cNvPr id="3" name="Footer Placeholder 2"/>
          <p:cNvSpPr>
            <a:spLocks noGrp="1"/>
          </p:cNvSpPr>
          <p:nvPr>
            <p:ph type="ftr" sz="quarter" idx="14"/>
          </p:nvPr>
        </p:nvSpPr>
        <p:spPr/>
        <p:txBody>
          <a:bodyPr/>
          <a:lstStyle/>
          <a:p>
            <a:pPr algn="r"/>
            <a:r>
              <a:rPr smtClean="0">
                <a:solidFill>
                  <a:srgbClr val="000000"/>
                </a:solidFill>
              </a:rPr>
              <a:t>Proprietary</a:t>
            </a:r>
            <a:endParaRPr dirty="0">
              <a:solidFill>
                <a:srgbClr val="000000"/>
              </a:solidFill>
            </a:endParaRPr>
          </a:p>
        </p:txBody>
      </p:sp>
    </p:spTree>
    <p:custDataLst>
      <p:tags r:id="rId1"/>
    </p:custDataLst>
    <p:extLst>
      <p:ext uri="{BB962C8B-B14F-4D97-AF65-F5344CB8AC3E}">
        <p14:creationId xmlns:p14="http://schemas.microsoft.com/office/powerpoint/2010/main" val="29434939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68300" y="301628"/>
            <a:ext cx="10972800" cy="592139"/>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062569" y="2403476"/>
            <a:ext cx="7457017" cy="3552825"/>
          </a:xfrm>
        </p:spPr>
        <p:txBody>
          <a:bodyPr/>
          <a:lstStyle/>
          <a:p>
            <a:pPr lvl="0"/>
            <a:endParaRPr lang="en-US" noProof="0" smtClean="0"/>
          </a:p>
        </p:txBody>
      </p:sp>
      <p:sp>
        <p:nvSpPr>
          <p:cNvPr id="4" name="Slide Number Placeholder 3"/>
          <p:cNvSpPr>
            <a:spLocks noGrp="1"/>
          </p:cNvSpPr>
          <p:nvPr>
            <p:ph type="sldNum" sz="quarter" idx="10"/>
          </p:nvPr>
        </p:nvSpPr>
        <p:spPr/>
        <p:txBody>
          <a:bodyPr/>
          <a:lstStyle/>
          <a:p>
            <a:fld id="{96675D14-DA89-4072-A9F7-203D4B93C36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3906698598"/>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itle_only - blue band">
    <p:spTree>
      <p:nvGrpSpPr>
        <p:cNvPr id="1" name=""/>
        <p:cNvGrpSpPr/>
        <p:nvPr/>
      </p:nvGrpSpPr>
      <p:grpSpPr>
        <a:xfrm>
          <a:off x="0" y="0"/>
          <a:ext cx="0" cy="0"/>
          <a:chOff x="0" y="0"/>
          <a:chExt cx="0" cy="0"/>
        </a:xfrm>
      </p:grpSpPr>
      <p:sp>
        <p:nvSpPr>
          <p:cNvPr id="2" name="Title 1"/>
          <p:cNvSpPr>
            <a:spLocks noGrp="1"/>
          </p:cNvSpPr>
          <p:nvPr>
            <p:ph type="title"/>
          </p:nvPr>
        </p:nvSpPr>
        <p:spPr>
          <a:xfrm>
            <a:off x="1229705" y="491396"/>
            <a:ext cx="10591803" cy="762000"/>
          </a:xfrm>
        </p:spPr>
        <p:txBody>
          <a:bodyPr/>
          <a:lstStyle>
            <a:lvl1pPr>
              <a:defRPr sz="2603"/>
            </a:lvl1pPr>
          </a:lstStyle>
          <a:p>
            <a:r>
              <a:rPr lang="en-US" dirty="0" smtClean="0"/>
              <a:t>Click to edit Master title style</a:t>
            </a:r>
            <a:endParaRPr lang="en-US" dirty="0"/>
          </a:p>
        </p:txBody>
      </p:sp>
      <p:sp>
        <p:nvSpPr>
          <p:cNvPr id="3" name="Rectangle 2"/>
          <p:cNvSpPr/>
          <p:nvPr userDrawn="1"/>
        </p:nvSpPr>
        <p:spPr>
          <a:xfrm>
            <a:off x="773724" y="6096000"/>
            <a:ext cx="1558927" cy="762000"/>
          </a:xfrm>
          <a:prstGeom prst="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08184" fontAlgn="base">
              <a:spcBef>
                <a:spcPct val="0"/>
              </a:spcBef>
              <a:spcAft>
                <a:spcPct val="0"/>
              </a:spcAft>
            </a:pPr>
            <a:endParaRPr lang="en-US" sz="1350">
              <a:solidFill>
                <a:srgbClr val="000000"/>
              </a:solidFill>
            </a:endParaRPr>
          </a:p>
        </p:txBody>
      </p:sp>
    </p:spTree>
    <p:extLst>
      <p:ext uri="{BB962C8B-B14F-4D97-AF65-F5344CB8AC3E}">
        <p14:creationId xmlns:p14="http://schemas.microsoft.com/office/powerpoint/2010/main" val="61380469"/>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Title and Content - blue band">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1219201" y="1309689"/>
            <a:ext cx="10496552" cy="4813300"/>
          </a:xfrm>
        </p:spPr>
        <p:txBody>
          <a:bodyPr/>
          <a:lstStyle>
            <a:lvl1pPr>
              <a:defRPr>
                <a:solidFill>
                  <a:srgbClr val="000000"/>
                </a:solidFill>
                <a:latin typeface="EMprint" panose="020B0503020204020204" pitchFamily="34" charset="0"/>
              </a:defRPr>
            </a:lvl1pPr>
            <a:lvl2pPr>
              <a:defRPr>
                <a:solidFill>
                  <a:srgbClr val="000000"/>
                </a:solidFill>
                <a:latin typeface="EMprint" panose="020B0503020204020204" pitchFamily="34" charset="0"/>
              </a:defRPr>
            </a:lvl2pPr>
            <a:lvl3pPr>
              <a:defRPr>
                <a:solidFill>
                  <a:srgbClr val="000000"/>
                </a:solidFill>
                <a:latin typeface="EMprint" panose="020B0503020204020204" pitchFamily="34" charset="0"/>
              </a:defRPr>
            </a:lvl3pPr>
            <a:lvl4pPr>
              <a:defRPr>
                <a:solidFill>
                  <a:srgbClr val="000000"/>
                </a:solidFill>
                <a:latin typeface="EMprint" panose="020B0503020204020204" pitchFamily="34" charset="0"/>
              </a:defRPr>
            </a:lvl4pPr>
            <a:lvl5pPr>
              <a:defRPr>
                <a:solidFill>
                  <a:srgbClr val="000000"/>
                </a:solidFill>
                <a:latin typeface="EMprint"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219201" y="386081"/>
            <a:ext cx="10496552" cy="762000"/>
          </a:xfrm>
        </p:spPr>
        <p:txBody>
          <a:bodyPr/>
          <a:lstStyle>
            <a:lvl1pPr>
              <a:defRPr sz="2603"/>
            </a:lvl1pPr>
          </a:lstStyle>
          <a:p>
            <a:r>
              <a:rPr lang="en-US" dirty="0" smtClean="0"/>
              <a:t>Click to edit Master title style</a:t>
            </a:r>
            <a:endParaRPr lang="en-US" dirty="0"/>
          </a:p>
        </p:txBody>
      </p:sp>
      <p:sp>
        <p:nvSpPr>
          <p:cNvPr id="3" name="Rectangle 2"/>
          <p:cNvSpPr/>
          <p:nvPr userDrawn="1"/>
        </p:nvSpPr>
        <p:spPr>
          <a:xfrm>
            <a:off x="552449" y="6122993"/>
            <a:ext cx="1150771" cy="508529"/>
          </a:xfrm>
          <a:prstGeom prst="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08184" fontAlgn="base">
              <a:spcBef>
                <a:spcPct val="0"/>
              </a:spcBef>
              <a:spcAft>
                <a:spcPct val="0"/>
              </a:spcAft>
            </a:pPr>
            <a:endParaRPr lang="en-US" sz="1350">
              <a:solidFill>
                <a:srgbClr val="000000"/>
              </a:solidFill>
            </a:endParaRPr>
          </a:p>
        </p:txBody>
      </p:sp>
    </p:spTree>
    <p:extLst>
      <p:ext uri="{BB962C8B-B14F-4D97-AF65-F5344CB8AC3E}">
        <p14:creationId xmlns:p14="http://schemas.microsoft.com/office/powerpoint/2010/main" val="370223254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008">
          <p15:clr>
            <a:srgbClr val="FBAE40"/>
          </p15:clr>
        </p15:guide>
        <p15:guide id="2" pos="1024">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userDrawn="1">
  <p:cSld name="Title Slide 2">
    <p:spTree>
      <p:nvGrpSpPr>
        <p:cNvPr id="1" name=""/>
        <p:cNvGrpSpPr/>
        <p:nvPr/>
      </p:nvGrpSpPr>
      <p:grpSpPr>
        <a:xfrm>
          <a:off x="0" y="0"/>
          <a:ext cx="0" cy="0"/>
          <a:chOff x="0" y="0"/>
          <a:chExt cx="0" cy="0"/>
        </a:xfrm>
      </p:grpSpPr>
      <p:sp>
        <p:nvSpPr>
          <p:cNvPr id="13" name="Line 4"/>
          <p:cNvSpPr>
            <a:spLocks noChangeShapeType="1"/>
          </p:cNvSpPr>
          <p:nvPr userDrawn="1"/>
        </p:nvSpPr>
        <p:spPr bwMode="auto">
          <a:xfrm>
            <a:off x="0" y="6172200"/>
            <a:ext cx="12192000" cy="0"/>
          </a:xfrm>
          <a:prstGeom prst="line">
            <a:avLst/>
          </a:prstGeom>
          <a:noFill/>
          <a:ln w="57150" cmpd="thinThick">
            <a:solidFill>
              <a:srgbClr val="0C479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endParaRPr lang="en-US" sz="1500" dirty="0">
              <a:solidFill>
                <a:srgbClr val="000000"/>
              </a:solidFill>
            </a:endParaRPr>
          </a:p>
        </p:txBody>
      </p:sp>
      <p:sp>
        <p:nvSpPr>
          <p:cNvPr id="10" name="Rectangle 9"/>
          <p:cNvSpPr/>
          <p:nvPr userDrawn="1"/>
        </p:nvSpPr>
        <p:spPr>
          <a:xfrm>
            <a:off x="0" y="1331878"/>
            <a:ext cx="12192000" cy="3081528"/>
          </a:xfrm>
          <a:prstGeom prst="rect">
            <a:avLst/>
          </a:prstGeom>
          <a:gradFill flip="none" rotWithShape="1">
            <a:gsLst>
              <a:gs pos="30000">
                <a:srgbClr val="0C479D"/>
              </a:gs>
              <a:gs pos="100000">
                <a:srgbClr val="00A3E0"/>
              </a:gs>
            </a:gsLst>
            <a:lin ang="18900000" scaled="0"/>
            <a:tileRect/>
          </a:gra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endParaRPr lang="en-US" sz="1500" dirty="0">
              <a:solidFill>
                <a:srgbClr val="000000"/>
              </a:solidFill>
            </a:endParaRPr>
          </a:p>
        </p:txBody>
      </p:sp>
      <p:pic>
        <p:nvPicPr>
          <p:cNvPr id="9" name="Picture 8" descr="EM_pattern_PowerPoint_White.png"/>
          <p:cNvPicPr>
            <a:picLocks noChangeAspect="1"/>
          </p:cNvPicPr>
          <p:nvPr userDrawn="1"/>
        </p:nvPicPr>
        <p:blipFill>
          <a:blip r:embed="rId3">
            <a:alphaModFix amt="63000"/>
            <a:extLst>
              <a:ext uri="{28A0092B-C50C-407E-A947-70E740481C1C}">
                <a14:useLocalDpi xmlns:a14="http://schemas.microsoft.com/office/drawing/2010/main"/>
              </a:ext>
            </a:extLst>
          </a:blip>
          <a:stretch>
            <a:fillRect/>
          </a:stretch>
        </p:blipFill>
        <p:spPr>
          <a:xfrm>
            <a:off x="-25139" y="1331878"/>
            <a:ext cx="12192000" cy="3084576"/>
          </a:xfrm>
          <a:prstGeom prst="rect">
            <a:avLst/>
          </a:prstGeom>
        </p:spPr>
      </p:pic>
      <p:sp>
        <p:nvSpPr>
          <p:cNvPr id="11" name="Title 1"/>
          <p:cNvSpPr>
            <a:spLocks noGrp="1"/>
          </p:cNvSpPr>
          <p:nvPr>
            <p:ph type="ctrTitle" hasCustomPrompt="1"/>
          </p:nvPr>
        </p:nvSpPr>
        <p:spPr bwMode="white">
          <a:xfrm>
            <a:off x="1516569" y="1683765"/>
            <a:ext cx="9143999" cy="2286000"/>
          </a:xfrm>
        </p:spPr>
        <p:txBody>
          <a:bodyPr anchor="t" anchorCtr="0">
            <a:noAutofit/>
          </a:bodyPr>
          <a:lstStyle>
            <a:lvl1pPr algn="ctr">
              <a:lnSpc>
                <a:spcPct val="90000"/>
              </a:lnSpc>
              <a:defRPr sz="3600" b="1" i="0" baseline="0">
                <a:solidFill>
                  <a:schemeClr val="bg1"/>
                </a:solidFill>
                <a:effectLst>
                  <a:outerShdw blurRad="38100" dist="38100" dir="2700000" algn="tl">
                    <a:srgbClr val="000000">
                      <a:alpha val="43137"/>
                    </a:srgbClr>
                  </a:outerShdw>
                </a:effectLst>
                <a:latin typeface="EMprint Semibold" panose="020B0703020204020204" pitchFamily="34" charset="0"/>
                <a:ea typeface="EMprint Semibold" panose="020B0703020204020204" pitchFamily="34" charset="0"/>
                <a:cs typeface="Arial"/>
              </a:defRPr>
            </a:lvl1pPr>
          </a:lstStyle>
          <a:p>
            <a:r>
              <a:rPr lang="en-US" dirty="0" smtClean="0"/>
              <a:t>ABT-104</a:t>
            </a:r>
            <a:endParaRPr lang="en-US" dirty="0"/>
          </a:p>
        </p:txBody>
      </p:sp>
      <p:pic>
        <p:nvPicPr>
          <p:cNvPr id="14" name="Picture 13" descr="exmo_elh_tm_w.png"/>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620280" y="4078513"/>
            <a:ext cx="2389632" cy="324454"/>
          </a:xfrm>
          <a:prstGeom prst="rect">
            <a:avLst/>
          </a:prstGeom>
        </p:spPr>
      </p:pic>
      <p:sp>
        <p:nvSpPr>
          <p:cNvPr id="17" name="Content Placeholder 3"/>
          <p:cNvSpPr>
            <a:spLocks noGrp="1"/>
          </p:cNvSpPr>
          <p:nvPr>
            <p:ph sz="quarter" idx="12" hasCustomPrompt="1"/>
          </p:nvPr>
        </p:nvSpPr>
        <p:spPr>
          <a:xfrm>
            <a:off x="1092181" y="6389697"/>
            <a:ext cx="3663371" cy="253916"/>
          </a:xfrm>
        </p:spPr>
        <p:txBody>
          <a:bodyPr anchor="ctr"/>
          <a:lstStyle>
            <a:lvl1pPr marL="0" indent="0">
              <a:spcBef>
                <a:spcPts val="150"/>
              </a:spcBef>
              <a:buNone/>
              <a:defRPr sz="788" b="1" i="1" baseline="0">
                <a:solidFill>
                  <a:srgbClr val="0C479D"/>
                </a:solidFill>
              </a:defRPr>
            </a:lvl1pPr>
            <a:lvl2pPr marL="342900" indent="0">
              <a:buNone/>
              <a:defRPr sz="900" b="0">
                <a:solidFill>
                  <a:srgbClr val="0C479D"/>
                </a:solidFill>
              </a:defRPr>
            </a:lvl2pPr>
            <a:lvl3pPr marL="685800" indent="0">
              <a:buNone/>
              <a:defRPr sz="900" b="0">
                <a:solidFill>
                  <a:srgbClr val="0C479D"/>
                </a:solidFill>
              </a:defRPr>
            </a:lvl3pPr>
            <a:lvl4pPr marL="1028700" indent="0">
              <a:buNone/>
              <a:defRPr sz="900" b="0">
                <a:solidFill>
                  <a:srgbClr val="0C479D"/>
                </a:solidFill>
              </a:defRPr>
            </a:lvl4pPr>
            <a:lvl5pPr marL="1371600" indent="0">
              <a:buNone/>
              <a:defRPr sz="900" b="0">
                <a:solidFill>
                  <a:srgbClr val="0C479D"/>
                </a:solidFill>
              </a:defRPr>
            </a:lvl5pPr>
          </a:lstStyle>
          <a:p>
            <a:pPr lvl="0"/>
            <a:r>
              <a:rPr lang="en-US" dirty="0" smtClean="0"/>
              <a:t>ABT Training Module 104</a:t>
            </a:r>
            <a:endParaRPr lang="en-US" dirty="0"/>
          </a:p>
        </p:txBody>
      </p:sp>
      <p:pic>
        <p:nvPicPr>
          <p:cNvPr id="12" name="Picture 11" descr="exmo_red.png"/>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9955193" y="414171"/>
            <a:ext cx="1941115" cy="390717"/>
          </a:xfrm>
          <a:prstGeom prst="rect">
            <a:avLst/>
          </a:prstGeom>
          <a:noFill/>
          <a:ln>
            <a:noFill/>
          </a:ln>
        </p:spPr>
      </p:pic>
    </p:spTree>
    <p:custDataLst>
      <p:tags r:id="rId1"/>
    </p:custDataLst>
    <p:extLst>
      <p:ext uri="{BB962C8B-B14F-4D97-AF65-F5344CB8AC3E}">
        <p14:creationId xmlns:p14="http://schemas.microsoft.com/office/powerpoint/2010/main" val="1795707099"/>
      </p:ext>
    </p:extLst>
  </p:cSld>
  <p:clrMapOvr>
    <a:masterClrMapping/>
  </p:clrMapOvr>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3"/>
            <a:ext cx="2844800" cy="365125"/>
          </a:xfrm>
          <a:prstGeom prst="rect">
            <a:avLst/>
          </a:prstGeom>
        </p:spPr>
        <p:txBody>
          <a:bodyPr/>
          <a:lstStyle/>
          <a:p>
            <a:pPr defTabSz="457200"/>
            <a:fld id="{1D8BD707-D9CF-40AE-B4C6-C98DA3205C09}" type="datetimeFigureOut">
              <a:rPr lang="en-US" smtClean="0">
                <a:solidFill>
                  <a:srgbClr val="000000"/>
                </a:solidFill>
              </a:rPr>
              <a:pPr defTabSz="457200"/>
              <a:t>5/24/2022</a:t>
            </a:fld>
            <a:endParaRPr lang="en-US">
              <a:solidFill>
                <a:srgbClr val="000000"/>
              </a:solidFill>
            </a:endParaRPr>
          </a:p>
        </p:txBody>
      </p:sp>
      <p:sp>
        <p:nvSpPr>
          <p:cNvPr id="5" name="Footer Placeholder 4"/>
          <p:cNvSpPr>
            <a:spLocks noGrp="1"/>
          </p:cNvSpPr>
          <p:nvPr>
            <p:ph type="ftr" sz="quarter" idx="11"/>
          </p:nvPr>
        </p:nvSpPr>
        <p:spPr>
          <a:xfrm>
            <a:off x="4165600" y="6356353"/>
            <a:ext cx="3860800" cy="365125"/>
          </a:xfrm>
          <a:prstGeom prst="rect">
            <a:avLst/>
          </a:prstGeom>
        </p:spPr>
        <p:txBody>
          <a:bodyPr/>
          <a:lstStyle/>
          <a:p>
            <a:pPr defTabSz="457200"/>
            <a:endParaRPr lang="en-US">
              <a:solidFill>
                <a:srgbClr val="000000"/>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3286071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8303106" y="1304544"/>
            <a:ext cx="3412647" cy="4621845"/>
          </a:xfrm>
        </p:spPr>
        <p:txBody>
          <a:bodyPr/>
          <a:lstStyle>
            <a:lvl1pPr>
              <a:defRPr sz="1867"/>
            </a:lvl1pPr>
            <a:lvl2pPr>
              <a:defRPr sz="1867"/>
            </a:lvl2pPr>
            <a:lvl3pPr>
              <a:defRPr sz="1867"/>
            </a:lvl3pPr>
            <a:lvl4pPr>
              <a:defRPr sz="1867"/>
            </a:lvl4pPr>
            <a:lvl5pPr>
              <a:defRPr sz="1867"/>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hart Placeholder 4"/>
          <p:cNvSpPr>
            <a:spLocks noGrp="1"/>
          </p:cNvSpPr>
          <p:nvPr>
            <p:ph type="chart" sz="quarter" idx="12"/>
          </p:nvPr>
        </p:nvSpPr>
        <p:spPr>
          <a:xfrm>
            <a:off x="476251" y="1719072"/>
            <a:ext cx="7543800" cy="4206240"/>
          </a:xfrm>
        </p:spPr>
        <p:txBody>
          <a:bodyPr rtlCol="0" anchor="ctr" anchorCtr="1">
            <a:noAutofit/>
          </a:bodyPr>
          <a:lstStyle>
            <a:lvl1pPr marL="0" indent="0">
              <a:buNone/>
              <a:defRPr sz="1600"/>
            </a:lvl1pPr>
          </a:lstStyle>
          <a:p>
            <a:pPr lvl="0"/>
            <a:r>
              <a:rPr lang="en-US" noProof="0" smtClean="0"/>
              <a:t>Click icon to add chart</a:t>
            </a:r>
            <a:endParaRPr lang="en-US" noProof="0" dirty="0"/>
          </a:p>
        </p:txBody>
      </p:sp>
      <p:sp>
        <p:nvSpPr>
          <p:cNvPr id="2" name="Title 1"/>
          <p:cNvSpPr>
            <a:spLocks noGrp="1"/>
          </p:cNvSpPr>
          <p:nvPr>
            <p:ph type="title"/>
          </p:nvPr>
        </p:nvSpPr>
        <p:spPr>
          <a:xfrm>
            <a:off x="476253" y="293688"/>
            <a:ext cx="11239500" cy="762000"/>
          </a:xfrm>
        </p:spPr>
        <p:txBody>
          <a:bodyPr/>
          <a:lstStyle/>
          <a:p>
            <a:r>
              <a:rPr lang="en-US" smtClean="0"/>
              <a:t>Click to edit Master title style</a:t>
            </a:r>
            <a:endParaRPr lang="en-US"/>
          </a:p>
        </p:txBody>
      </p:sp>
      <p:sp>
        <p:nvSpPr>
          <p:cNvPr id="6" name="Content Placeholder 7"/>
          <p:cNvSpPr>
            <a:spLocks noGrp="1"/>
          </p:cNvSpPr>
          <p:nvPr>
            <p:ph sz="quarter" idx="13" hasCustomPrompt="1"/>
          </p:nvPr>
        </p:nvSpPr>
        <p:spPr>
          <a:xfrm>
            <a:off x="476251" y="1304544"/>
            <a:ext cx="7542040" cy="424757"/>
          </a:xfrm>
          <a:noFill/>
          <a:ln>
            <a:noFill/>
          </a:ln>
        </p:spPr>
        <p:txBody>
          <a:bodyPr vert="horz" wrap="square" lIns="0" tIns="0" rIns="0" bIns="0" numCol="1" anchor="t" anchorCtr="0" compatLnSpc="1">
            <a:prstTxWarp prst="textNoShape">
              <a:avLst/>
            </a:prstTxWarp>
          </a:bodyPr>
          <a:lstStyle>
            <a:lvl1pPr marL="270233" indent="-270233">
              <a:buNone/>
              <a:defRPr lang="en-US" sz="1867" dirty="0"/>
            </a:lvl1pPr>
          </a:lstStyle>
          <a:p>
            <a:pPr marL="0" lvl="0" indent="0"/>
            <a:r>
              <a:rPr lang="en-US" dirty="0" smtClean="0"/>
              <a:t>Chart title goes here (optional)</a:t>
            </a:r>
            <a:endParaRPr lang="en-US" dirty="0"/>
          </a:p>
        </p:txBody>
      </p:sp>
      <p:sp>
        <p:nvSpPr>
          <p:cNvPr id="3" name="Slide Number Placeholder 2"/>
          <p:cNvSpPr>
            <a:spLocks noGrp="1"/>
          </p:cNvSpPr>
          <p:nvPr>
            <p:ph type="sldNum" sz="quarter" idx="14"/>
          </p:nvPr>
        </p:nvSpPr>
        <p:spPr/>
        <p:txBody>
          <a:bodyPr/>
          <a:lstStyle/>
          <a:p>
            <a:pPr algn="r"/>
            <a:fld id="{6BCEAF00-35EE-2349-AC37-D94588E1CC52}" type="slidenum">
              <a:rPr>
                <a:solidFill>
                  <a:srgbClr val="000000"/>
                </a:solidFill>
              </a:rPr>
              <a:pPr algn="r"/>
              <a:t>‹#›</a:t>
            </a:fld>
            <a:endParaRPr>
              <a:solidFill>
                <a:srgbClr val="000000"/>
              </a:solidFill>
            </a:endParaRPr>
          </a:p>
        </p:txBody>
      </p:sp>
      <p:sp>
        <p:nvSpPr>
          <p:cNvPr id="4" name="Footer Placeholder 3"/>
          <p:cNvSpPr>
            <a:spLocks noGrp="1"/>
          </p:cNvSpPr>
          <p:nvPr>
            <p:ph type="ftr" sz="quarter" idx="15"/>
          </p:nvPr>
        </p:nvSpPr>
        <p:spPr/>
        <p:txBody>
          <a:bodyPr/>
          <a:lstStyle/>
          <a:p>
            <a:pPr algn="r"/>
            <a:r>
              <a:rPr smtClean="0">
                <a:solidFill>
                  <a:srgbClr val="000000"/>
                </a:solidFill>
              </a:rPr>
              <a:t>Proprietary</a:t>
            </a:r>
            <a:endParaRPr dirty="0">
              <a:solidFill>
                <a:srgbClr val="000000"/>
              </a:solidFill>
            </a:endParaRPr>
          </a:p>
        </p:txBody>
      </p:sp>
    </p:spTree>
    <p:custDataLst>
      <p:tags r:id="rId1"/>
    </p:custDataLst>
    <p:extLst>
      <p:ext uri="{BB962C8B-B14F-4D97-AF65-F5344CB8AC3E}">
        <p14:creationId xmlns:p14="http://schemas.microsoft.com/office/powerpoint/2010/main" val="1394797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s and Content 3">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5546" y="1633728"/>
            <a:ext cx="3609905" cy="2286787"/>
          </a:xfrm>
        </p:spPr>
        <p:txBody>
          <a:bodyPr/>
          <a:lstStyle>
            <a:lvl1pPr marL="0" indent="0">
              <a:buNone/>
              <a:defRPr sz="1867">
                <a:solidFill>
                  <a:srgbClr val="000000"/>
                </a:solidFill>
              </a:defRPr>
            </a:lvl1pPr>
            <a:lvl2pPr>
              <a:defRPr sz="1467"/>
            </a:lvl2pPr>
            <a:lvl3pPr>
              <a:defRPr sz="1467"/>
            </a:lvl3pPr>
            <a:lvl4pPr>
              <a:defRPr sz="1467"/>
            </a:lvl4pPr>
            <a:lvl5pPr>
              <a:defRPr sz="1467"/>
            </a:lvl5pPr>
            <a:lvl6pPr>
              <a:defRPr sz="2133"/>
            </a:lvl6pPr>
            <a:lvl7pPr>
              <a:defRPr sz="2133"/>
            </a:lvl7pPr>
            <a:lvl8pPr>
              <a:defRPr sz="2133"/>
            </a:lvl8pPr>
            <a:lvl9pPr>
              <a:defRPr sz="2133"/>
            </a:lvl9pPr>
          </a:lstStyle>
          <a:p>
            <a:pPr lvl="0"/>
            <a:r>
              <a:rPr lang="en-US" smtClean="0"/>
              <a:t>Click to edit Master text styles</a:t>
            </a:r>
          </a:p>
        </p:txBody>
      </p:sp>
      <p:sp>
        <p:nvSpPr>
          <p:cNvPr id="4" name="Content Placeholder 3"/>
          <p:cNvSpPr>
            <a:spLocks noGrp="1"/>
          </p:cNvSpPr>
          <p:nvPr>
            <p:ph sz="half" idx="2"/>
          </p:nvPr>
        </p:nvSpPr>
        <p:spPr>
          <a:xfrm>
            <a:off x="476253" y="4114804"/>
            <a:ext cx="11239500" cy="2013585"/>
          </a:xfrm>
        </p:spPr>
        <p:txBody>
          <a:bodyPr/>
          <a:lstStyle>
            <a:lvl1pPr>
              <a:spcBef>
                <a:spcPts val="715"/>
              </a:spcBef>
              <a:defRPr sz="1867">
                <a:solidFill>
                  <a:srgbClr val="000000"/>
                </a:solidFill>
              </a:defRPr>
            </a:lvl1pPr>
            <a:lvl2pPr>
              <a:defRPr sz="1867">
                <a:solidFill>
                  <a:srgbClr val="000000"/>
                </a:solidFill>
              </a:defRPr>
            </a:lvl2pPr>
            <a:lvl3pPr>
              <a:defRPr sz="1867">
                <a:solidFill>
                  <a:srgbClr val="000000"/>
                </a:solidFill>
              </a:defRPr>
            </a:lvl3pPr>
            <a:lvl4pPr>
              <a:defRPr sz="1867">
                <a:solidFill>
                  <a:srgbClr val="000000"/>
                </a:solidFill>
              </a:defRPr>
            </a:lvl4pPr>
            <a:lvl5pPr>
              <a:defRPr sz="1867">
                <a:solidFill>
                  <a:srgbClr val="000000"/>
                </a:solidFill>
              </a:defRPr>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half" idx="12"/>
          </p:nvPr>
        </p:nvSpPr>
        <p:spPr>
          <a:xfrm>
            <a:off x="4288933" y="1633728"/>
            <a:ext cx="3609905" cy="2286787"/>
          </a:xfrm>
        </p:spPr>
        <p:txBody>
          <a:bodyPr/>
          <a:lstStyle>
            <a:lvl1pPr marL="0" indent="0">
              <a:buNone/>
              <a:defRPr sz="1867">
                <a:solidFill>
                  <a:srgbClr val="000000"/>
                </a:solidFill>
              </a:defRPr>
            </a:lvl1pPr>
            <a:lvl2pPr>
              <a:defRPr sz="1467"/>
            </a:lvl2pPr>
            <a:lvl3pPr>
              <a:defRPr sz="1467"/>
            </a:lvl3pPr>
            <a:lvl4pPr>
              <a:defRPr sz="1467"/>
            </a:lvl4pPr>
            <a:lvl5pPr>
              <a:defRPr sz="1467"/>
            </a:lvl5pPr>
            <a:lvl6pPr>
              <a:defRPr sz="2133"/>
            </a:lvl6pPr>
            <a:lvl7pPr>
              <a:defRPr sz="2133"/>
            </a:lvl7pPr>
            <a:lvl8pPr>
              <a:defRPr sz="2133"/>
            </a:lvl8pPr>
            <a:lvl9pPr>
              <a:defRPr sz="2133"/>
            </a:lvl9pPr>
          </a:lstStyle>
          <a:p>
            <a:pPr lvl="0"/>
            <a:r>
              <a:rPr lang="en-US" smtClean="0"/>
              <a:t>Click to edit Master text styles</a:t>
            </a:r>
          </a:p>
        </p:txBody>
      </p:sp>
      <p:sp>
        <p:nvSpPr>
          <p:cNvPr id="7" name="Content Placeholder 2"/>
          <p:cNvSpPr>
            <a:spLocks noGrp="1"/>
          </p:cNvSpPr>
          <p:nvPr>
            <p:ph sz="half" idx="13"/>
          </p:nvPr>
        </p:nvSpPr>
        <p:spPr>
          <a:xfrm>
            <a:off x="8102320" y="1633728"/>
            <a:ext cx="3609905" cy="2286787"/>
          </a:xfrm>
        </p:spPr>
        <p:txBody>
          <a:bodyPr/>
          <a:lstStyle>
            <a:lvl1pPr marL="0" indent="0">
              <a:buNone/>
              <a:defRPr sz="1867">
                <a:solidFill>
                  <a:srgbClr val="000000"/>
                </a:solidFill>
              </a:defRPr>
            </a:lvl1pPr>
            <a:lvl2pPr>
              <a:defRPr sz="1467"/>
            </a:lvl2pPr>
            <a:lvl3pPr>
              <a:defRPr sz="1467"/>
            </a:lvl3pPr>
            <a:lvl4pPr>
              <a:defRPr sz="1467"/>
            </a:lvl4pPr>
            <a:lvl5pPr>
              <a:defRPr sz="1467"/>
            </a:lvl5pPr>
            <a:lvl6pPr>
              <a:defRPr sz="2133"/>
            </a:lvl6pPr>
            <a:lvl7pPr>
              <a:defRPr sz="2133"/>
            </a:lvl7pPr>
            <a:lvl8pPr>
              <a:defRPr sz="2133"/>
            </a:lvl8pPr>
            <a:lvl9pPr>
              <a:defRPr sz="2133"/>
            </a:lvl9pPr>
          </a:lstStyle>
          <a:p>
            <a:pPr lvl="0"/>
            <a:r>
              <a:rPr lang="en-US" smtClean="0"/>
              <a:t>Click to edit Master text styles</a:t>
            </a:r>
          </a:p>
        </p:txBody>
      </p:sp>
      <p:sp>
        <p:nvSpPr>
          <p:cNvPr id="5" name="Title 4"/>
          <p:cNvSpPr>
            <a:spLocks noGrp="1"/>
          </p:cNvSpPr>
          <p:nvPr>
            <p:ph type="title"/>
          </p:nvPr>
        </p:nvSpPr>
        <p:spPr>
          <a:xfrm>
            <a:off x="476253" y="293688"/>
            <a:ext cx="11239500" cy="762000"/>
          </a:xfrm>
        </p:spPr>
        <p:txBody>
          <a:bodyPr/>
          <a:lstStyle/>
          <a:p>
            <a:r>
              <a:rPr lang="en-US" smtClean="0"/>
              <a:t>Click to edit Master title style</a:t>
            </a:r>
            <a:endParaRPr lang="en-US"/>
          </a:p>
        </p:txBody>
      </p:sp>
      <p:sp>
        <p:nvSpPr>
          <p:cNvPr id="2" name="Slide Number Placeholder 1"/>
          <p:cNvSpPr>
            <a:spLocks noGrp="1"/>
          </p:cNvSpPr>
          <p:nvPr>
            <p:ph type="sldNum" sz="quarter" idx="14"/>
          </p:nvPr>
        </p:nvSpPr>
        <p:spPr/>
        <p:txBody>
          <a:bodyPr/>
          <a:lstStyle/>
          <a:p>
            <a:pPr algn="r"/>
            <a:fld id="{6BCEAF00-35EE-2349-AC37-D94588E1CC52}" type="slidenum">
              <a:rPr>
                <a:solidFill>
                  <a:srgbClr val="000000"/>
                </a:solidFill>
              </a:rPr>
              <a:pPr algn="r"/>
              <a:t>‹#›</a:t>
            </a:fld>
            <a:endParaRPr>
              <a:solidFill>
                <a:srgbClr val="000000"/>
              </a:solidFill>
            </a:endParaRPr>
          </a:p>
        </p:txBody>
      </p:sp>
      <p:sp>
        <p:nvSpPr>
          <p:cNvPr id="8" name="Footer Placeholder 7"/>
          <p:cNvSpPr>
            <a:spLocks noGrp="1"/>
          </p:cNvSpPr>
          <p:nvPr>
            <p:ph type="ftr" sz="quarter" idx="15"/>
          </p:nvPr>
        </p:nvSpPr>
        <p:spPr/>
        <p:txBody>
          <a:bodyPr/>
          <a:lstStyle/>
          <a:p>
            <a:pPr algn="r"/>
            <a:r>
              <a:rPr smtClean="0">
                <a:solidFill>
                  <a:srgbClr val="000000"/>
                </a:solidFill>
              </a:rPr>
              <a:t>Proprietary</a:t>
            </a:r>
            <a:endParaRPr dirty="0">
              <a:solidFill>
                <a:srgbClr val="000000"/>
              </a:solidFill>
            </a:endParaRPr>
          </a:p>
        </p:txBody>
      </p:sp>
    </p:spTree>
    <p:custDataLst>
      <p:tags r:id="rId1"/>
    </p:custDataLst>
    <p:extLst>
      <p:ext uri="{BB962C8B-B14F-4D97-AF65-F5344CB8AC3E}">
        <p14:creationId xmlns:p14="http://schemas.microsoft.com/office/powerpoint/2010/main" val="3914188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
        <p:nvSpPr>
          <p:cNvPr id="2" name="Slide Number Placeholder 1"/>
          <p:cNvSpPr>
            <a:spLocks noGrp="1"/>
          </p:cNvSpPr>
          <p:nvPr>
            <p:ph type="sldNum" sz="quarter" idx="10"/>
          </p:nvPr>
        </p:nvSpPr>
        <p:spPr/>
        <p:txBody>
          <a:bodyPr/>
          <a:lstStyle/>
          <a:p>
            <a:pPr algn="r"/>
            <a:fld id="{6BCEAF00-35EE-2349-AC37-D94588E1CC52}" type="slidenum">
              <a:rPr>
                <a:solidFill>
                  <a:srgbClr val="000000"/>
                </a:solidFill>
              </a:rPr>
              <a:pPr algn="r"/>
              <a:t>‹#›</a:t>
            </a:fld>
            <a:endParaRPr>
              <a:solidFill>
                <a:srgbClr val="000000"/>
              </a:solidFill>
            </a:endParaRPr>
          </a:p>
        </p:txBody>
      </p:sp>
      <p:sp>
        <p:nvSpPr>
          <p:cNvPr id="4" name="Footer Placeholder 3"/>
          <p:cNvSpPr>
            <a:spLocks noGrp="1"/>
          </p:cNvSpPr>
          <p:nvPr>
            <p:ph type="ftr" sz="quarter" idx="11"/>
          </p:nvPr>
        </p:nvSpPr>
        <p:spPr/>
        <p:txBody>
          <a:bodyPr/>
          <a:lstStyle/>
          <a:p>
            <a:pPr algn="r"/>
            <a:r>
              <a:rPr smtClean="0">
                <a:solidFill>
                  <a:srgbClr val="000000"/>
                </a:solidFill>
              </a:rPr>
              <a:t>Proprietary</a:t>
            </a:r>
            <a:endParaRPr dirty="0">
              <a:solidFill>
                <a:srgbClr val="000000"/>
              </a:solidFill>
            </a:endParaRPr>
          </a:p>
        </p:txBody>
      </p:sp>
    </p:spTree>
    <p:custDataLst>
      <p:tags r:id="rId1"/>
    </p:custDataLst>
    <p:extLst>
      <p:ext uri="{BB962C8B-B14F-4D97-AF65-F5344CB8AC3E}">
        <p14:creationId xmlns:p14="http://schemas.microsoft.com/office/powerpoint/2010/main" val="2990041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2.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slideLayout" Target="../slideLayouts/slideLayout55.xml"/><Relationship Id="rId26" Type="http://schemas.openxmlformats.org/officeDocument/2006/relationships/slideLayout" Target="../slideLayouts/slideLayout63.xml"/><Relationship Id="rId3" Type="http://schemas.openxmlformats.org/officeDocument/2006/relationships/slideLayout" Target="../slideLayouts/slideLayout40.xml"/><Relationship Id="rId21" Type="http://schemas.openxmlformats.org/officeDocument/2006/relationships/slideLayout" Target="../slideLayouts/slideLayout58.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5" Type="http://schemas.openxmlformats.org/officeDocument/2006/relationships/slideLayout" Target="../slideLayouts/slideLayout62.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slideLayout" Target="../slideLayouts/slideLayout61.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slideLayout" Target="../slideLayouts/slideLayout60.xml"/><Relationship Id="rId28" Type="http://schemas.openxmlformats.org/officeDocument/2006/relationships/theme" Target="../theme/theme3.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slideLayout" Target="../slideLayouts/slideLayout59.xml"/><Relationship Id="rId27"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11321629" y="6446205"/>
            <a:ext cx="396239" cy="175260"/>
          </a:xfrm>
          <a:prstGeom prst="rect">
            <a:avLst/>
          </a:prstGeom>
          <a:noFill/>
          <a:ln>
            <a:noFill/>
          </a:ln>
        </p:spPr>
        <p:txBody>
          <a:bodyPr lIns="0" tIns="0" rIns="0" bIns="0"/>
          <a:lstStyle>
            <a:lvl1pPr>
              <a:defRPr lang="en-US" sz="933" smtClean="0">
                <a:solidFill>
                  <a:schemeClr val="tx1"/>
                </a:solidFill>
                <a:latin typeface="+mn-lt"/>
                <a:ea typeface="Arial"/>
                <a:cs typeface="Arial" charset="0"/>
              </a:defRPr>
            </a:lvl1pPr>
          </a:lstStyle>
          <a:p>
            <a:pPr algn="r"/>
            <a:fld id="{6BCEAF00-35EE-2349-AC37-D94588E1CC52}" type="slidenum">
              <a:rPr>
                <a:solidFill>
                  <a:srgbClr val="000000"/>
                </a:solidFill>
              </a:rPr>
              <a:pPr algn="r"/>
              <a:t>‹#›</a:t>
            </a:fld>
            <a:endParaRPr>
              <a:solidFill>
                <a:srgbClr val="000000"/>
              </a:solidFill>
            </a:endParaRPr>
          </a:p>
        </p:txBody>
      </p:sp>
      <p:sp>
        <p:nvSpPr>
          <p:cNvPr id="1026" name="Title Placeholder 1"/>
          <p:cNvSpPr>
            <a:spLocks noGrp="1"/>
          </p:cNvSpPr>
          <p:nvPr>
            <p:ph type="title"/>
          </p:nvPr>
        </p:nvSpPr>
        <p:spPr bwMode="auto">
          <a:xfrm>
            <a:off x="476253" y="293688"/>
            <a:ext cx="112395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476253" y="1312865"/>
            <a:ext cx="11239500" cy="48053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2" name="Picture 1" descr="exmo_red.png"/>
          <p:cNvPicPr>
            <a:picLocks noChangeAspect="1"/>
          </p:cNvPicPr>
          <p:nvPr/>
        </p:nvPicPr>
        <p:blipFill>
          <a:blip r:embed="rId29" cstate="print">
            <a:extLst>
              <a:ext uri="{28A0092B-C50C-407E-A947-70E740481C1C}">
                <a14:useLocalDpi xmlns:a14="http://schemas.microsoft.com/office/drawing/2010/main"/>
              </a:ext>
            </a:extLst>
          </a:blip>
          <a:stretch>
            <a:fillRect/>
          </a:stretch>
        </p:blipFill>
        <p:spPr>
          <a:xfrm>
            <a:off x="472723" y="6403987"/>
            <a:ext cx="1143000" cy="229093"/>
          </a:xfrm>
          <a:prstGeom prst="rect">
            <a:avLst/>
          </a:prstGeom>
        </p:spPr>
      </p:pic>
      <p:sp>
        <p:nvSpPr>
          <p:cNvPr id="9" name="Footer Placeholder 2"/>
          <p:cNvSpPr>
            <a:spLocks noGrp="1"/>
          </p:cNvSpPr>
          <p:nvPr>
            <p:ph type="ftr" sz="quarter" idx="3"/>
          </p:nvPr>
        </p:nvSpPr>
        <p:spPr>
          <a:xfrm>
            <a:off x="7445084" y="6446205"/>
            <a:ext cx="3860800" cy="184889"/>
          </a:xfrm>
          <a:prstGeom prst="rect">
            <a:avLst/>
          </a:prstGeom>
          <a:noFill/>
          <a:ln>
            <a:noFill/>
          </a:ln>
        </p:spPr>
        <p:txBody>
          <a:bodyPr lIns="0" tIns="0" rIns="0" bIns="0"/>
          <a:lstStyle>
            <a:lvl1pPr>
              <a:defRPr lang="en-US" sz="933">
                <a:latin typeface="+mn-lt"/>
                <a:ea typeface="Arial"/>
                <a:cs typeface="Arial" charset="0"/>
              </a:defRPr>
            </a:lvl1pPr>
          </a:lstStyle>
          <a:p>
            <a:pPr algn="r"/>
            <a:r>
              <a:rPr dirty="0" smtClean="0">
                <a:solidFill>
                  <a:srgbClr val="000000"/>
                </a:solidFill>
              </a:rPr>
              <a:t>Proprietary</a:t>
            </a:r>
            <a:endParaRPr dirty="0">
              <a:solidFill>
                <a:srgbClr val="000000"/>
              </a:solidFill>
            </a:endParaRPr>
          </a:p>
        </p:txBody>
      </p:sp>
    </p:spTree>
    <p:custDataLst>
      <p:tags r:id="rId28"/>
    </p:custDataLst>
    <p:extLst>
      <p:ext uri="{BB962C8B-B14F-4D97-AF65-F5344CB8AC3E}">
        <p14:creationId xmlns:p14="http://schemas.microsoft.com/office/powerpoint/2010/main" val="33047216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544245" rtl="0" eaLnBrk="1" fontAlgn="base" hangingPunct="1">
        <a:spcBef>
          <a:spcPct val="0"/>
        </a:spcBef>
        <a:spcAft>
          <a:spcPct val="0"/>
        </a:spcAft>
        <a:defRPr sz="3467" kern="1200">
          <a:solidFill>
            <a:schemeClr val="tx2"/>
          </a:solidFill>
          <a:latin typeface="EMprint" panose="020B0503020204020204" pitchFamily="34" charset="0"/>
          <a:ea typeface="EMprint" panose="020B0503020204020204" pitchFamily="34" charset="0"/>
          <a:cs typeface="Arial"/>
        </a:defRPr>
      </a:lvl1pPr>
      <a:lvl2pPr algn="l" defTabSz="544245" rtl="0" eaLnBrk="1" fontAlgn="base" hangingPunct="1">
        <a:spcBef>
          <a:spcPct val="0"/>
        </a:spcBef>
        <a:spcAft>
          <a:spcPct val="0"/>
        </a:spcAft>
        <a:defRPr sz="3333">
          <a:solidFill>
            <a:schemeClr val="tx1"/>
          </a:solidFill>
          <a:latin typeface="Arial" charset="0"/>
          <a:ea typeface="ヒラギノ角ゴ Pro W3" charset="0"/>
          <a:cs typeface="Arial" charset="0"/>
        </a:defRPr>
      </a:lvl2pPr>
      <a:lvl3pPr algn="l" defTabSz="544245" rtl="0" eaLnBrk="1" fontAlgn="base" hangingPunct="1">
        <a:spcBef>
          <a:spcPct val="0"/>
        </a:spcBef>
        <a:spcAft>
          <a:spcPct val="0"/>
        </a:spcAft>
        <a:defRPr sz="3333">
          <a:solidFill>
            <a:schemeClr val="tx1"/>
          </a:solidFill>
          <a:latin typeface="Arial" charset="0"/>
          <a:ea typeface="ヒラギノ角ゴ Pro W3" charset="0"/>
          <a:cs typeface="Arial" charset="0"/>
        </a:defRPr>
      </a:lvl3pPr>
      <a:lvl4pPr algn="l" defTabSz="544245" rtl="0" eaLnBrk="1" fontAlgn="base" hangingPunct="1">
        <a:spcBef>
          <a:spcPct val="0"/>
        </a:spcBef>
        <a:spcAft>
          <a:spcPct val="0"/>
        </a:spcAft>
        <a:defRPr sz="3333">
          <a:solidFill>
            <a:schemeClr val="tx1"/>
          </a:solidFill>
          <a:latin typeface="Arial" charset="0"/>
          <a:ea typeface="ヒラギノ角ゴ Pro W3" charset="0"/>
          <a:cs typeface="Arial" charset="0"/>
        </a:defRPr>
      </a:lvl4pPr>
      <a:lvl5pPr algn="l" defTabSz="544245" rtl="0" eaLnBrk="1" fontAlgn="base" hangingPunct="1">
        <a:spcBef>
          <a:spcPct val="0"/>
        </a:spcBef>
        <a:spcAft>
          <a:spcPct val="0"/>
        </a:spcAft>
        <a:defRPr sz="3333">
          <a:solidFill>
            <a:schemeClr val="tx1"/>
          </a:solidFill>
          <a:latin typeface="Arial" charset="0"/>
          <a:ea typeface="ヒラギノ角ゴ Pro W3" charset="0"/>
          <a:cs typeface="Arial" charset="0"/>
        </a:defRPr>
      </a:lvl5pPr>
      <a:lvl6pPr marL="544245" algn="l" defTabSz="544245" rtl="0" eaLnBrk="1" fontAlgn="base" hangingPunct="1">
        <a:spcBef>
          <a:spcPct val="0"/>
        </a:spcBef>
        <a:spcAft>
          <a:spcPct val="0"/>
        </a:spcAft>
        <a:defRPr sz="3333">
          <a:solidFill>
            <a:schemeClr val="tx1"/>
          </a:solidFill>
          <a:latin typeface="Arial" charset="0"/>
          <a:ea typeface="ヒラギノ角ゴ Pro W3" charset="0"/>
        </a:defRPr>
      </a:lvl6pPr>
      <a:lvl7pPr marL="1088490" algn="l" defTabSz="544245" rtl="0" eaLnBrk="1" fontAlgn="base" hangingPunct="1">
        <a:spcBef>
          <a:spcPct val="0"/>
        </a:spcBef>
        <a:spcAft>
          <a:spcPct val="0"/>
        </a:spcAft>
        <a:defRPr sz="3333">
          <a:solidFill>
            <a:schemeClr val="tx1"/>
          </a:solidFill>
          <a:latin typeface="Arial" charset="0"/>
          <a:ea typeface="ヒラギノ角ゴ Pro W3" charset="0"/>
        </a:defRPr>
      </a:lvl7pPr>
      <a:lvl8pPr marL="1632735" algn="l" defTabSz="544245" rtl="0" eaLnBrk="1" fontAlgn="base" hangingPunct="1">
        <a:spcBef>
          <a:spcPct val="0"/>
        </a:spcBef>
        <a:spcAft>
          <a:spcPct val="0"/>
        </a:spcAft>
        <a:defRPr sz="3333">
          <a:solidFill>
            <a:schemeClr val="tx1"/>
          </a:solidFill>
          <a:latin typeface="Arial" charset="0"/>
          <a:ea typeface="ヒラギノ角ゴ Pro W3" charset="0"/>
        </a:defRPr>
      </a:lvl8pPr>
      <a:lvl9pPr marL="2176980" algn="l" defTabSz="544245" rtl="0" eaLnBrk="1" fontAlgn="base" hangingPunct="1">
        <a:spcBef>
          <a:spcPct val="0"/>
        </a:spcBef>
        <a:spcAft>
          <a:spcPct val="0"/>
        </a:spcAft>
        <a:defRPr sz="3333">
          <a:solidFill>
            <a:schemeClr val="tx1"/>
          </a:solidFill>
          <a:latin typeface="Arial" charset="0"/>
          <a:ea typeface="ヒラギノ角ゴ Pro W3" charset="0"/>
        </a:defRPr>
      </a:lvl9pPr>
    </p:titleStyle>
    <p:bodyStyle>
      <a:lvl1pPr marL="270233" indent="-270233" algn="l" defTabSz="544245" rtl="0" eaLnBrk="1" fontAlgn="base" hangingPunct="1">
        <a:spcBef>
          <a:spcPts val="800"/>
        </a:spcBef>
        <a:spcAft>
          <a:spcPct val="0"/>
        </a:spcAft>
        <a:buFont typeface="Arial" charset="0"/>
        <a:buChar char="•"/>
        <a:defRPr sz="2133" kern="1200">
          <a:solidFill>
            <a:srgbClr val="000000"/>
          </a:solidFill>
          <a:latin typeface="EMprint" panose="020B0503020204020204" pitchFamily="34" charset="0"/>
          <a:ea typeface="EMprint" panose="020B0503020204020204" pitchFamily="34" charset="0"/>
          <a:cs typeface="Arial"/>
        </a:defRPr>
      </a:lvl1pPr>
      <a:lvl2pPr marL="651917" indent="-380990" algn="l" defTabSz="544245" rtl="0" eaLnBrk="1" fontAlgn="base" hangingPunct="1">
        <a:spcBef>
          <a:spcPts val="715"/>
        </a:spcBef>
        <a:spcAft>
          <a:spcPct val="0"/>
        </a:spcAft>
        <a:buFont typeface="Arial" charset="0"/>
        <a:buChar char="•"/>
        <a:defRPr kumimoji="0" lang="en-US" sz="1867" b="0" i="0" u="none" strike="noStrike" kern="1200" cap="none" spc="0" normalizeH="0" baseline="0" noProof="0" dirty="0" smtClean="0">
          <a:ln>
            <a:noFill/>
          </a:ln>
          <a:solidFill>
            <a:srgbClr val="000000"/>
          </a:solidFill>
          <a:effectLst/>
          <a:uLnTx/>
          <a:uFillTx/>
          <a:latin typeface="EMprint" panose="020B0503020204020204" pitchFamily="34" charset="0"/>
          <a:ea typeface="EMprint" panose="020B0503020204020204" pitchFamily="34" charset="0"/>
          <a:cs typeface="+mn-cs"/>
        </a:defRPr>
      </a:lvl2pPr>
      <a:lvl3pPr marL="920728" indent="-380990" algn="l" defTabSz="544245" rtl="0" eaLnBrk="1" fontAlgn="base" hangingPunct="1">
        <a:spcBef>
          <a:spcPct val="0"/>
        </a:spcBef>
        <a:spcAft>
          <a:spcPct val="0"/>
        </a:spcAft>
        <a:buFont typeface="Arial" charset="0"/>
        <a:buChar char="•"/>
        <a:defRPr kumimoji="0" lang="en-US" sz="1867" b="0" i="0" u="none" strike="noStrike" kern="1200" cap="none" spc="0" normalizeH="0" baseline="0" noProof="0" dirty="0" smtClean="0">
          <a:ln>
            <a:noFill/>
          </a:ln>
          <a:solidFill>
            <a:srgbClr val="000000"/>
          </a:solidFill>
          <a:effectLst/>
          <a:uLnTx/>
          <a:uFillTx/>
          <a:latin typeface="EMprint" panose="020B0503020204020204" pitchFamily="34" charset="0"/>
          <a:ea typeface="EMprint" panose="020B0503020204020204" pitchFamily="34" charset="0"/>
          <a:cs typeface="+mn-cs"/>
        </a:defRPr>
      </a:lvl3pPr>
      <a:lvl4pPr marL="1090381" indent="-270233" algn="l" defTabSz="678418" rtl="0" eaLnBrk="1" fontAlgn="base" hangingPunct="1">
        <a:spcBef>
          <a:spcPct val="0"/>
        </a:spcBef>
        <a:spcAft>
          <a:spcPct val="0"/>
        </a:spcAft>
        <a:buFont typeface="Arial" charset="0"/>
        <a:buChar char="•"/>
        <a:defRPr kumimoji="0" lang="en-US" sz="1867" b="0" i="0" u="none" strike="noStrike" kern="1200" cap="none" spc="0" normalizeH="0" baseline="0" noProof="0" dirty="0" smtClean="0">
          <a:ln>
            <a:noFill/>
          </a:ln>
          <a:solidFill>
            <a:srgbClr val="000000"/>
          </a:solidFill>
          <a:effectLst/>
          <a:uLnTx/>
          <a:uFillTx/>
          <a:latin typeface="EMprint" panose="020B0503020204020204" pitchFamily="34" charset="0"/>
          <a:ea typeface="EMprint" panose="020B0503020204020204" pitchFamily="34" charset="0"/>
          <a:cs typeface="+mn-cs"/>
        </a:defRPr>
      </a:lvl4pPr>
      <a:lvl5pPr marL="1360613" indent="-270233" algn="l" defTabSz="544245" rtl="0" eaLnBrk="1" fontAlgn="base" hangingPunct="1">
        <a:spcBef>
          <a:spcPct val="0"/>
        </a:spcBef>
        <a:spcAft>
          <a:spcPct val="0"/>
        </a:spcAft>
        <a:buFont typeface="Arial" charset="0"/>
        <a:buChar char="•"/>
        <a:defRPr kumimoji="0" lang="en-US" sz="1867" b="0" i="0" u="none" strike="noStrike" kern="1200" cap="none" spc="0" normalizeH="0" baseline="0" noProof="0" dirty="0">
          <a:ln>
            <a:noFill/>
          </a:ln>
          <a:solidFill>
            <a:srgbClr val="000000"/>
          </a:solidFill>
          <a:effectLst/>
          <a:uLnTx/>
          <a:uFillTx/>
          <a:latin typeface="EMprint" panose="020B0503020204020204" pitchFamily="34" charset="0"/>
          <a:ea typeface="EMprint" panose="020B0503020204020204" pitchFamily="34" charset="0"/>
          <a:cs typeface="+mn-cs"/>
        </a:defRPr>
      </a:lvl5pPr>
      <a:lvl6pPr marL="2993346" indent="-272123" algn="l" defTabSz="544245" rtl="0" eaLnBrk="1" latinLnBrk="0" hangingPunct="1">
        <a:spcBef>
          <a:spcPct val="20000"/>
        </a:spcBef>
        <a:buFont typeface="Arial"/>
        <a:buChar char="•"/>
        <a:defRPr sz="2400" kern="1200">
          <a:solidFill>
            <a:schemeClr val="tx1"/>
          </a:solidFill>
          <a:latin typeface="+mn-lt"/>
          <a:ea typeface="+mn-ea"/>
          <a:cs typeface="+mn-cs"/>
        </a:defRPr>
      </a:lvl6pPr>
      <a:lvl7pPr marL="3537592" indent="-272123" algn="l" defTabSz="544245" rtl="0" eaLnBrk="1" latinLnBrk="0" hangingPunct="1">
        <a:spcBef>
          <a:spcPct val="20000"/>
        </a:spcBef>
        <a:buFont typeface="Arial"/>
        <a:buChar char="•"/>
        <a:defRPr sz="2400" kern="1200">
          <a:solidFill>
            <a:schemeClr val="tx1"/>
          </a:solidFill>
          <a:latin typeface="+mn-lt"/>
          <a:ea typeface="+mn-ea"/>
          <a:cs typeface="+mn-cs"/>
        </a:defRPr>
      </a:lvl7pPr>
      <a:lvl8pPr marL="4081837" indent="-272123" algn="l" defTabSz="544245" rtl="0" eaLnBrk="1" latinLnBrk="0" hangingPunct="1">
        <a:spcBef>
          <a:spcPct val="20000"/>
        </a:spcBef>
        <a:buFont typeface="Arial"/>
        <a:buChar char="•"/>
        <a:defRPr sz="2400" kern="1200">
          <a:solidFill>
            <a:schemeClr val="tx1"/>
          </a:solidFill>
          <a:latin typeface="+mn-lt"/>
          <a:ea typeface="+mn-ea"/>
          <a:cs typeface="+mn-cs"/>
        </a:defRPr>
      </a:lvl8pPr>
      <a:lvl9pPr marL="4626082" indent="-272123" algn="l" defTabSz="544245" rtl="0" eaLnBrk="1" latinLnBrk="0" hangingPunct="1">
        <a:spcBef>
          <a:spcPct val="20000"/>
        </a:spcBef>
        <a:buFont typeface="Arial"/>
        <a:buChar char="•"/>
        <a:defRPr sz="2400" kern="1200">
          <a:solidFill>
            <a:schemeClr val="tx1"/>
          </a:solidFill>
          <a:latin typeface="+mn-lt"/>
          <a:ea typeface="+mn-ea"/>
          <a:cs typeface="+mn-cs"/>
        </a:defRPr>
      </a:lvl9pPr>
    </p:bodyStyle>
    <p:otherStyle>
      <a:defPPr>
        <a:defRPr lang="en-US"/>
      </a:defPPr>
      <a:lvl1pPr marL="0" algn="l" defTabSz="544245" rtl="0" eaLnBrk="1" latinLnBrk="0" hangingPunct="1">
        <a:defRPr sz="2133" kern="1200">
          <a:solidFill>
            <a:schemeClr val="tx1"/>
          </a:solidFill>
          <a:latin typeface="+mn-lt"/>
          <a:ea typeface="+mn-ea"/>
          <a:cs typeface="+mn-cs"/>
        </a:defRPr>
      </a:lvl1pPr>
      <a:lvl2pPr marL="544245" algn="l" defTabSz="544245" rtl="0" eaLnBrk="1" latinLnBrk="0" hangingPunct="1">
        <a:defRPr sz="2133" kern="1200">
          <a:solidFill>
            <a:schemeClr val="tx1"/>
          </a:solidFill>
          <a:latin typeface="+mn-lt"/>
          <a:ea typeface="+mn-ea"/>
          <a:cs typeface="+mn-cs"/>
        </a:defRPr>
      </a:lvl2pPr>
      <a:lvl3pPr marL="1088490" algn="l" defTabSz="544245" rtl="0" eaLnBrk="1" latinLnBrk="0" hangingPunct="1">
        <a:defRPr sz="2133" kern="1200">
          <a:solidFill>
            <a:schemeClr val="tx1"/>
          </a:solidFill>
          <a:latin typeface="+mn-lt"/>
          <a:ea typeface="+mn-ea"/>
          <a:cs typeface="+mn-cs"/>
        </a:defRPr>
      </a:lvl3pPr>
      <a:lvl4pPr marL="1632735" algn="l" defTabSz="544245" rtl="0" eaLnBrk="1" latinLnBrk="0" hangingPunct="1">
        <a:defRPr sz="2133" kern="1200">
          <a:solidFill>
            <a:schemeClr val="tx1"/>
          </a:solidFill>
          <a:latin typeface="+mn-lt"/>
          <a:ea typeface="+mn-ea"/>
          <a:cs typeface="+mn-cs"/>
        </a:defRPr>
      </a:lvl4pPr>
      <a:lvl5pPr marL="2176980" algn="l" defTabSz="544245" rtl="0" eaLnBrk="1" latinLnBrk="0" hangingPunct="1">
        <a:defRPr sz="2133" kern="1200">
          <a:solidFill>
            <a:schemeClr val="tx1"/>
          </a:solidFill>
          <a:latin typeface="+mn-lt"/>
          <a:ea typeface="+mn-ea"/>
          <a:cs typeface="+mn-cs"/>
        </a:defRPr>
      </a:lvl5pPr>
      <a:lvl6pPr marL="2721224" algn="l" defTabSz="544245" rtl="0" eaLnBrk="1" latinLnBrk="0" hangingPunct="1">
        <a:defRPr sz="2133" kern="1200">
          <a:solidFill>
            <a:schemeClr val="tx1"/>
          </a:solidFill>
          <a:latin typeface="+mn-lt"/>
          <a:ea typeface="+mn-ea"/>
          <a:cs typeface="+mn-cs"/>
        </a:defRPr>
      </a:lvl6pPr>
      <a:lvl7pPr marL="3265469" algn="l" defTabSz="544245" rtl="0" eaLnBrk="1" latinLnBrk="0" hangingPunct="1">
        <a:defRPr sz="2133" kern="1200">
          <a:solidFill>
            <a:schemeClr val="tx1"/>
          </a:solidFill>
          <a:latin typeface="+mn-lt"/>
          <a:ea typeface="+mn-ea"/>
          <a:cs typeface="+mn-cs"/>
        </a:defRPr>
      </a:lvl7pPr>
      <a:lvl8pPr marL="3809714" algn="l" defTabSz="544245" rtl="0" eaLnBrk="1" latinLnBrk="0" hangingPunct="1">
        <a:defRPr sz="2133" kern="1200">
          <a:solidFill>
            <a:schemeClr val="tx1"/>
          </a:solidFill>
          <a:latin typeface="+mn-lt"/>
          <a:ea typeface="+mn-ea"/>
          <a:cs typeface="+mn-cs"/>
        </a:defRPr>
      </a:lvl8pPr>
      <a:lvl9pPr marL="4353959" algn="l" defTabSz="544245" rtl="0" eaLnBrk="1" latinLnBrk="0" hangingPunct="1">
        <a:defRPr sz="213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0BA57B-48E0-4484-B7FD-B4A47A01C00A}" type="datetimeFigureOut">
              <a:rPr lang="en-GB" smtClean="0">
                <a:solidFill>
                  <a:prstClr val="black">
                    <a:tint val="75000"/>
                  </a:prstClr>
                </a:solidFill>
              </a:rPr>
              <a:pPr/>
              <a:t>24/05/2022</a:t>
            </a:fld>
            <a:endParaRPr lang="en-GB">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6FF79F-5841-4DE0-8F09-FF4561072659}"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10132608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93688"/>
            <a:ext cx="10972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609600" y="1312863"/>
            <a:ext cx="10972800" cy="480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28" name="Rectangle 6"/>
          <p:cNvSpPr>
            <a:spLocks noChangeArrowheads="1"/>
          </p:cNvSpPr>
          <p:nvPr/>
        </p:nvSpPr>
        <p:spPr bwMode="auto">
          <a:xfrm>
            <a:off x="11192933" y="6450013"/>
            <a:ext cx="389467"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a:fld id="{61EB682E-F9F7-A84A-866D-693BB3909AC4}" type="slidenum">
              <a:rPr lang="en-US" sz="800">
                <a:solidFill>
                  <a:srgbClr val="FFFFFF"/>
                </a:solidFill>
                <a:ea typeface="Arial"/>
                <a:cs typeface="Arial" charset="0"/>
              </a:rPr>
              <a:pPr algn="r"/>
              <a:t>‹#›</a:t>
            </a:fld>
            <a:endParaRPr lang="en-US" sz="800" dirty="0">
              <a:solidFill>
                <a:srgbClr val="FFFFFF"/>
              </a:solidFill>
              <a:ea typeface="Arial"/>
              <a:cs typeface="Arial" charset="0"/>
            </a:endParaRPr>
          </a:p>
        </p:txBody>
      </p:sp>
      <p:sp>
        <p:nvSpPr>
          <p:cNvPr id="2" name="Slide Number Placeholder 1"/>
          <p:cNvSpPr>
            <a:spLocks noGrp="1"/>
          </p:cNvSpPr>
          <p:nvPr>
            <p:ph type="sldNum" sz="quarter" idx="4"/>
          </p:nvPr>
        </p:nvSpPr>
        <p:spPr>
          <a:xfrm>
            <a:off x="4724400" y="6356353"/>
            <a:ext cx="2743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96675D14-DA89-4072-A9F7-203D4B93C36D}"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312797989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Lst>
  <p:timing>
    <p:tnLst>
      <p:par>
        <p:cTn id="1" dur="indefinite" restart="never" nodeType="tmRoot"/>
      </p:par>
    </p:tnLst>
  </p:timing>
  <p:hf sldNum="0" hdr="0" ftr="0" dt="0"/>
  <p:txStyles>
    <p:titleStyle>
      <a:lvl1pPr algn="l" defTabSz="457200" rtl="0" eaLnBrk="1" fontAlgn="base" hangingPunct="1">
        <a:spcBef>
          <a:spcPct val="0"/>
        </a:spcBef>
        <a:spcAft>
          <a:spcPct val="0"/>
        </a:spcAft>
        <a:defRPr sz="3200" kern="1200">
          <a:solidFill>
            <a:schemeClr val="tx2"/>
          </a:solidFill>
          <a:latin typeface="Arial"/>
          <a:ea typeface="Arial"/>
          <a:cs typeface="Arial"/>
        </a:defRPr>
      </a:lvl1pPr>
      <a:lvl2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2pPr>
      <a:lvl3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3pPr>
      <a:lvl4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4pPr>
      <a:lvl5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5pPr>
      <a:lvl6pPr marL="457200" algn="l" defTabSz="457200" rtl="0" eaLnBrk="1" fontAlgn="base" hangingPunct="1">
        <a:spcBef>
          <a:spcPct val="0"/>
        </a:spcBef>
        <a:spcAft>
          <a:spcPct val="0"/>
        </a:spcAft>
        <a:defRPr sz="2800">
          <a:solidFill>
            <a:schemeClr val="tx1"/>
          </a:solidFill>
          <a:latin typeface="Arial" charset="0"/>
          <a:ea typeface="ヒラギノ角ゴ Pro W3" charset="0"/>
        </a:defRPr>
      </a:lvl6pPr>
      <a:lvl7pPr marL="914400" algn="l" defTabSz="457200" rtl="0" eaLnBrk="1" fontAlgn="base" hangingPunct="1">
        <a:spcBef>
          <a:spcPct val="0"/>
        </a:spcBef>
        <a:spcAft>
          <a:spcPct val="0"/>
        </a:spcAft>
        <a:defRPr sz="2800">
          <a:solidFill>
            <a:schemeClr val="tx1"/>
          </a:solidFill>
          <a:latin typeface="Arial" charset="0"/>
          <a:ea typeface="ヒラギノ角ゴ Pro W3" charset="0"/>
        </a:defRPr>
      </a:lvl7pPr>
      <a:lvl8pPr marL="1371600" algn="l" defTabSz="457200" rtl="0" eaLnBrk="1" fontAlgn="base" hangingPunct="1">
        <a:spcBef>
          <a:spcPct val="0"/>
        </a:spcBef>
        <a:spcAft>
          <a:spcPct val="0"/>
        </a:spcAft>
        <a:defRPr sz="2800">
          <a:solidFill>
            <a:schemeClr val="tx1"/>
          </a:solidFill>
          <a:latin typeface="Arial" charset="0"/>
          <a:ea typeface="ヒラギノ角ゴ Pro W3" charset="0"/>
        </a:defRPr>
      </a:lvl8pPr>
      <a:lvl9pPr marL="1828800" algn="l" defTabSz="457200" rtl="0" eaLnBrk="1" fontAlgn="base" hangingPunct="1">
        <a:spcBef>
          <a:spcPct val="0"/>
        </a:spcBef>
        <a:spcAft>
          <a:spcPct val="0"/>
        </a:spcAft>
        <a:defRPr sz="2800">
          <a:solidFill>
            <a:schemeClr val="tx1"/>
          </a:solidFill>
          <a:latin typeface="Arial" charset="0"/>
          <a:ea typeface="ヒラギノ角ゴ Pro W3" charset="0"/>
        </a:defRPr>
      </a:lvl9pPr>
    </p:titleStyle>
    <p:bodyStyle>
      <a:lvl1pPr marL="227013" indent="-227013" algn="l" defTabSz="457200" rtl="0" eaLnBrk="1" fontAlgn="base" hangingPunct="1">
        <a:spcBef>
          <a:spcPct val="0"/>
        </a:spcBef>
        <a:spcAft>
          <a:spcPct val="0"/>
        </a:spcAft>
        <a:buFont typeface="Arial" charset="0"/>
        <a:buChar char="•"/>
        <a:defRPr sz="2000" kern="1200">
          <a:solidFill>
            <a:srgbClr val="000000"/>
          </a:solidFill>
          <a:latin typeface="+mn-lt"/>
          <a:ea typeface="Arial"/>
          <a:cs typeface="Arial"/>
        </a:defRPr>
      </a:lvl1pPr>
      <a:lvl2pPr marL="454025" indent="-227013" algn="l" defTabSz="457200" rtl="0" eaLnBrk="1" fontAlgn="base" hangingPunct="1">
        <a:spcBef>
          <a:spcPts val="600"/>
        </a:spcBef>
        <a:spcAft>
          <a:spcPct val="0"/>
        </a:spcAft>
        <a:buFont typeface="Arial" charset="0"/>
        <a:buChar char="•"/>
        <a:defRPr sz="1800" kern="1200">
          <a:solidFill>
            <a:srgbClr val="000000"/>
          </a:solidFill>
          <a:latin typeface="+mn-lt"/>
          <a:ea typeface="Arial"/>
          <a:cs typeface="+mn-cs"/>
        </a:defRPr>
      </a:lvl2pPr>
      <a:lvl3pPr marL="688975" indent="-234950" algn="l" defTabSz="457200" rtl="0" eaLnBrk="1" fontAlgn="base" hangingPunct="1">
        <a:spcBef>
          <a:spcPct val="0"/>
        </a:spcBef>
        <a:spcAft>
          <a:spcPct val="0"/>
        </a:spcAft>
        <a:buFont typeface="Arial" charset="0"/>
        <a:buChar char="•"/>
        <a:defRPr sz="1800" kern="1200">
          <a:solidFill>
            <a:srgbClr val="000000"/>
          </a:solidFill>
          <a:latin typeface="+mn-lt"/>
          <a:ea typeface="Arial"/>
          <a:cs typeface="+mn-cs"/>
        </a:defRPr>
      </a:lvl3pPr>
      <a:lvl4pPr marL="915988" indent="-227013" algn="l" defTabSz="569913" rtl="0" eaLnBrk="1" fontAlgn="base" hangingPunct="1">
        <a:spcBef>
          <a:spcPct val="0"/>
        </a:spcBef>
        <a:spcAft>
          <a:spcPct val="0"/>
        </a:spcAft>
        <a:buFont typeface="Arial" charset="0"/>
        <a:buChar char="•"/>
        <a:defRPr sz="1800" kern="1200">
          <a:solidFill>
            <a:srgbClr val="000000"/>
          </a:solidFill>
          <a:latin typeface="+mn-lt"/>
          <a:ea typeface="Arial"/>
          <a:cs typeface="+mn-cs"/>
        </a:defRPr>
      </a:lvl4pPr>
      <a:lvl5pPr marL="1143000" indent="-227013" algn="l" defTabSz="457200" rtl="0" eaLnBrk="1" fontAlgn="base" hangingPunct="1">
        <a:spcBef>
          <a:spcPct val="0"/>
        </a:spcBef>
        <a:spcAft>
          <a:spcPct val="0"/>
        </a:spcAft>
        <a:buFont typeface="Arial" charset="0"/>
        <a:buChar char="•"/>
        <a:defRPr sz="1800" kern="1200">
          <a:solidFill>
            <a:srgbClr val="000000"/>
          </a:solidFill>
          <a:latin typeface="+mn-lt"/>
          <a:ea typeface="Arial"/>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slideLayout" Target="../slideLayouts/slideLayout2.xml"/><Relationship Id="rId6" Type="http://schemas.openxmlformats.org/officeDocument/2006/relationships/image" Target="../media/image20.wmf"/><Relationship Id="rId11" Type="http://schemas.openxmlformats.org/officeDocument/2006/relationships/image" Target="../media/image25.wmf"/><Relationship Id="rId5" Type="http://schemas.openxmlformats.org/officeDocument/2006/relationships/image" Target="../media/image19.wmf"/><Relationship Id="rId10" Type="http://schemas.openxmlformats.org/officeDocument/2006/relationships/image" Target="../media/image24.wmf"/><Relationship Id="rId4" Type="http://schemas.openxmlformats.org/officeDocument/2006/relationships/image" Target="../media/image18.wmf"/><Relationship Id="rId9" Type="http://schemas.openxmlformats.org/officeDocument/2006/relationships/image" Target="../media/image23.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ctr"/>
            <a:r>
              <a:rPr lang="en-US" sz="3600" dirty="0" smtClean="0"/>
              <a:t>Module 2</a:t>
            </a:r>
            <a:br>
              <a:rPr lang="en-US" sz="3600" dirty="0" smtClean="0"/>
            </a:br>
            <a:r>
              <a:rPr lang="en-US" sz="6000" dirty="0" smtClean="0"/>
              <a:t>Market Fundamentals</a:t>
            </a:r>
            <a:endParaRPr lang="en-US" sz="4400" dirty="0"/>
          </a:p>
        </p:txBody>
      </p:sp>
    </p:spTree>
    <p:extLst>
      <p:ext uri="{BB962C8B-B14F-4D97-AF65-F5344CB8AC3E}">
        <p14:creationId xmlns:p14="http://schemas.microsoft.com/office/powerpoint/2010/main" val="3202059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4" name="Straight Connector 113"/>
          <p:cNvCxnSpPr/>
          <p:nvPr/>
        </p:nvCxnSpPr>
        <p:spPr>
          <a:xfrm flipV="1">
            <a:off x="593766" y="944088"/>
            <a:ext cx="11038115" cy="1187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636591" y="111737"/>
            <a:ext cx="10995290" cy="707886"/>
          </a:xfrm>
          <a:prstGeom prst="rect">
            <a:avLst/>
          </a:prstGeom>
          <a:noFill/>
        </p:spPr>
        <p:txBody>
          <a:bodyPr wrap="square" rtlCol="0">
            <a:spAutoFit/>
          </a:bodyPr>
          <a:lstStyle/>
          <a:p>
            <a:r>
              <a:rPr lang="en-US" sz="4000" dirty="0" smtClean="0">
                <a:solidFill>
                  <a:srgbClr val="000000"/>
                </a:solidFill>
              </a:rPr>
              <a:t>Refresh : Value Chain – Trading Interface</a:t>
            </a:r>
            <a:endParaRPr lang="en-GB" sz="4000" dirty="0">
              <a:solidFill>
                <a:srgbClr val="000000"/>
              </a:solidFill>
            </a:endParaRPr>
          </a:p>
        </p:txBody>
      </p:sp>
      <p:grpSp>
        <p:nvGrpSpPr>
          <p:cNvPr id="3" name="Group 2"/>
          <p:cNvGrpSpPr/>
          <p:nvPr/>
        </p:nvGrpSpPr>
        <p:grpSpPr>
          <a:xfrm>
            <a:off x="514826" y="1120948"/>
            <a:ext cx="9735397" cy="4102233"/>
            <a:chOff x="514826" y="1120948"/>
            <a:chExt cx="9735397" cy="4102233"/>
          </a:xfrm>
        </p:grpSpPr>
        <p:grpSp>
          <p:nvGrpSpPr>
            <p:cNvPr id="125" name="Group 124"/>
            <p:cNvGrpSpPr/>
            <p:nvPr/>
          </p:nvGrpSpPr>
          <p:grpSpPr>
            <a:xfrm>
              <a:off x="2095545" y="1400783"/>
              <a:ext cx="8154678" cy="3822398"/>
              <a:chOff x="2095545" y="1400783"/>
              <a:chExt cx="8154678" cy="3822398"/>
            </a:xfrm>
          </p:grpSpPr>
          <p:grpSp>
            <p:nvGrpSpPr>
              <p:cNvPr id="4" name="Group 3"/>
              <p:cNvGrpSpPr>
                <a:grpSpLocks/>
              </p:cNvGrpSpPr>
              <p:nvPr/>
            </p:nvGrpSpPr>
            <p:grpSpPr bwMode="auto">
              <a:xfrm>
                <a:off x="2179123" y="1400783"/>
                <a:ext cx="8071100" cy="3822398"/>
                <a:chOff x="250825" y="1371600"/>
                <a:chExt cx="9134475" cy="4495800"/>
              </a:xfrm>
            </p:grpSpPr>
            <p:grpSp>
              <p:nvGrpSpPr>
                <p:cNvPr id="5" name="Group 1157"/>
                <p:cNvGrpSpPr>
                  <a:grpSpLocks/>
                </p:cNvGrpSpPr>
                <p:nvPr/>
              </p:nvGrpSpPr>
              <p:grpSpPr bwMode="auto">
                <a:xfrm>
                  <a:off x="368300" y="1371600"/>
                  <a:ext cx="7888288" cy="4495800"/>
                  <a:chOff x="0" y="672"/>
                  <a:chExt cx="5599" cy="3314"/>
                </a:xfrm>
              </p:grpSpPr>
              <p:sp>
                <p:nvSpPr>
                  <p:cNvPr id="35" name="Freeform 1158"/>
                  <p:cNvSpPr>
                    <a:spLocks/>
                  </p:cNvSpPr>
                  <p:nvPr/>
                </p:nvSpPr>
                <p:spPr bwMode="auto">
                  <a:xfrm>
                    <a:off x="2353" y="928"/>
                    <a:ext cx="3246" cy="2577"/>
                  </a:xfrm>
                  <a:custGeom>
                    <a:avLst/>
                    <a:gdLst>
                      <a:gd name="T0" fmla="*/ 145305 w 2129"/>
                      <a:gd name="T1" fmla="*/ 59095 h 1889"/>
                      <a:gd name="T2" fmla="*/ 92323 w 2129"/>
                      <a:gd name="T3" fmla="*/ 69147 h 1889"/>
                      <a:gd name="T4" fmla="*/ 55380 w 2129"/>
                      <a:gd name="T5" fmla="*/ 78156 h 1889"/>
                      <a:gd name="T6" fmla="*/ 118277 w 2129"/>
                      <a:gd name="T7" fmla="*/ 81554 h 1889"/>
                      <a:gd name="T8" fmla="*/ 197039 w 2129"/>
                      <a:gd name="T9" fmla="*/ 84027 h 1889"/>
                      <a:gd name="T10" fmla="*/ 211284 w 2129"/>
                      <a:gd name="T11" fmla="*/ 83887 h 1889"/>
                      <a:gd name="T12" fmla="*/ 230150 w 2129"/>
                      <a:gd name="T13" fmla="*/ 83435 h 1889"/>
                      <a:gd name="T14" fmla="*/ 283674 w 2129"/>
                      <a:gd name="T15" fmla="*/ 72354 h 1889"/>
                      <a:gd name="T16" fmla="*/ 316948 w 2129"/>
                      <a:gd name="T17" fmla="*/ 72653 h 1889"/>
                      <a:gd name="T18" fmla="*/ 251679 w 2129"/>
                      <a:gd name="T19" fmla="*/ 84525 h 1889"/>
                      <a:gd name="T20" fmla="*/ 305932 w 2129"/>
                      <a:gd name="T21" fmla="*/ 91342 h 1889"/>
                      <a:gd name="T22" fmla="*/ 214613 w 2129"/>
                      <a:gd name="T23" fmla="*/ 97906 h 1889"/>
                      <a:gd name="T24" fmla="*/ 88772 w 2129"/>
                      <a:gd name="T25" fmla="*/ 92978 h 1889"/>
                      <a:gd name="T26" fmla="*/ 6344 w 2129"/>
                      <a:gd name="T27" fmla="*/ 126280 h 1889"/>
                      <a:gd name="T28" fmla="*/ 58224 w 2129"/>
                      <a:gd name="T29" fmla="*/ 139892 h 1889"/>
                      <a:gd name="T30" fmla="*/ 154616 w 2129"/>
                      <a:gd name="T31" fmla="*/ 145263 h 1889"/>
                      <a:gd name="T32" fmla="*/ 183991 w 2129"/>
                      <a:gd name="T33" fmla="*/ 181588 h 1889"/>
                      <a:gd name="T34" fmla="*/ 288746 w 2129"/>
                      <a:gd name="T35" fmla="*/ 186764 h 1889"/>
                      <a:gd name="T36" fmla="*/ 394317 w 2129"/>
                      <a:gd name="T37" fmla="*/ 131303 h 1889"/>
                      <a:gd name="T38" fmla="*/ 305316 w 2129"/>
                      <a:gd name="T39" fmla="*/ 110777 h 1889"/>
                      <a:gd name="T40" fmla="*/ 400620 w 2129"/>
                      <a:gd name="T41" fmla="*/ 123164 h 1889"/>
                      <a:gd name="T42" fmla="*/ 397200 w 2129"/>
                      <a:gd name="T43" fmla="*/ 110635 h 1889"/>
                      <a:gd name="T44" fmla="*/ 408167 w 2129"/>
                      <a:gd name="T45" fmla="*/ 106424 h 1889"/>
                      <a:gd name="T46" fmla="*/ 513633 w 2129"/>
                      <a:gd name="T47" fmla="*/ 113041 h 1889"/>
                      <a:gd name="T48" fmla="*/ 616822 w 2129"/>
                      <a:gd name="T49" fmla="*/ 114073 h 1889"/>
                      <a:gd name="T50" fmla="*/ 680936 w 2129"/>
                      <a:gd name="T51" fmla="*/ 142264 h 1889"/>
                      <a:gd name="T52" fmla="*/ 692906 w 2129"/>
                      <a:gd name="T53" fmla="*/ 130940 h 1889"/>
                      <a:gd name="T54" fmla="*/ 731376 w 2129"/>
                      <a:gd name="T55" fmla="*/ 116399 h 1889"/>
                      <a:gd name="T56" fmla="*/ 799137 w 2129"/>
                      <a:gd name="T57" fmla="*/ 98492 h 1889"/>
                      <a:gd name="T58" fmla="*/ 812453 w 2129"/>
                      <a:gd name="T59" fmla="*/ 84675 h 1889"/>
                      <a:gd name="T60" fmla="*/ 855680 w 2129"/>
                      <a:gd name="T61" fmla="*/ 78590 h 1889"/>
                      <a:gd name="T62" fmla="*/ 893557 w 2129"/>
                      <a:gd name="T63" fmla="*/ 58544 h 1889"/>
                      <a:gd name="T64" fmla="*/ 987098 w 2129"/>
                      <a:gd name="T65" fmla="*/ 47767 h 1889"/>
                      <a:gd name="T66" fmla="*/ 998338 w 2129"/>
                      <a:gd name="T67" fmla="*/ 50517 h 1889"/>
                      <a:gd name="T68" fmla="*/ 1032530 w 2129"/>
                      <a:gd name="T69" fmla="*/ 52035 h 1889"/>
                      <a:gd name="T70" fmla="*/ 1125337 w 2129"/>
                      <a:gd name="T71" fmla="*/ 40583 h 1889"/>
                      <a:gd name="T72" fmla="*/ 1155701 w 2129"/>
                      <a:gd name="T73" fmla="*/ 35055 h 1889"/>
                      <a:gd name="T74" fmla="*/ 1164794 w 2129"/>
                      <a:gd name="T75" fmla="*/ 31333 h 1889"/>
                      <a:gd name="T76" fmla="*/ 1024364 w 2129"/>
                      <a:gd name="T77" fmla="*/ 23519 h 1889"/>
                      <a:gd name="T78" fmla="*/ 890137 w 2129"/>
                      <a:gd name="T79" fmla="*/ 18814 h 1889"/>
                      <a:gd name="T80" fmla="*/ 780123 w 2129"/>
                      <a:gd name="T81" fmla="*/ 12341 h 1889"/>
                      <a:gd name="T82" fmla="*/ 696153 w 2129"/>
                      <a:gd name="T83" fmla="*/ 15064 h 1889"/>
                      <a:gd name="T84" fmla="*/ 678990 w 2129"/>
                      <a:gd name="T85" fmla="*/ 1981 h 1889"/>
                      <a:gd name="T86" fmla="*/ 596124 w 2129"/>
                      <a:gd name="T87" fmla="*/ 9183 h 1889"/>
                      <a:gd name="T88" fmla="*/ 545808 w 2129"/>
                      <a:gd name="T89" fmla="*/ 17091 h 1889"/>
                      <a:gd name="T90" fmla="*/ 548777 w 2129"/>
                      <a:gd name="T91" fmla="*/ 26478 h 1889"/>
                      <a:gd name="T92" fmla="*/ 508341 w 2129"/>
                      <a:gd name="T93" fmla="*/ 29116 h 1889"/>
                      <a:gd name="T94" fmla="*/ 486481 w 2129"/>
                      <a:gd name="T95" fmla="*/ 20182 h 1889"/>
                      <a:gd name="T96" fmla="*/ 408973 w 2129"/>
                      <a:gd name="T97" fmla="*/ 25011 h 1889"/>
                      <a:gd name="T98" fmla="*/ 327803 w 2129"/>
                      <a:gd name="T99" fmla="*/ 33111 h 1889"/>
                      <a:gd name="T100" fmla="*/ 336122 w 2129"/>
                      <a:gd name="T101" fmla="*/ 30101 h 1889"/>
                      <a:gd name="T102" fmla="*/ 264085 w 2129"/>
                      <a:gd name="T103" fmla="*/ 22065 h 1889"/>
                      <a:gd name="T104" fmla="*/ 233366 w 2129"/>
                      <a:gd name="T105" fmla="*/ 22065 h 1889"/>
                      <a:gd name="T106" fmla="*/ 201272 w 2129"/>
                      <a:gd name="T107" fmla="*/ 26121 h 1889"/>
                      <a:gd name="T108" fmla="*/ 137643 w 2129"/>
                      <a:gd name="T109" fmla="*/ 40351 h 1889"/>
                      <a:gd name="T110" fmla="*/ 130793 w 2129"/>
                      <a:gd name="T111" fmla="*/ 47147 h 1889"/>
                      <a:gd name="T112" fmla="*/ 193661 w 2129"/>
                      <a:gd name="T113" fmla="*/ 48985 h 1889"/>
                      <a:gd name="T114" fmla="*/ 238865 w 2129"/>
                      <a:gd name="T115" fmla="*/ 32085 h 1889"/>
                      <a:gd name="T116" fmla="*/ 235737 w 2129"/>
                      <a:gd name="T117" fmla="*/ 49835 h 1889"/>
                      <a:gd name="T118" fmla="*/ 181099 w 2129"/>
                      <a:gd name="T119" fmla="*/ 58860 h 188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129" h="1889">
                        <a:moveTo>
                          <a:pt x="290" y="555"/>
                        </a:moveTo>
                        <a:lnTo>
                          <a:pt x="291" y="549"/>
                        </a:lnTo>
                        <a:lnTo>
                          <a:pt x="276" y="538"/>
                        </a:lnTo>
                        <a:lnTo>
                          <a:pt x="277" y="522"/>
                        </a:lnTo>
                        <a:lnTo>
                          <a:pt x="290" y="510"/>
                        </a:lnTo>
                        <a:lnTo>
                          <a:pt x="282" y="504"/>
                        </a:lnTo>
                        <a:lnTo>
                          <a:pt x="286" y="481"/>
                        </a:lnTo>
                        <a:lnTo>
                          <a:pt x="266" y="498"/>
                        </a:lnTo>
                        <a:lnTo>
                          <a:pt x="263" y="524"/>
                        </a:lnTo>
                        <a:lnTo>
                          <a:pt x="269" y="538"/>
                        </a:lnTo>
                        <a:lnTo>
                          <a:pt x="268" y="568"/>
                        </a:lnTo>
                        <a:lnTo>
                          <a:pt x="260" y="560"/>
                        </a:lnTo>
                        <a:lnTo>
                          <a:pt x="252" y="571"/>
                        </a:lnTo>
                        <a:lnTo>
                          <a:pt x="235" y="571"/>
                        </a:lnTo>
                        <a:lnTo>
                          <a:pt x="235" y="586"/>
                        </a:lnTo>
                        <a:lnTo>
                          <a:pt x="229" y="576"/>
                        </a:lnTo>
                        <a:lnTo>
                          <a:pt x="225" y="593"/>
                        </a:lnTo>
                        <a:lnTo>
                          <a:pt x="231" y="597"/>
                        </a:lnTo>
                        <a:lnTo>
                          <a:pt x="215" y="605"/>
                        </a:lnTo>
                        <a:lnTo>
                          <a:pt x="209" y="608"/>
                        </a:lnTo>
                        <a:lnTo>
                          <a:pt x="199" y="613"/>
                        </a:lnTo>
                        <a:lnTo>
                          <a:pt x="187" y="640"/>
                        </a:lnTo>
                        <a:lnTo>
                          <a:pt x="162" y="637"/>
                        </a:lnTo>
                        <a:lnTo>
                          <a:pt x="165" y="655"/>
                        </a:lnTo>
                        <a:lnTo>
                          <a:pt x="134" y="656"/>
                        </a:lnTo>
                        <a:lnTo>
                          <a:pt x="134" y="658"/>
                        </a:lnTo>
                        <a:lnTo>
                          <a:pt x="137" y="669"/>
                        </a:lnTo>
                        <a:lnTo>
                          <a:pt x="164" y="678"/>
                        </a:lnTo>
                        <a:lnTo>
                          <a:pt x="160" y="686"/>
                        </a:lnTo>
                        <a:lnTo>
                          <a:pt x="169" y="695"/>
                        </a:lnTo>
                        <a:lnTo>
                          <a:pt x="166" y="696"/>
                        </a:lnTo>
                        <a:lnTo>
                          <a:pt x="169" y="694"/>
                        </a:lnTo>
                        <a:lnTo>
                          <a:pt x="174" y="714"/>
                        </a:lnTo>
                        <a:lnTo>
                          <a:pt x="162" y="745"/>
                        </a:lnTo>
                        <a:lnTo>
                          <a:pt x="160" y="745"/>
                        </a:lnTo>
                        <a:lnTo>
                          <a:pt x="99" y="741"/>
                        </a:lnTo>
                        <a:lnTo>
                          <a:pt x="87" y="752"/>
                        </a:lnTo>
                        <a:lnTo>
                          <a:pt x="91" y="771"/>
                        </a:lnTo>
                        <a:lnTo>
                          <a:pt x="87" y="823"/>
                        </a:lnTo>
                        <a:lnTo>
                          <a:pt x="93" y="826"/>
                        </a:lnTo>
                        <a:lnTo>
                          <a:pt x="91" y="849"/>
                        </a:lnTo>
                        <a:lnTo>
                          <a:pt x="106" y="847"/>
                        </a:lnTo>
                        <a:lnTo>
                          <a:pt x="126" y="864"/>
                        </a:lnTo>
                        <a:lnTo>
                          <a:pt x="160" y="853"/>
                        </a:lnTo>
                        <a:lnTo>
                          <a:pt x="184" y="823"/>
                        </a:lnTo>
                        <a:lnTo>
                          <a:pt x="178" y="812"/>
                        </a:lnTo>
                        <a:lnTo>
                          <a:pt x="189" y="789"/>
                        </a:lnTo>
                        <a:lnTo>
                          <a:pt x="212" y="773"/>
                        </a:lnTo>
                        <a:lnTo>
                          <a:pt x="213" y="760"/>
                        </a:lnTo>
                        <a:lnTo>
                          <a:pt x="213" y="748"/>
                        </a:lnTo>
                        <a:lnTo>
                          <a:pt x="223" y="742"/>
                        </a:lnTo>
                        <a:lnTo>
                          <a:pt x="245" y="751"/>
                        </a:lnTo>
                        <a:lnTo>
                          <a:pt x="257" y="738"/>
                        </a:lnTo>
                        <a:lnTo>
                          <a:pt x="270" y="729"/>
                        </a:lnTo>
                        <a:lnTo>
                          <a:pt x="285" y="734"/>
                        </a:lnTo>
                        <a:lnTo>
                          <a:pt x="295" y="760"/>
                        </a:lnTo>
                        <a:lnTo>
                          <a:pt x="340" y="799"/>
                        </a:lnTo>
                        <a:lnTo>
                          <a:pt x="345" y="835"/>
                        </a:lnTo>
                        <a:lnTo>
                          <a:pt x="355" y="817"/>
                        </a:lnTo>
                        <a:lnTo>
                          <a:pt x="352" y="796"/>
                        </a:lnTo>
                        <a:lnTo>
                          <a:pt x="369" y="799"/>
                        </a:lnTo>
                        <a:lnTo>
                          <a:pt x="342" y="776"/>
                        </a:lnTo>
                        <a:lnTo>
                          <a:pt x="345" y="768"/>
                        </a:lnTo>
                        <a:lnTo>
                          <a:pt x="330" y="766"/>
                        </a:lnTo>
                        <a:lnTo>
                          <a:pt x="307" y="732"/>
                        </a:lnTo>
                        <a:lnTo>
                          <a:pt x="306" y="711"/>
                        </a:lnTo>
                        <a:lnTo>
                          <a:pt x="319" y="710"/>
                        </a:lnTo>
                        <a:lnTo>
                          <a:pt x="321" y="720"/>
                        </a:lnTo>
                        <a:lnTo>
                          <a:pt x="328" y="713"/>
                        </a:lnTo>
                        <a:lnTo>
                          <a:pt x="345" y="742"/>
                        </a:lnTo>
                        <a:lnTo>
                          <a:pt x="379" y="769"/>
                        </a:lnTo>
                        <a:lnTo>
                          <a:pt x="378" y="795"/>
                        </a:lnTo>
                        <a:lnTo>
                          <a:pt x="387" y="807"/>
                        </a:lnTo>
                        <a:lnTo>
                          <a:pt x="396" y="829"/>
                        </a:lnTo>
                        <a:lnTo>
                          <a:pt x="416" y="830"/>
                        </a:lnTo>
                        <a:lnTo>
                          <a:pt x="396" y="837"/>
                        </a:lnTo>
                        <a:lnTo>
                          <a:pt x="402" y="852"/>
                        </a:lnTo>
                        <a:lnTo>
                          <a:pt x="416" y="858"/>
                        </a:lnTo>
                        <a:lnTo>
                          <a:pt x="413" y="843"/>
                        </a:lnTo>
                        <a:lnTo>
                          <a:pt x="426" y="840"/>
                        </a:lnTo>
                        <a:lnTo>
                          <a:pt x="426" y="830"/>
                        </a:lnTo>
                        <a:lnTo>
                          <a:pt x="411" y="818"/>
                        </a:lnTo>
                        <a:lnTo>
                          <a:pt x="419" y="814"/>
                        </a:lnTo>
                        <a:lnTo>
                          <a:pt x="412" y="791"/>
                        </a:lnTo>
                        <a:lnTo>
                          <a:pt x="422" y="803"/>
                        </a:lnTo>
                        <a:lnTo>
                          <a:pt x="430" y="785"/>
                        </a:lnTo>
                        <a:lnTo>
                          <a:pt x="449" y="790"/>
                        </a:lnTo>
                        <a:lnTo>
                          <a:pt x="454" y="790"/>
                        </a:lnTo>
                        <a:lnTo>
                          <a:pt x="449" y="801"/>
                        </a:lnTo>
                        <a:lnTo>
                          <a:pt x="461" y="785"/>
                        </a:lnTo>
                        <a:lnTo>
                          <a:pt x="476" y="785"/>
                        </a:lnTo>
                        <a:lnTo>
                          <a:pt x="461" y="760"/>
                        </a:lnTo>
                        <a:lnTo>
                          <a:pt x="472" y="739"/>
                        </a:lnTo>
                        <a:lnTo>
                          <a:pt x="484" y="711"/>
                        </a:lnTo>
                        <a:lnTo>
                          <a:pt x="489" y="694"/>
                        </a:lnTo>
                        <a:lnTo>
                          <a:pt x="507" y="686"/>
                        </a:lnTo>
                        <a:lnTo>
                          <a:pt x="506" y="695"/>
                        </a:lnTo>
                        <a:lnTo>
                          <a:pt x="524" y="699"/>
                        </a:lnTo>
                        <a:lnTo>
                          <a:pt x="513" y="711"/>
                        </a:lnTo>
                        <a:lnTo>
                          <a:pt x="528" y="728"/>
                        </a:lnTo>
                        <a:lnTo>
                          <a:pt x="527" y="729"/>
                        </a:lnTo>
                        <a:lnTo>
                          <a:pt x="555" y="710"/>
                        </a:lnTo>
                        <a:lnTo>
                          <a:pt x="539" y="712"/>
                        </a:lnTo>
                        <a:lnTo>
                          <a:pt x="525" y="695"/>
                        </a:lnTo>
                        <a:lnTo>
                          <a:pt x="538" y="701"/>
                        </a:lnTo>
                        <a:lnTo>
                          <a:pt x="539" y="692"/>
                        </a:lnTo>
                        <a:lnTo>
                          <a:pt x="581" y="677"/>
                        </a:lnTo>
                        <a:lnTo>
                          <a:pt x="567" y="688"/>
                        </a:lnTo>
                        <a:lnTo>
                          <a:pt x="574" y="699"/>
                        </a:lnTo>
                        <a:lnTo>
                          <a:pt x="555" y="714"/>
                        </a:lnTo>
                        <a:lnTo>
                          <a:pt x="603" y="753"/>
                        </a:lnTo>
                        <a:lnTo>
                          <a:pt x="605" y="776"/>
                        </a:lnTo>
                        <a:lnTo>
                          <a:pt x="605" y="774"/>
                        </a:lnTo>
                        <a:lnTo>
                          <a:pt x="570" y="785"/>
                        </a:lnTo>
                        <a:lnTo>
                          <a:pt x="539" y="766"/>
                        </a:lnTo>
                        <a:lnTo>
                          <a:pt x="522" y="767"/>
                        </a:lnTo>
                        <a:lnTo>
                          <a:pt x="499" y="784"/>
                        </a:lnTo>
                        <a:lnTo>
                          <a:pt x="480" y="779"/>
                        </a:lnTo>
                        <a:lnTo>
                          <a:pt x="486" y="789"/>
                        </a:lnTo>
                        <a:lnTo>
                          <a:pt x="450" y="801"/>
                        </a:lnTo>
                        <a:lnTo>
                          <a:pt x="459" y="829"/>
                        </a:lnTo>
                        <a:lnTo>
                          <a:pt x="450" y="829"/>
                        </a:lnTo>
                        <a:lnTo>
                          <a:pt x="459" y="832"/>
                        </a:lnTo>
                        <a:lnTo>
                          <a:pt x="461" y="850"/>
                        </a:lnTo>
                        <a:lnTo>
                          <a:pt x="471" y="849"/>
                        </a:lnTo>
                        <a:lnTo>
                          <a:pt x="461" y="853"/>
                        </a:lnTo>
                        <a:lnTo>
                          <a:pt x="472" y="852"/>
                        </a:lnTo>
                        <a:lnTo>
                          <a:pt x="487" y="862"/>
                        </a:lnTo>
                        <a:lnTo>
                          <a:pt x="499" y="851"/>
                        </a:lnTo>
                        <a:lnTo>
                          <a:pt x="516" y="865"/>
                        </a:lnTo>
                        <a:lnTo>
                          <a:pt x="549" y="851"/>
                        </a:lnTo>
                        <a:lnTo>
                          <a:pt x="547" y="866"/>
                        </a:lnTo>
                        <a:lnTo>
                          <a:pt x="547" y="887"/>
                        </a:lnTo>
                        <a:lnTo>
                          <a:pt x="538" y="912"/>
                        </a:lnTo>
                        <a:lnTo>
                          <a:pt x="530" y="939"/>
                        </a:lnTo>
                        <a:lnTo>
                          <a:pt x="528" y="939"/>
                        </a:lnTo>
                        <a:lnTo>
                          <a:pt x="507" y="944"/>
                        </a:lnTo>
                        <a:lnTo>
                          <a:pt x="506" y="937"/>
                        </a:lnTo>
                        <a:lnTo>
                          <a:pt x="493" y="937"/>
                        </a:lnTo>
                        <a:lnTo>
                          <a:pt x="476" y="948"/>
                        </a:lnTo>
                        <a:lnTo>
                          <a:pt x="434" y="934"/>
                        </a:lnTo>
                        <a:lnTo>
                          <a:pt x="435" y="934"/>
                        </a:lnTo>
                        <a:lnTo>
                          <a:pt x="393" y="916"/>
                        </a:lnTo>
                        <a:lnTo>
                          <a:pt x="384" y="928"/>
                        </a:lnTo>
                        <a:lnTo>
                          <a:pt x="383" y="949"/>
                        </a:lnTo>
                        <a:lnTo>
                          <a:pt x="372" y="954"/>
                        </a:lnTo>
                        <a:lnTo>
                          <a:pt x="341" y="939"/>
                        </a:lnTo>
                        <a:lnTo>
                          <a:pt x="335" y="923"/>
                        </a:lnTo>
                        <a:lnTo>
                          <a:pt x="296" y="912"/>
                        </a:lnTo>
                        <a:lnTo>
                          <a:pt x="281" y="898"/>
                        </a:lnTo>
                        <a:lnTo>
                          <a:pt x="295" y="879"/>
                        </a:lnTo>
                        <a:lnTo>
                          <a:pt x="288" y="862"/>
                        </a:lnTo>
                        <a:lnTo>
                          <a:pt x="293" y="850"/>
                        </a:lnTo>
                        <a:lnTo>
                          <a:pt x="197" y="857"/>
                        </a:lnTo>
                        <a:lnTo>
                          <a:pt x="157" y="879"/>
                        </a:lnTo>
                        <a:lnTo>
                          <a:pt x="159" y="881"/>
                        </a:lnTo>
                        <a:lnTo>
                          <a:pt x="121" y="869"/>
                        </a:lnTo>
                        <a:lnTo>
                          <a:pt x="111" y="894"/>
                        </a:lnTo>
                        <a:lnTo>
                          <a:pt x="87" y="920"/>
                        </a:lnTo>
                        <a:lnTo>
                          <a:pt x="77" y="970"/>
                        </a:lnTo>
                        <a:lnTo>
                          <a:pt x="48" y="993"/>
                        </a:lnTo>
                        <a:lnTo>
                          <a:pt x="8" y="1091"/>
                        </a:lnTo>
                        <a:lnTo>
                          <a:pt x="15" y="1103"/>
                        </a:lnTo>
                        <a:lnTo>
                          <a:pt x="17" y="1128"/>
                        </a:lnTo>
                        <a:lnTo>
                          <a:pt x="11" y="1162"/>
                        </a:lnTo>
                        <a:lnTo>
                          <a:pt x="10" y="1162"/>
                        </a:lnTo>
                        <a:lnTo>
                          <a:pt x="0" y="1182"/>
                        </a:lnTo>
                        <a:lnTo>
                          <a:pt x="11" y="1197"/>
                        </a:lnTo>
                        <a:lnTo>
                          <a:pt x="9" y="1207"/>
                        </a:lnTo>
                        <a:lnTo>
                          <a:pt x="9" y="1214"/>
                        </a:lnTo>
                        <a:lnTo>
                          <a:pt x="18" y="1224"/>
                        </a:lnTo>
                        <a:lnTo>
                          <a:pt x="29" y="1222"/>
                        </a:lnTo>
                        <a:lnTo>
                          <a:pt x="22" y="1224"/>
                        </a:lnTo>
                        <a:lnTo>
                          <a:pt x="28" y="1237"/>
                        </a:lnTo>
                        <a:lnTo>
                          <a:pt x="46" y="1261"/>
                        </a:lnTo>
                        <a:lnTo>
                          <a:pt x="46" y="1262"/>
                        </a:lnTo>
                        <a:lnTo>
                          <a:pt x="49" y="1280"/>
                        </a:lnTo>
                        <a:lnTo>
                          <a:pt x="46" y="1262"/>
                        </a:lnTo>
                        <a:lnTo>
                          <a:pt x="49" y="1279"/>
                        </a:lnTo>
                        <a:lnTo>
                          <a:pt x="104" y="1326"/>
                        </a:lnTo>
                        <a:lnTo>
                          <a:pt x="148" y="1319"/>
                        </a:lnTo>
                        <a:lnTo>
                          <a:pt x="160" y="1324"/>
                        </a:lnTo>
                        <a:lnTo>
                          <a:pt x="193" y="1305"/>
                        </a:lnTo>
                        <a:lnTo>
                          <a:pt x="201" y="1301"/>
                        </a:lnTo>
                        <a:lnTo>
                          <a:pt x="209" y="1303"/>
                        </a:lnTo>
                        <a:lnTo>
                          <a:pt x="229" y="1305"/>
                        </a:lnTo>
                        <a:lnTo>
                          <a:pt x="245" y="1330"/>
                        </a:lnTo>
                        <a:lnTo>
                          <a:pt x="245" y="1331"/>
                        </a:lnTo>
                        <a:lnTo>
                          <a:pt x="266" y="1322"/>
                        </a:lnTo>
                        <a:lnTo>
                          <a:pt x="280" y="1334"/>
                        </a:lnTo>
                        <a:lnTo>
                          <a:pt x="280" y="1360"/>
                        </a:lnTo>
                        <a:lnTo>
                          <a:pt x="277" y="1377"/>
                        </a:lnTo>
                        <a:lnTo>
                          <a:pt x="281" y="1386"/>
                        </a:lnTo>
                        <a:lnTo>
                          <a:pt x="276" y="1385"/>
                        </a:lnTo>
                        <a:lnTo>
                          <a:pt x="269" y="1400"/>
                        </a:lnTo>
                        <a:lnTo>
                          <a:pt x="295" y="1445"/>
                        </a:lnTo>
                        <a:lnTo>
                          <a:pt x="304" y="1460"/>
                        </a:lnTo>
                        <a:lnTo>
                          <a:pt x="306" y="1470"/>
                        </a:lnTo>
                        <a:lnTo>
                          <a:pt x="306" y="1478"/>
                        </a:lnTo>
                        <a:lnTo>
                          <a:pt x="321" y="1541"/>
                        </a:lnTo>
                        <a:lnTo>
                          <a:pt x="323" y="1541"/>
                        </a:lnTo>
                        <a:lnTo>
                          <a:pt x="301" y="1633"/>
                        </a:lnTo>
                        <a:lnTo>
                          <a:pt x="327" y="1708"/>
                        </a:lnTo>
                        <a:lnTo>
                          <a:pt x="329" y="1721"/>
                        </a:lnTo>
                        <a:lnTo>
                          <a:pt x="335" y="1781"/>
                        </a:lnTo>
                        <a:lnTo>
                          <a:pt x="349" y="1800"/>
                        </a:lnTo>
                        <a:lnTo>
                          <a:pt x="348" y="1800"/>
                        </a:lnTo>
                        <a:lnTo>
                          <a:pt x="367" y="1849"/>
                        </a:lnTo>
                        <a:lnTo>
                          <a:pt x="366" y="1849"/>
                        </a:lnTo>
                        <a:lnTo>
                          <a:pt x="362" y="1867"/>
                        </a:lnTo>
                        <a:lnTo>
                          <a:pt x="368" y="1888"/>
                        </a:lnTo>
                        <a:lnTo>
                          <a:pt x="433" y="1886"/>
                        </a:lnTo>
                        <a:lnTo>
                          <a:pt x="458" y="1874"/>
                        </a:lnTo>
                        <a:lnTo>
                          <a:pt x="487" y="1840"/>
                        </a:lnTo>
                        <a:lnTo>
                          <a:pt x="512" y="1797"/>
                        </a:lnTo>
                        <a:lnTo>
                          <a:pt x="516" y="1770"/>
                        </a:lnTo>
                        <a:lnTo>
                          <a:pt x="516" y="1754"/>
                        </a:lnTo>
                        <a:lnTo>
                          <a:pt x="542" y="1733"/>
                        </a:lnTo>
                        <a:lnTo>
                          <a:pt x="535" y="1670"/>
                        </a:lnTo>
                        <a:lnTo>
                          <a:pt x="593" y="1608"/>
                        </a:lnTo>
                        <a:lnTo>
                          <a:pt x="592" y="1529"/>
                        </a:lnTo>
                        <a:lnTo>
                          <a:pt x="586" y="1502"/>
                        </a:lnTo>
                        <a:lnTo>
                          <a:pt x="575" y="1473"/>
                        </a:lnTo>
                        <a:lnTo>
                          <a:pt x="588" y="1447"/>
                        </a:lnTo>
                        <a:lnTo>
                          <a:pt x="602" y="1417"/>
                        </a:lnTo>
                        <a:lnTo>
                          <a:pt x="668" y="1333"/>
                        </a:lnTo>
                        <a:lnTo>
                          <a:pt x="705" y="1244"/>
                        </a:lnTo>
                        <a:lnTo>
                          <a:pt x="705" y="1245"/>
                        </a:lnTo>
                        <a:lnTo>
                          <a:pt x="701" y="1223"/>
                        </a:lnTo>
                        <a:lnTo>
                          <a:pt x="640" y="1244"/>
                        </a:lnTo>
                        <a:lnTo>
                          <a:pt x="623" y="1228"/>
                        </a:lnTo>
                        <a:lnTo>
                          <a:pt x="615" y="1227"/>
                        </a:lnTo>
                        <a:lnTo>
                          <a:pt x="625" y="1222"/>
                        </a:lnTo>
                        <a:lnTo>
                          <a:pt x="620" y="1212"/>
                        </a:lnTo>
                        <a:lnTo>
                          <a:pt x="586" y="1175"/>
                        </a:lnTo>
                        <a:lnTo>
                          <a:pt x="573" y="1134"/>
                        </a:lnTo>
                        <a:lnTo>
                          <a:pt x="562" y="1123"/>
                        </a:lnTo>
                        <a:lnTo>
                          <a:pt x="556" y="1078"/>
                        </a:lnTo>
                        <a:lnTo>
                          <a:pt x="545" y="1064"/>
                        </a:lnTo>
                        <a:lnTo>
                          <a:pt x="546" y="1050"/>
                        </a:lnTo>
                        <a:lnTo>
                          <a:pt x="511" y="966"/>
                        </a:lnTo>
                        <a:lnTo>
                          <a:pt x="527" y="993"/>
                        </a:lnTo>
                        <a:lnTo>
                          <a:pt x="536" y="968"/>
                        </a:lnTo>
                        <a:lnTo>
                          <a:pt x="535" y="989"/>
                        </a:lnTo>
                        <a:lnTo>
                          <a:pt x="572" y="1051"/>
                        </a:lnTo>
                        <a:lnTo>
                          <a:pt x="583" y="1097"/>
                        </a:lnTo>
                        <a:lnTo>
                          <a:pt x="598" y="1115"/>
                        </a:lnTo>
                        <a:lnTo>
                          <a:pt x="617" y="1159"/>
                        </a:lnTo>
                        <a:lnTo>
                          <a:pt x="617" y="1158"/>
                        </a:lnTo>
                        <a:lnTo>
                          <a:pt x="625" y="1210"/>
                        </a:lnTo>
                        <a:lnTo>
                          <a:pt x="679" y="1193"/>
                        </a:lnTo>
                        <a:lnTo>
                          <a:pt x="716" y="1168"/>
                        </a:lnTo>
                        <a:lnTo>
                          <a:pt x="723" y="1155"/>
                        </a:lnTo>
                        <a:lnTo>
                          <a:pt x="723" y="1156"/>
                        </a:lnTo>
                        <a:lnTo>
                          <a:pt x="742" y="1152"/>
                        </a:lnTo>
                        <a:lnTo>
                          <a:pt x="772" y="1120"/>
                        </a:lnTo>
                        <a:lnTo>
                          <a:pt x="772" y="1107"/>
                        </a:lnTo>
                        <a:lnTo>
                          <a:pt x="790" y="1080"/>
                        </a:lnTo>
                        <a:lnTo>
                          <a:pt x="792" y="1071"/>
                        </a:lnTo>
                        <a:lnTo>
                          <a:pt x="781" y="1057"/>
                        </a:lnTo>
                        <a:lnTo>
                          <a:pt x="756" y="1037"/>
                        </a:lnTo>
                        <a:lnTo>
                          <a:pt x="751" y="1018"/>
                        </a:lnTo>
                        <a:lnTo>
                          <a:pt x="733" y="1048"/>
                        </a:lnTo>
                        <a:lnTo>
                          <a:pt x="710" y="1048"/>
                        </a:lnTo>
                        <a:lnTo>
                          <a:pt x="706" y="1038"/>
                        </a:lnTo>
                        <a:lnTo>
                          <a:pt x="705" y="1018"/>
                        </a:lnTo>
                        <a:lnTo>
                          <a:pt x="701" y="1037"/>
                        </a:lnTo>
                        <a:lnTo>
                          <a:pt x="675" y="982"/>
                        </a:lnTo>
                        <a:lnTo>
                          <a:pt x="672" y="960"/>
                        </a:lnTo>
                        <a:lnTo>
                          <a:pt x="678" y="959"/>
                        </a:lnTo>
                        <a:lnTo>
                          <a:pt x="680" y="950"/>
                        </a:lnTo>
                        <a:lnTo>
                          <a:pt x="679" y="956"/>
                        </a:lnTo>
                        <a:lnTo>
                          <a:pt x="681" y="949"/>
                        </a:lnTo>
                        <a:lnTo>
                          <a:pt x="691" y="955"/>
                        </a:lnTo>
                        <a:lnTo>
                          <a:pt x="707" y="990"/>
                        </a:lnTo>
                        <a:lnTo>
                          <a:pt x="730" y="1009"/>
                        </a:lnTo>
                        <a:lnTo>
                          <a:pt x="758" y="1003"/>
                        </a:lnTo>
                        <a:lnTo>
                          <a:pt x="768" y="1023"/>
                        </a:lnTo>
                        <a:lnTo>
                          <a:pt x="812" y="1031"/>
                        </a:lnTo>
                        <a:lnTo>
                          <a:pt x="811" y="1032"/>
                        </a:lnTo>
                        <a:lnTo>
                          <a:pt x="858" y="1028"/>
                        </a:lnTo>
                        <a:lnTo>
                          <a:pt x="877" y="1052"/>
                        </a:lnTo>
                        <a:lnTo>
                          <a:pt x="885" y="1066"/>
                        </a:lnTo>
                        <a:lnTo>
                          <a:pt x="901" y="1061"/>
                        </a:lnTo>
                        <a:lnTo>
                          <a:pt x="885" y="1072"/>
                        </a:lnTo>
                        <a:lnTo>
                          <a:pt x="901" y="1096"/>
                        </a:lnTo>
                        <a:lnTo>
                          <a:pt x="915" y="1089"/>
                        </a:lnTo>
                        <a:lnTo>
                          <a:pt x="918" y="1072"/>
                        </a:lnTo>
                        <a:lnTo>
                          <a:pt x="924" y="1073"/>
                        </a:lnTo>
                        <a:lnTo>
                          <a:pt x="931" y="1159"/>
                        </a:lnTo>
                        <a:lnTo>
                          <a:pt x="938" y="1169"/>
                        </a:lnTo>
                        <a:lnTo>
                          <a:pt x="949" y="1217"/>
                        </a:lnTo>
                        <a:lnTo>
                          <a:pt x="971" y="1275"/>
                        </a:lnTo>
                        <a:lnTo>
                          <a:pt x="998" y="1246"/>
                        </a:lnTo>
                        <a:lnTo>
                          <a:pt x="1002" y="1168"/>
                        </a:lnTo>
                        <a:lnTo>
                          <a:pt x="1063" y="1107"/>
                        </a:lnTo>
                        <a:lnTo>
                          <a:pt x="1081" y="1076"/>
                        </a:lnTo>
                        <a:lnTo>
                          <a:pt x="1088" y="1083"/>
                        </a:lnTo>
                        <a:lnTo>
                          <a:pt x="1088" y="1085"/>
                        </a:lnTo>
                        <a:lnTo>
                          <a:pt x="1103" y="1081"/>
                        </a:lnTo>
                        <a:lnTo>
                          <a:pt x="1108" y="1065"/>
                        </a:lnTo>
                        <a:lnTo>
                          <a:pt x="1118" y="1069"/>
                        </a:lnTo>
                        <a:lnTo>
                          <a:pt x="1123" y="1095"/>
                        </a:lnTo>
                        <a:lnTo>
                          <a:pt x="1147" y="1132"/>
                        </a:lnTo>
                        <a:lnTo>
                          <a:pt x="1146" y="1163"/>
                        </a:lnTo>
                        <a:lnTo>
                          <a:pt x="1157" y="1168"/>
                        </a:lnTo>
                        <a:lnTo>
                          <a:pt x="1169" y="1146"/>
                        </a:lnTo>
                        <a:lnTo>
                          <a:pt x="1179" y="1158"/>
                        </a:lnTo>
                        <a:lnTo>
                          <a:pt x="1190" y="1248"/>
                        </a:lnTo>
                        <a:lnTo>
                          <a:pt x="1186" y="1274"/>
                        </a:lnTo>
                        <a:lnTo>
                          <a:pt x="1207" y="1299"/>
                        </a:lnTo>
                        <a:lnTo>
                          <a:pt x="1218" y="1349"/>
                        </a:lnTo>
                        <a:lnTo>
                          <a:pt x="1244" y="1366"/>
                        </a:lnTo>
                        <a:lnTo>
                          <a:pt x="1245" y="1367"/>
                        </a:lnTo>
                        <a:lnTo>
                          <a:pt x="1239" y="1321"/>
                        </a:lnTo>
                        <a:lnTo>
                          <a:pt x="1225" y="1304"/>
                        </a:lnTo>
                        <a:lnTo>
                          <a:pt x="1209" y="1287"/>
                        </a:lnTo>
                        <a:lnTo>
                          <a:pt x="1196" y="1247"/>
                        </a:lnTo>
                        <a:lnTo>
                          <a:pt x="1207" y="1201"/>
                        </a:lnTo>
                        <a:lnTo>
                          <a:pt x="1234" y="1226"/>
                        </a:lnTo>
                        <a:lnTo>
                          <a:pt x="1233" y="1226"/>
                        </a:lnTo>
                        <a:lnTo>
                          <a:pt x="1234" y="1225"/>
                        </a:lnTo>
                        <a:lnTo>
                          <a:pt x="1233" y="1225"/>
                        </a:lnTo>
                        <a:lnTo>
                          <a:pt x="1239" y="1241"/>
                        </a:lnTo>
                        <a:lnTo>
                          <a:pt x="1249" y="1243"/>
                        </a:lnTo>
                        <a:lnTo>
                          <a:pt x="1255" y="1269"/>
                        </a:lnTo>
                        <a:lnTo>
                          <a:pt x="1264" y="1251"/>
                        </a:lnTo>
                        <a:lnTo>
                          <a:pt x="1270" y="1256"/>
                        </a:lnTo>
                        <a:lnTo>
                          <a:pt x="1272" y="1244"/>
                        </a:lnTo>
                        <a:lnTo>
                          <a:pt x="1298" y="1226"/>
                        </a:lnTo>
                        <a:lnTo>
                          <a:pt x="1294" y="1174"/>
                        </a:lnTo>
                        <a:lnTo>
                          <a:pt x="1261" y="1124"/>
                        </a:lnTo>
                        <a:lnTo>
                          <a:pt x="1264" y="1110"/>
                        </a:lnTo>
                        <a:lnTo>
                          <a:pt x="1284" y="1086"/>
                        </a:lnTo>
                        <a:lnTo>
                          <a:pt x="1303" y="1085"/>
                        </a:lnTo>
                        <a:lnTo>
                          <a:pt x="1308" y="1103"/>
                        </a:lnTo>
                        <a:lnTo>
                          <a:pt x="1311" y="1088"/>
                        </a:lnTo>
                        <a:lnTo>
                          <a:pt x="1337" y="1080"/>
                        </a:lnTo>
                        <a:lnTo>
                          <a:pt x="1343" y="1067"/>
                        </a:lnTo>
                        <a:lnTo>
                          <a:pt x="1347" y="1070"/>
                        </a:lnTo>
                        <a:lnTo>
                          <a:pt x="1350" y="1070"/>
                        </a:lnTo>
                        <a:lnTo>
                          <a:pt x="1372" y="1064"/>
                        </a:lnTo>
                        <a:lnTo>
                          <a:pt x="1396" y="1038"/>
                        </a:lnTo>
                        <a:lnTo>
                          <a:pt x="1429" y="962"/>
                        </a:lnTo>
                        <a:lnTo>
                          <a:pt x="1412" y="956"/>
                        </a:lnTo>
                        <a:lnTo>
                          <a:pt x="1429" y="947"/>
                        </a:lnTo>
                        <a:lnTo>
                          <a:pt x="1412" y="931"/>
                        </a:lnTo>
                        <a:lnTo>
                          <a:pt x="1429" y="933"/>
                        </a:lnTo>
                        <a:lnTo>
                          <a:pt x="1401" y="886"/>
                        </a:lnTo>
                        <a:lnTo>
                          <a:pt x="1412" y="862"/>
                        </a:lnTo>
                        <a:lnTo>
                          <a:pt x="1437" y="847"/>
                        </a:lnTo>
                        <a:lnTo>
                          <a:pt x="1419" y="838"/>
                        </a:lnTo>
                        <a:lnTo>
                          <a:pt x="1400" y="847"/>
                        </a:lnTo>
                        <a:lnTo>
                          <a:pt x="1384" y="829"/>
                        </a:lnTo>
                        <a:lnTo>
                          <a:pt x="1386" y="818"/>
                        </a:lnTo>
                        <a:lnTo>
                          <a:pt x="1429" y="785"/>
                        </a:lnTo>
                        <a:lnTo>
                          <a:pt x="1428" y="787"/>
                        </a:lnTo>
                        <a:lnTo>
                          <a:pt x="1431" y="796"/>
                        </a:lnTo>
                        <a:lnTo>
                          <a:pt x="1422" y="823"/>
                        </a:lnTo>
                        <a:lnTo>
                          <a:pt x="1453" y="803"/>
                        </a:lnTo>
                        <a:lnTo>
                          <a:pt x="1465" y="810"/>
                        </a:lnTo>
                        <a:lnTo>
                          <a:pt x="1457" y="834"/>
                        </a:lnTo>
                        <a:lnTo>
                          <a:pt x="1475" y="840"/>
                        </a:lnTo>
                        <a:lnTo>
                          <a:pt x="1472" y="893"/>
                        </a:lnTo>
                        <a:lnTo>
                          <a:pt x="1493" y="886"/>
                        </a:lnTo>
                        <a:lnTo>
                          <a:pt x="1507" y="866"/>
                        </a:lnTo>
                        <a:lnTo>
                          <a:pt x="1494" y="827"/>
                        </a:lnTo>
                        <a:lnTo>
                          <a:pt x="1484" y="804"/>
                        </a:lnTo>
                        <a:lnTo>
                          <a:pt x="1508" y="789"/>
                        </a:lnTo>
                        <a:lnTo>
                          <a:pt x="1517" y="763"/>
                        </a:lnTo>
                        <a:lnTo>
                          <a:pt x="1517" y="761"/>
                        </a:lnTo>
                        <a:lnTo>
                          <a:pt x="1530" y="745"/>
                        </a:lnTo>
                        <a:lnTo>
                          <a:pt x="1544" y="757"/>
                        </a:lnTo>
                        <a:lnTo>
                          <a:pt x="1563" y="745"/>
                        </a:lnTo>
                        <a:lnTo>
                          <a:pt x="1616" y="658"/>
                        </a:lnTo>
                        <a:lnTo>
                          <a:pt x="1618" y="615"/>
                        </a:lnTo>
                        <a:lnTo>
                          <a:pt x="1629" y="589"/>
                        </a:lnTo>
                        <a:lnTo>
                          <a:pt x="1623" y="576"/>
                        </a:lnTo>
                        <a:lnTo>
                          <a:pt x="1612" y="571"/>
                        </a:lnTo>
                        <a:lnTo>
                          <a:pt x="1627" y="568"/>
                        </a:lnTo>
                        <a:lnTo>
                          <a:pt x="1611" y="549"/>
                        </a:lnTo>
                        <a:lnTo>
                          <a:pt x="1599" y="549"/>
                        </a:lnTo>
                        <a:lnTo>
                          <a:pt x="1596" y="564"/>
                        </a:lnTo>
                        <a:lnTo>
                          <a:pt x="1598" y="555"/>
                        </a:lnTo>
                        <a:lnTo>
                          <a:pt x="1585" y="563"/>
                        </a:lnTo>
                        <a:lnTo>
                          <a:pt x="1588" y="549"/>
                        </a:lnTo>
                        <a:lnTo>
                          <a:pt x="1579" y="558"/>
                        </a:lnTo>
                        <a:lnTo>
                          <a:pt x="1579" y="543"/>
                        </a:lnTo>
                        <a:lnTo>
                          <a:pt x="1563" y="539"/>
                        </a:lnTo>
                        <a:lnTo>
                          <a:pt x="1638" y="451"/>
                        </a:lnTo>
                        <a:lnTo>
                          <a:pt x="1702" y="451"/>
                        </a:lnTo>
                        <a:lnTo>
                          <a:pt x="1709" y="441"/>
                        </a:lnTo>
                        <a:lnTo>
                          <a:pt x="1738" y="451"/>
                        </a:lnTo>
                        <a:lnTo>
                          <a:pt x="1727" y="453"/>
                        </a:lnTo>
                        <a:lnTo>
                          <a:pt x="1729" y="458"/>
                        </a:lnTo>
                        <a:lnTo>
                          <a:pt x="1765" y="453"/>
                        </a:lnTo>
                        <a:lnTo>
                          <a:pt x="1757" y="438"/>
                        </a:lnTo>
                        <a:lnTo>
                          <a:pt x="1789" y="399"/>
                        </a:lnTo>
                        <a:lnTo>
                          <a:pt x="1821" y="394"/>
                        </a:lnTo>
                        <a:lnTo>
                          <a:pt x="1819" y="423"/>
                        </a:lnTo>
                        <a:lnTo>
                          <a:pt x="1850" y="402"/>
                        </a:lnTo>
                        <a:lnTo>
                          <a:pt x="1853" y="381"/>
                        </a:lnTo>
                        <a:lnTo>
                          <a:pt x="1867" y="383"/>
                        </a:lnTo>
                        <a:lnTo>
                          <a:pt x="1859" y="388"/>
                        </a:lnTo>
                        <a:lnTo>
                          <a:pt x="1853" y="418"/>
                        </a:lnTo>
                        <a:lnTo>
                          <a:pt x="1836" y="425"/>
                        </a:lnTo>
                        <a:lnTo>
                          <a:pt x="1800" y="475"/>
                        </a:lnTo>
                        <a:lnTo>
                          <a:pt x="1785" y="479"/>
                        </a:lnTo>
                        <a:lnTo>
                          <a:pt x="1776" y="501"/>
                        </a:lnTo>
                        <a:lnTo>
                          <a:pt x="1774" y="541"/>
                        </a:lnTo>
                        <a:lnTo>
                          <a:pt x="1785" y="613"/>
                        </a:lnTo>
                        <a:lnTo>
                          <a:pt x="1799" y="593"/>
                        </a:lnTo>
                        <a:lnTo>
                          <a:pt x="1804" y="576"/>
                        </a:lnTo>
                        <a:lnTo>
                          <a:pt x="1818" y="571"/>
                        </a:lnTo>
                        <a:lnTo>
                          <a:pt x="1815" y="554"/>
                        </a:lnTo>
                        <a:lnTo>
                          <a:pt x="1837" y="541"/>
                        </a:lnTo>
                        <a:lnTo>
                          <a:pt x="1834" y="526"/>
                        </a:lnTo>
                        <a:lnTo>
                          <a:pt x="1839" y="508"/>
                        </a:lnTo>
                        <a:lnTo>
                          <a:pt x="1850" y="514"/>
                        </a:lnTo>
                        <a:lnTo>
                          <a:pt x="1846" y="493"/>
                        </a:lnTo>
                        <a:lnTo>
                          <a:pt x="1850" y="481"/>
                        </a:lnTo>
                        <a:lnTo>
                          <a:pt x="1836" y="475"/>
                        </a:lnTo>
                        <a:lnTo>
                          <a:pt x="1853" y="438"/>
                        </a:lnTo>
                        <a:lnTo>
                          <a:pt x="1867" y="439"/>
                        </a:lnTo>
                        <a:lnTo>
                          <a:pt x="1879" y="424"/>
                        </a:lnTo>
                        <a:lnTo>
                          <a:pt x="1879" y="438"/>
                        </a:lnTo>
                        <a:lnTo>
                          <a:pt x="1900" y="422"/>
                        </a:lnTo>
                        <a:lnTo>
                          <a:pt x="1923" y="437"/>
                        </a:lnTo>
                        <a:lnTo>
                          <a:pt x="1955" y="399"/>
                        </a:lnTo>
                        <a:lnTo>
                          <a:pt x="1992" y="381"/>
                        </a:lnTo>
                        <a:lnTo>
                          <a:pt x="1991" y="374"/>
                        </a:lnTo>
                        <a:lnTo>
                          <a:pt x="2012" y="385"/>
                        </a:lnTo>
                        <a:lnTo>
                          <a:pt x="2016" y="369"/>
                        </a:lnTo>
                        <a:lnTo>
                          <a:pt x="1995" y="333"/>
                        </a:lnTo>
                        <a:lnTo>
                          <a:pt x="2007" y="337"/>
                        </a:lnTo>
                        <a:lnTo>
                          <a:pt x="2023" y="322"/>
                        </a:lnTo>
                        <a:lnTo>
                          <a:pt x="2029" y="314"/>
                        </a:lnTo>
                        <a:lnTo>
                          <a:pt x="2020" y="300"/>
                        </a:lnTo>
                        <a:lnTo>
                          <a:pt x="2028" y="297"/>
                        </a:lnTo>
                        <a:lnTo>
                          <a:pt x="2036" y="297"/>
                        </a:lnTo>
                        <a:lnTo>
                          <a:pt x="2032" y="302"/>
                        </a:lnTo>
                        <a:lnTo>
                          <a:pt x="2037" y="314"/>
                        </a:lnTo>
                        <a:lnTo>
                          <a:pt x="2058" y="314"/>
                        </a:lnTo>
                        <a:lnTo>
                          <a:pt x="2067" y="333"/>
                        </a:lnTo>
                        <a:lnTo>
                          <a:pt x="2076" y="326"/>
                        </a:lnTo>
                        <a:lnTo>
                          <a:pt x="2083" y="341"/>
                        </a:lnTo>
                        <a:lnTo>
                          <a:pt x="2101" y="340"/>
                        </a:lnTo>
                        <a:lnTo>
                          <a:pt x="2093" y="333"/>
                        </a:lnTo>
                        <a:lnTo>
                          <a:pt x="2103" y="326"/>
                        </a:lnTo>
                        <a:lnTo>
                          <a:pt x="2097" y="320"/>
                        </a:lnTo>
                        <a:lnTo>
                          <a:pt x="2128" y="300"/>
                        </a:lnTo>
                        <a:lnTo>
                          <a:pt x="2106" y="282"/>
                        </a:lnTo>
                        <a:lnTo>
                          <a:pt x="2090" y="285"/>
                        </a:lnTo>
                        <a:lnTo>
                          <a:pt x="2086" y="279"/>
                        </a:lnTo>
                        <a:lnTo>
                          <a:pt x="2077" y="281"/>
                        </a:lnTo>
                        <a:lnTo>
                          <a:pt x="2083" y="297"/>
                        </a:lnTo>
                        <a:lnTo>
                          <a:pt x="2067" y="264"/>
                        </a:lnTo>
                        <a:lnTo>
                          <a:pt x="2058" y="264"/>
                        </a:lnTo>
                        <a:lnTo>
                          <a:pt x="2005" y="223"/>
                        </a:lnTo>
                        <a:lnTo>
                          <a:pt x="1926" y="207"/>
                        </a:lnTo>
                        <a:lnTo>
                          <a:pt x="1919" y="218"/>
                        </a:lnTo>
                        <a:lnTo>
                          <a:pt x="1930" y="230"/>
                        </a:lnTo>
                        <a:lnTo>
                          <a:pt x="1919" y="238"/>
                        </a:lnTo>
                        <a:lnTo>
                          <a:pt x="1902" y="227"/>
                        </a:lnTo>
                        <a:lnTo>
                          <a:pt x="1897" y="213"/>
                        </a:lnTo>
                        <a:lnTo>
                          <a:pt x="1887" y="221"/>
                        </a:lnTo>
                        <a:lnTo>
                          <a:pt x="1841" y="216"/>
                        </a:lnTo>
                        <a:lnTo>
                          <a:pt x="1832" y="223"/>
                        </a:lnTo>
                        <a:lnTo>
                          <a:pt x="1814" y="213"/>
                        </a:lnTo>
                        <a:lnTo>
                          <a:pt x="1818" y="197"/>
                        </a:lnTo>
                        <a:lnTo>
                          <a:pt x="1805" y="184"/>
                        </a:lnTo>
                        <a:lnTo>
                          <a:pt x="1742" y="188"/>
                        </a:lnTo>
                        <a:lnTo>
                          <a:pt x="1732" y="172"/>
                        </a:lnTo>
                        <a:lnTo>
                          <a:pt x="1703" y="166"/>
                        </a:lnTo>
                        <a:lnTo>
                          <a:pt x="1715" y="162"/>
                        </a:lnTo>
                        <a:lnTo>
                          <a:pt x="1708" y="151"/>
                        </a:lnTo>
                        <a:lnTo>
                          <a:pt x="1623" y="135"/>
                        </a:lnTo>
                        <a:lnTo>
                          <a:pt x="1611" y="158"/>
                        </a:lnTo>
                        <a:lnTo>
                          <a:pt x="1612" y="172"/>
                        </a:lnTo>
                        <a:lnTo>
                          <a:pt x="1592" y="178"/>
                        </a:lnTo>
                        <a:lnTo>
                          <a:pt x="1568" y="166"/>
                        </a:lnTo>
                        <a:lnTo>
                          <a:pt x="1548" y="173"/>
                        </a:lnTo>
                        <a:lnTo>
                          <a:pt x="1539" y="159"/>
                        </a:lnTo>
                        <a:lnTo>
                          <a:pt x="1523" y="191"/>
                        </a:lnTo>
                        <a:lnTo>
                          <a:pt x="1498" y="166"/>
                        </a:lnTo>
                        <a:lnTo>
                          <a:pt x="1504" y="129"/>
                        </a:lnTo>
                        <a:lnTo>
                          <a:pt x="1450" y="110"/>
                        </a:lnTo>
                        <a:lnTo>
                          <a:pt x="1442" y="110"/>
                        </a:lnTo>
                        <a:lnTo>
                          <a:pt x="1440" y="129"/>
                        </a:lnTo>
                        <a:lnTo>
                          <a:pt x="1419" y="133"/>
                        </a:lnTo>
                        <a:lnTo>
                          <a:pt x="1393" y="127"/>
                        </a:lnTo>
                        <a:lnTo>
                          <a:pt x="1395" y="117"/>
                        </a:lnTo>
                        <a:lnTo>
                          <a:pt x="1365" y="113"/>
                        </a:lnTo>
                        <a:lnTo>
                          <a:pt x="1341" y="118"/>
                        </a:lnTo>
                        <a:lnTo>
                          <a:pt x="1353" y="127"/>
                        </a:lnTo>
                        <a:lnTo>
                          <a:pt x="1339" y="126"/>
                        </a:lnTo>
                        <a:lnTo>
                          <a:pt x="1334" y="105"/>
                        </a:lnTo>
                        <a:lnTo>
                          <a:pt x="1331" y="113"/>
                        </a:lnTo>
                        <a:lnTo>
                          <a:pt x="1305" y="105"/>
                        </a:lnTo>
                        <a:lnTo>
                          <a:pt x="1302" y="115"/>
                        </a:lnTo>
                        <a:lnTo>
                          <a:pt x="1314" y="113"/>
                        </a:lnTo>
                        <a:lnTo>
                          <a:pt x="1267" y="127"/>
                        </a:lnTo>
                        <a:lnTo>
                          <a:pt x="1273" y="135"/>
                        </a:lnTo>
                        <a:lnTo>
                          <a:pt x="1245" y="143"/>
                        </a:lnTo>
                        <a:lnTo>
                          <a:pt x="1337" y="76"/>
                        </a:lnTo>
                        <a:lnTo>
                          <a:pt x="1344" y="63"/>
                        </a:lnTo>
                        <a:lnTo>
                          <a:pt x="1331" y="55"/>
                        </a:lnTo>
                        <a:lnTo>
                          <a:pt x="1339" y="62"/>
                        </a:lnTo>
                        <a:lnTo>
                          <a:pt x="1344" y="51"/>
                        </a:lnTo>
                        <a:lnTo>
                          <a:pt x="1317" y="28"/>
                        </a:lnTo>
                        <a:lnTo>
                          <a:pt x="1266" y="35"/>
                        </a:lnTo>
                        <a:lnTo>
                          <a:pt x="1277" y="21"/>
                        </a:lnTo>
                        <a:lnTo>
                          <a:pt x="1248" y="23"/>
                        </a:lnTo>
                        <a:lnTo>
                          <a:pt x="1264" y="9"/>
                        </a:lnTo>
                        <a:lnTo>
                          <a:pt x="1245" y="0"/>
                        </a:lnTo>
                        <a:lnTo>
                          <a:pt x="1214" y="19"/>
                        </a:lnTo>
                        <a:lnTo>
                          <a:pt x="1214" y="32"/>
                        </a:lnTo>
                        <a:lnTo>
                          <a:pt x="1190" y="35"/>
                        </a:lnTo>
                        <a:lnTo>
                          <a:pt x="1200" y="46"/>
                        </a:lnTo>
                        <a:lnTo>
                          <a:pt x="1189" y="41"/>
                        </a:lnTo>
                        <a:lnTo>
                          <a:pt x="1166" y="51"/>
                        </a:lnTo>
                        <a:lnTo>
                          <a:pt x="1158" y="51"/>
                        </a:lnTo>
                        <a:lnTo>
                          <a:pt x="1160" y="45"/>
                        </a:lnTo>
                        <a:lnTo>
                          <a:pt x="1130" y="46"/>
                        </a:lnTo>
                        <a:lnTo>
                          <a:pt x="1135" y="53"/>
                        </a:lnTo>
                        <a:lnTo>
                          <a:pt x="1069" y="74"/>
                        </a:lnTo>
                        <a:lnTo>
                          <a:pt x="1076" y="76"/>
                        </a:lnTo>
                        <a:lnTo>
                          <a:pt x="1066" y="87"/>
                        </a:lnTo>
                        <a:lnTo>
                          <a:pt x="1058" y="82"/>
                        </a:lnTo>
                        <a:lnTo>
                          <a:pt x="1066" y="110"/>
                        </a:lnTo>
                        <a:lnTo>
                          <a:pt x="1004" y="117"/>
                        </a:lnTo>
                        <a:lnTo>
                          <a:pt x="1009" y="146"/>
                        </a:lnTo>
                        <a:lnTo>
                          <a:pt x="1037" y="166"/>
                        </a:lnTo>
                        <a:lnTo>
                          <a:pt x="1031" y="207"/>
                        </a:lnTo>
                        <a:lnTo>
                          <a:pt x="1021" y="197"/>
                        </a:lnTo>
                        <a:lnTo>
                          <a:pt x="1022" y="178"/>
                        </a:lnTo>
                        <a:lnTo>
                          <a:pt x="1032" y="166"/>
                        </a:lnTo>
                        <a:lnTo>
                          <a:pt x="982" y="148"/>
                        </a:lnTo>
                        <a:lnTo>
                          <a:pt x="972" y="154"/>
                        </a:lnTo>
                        <a:lnTo>
                          <a:pt x="976" y="162"/>
                        </a:lnTo>
                        <a:lnTo>
                          <a:pt x="957" y="162"/>
                        </a:lnTo>
                        <a:lnTo>
                          <a:pt x="982" y="184"/>
                        </a:lnTo>
                        <a:lnTo>
                          <a:pt x="956" y="176"/>
                        </a:lnTo>
                        <a:lnTo>
                          <a:pt x="949" y="173"/>
                        </a:lnTo>
                        <a:lnTo>
                          <a:pt x="952" y="144"/>
                        </a:lnTo>
                        <a:lnTo>
                          <a:pt x="945" y="135"/>
                        </a:lnTo>
                        <a:lnTo>
                          <a:pt x="947" y="149"/>
                        </a:lnTo>
                        <a:lnTo>
                          <a:pt x="927" y="168"/>
                        </a:lnTo>
                        <a:lnTo>
                          <a:pt x="940" y="192"/>
                        </a:lnTo>
                        <a:lnTo>
                          <a:pt x="934" y="228"/>
                        </a:lnTo>
                        <a:lnTo>
                          <a:pt x="976" y="234"/>
                        </a:lnTo>
                        <a:lnTo>
                          <a:pt x="981" y="251"/>
                        </a:lnTo>
                        <a:lnTo>
                          <a:pt x="974" y="263"/>
                        </a:lnTo>
                        <a:lnTo>
                          <a:pt x="987" y="266"/>
                        </a:lnTo>
                        <a:lnTo>
                          <a:pt x="969" y="264"/>
                        </a:lnTo>
                        <a:lnTo>
                          <a:pt x="971" y="247"/>
                        </a:lnTo>
                        <a:lnTo>
                          <a:pt x="962" y="234"/>
                        </a:lnTo>
                        <a:lnTo>
                          <a:pt x="949" y="234"/>
                        </a:lnTo>
                        <a:lnTo>
                          <a:pt x="941" y="239"/>
                        </a:lnTo>
                        <a:lnTo>
                          <a:pt x="944" y="264"/>
                        </a:lnTo>
                        <a:lnTo>
                          <a:pt x="917" y="299"/>
                        </a:lnTo>
                        <a:lnTo>
                          <a:pt x="894" y="288"/>
                        </a:lnTo>
                        <a:lnTo>
                          <a:pt x="916" y="281"/>
                        </a:lnTo>
                        <a:lnTo>
                          <a:pt x="909" y="276"/>
                        </a:lnTo>
                        <a:lnTo>
                          <a:pt x="928" y="264"/>
                        </a:lnTo>
                        <a:lnTo>
                          <a:pt x="932" y="248"/>
                        </a:lnTo>
                        <a:lnTo>
                          <a:pt x="921" y="231"/>
                        </a:lnTo>
                        <a:lnTo>
                          <a:pt x="924" y="188"/>
                        </a:lnTo>
                        <a:lnTo>
                          <a:pt x="915" y="170"/>
                        </a:lnTo>
                        <a:lnTo>
                          <a:pt x="923" y="139"/>
                        </a:lnTo>
                        <a:lnTo>
                          <a:pt x="912" y="133"/>
                        </a:lnTo>
                        <a:lnTo>
                          <a:pt x="890" y="133"/>
                        </a:lnTo>
                        <a:lnTo>
                          <a:pt x="881" y="164"/>
                        </a:lnTo>
                        <a:lnTo>
                          <a:pt x="864" y="176"/>
                        </a:lnTo>
                        <a:lnTo>
                          <a:pt x="861" y="188"/>
                        </a:lnTo>
                        <a:lnTo>
                          <a:pt x="870" y="191"/>
                        </a:lnTo>
                        <a:lnTo>
                          <a:pt x="864" y="216"/>
                        </a:lnTo>
                        <a:lnTo>
                          <a:pt x="878" y="220"/>
                        </a:lnTo>
                        <a:lnTo>
                          <a:pt x="887" y="234"/>
                        </a:lnTo>
                        <a:lnTo>
                          <a:pt x="878" y="252"/>
                        </a:lnTo>
                        <a:lnTo>
                          <a:pt x="837" y="220"/>
                        </a:lnTo>
                        <a:lnTo>
                          <a:pt x="803" y="212"/>
                        </a:lnTo>
                        <a:lnTo>
                          <a:pt x="797" y="218"/>
                        </a:lnTo>
                        <a:lnTo>
                          <a:pt x="803" y="234"/>
                        </a:lnTo>
                        <a:lnTo>
                          <a:pt x="791" y="248"/>
                        </a:lnTo>
                        <a:lnTo>
                          <a:pt x="784" y="233"/>
                        </a:lnTo>
                        <a:lnTo>
                          <a:pt x="740" y="254"/>
                        </a:lnTo>
                        <a:lnTo>
                          <a:pt x="731" y="237"/>
                        </a:lnTo>
                        <a:lnTo>
                          <a:pt x="739" y="233"/>
                        </a:lnTo>
                        <a:lnTo>
                          <a:pt x="731" y="234"/>
                        </a:lnTo>
                        <a:lnTo>
                          <a:pt x="671" y="265"/>
                        </a:lnTo>
                        <a:lnTo>
                          <a:pt x="658" y="288"/>
                        </a:lnTo>
                        <a:lnTo>
                          <a:pt x="640" y="270"/>
                        </a:lnTo>
                        <a:lnTo>
                          <a:pt x="658" y="261"/>
                        </a:lnTo>
                        <a:lnTo>
                          <a:pt x="655" y="254"/>
                        </a:lnTo>
                        <a:lnTo>
                          <a:pt x="623" y="240"/>
                        </a:lnTo>
                        <a:lnTo>
                          <a:pt x="631" y="248"/>
                        </a:lnTo>
                        <a:lnTo>
                          <a:pt x="632" y="306"/>
                        </a:lnTo>
                        <a:lnTo>
                          <a:pt x="613" y="292"/>
                        </a:lnTo>
                        <a:lnTo>
                          <a:pt x="586" y="314"/>
                        </a:lnTo>
                        <a:lnTo>
                          <a:pt x="598" y="340"/>
                        </a:lnTo>
                        <a:lnTo>
                          <a:pt x="570" y="336"/>
                        </a:lnTo>
                        <a:lnTo>
                          <a:pt x="558" y="322"/>
                        </a:lnTo>
                        <a:lnTo>
                          <a:pt x="555" y="333"/>
                        </a:lnTo>
                        <a:lnTo>
                          <a:pt x="567" y="340"/>
                        </a:lnTo>
                        <a:lnTo>
                          <a:pt x="570" y="352"/>
                        </a:lnTo>
                        <a:lnTo>
                          <a:pt x="565" y="355"/>
                        </a:lnTo>
                        <a:lnTo>
                          <a:pt x="535" y="340"/>
                        </a:lnTo>
                        <a:lnTo>
                          <a:pt x="536" y="306"/>
                        </a:lnTo>
                        <a:lnTo>
                          <a:pt x="507" y="281"/>
                        </a:lnTo>
                        <a:lnTo>
                          <a:pt x="577" y="302"/>
                        </a:lnTo>
                        <a:lnTo>
                          <a:pt x="601" y="285"/>
                        </a:lnTo>
                        <a:lnTo>
                          <a:pt x="598" y="265"/>
                        </a:lnTo>
                        <a:lnTo>
                          <a:pt x="546" y="228"/>
                        </a:lnTo>
                        <a:lnTo>
                          <a:pt x="516" y="226"/>
                        </a:lnTo>
                        <a:lnTo>
                          <a:pt x="507" y="220"/>
                        </a:lnTo>
                        <a:lnTo>
                          <a:pt x="517" y="216"/>
                        </a:lnTo>
                        <a:lnTo>
                          <a:pt x="505" y="210"/>
                        </a:lnTo>
                        <a:lnTo>
                          <a:pt x="506" y="211"/>
                        </a:lnTo>
                        <a:lnTo>
                          <a:pt x="506" y="210"/>
                        </a:lnTo>
                        <a:lnTo>
                          <a:pt x="493" y="216"/>
                        </a:lnTo>
                        <a:lnTo>
                          <a:pt x="483" y="220"/>
                        </a:lnTo>
                        <a:lnTo>
                          <a:pt x="486" y="216"/>
                        </a:lnTo>
                        <a:lnTo>
                          <a:pt x="472" y="209"/>
                        </a:lnTo>
                        <a:lnTo>
                          <a:pt x="501" y="201"/>
                        </a:lnTo>
                        <a:lnTo>
                          <a:pt x="479" y="188"/>
                        </a:lnTo>
                        <a:lnTo>
                          <a:pt x="466" y="197"/>
                        </a:lnTo>
                        <a:lnTo>
                          <a:pt x="472" y="184"/>
                        </a:lnTo>
                        <a:lnTo>
                          <a:pt x="461" y="180"/>
                        </a:lnTo>
                        <a:lnTo>
                          <a:pt x="457" y="197"/>
                        </a:lnTo>
                        <a:lnTo>
                          <a:pt x="453" y="199"/>
                        </a:lnTo>
                        <a:lnTo>
                          <a:pt x="453" y="184"/>
                        </a:lnTo>
                        <a:lnTo>
                          <a:pt x="434" y="207"/>
                        </a:lnTo>
                        <a:lnTo>
                          <a:pt x="444" y="188"/>
                        </a:lnTo>
                        <a:lnTo>
                          <a:pt x="435" y="184"/>
                        </a:lnTo>
                        <a:lnTo>
                          <a:pt x="417" y="209"/>
                        </a:lnTo>
                        <a:lnTo>
                          <a:pt x="401" y="202"/>
                        </a:lnTo>
                        <a:lnTo>
                          <a:pt x="406" y="216"/>
                        </a:lnTo>
                        <a:lnTo>
                          <a:pt x="398" y="208"/>
                        </a:lnTo>
                        <a:lnTo>
                          <a:pt x="386" y="226"/>
                        </a:lnTo>
                        <a:lnTo>
                          <a:pt x="387" y="210"/>
                        </a:lnTo>
                        <a:lnTo>
                          <a:pt x="382" y="223"/>
                        </a:lnTo>
                        <a:lnTo>
                          <a:pt x="378" y="215"/>
                        </a:lnTo>
                        <a:lnTo>
                          <a:pt x="380" y="227"/>
                        </a:lnTo>
                        <a:lnTo>
                          <a:pt x="367" y="221"/>
                        </a:lnTo>
                        <a:lnTo>
                          <a:pt x="362" y="238"/>
                        </a:lnTo>
                        <a:lnTo>
                          <a:pt x="350" y="245"/>
                        </a:lnTo>
                        <a:lnTo>
                          <a:pt x="360" y="248"/>
                        </a:lnTo>
                        <a:lnTo>
                          <a:pt x="340" y="256"/>
                        </a:lnTo>
                        <a:lnTo>
                          <a:pt x="335" y="265"/>
                        </a:lnTo>
                        <a:lnTo>
                          <a:pt x="342" y="265"/>
                        </a:lnTo>
                        <a:lnTo>
                          <a:pt x="316" y="287"/>
                        </a:lnTo>
                        <a:lnTo>
                          <a:pt x="307" y="322"/>
                        </a:lnTo>
                        <a:lnTo>
                          <a:pt x="280" y="352"/>
                        </a:lnTo>
                        <a:lnTo>
                          <a:pt x="285" y="359"/>
                        </a:lnTo>
                        <a:lnTo>
                          <a:pt x="297" y="352"/>
                        </a:lnTo>
                        <a:lnTo>
                          <a:pt x="269" y="361"/>
                        </a:lnTo>
                        <a:lnTo>
                          <a:pt x="252" y="374"/>
                        </a:lnTo>
                        <a:lnTo>
                          <a:pt x="257" y="381"/>
                        </a:lnTo>
                        <a:lnTo>
                          <a:pt x="246" y="383"/>
                        </a:lnTo>
                        <a:lnTo>
                          <a:pt x="248" y="389"/>
                        </a:lnTo>
                        <a:lnTo>
                          <a:pt x="232" y="391"/>
                        </a:lnTo>
                        <a:lnTo>
                          <a:pt x="246" y="395"/>
                        </a:lnTo>
                        <a:lnTo>
                          <a:pt x="231" y="399"/>
                        </a:lnTo>
                        <a:lnTo>
                          <a:pt x="232" y="413"/>
                        </a:lnTo>
                        <a:lnTo>
                          <a:pt x="257" y="402"/>
                        </a:lnTo>
                        <a:lnTo>
                          <a:pt x="258" y="410"/>
                        </a:lnTo>
                        <a:lnTo>
                          <a:pt x="231" y="418"/>
                        </a:lnTo>
                        <a:lnTo>
                          <a:pt x="238" y="422"/>
                        </a:lnTo>
                        <a:lnTo>
                          <a:pt x="235" y="438"/>
                        </a:lnTo>
                        <a:lnTo>
                          <a:pt x="252" y="424"/>
                        </a:lnTo>
                        <a:lnTo>
                          <a:pt x="234" y="447"/>
                        </a:lnTo>
                        <a:lnTo>
                          <a:pt x="246" y="446"/>
                        </a:lnTo>
                        <a:lnTo>
                          <a:pt x="238" y="465"/>
                        </a:lnTo>
                        <a:lnTo>
                          <a:pt x="263" y="473"/>
                        </a:lnTo>
                        <a:lnTo>
                          <a:pt x="285" y="455"/>
                        </a:lnTo>
                        <a:lnTo>
                          <a:pt x="288" y="438"/>
                        </a:lnTo>
                        <a:lnTo>
                          <a:pt x="295" y="455"/>
                        </a:lnTo>
                        <a:lnTo>
                          <a:pt x="301" y="487"/>
                        </a:lnTo>
                        <a:lnTo>
                          <a:pt x="312" y="505"/>
                        </a:lnTo>
                        <a:lnTo>
                          <a:pt x="310" y="528"/>
                        </a:lnTo>
                        <a:lnTo>
                          <a:pt x="342" y="514"/>
                        </a:lnTo>
                        <a:lnTo>
                          <a:pt x="352" y="466"/>
                        </a:lnTo>
                        <a:lnTo>
                          <a:pt x="346" y="464"/>
                        </a:lnTo>
                        <a:lnTo>
                          <a:pt x="369" y="449"/>
                        </a:lnTo>
                        <a:lnTo>
                          <a:pt x="347" y="446"/>
                        </a:lnTo>
                        <a:lnTo>
                          <a:pt x="362" y="449"/>
                        </a:lnTo>
                        <a:lnTo>
                          <a:pt x="372" y="438"/>
                        </a:lnTo>
                        <a:lnTo>
                          <a:pt x="360" y="422"/>
                        </a:lnTo>
                        <a:lnTo>
                          <a:pt x="346" y="432"/>
                        </a:lnTo>
                        <a:lnTo>
                          <a:pt x="356" y="424"/>
                        </a:lnTo>
                        <a:lnTo>
                          <a:pt x="357" y="383"/>
                        </a:lnTo>
                        <a:lnTo>
                          <a:pt x="401" y="341"/>
                        </a:lnTo>
                        <a:lnTo>
                          <a:pt x="396" y="330"/>
                        </a:lnTo>
                        <a:lnTo>
                          <a:pt x="406" y="310"/>
                        </a:lnTo>
                        <a:lnTo>
                          <a:pt x="427" y="304"/>
                        </a:lnTo>
                        <a:lnTo>
                          <a:pt x="441" y="327"/>
                        </a:lnTo>
                        <a:lnTo>
                          <a:pt x="396" y="375"/>
                        </a:lnTo>
                        <a:lnTo>
                          <a:pt x="398" y="422"/>
                        </a:lnTo>
                        <a:lnTo>
                          <a:pt x="414" y="427"/>
                        </a:lnTo>
                        <a:lnTo>
                          <a:pt x="415" y="438"/>
                        </a:lnTo>
                        <a:lnTo>
                          <a:pt x="462" y="424"/>
                        </a:lnTo>
                        <a:lnTo>
                          <a:pt x="461" y="424"/>
                        </a:lnTo>
                        <a:lnTo>
                          <a:pt x="472" y="422"/>
                        </a:lnTo>
                        <a:lnTo>
                          <a:pt x="471" y="431"/>
                        </a:lnTo>
                        <a:lnTo>
                          <a:pt x="487" y="439"/>
                        </a:lnTo>
                        <a:lnTo>
                          <a:pt x="419" y="453"/>
                        </a:lnTo>
                        <a:lnTo>
                          <a:pt x="422" y="472"/>
                        </a:lnTo>
                        <a:lnTo>
                          <a:pt x="429" y="470"/>
                        </a:lnTo>
                        <a:lnTo>
                          <a:pt x="426" y="500"/>
                        </a:lnTo>
                        <a:lnTo>
                          <a:pt x="411" y="484"/>
                        </a:lnTo>
                        <a:lnTo>
                          <a:pt x="401" y="487"/>
                        </a:lnTo>
                        <a:lnTo>
                          <a:pt x="393" y="504"/>
                        </a:lnTo>
                        <a:lnTo>
                          <a:pt x="396" y="538"/>
                        </a:lnTo>
                        <a:lnTo>
                          <a:pt x="390" y="537"/>
                        </a:lnTo>
                        <a:lnTo>
                          <a:pt x="394" y="529"/>
                        </a:lnTo>
                        <a:lnTo>
                          <a:pt x="395" y="529"/>
                        </a:lnTo>
                        <a:lnTo>
                          <a:pt x="381" y="545"/>
                        </a:lnTo>
                        <a:lnTo>
                          <a:pt x="356" y="539"/>
                        </a:lnTo>
                        <a:lnTo>
                          <a:pt x="324" y="558"/>
                        </a:lnTo>
                        <a:lnTo>
                          <a:pt x="307" y="545"/>
                        </a:lnTo>
                        <a:lnTo>
                          <a:pt x="290" y="555"/>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36" name="Freeform 1159"/>
                  <p:cNvSpPr>
                    <a:spLocks/>
                  </p:cNvSpPr>
                  <p:nvPr/>
                </p:nvSpPr>
                <p:spPr bwMode="auto">
                  <a:xfrm>
                    <a:off x="0" y="1148"/>
                    <a:ext cx="2083" cy="2808"/>
                  </a:xfrm>
                  <a:custGeom>
                    <a:avLst/>
                    <a:gdLst>
                      <a:gd name="T0" fmla="*/ 118374 w 1366"/>
                      <a:gd name="T1" fmla="*/ 26964 h 2059"/>
                      <a:gd name="T2" fmla="*/ 105658 w 1366"/>
                      <a:gd name="T3" fmla="*/ 26509 h 2059"/>
                      <a:gd name="T4" fmla="*/ 56644 w 1366"/>
                      <a:gd name="T5" fmla="*/ 37197 h 2059"/>
                      <a:gd name="T6" fmla="*/ 56644 w 1366"/>
                      <a:gd name="T7" fmla="*/ 30944 h 2059"/>
                      <a:gd name="T8" fmla="*/ 27454 w 1366"/>
                      <a:gd name="T9" fmla="*/ 26964 h 2059"/>
                      <a:gd name="T10" fmla="*/ 30803 w 1366"/>
                      <a:gd name="T11" fmla="*/ 18450 h 2059"/>
                      <a:gd name="T12" fmla="*/ 41864 w 1366"/>
                      <a:gd name="T13" fmla="*/ 14445 h 2059"/>
                      <a:gd name="T14" fmla="*/ 38310 w 1366"/>
                      <a:gd name="T15" fmla="*/ 5124 h 2059"/>
                      <a:gd name="T16" fmla="*/ 75651 w 1366"/>
                      <a:gd name="T17" fmla="*/ 1975 h 2059"/>
                      <a:gd name="T18" fmla="*/ 212829 w 1366"/>
                      <a:gd name="T19" fmla="*/ 6988 h 2059"/>
                      <a:gd name="T20" fmla="*/ 302553 w 1366"/>
                      <a:gd name="T21" fmla="*/ 10130 h 2059"/>
                      <a:gd name="T22" fmla="*/ 355871 w 1366"/>
                      <a:gd name="T23" fmla="*/ 7663 h 2059"/>
                      <a:gd name="T24" fmla="*/ 407701 w 1366"/>
                      <a:gd name="T25" fmla="*/ 9015 h 2059"/>
                      <a:gd name="T26" fmla="*/ 411162 w 1366"/>
                      <a:gd name="T27" fmla="*/ 4901 h 2059"/>
                      <a:gd name="T28" fmla="*/ 444524 w 1366"/>
                      <a:gd name="T29" fmla="*/ 6351 h 2059"/>
                      <a:gd name="T30" fmla="*/ 479726 w 1366"/>
                      <a:gd name="T31" fmla="*/ 8082 h 2059"/>
                      <a:gd name="T32" fmla="*/ 484857 w 1366"/>
                      <a:gd name="T33" fmla="*/ 14445 h 2059"/>
                      <a:gd name="T34" fmla="*/ 429098 w 1366"/>
                      <a:gd name="T35" fmla="*/ 19700 h 2059"/>
                      <a:gd name="T36" fmla="*/ 430383 w 1366"/>
                      <a:gd name="T37" fmla="*/ 31503 h 2059"/>
                      <a:gd name="T38" fmla="*/ 494490 w 1366"/>
                      <a:gd name="T39" fmla="*/ 45131 h 2059"/>
                      <a:gd name="T40" fmla="*/ 513873 w 1366"/>
                      <a:gd name="T41" fmla="*/ 31503 h 2059"/>
                      <a:gd name="T42" fmla="*/ 555121 w 1366"/>
                      <a:gd name="T43" fmla="*/ 25162 h 2059"/>
                      <a:gd name="T44" fmla="*/ 567955 w 1366"/>
                      <a:gd name="T45" fmla="*/ 33422 h 2059"/>
                      <a:gd name="T46" fmla="*/ 603001 w 1366"/>
                      <a:gd name="T47" fmla="*/ 30876 h 2059"/>
                      <a:gd name="T48" fmla="*/ 611614 w 1366"/>
                      <a:gd name="T49" fmla="*/ 35984 h 2059"/>
                      <a:gd name="T50" fmla="*/ 644820 w 1366"/>
                      <a:gd name="T51" fmla="*/ 42333 h 2059"/>
                      <a:gd name="T52" fmla="*/ 597489 w 1366"/>
                      <a:gd name="T53" fmla="*/ 51872 h 2059"/>
                      <a:gd name="T54" fmla="*/ 597489 w 1366"/>
                      <a:gd name="T55" fmla="*/ 59231 h 2059"/>
                      <a:gd name="T56" fmla="*/ 560415 w 1366"/>
                      <a:gd name="T57" fmla="*/ 57795 h 2059"/>
                      <a:gd name="T58" fmla="*/ 496329 w 1366"/>
                      <a:gd name="T59" fmla="*/ 61312 h 2059"/>
                      <a:gd name="T60" fmla="*/ 465523 w 1366"/>
                      <a:gd name="T61" fmla="*/ 52261 h 2059"/>
                      <a:gd name="T62" fmla="*/ 483688 w 1366"/>
                      <a:gd name="T63" fmla="*/ 56540 h 2059"/>
                      <a:gd name="T64" fmla="*/ 483688 w 1366"/>
                      <a:gd name="T65" fmla="*/ 60560 h 2059"/>
                      <a:gd name="T66" fmla="*/ 528904 w 1366"/>
                      <a:gd name="T67" fmla="*/ 60922 h 2059"/>
                      <a:gd name="T68" fmla="*/ 565823 w 1366"/>
                      <a:gd name="T69" fmla="*/ 64273 h 2059"/>
                      <a:gd name="T70" fmla="*/ 527922 w 1366"/>
                      <a:gd name="T71" fmla="*/ 70653 h 2059"/>
                      <a:gd name="T72" fmla="*/ 492375 w 1366"/>
                      <a:gd name="T73" fmla="*/ 87836 h 2059"/>
                      <a:gd name="T74" fmla="*/ 420789 w 1366"/>
                      <a:gd name="T75" fmla="*/ 84071 h 2059"/>
                      <a:gd name="T76" fmla="*/ 460689 w 1366"/>
                      <a:gd name="T77" fmla="*/ 96703 h 2059"/>
                      <a:gd name="T78" fmla="*/ 511143 w 1366"/>
                      <a:gd name="T79" fmla="*/ 114936 h 2059"/>
                      <a:gd name="T80" fmla="*/ 558329 w 1366"/>
                      <a:gd name="T81" fmla="*/ 115146 h 2059"/>
                      <a:gd name="T82" fmla="*/ 622303 w 1366"/>
                      <a:gd name="T83" fmla="*/ 116856 h 2059"/>
                      <a:gd name="T84" fmla="*/ 682122 w 1366"/>
                      <a:gd name="T85" fmla="*/ 131642 h 2059"/>
                      <a:gd name="T86" fmla="*/ 763746 w 1366"/>
                      <a:gd name="T87" fmla="*/ 142187 h 2059"/>
                      <a:gd name="T88" fmla="*/ 650567 w 1366"/>
                      <a:gd name="T89" fmla="*/ 182291 h 2059"/>
                      <a:gd name="T90" fmla="*/ 601042 w 1366"/>
                      <a:gd name="T91" fmla="*/ 195371 h 2059"/>
                      <a:gd name="T92" fmla="*/ 573705 w 1366"/>
                      <a:gd name="T93" fmla="*/ 212901 h 2059"/>
                      <a:gd name="T94" fmla="*/ 538141 w 1366"/>
                      <a:gd name="T95" fmla="*/ 209021 h 2059"/>
                      <a:gd name="T96" fmla="*/ 546641 w 1366"/>
                      <a:gd name="T97" fmla="*/ 197781 h 2059"/>
                      <a:gd name="T98" fmla="*/ 500853 w 1366"/>
                      <a:gd name="T99" fmla="*/ 137758 h 2059"/>
                      <a:gd name="T100" fmla="*/ 518951 w 1366"/>
                      <a:gd name="T101" fmla="*/ 118304 h 2059"/>
                      <a:gd name="T102" fmla="*/ 475313 w 1366"/>
                      <a:gd name="T103" fmla="*/ 114471 h 2059"/>
                      <a:gd name="T104" fmla="*/ 359879 w 1366"/>
                      <a:gd name="T105" fmla="*/ 98866 h 2059"/>
                      <a:gd name="T106" fmla="*/ 335200 w 1366"/>
                      <a:gd name="T107" fmla="*/ 95004 h 2059"/>
                      <a:gd name="T108" fmla="*/ 274578 w 1366"/>
                      <a:gd name="T109" fmla="*/ 76211 h 2059"/>
                      <a:gd name="T110" fmla="*/ 262621 w 1366"/>
                      <a:gd name="T111" fmla="*/ 52719 h 2059"/>
                      <a:gd name="T112" fmla="*/ 226358 w 1366"/>
                      <a:gd name="T113" fmla="*/ 44219 h 2059"/>
                      <a:gd name="T114" fmla="*/ 188216 w 1366"/>
                      <a:gd name="T115" fmla="*/ 30059 h 205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66" h="2059">
                        <a:moveTo>
                          <a:pt x="309" y="286"/>
                        </a:moveTo>
                        <a:lnTo>
                          <a:pt x="304" y="292"/>
                        </a:lnTo>
                        <a:lnTo>
                          <a:pt x="293" y="285"/>
                        </a:lnTo>
                        <a:lnTo>
                          <a:pt x="301" y="277"/>
                        </a:lnTo>
                        <a:lnTo>
                          <a:pt x="296" y="273"/>
                        </a:lnTo>
                        <a:lnTo>
                          <a:pt x="289" y="280"/>
                        </a:lnTo>
                        <a:lnTo>
                          <a:pt x="250" y="276"/>
                        </a:lnTo>
                        <a:lnTo>
                          <a:pt x="222" y="258"/>
                        </a:lnTo>
                        <a:lnTo>
                          <a:pt x="226" y="252"/>
                        </a:lnTo>
                        <a:lnTo>
                          <a:pt x="211" y="257"/>
                        </a:lnTo>
                        <a:lnTo>
                          <a:pt x="212" y="247"/>
                        </a:lnTo>
                        <a:lnTo>
                          <a:pt x="202" y="257"/>
                        </a:lnTo>
                        <a:lnTo>
                          <a:pt x="209" y="263"/>
                        </a:lnTo>
                        <a:lnTo>
                          <a:pt x="202" y="275"/>
                        </a:lnTo>
                        <a:lnTo>
                          <a:pt x="171" y="290"/>
                        </a:lnTo>
                        <a:lnTo>
                          <a:pt x="179" y="278"/>
                        </a:lnTo>
                        <a:lnTo>
                          <a:pt x="169" y="279"/>
                        </a:lnTo>
                        <a:lnTo>
                          <a:pt x="176" y="258"/>
                        </a:lnTo>
                        <a:lnTo>
                          <a:pt x="199" y="257"/>
                        </a:lnTo>
                        <a:lnTo>
                          <a:pt x="188" y="252"/>
                        </a:lnTo>
                        <a:lnTo>
                          <a:pt x="196" y="241"/>
                        </a:lnTo>
                        <a:lnTo>
                          <a:pt x="182" y="246"/>
                        </a:lnTo>
                        <a:lnTo>
                          <a:pt x="185" y="227"/>
                        </a:lnTo>
                        <a:lnTo>
                          <a:pt x="181" y="246"/>
                        </a:lnTo>
                        <a:lnTo>
                          <a:pt x="146" y="288"/>
                        </a:lnTo>
                        <a:lnTo>
                          <a:pt x="154" y="297"/>
                        </a:lnTo>
                        <a:lnTo>
                          <a:pt x="145" y="311"/>
                        </a:lnTo>
                        <a:lnTo>
                          <a:pt x="108" y="346"/>
                        </a:lnTo>
                        <a:lnTo>
                          <a:pt x="95" y="344"/>
                        </a:lnTo>
                        <a:lnTo>
                          <a:pt x="101" y="354"/>
                        </a:lnTo>
                        <a:lnTo>
                          <a:pt x="90" y="363"/>
                        </a:lnTo>
                        <a:lnTo>
                          <a:pt x="70" y="363"/>
                        </a:lnTo>
                        <a:lnTo>
                          <a:pt x="52" y="376"/>
                        </a:lnTo>
                        <a:lnTo>
                          <a:pt x="65" y="359"/>
                        </a:lnTo>
                        <a:lnTo>
                          <a:pt x="84" y="359"/>
                        </a:lnTo>
                        <a:lnTo>
                          <a:pt x="85" y="346"/>
                        </a:lnTo>
                        <a:lnTo>
                          <a:pt x="99" y="339"/>
                        </a:lnTo>
                        <a:lnTo>
                          <a:pt x="120" y="294"/>
                        </a:lnTo>
                        <a:lnTo>
                          <a:pt x="107" y="303"/>
                        </a:lnTo>
                        <a:lnTo>
                          <a:pt x="101" y="295"/>
                        </a:lnTo>
                        <a:lnTo>
                          <a:pt x="98" y="306"/>
                        </a:lnTo>
                        <a:lnTo>
                          <a:pt x="84" y="290"/>
                        </a:lnTo>
                        <a:lnTo>
                          <a:pt x="65" y="303"/>
                        </a:lnTo>
                        <a:lnTo>
                          <a:pt x="70" y="292"/>
                        </a:lnTo>
                        <a:lnTo>
                          <a:pt x="61" y="268"/>
                        </a:lnTo>
                        <a:lnTo>
                          <a:pt x="71" y="257"/>
                        </a:lnTo>
                        <a:lnTo>
                          <a:pt x="56" y="281"/>
                        </a:lnTo>
                        <a:lnTo>
                          <a:pt x="46" y="280"/>
                        </a:lnTo>
                        <a:lnTo>
                          <a:pt x="40" y="269"/>
                        </a:lnTo>
                        <a:lnTo>
                          <a:pt x="49" y="257"/>
                        </a:lnTo>
                        <a:lnTo>
                          <a:pt x="32" y="253"/>
                        </a:lnTo>
                        <a:lnTo>
                          <a:pt x="26" y="245"/>
                        </a:lnTo>
                        <a:lnTo>
                          <a:pt x="32" y="239"/>
                        </a:lnTo>
                        <a:lnTo>
                          <a:pt x="23" y="241"/>
                        </a:lnTo>
                        <a:lnTo>
                          <a:pt x="34" y="222"/>
                        </a:lnTo>
                        <a:lnTo>
                          <a:pt x="76" y="199"/>
                        </a:lnTo>
                        <a:lnTo>
                          <a:pt x="72" y="178"/>
                        </a:lnTo>
                        <a:lnTo>
                          <a:pt x="79" y="172"/>
                        </a:lnTo>
                        <a:lnTo>
                          <a:pt x="60" y="183"/>
                        </a:lnTo>
                        <a:lnTo>
                          <a:pt x="55" y="176"/>
                        </a:lnTo>
                        <a:lnTo>
                          <a:pt x="24" y="176"/>
                        </a:lnTo>
                        <a:lnTo>
                          <a:pt x="16" y="161"/>
                        </a:lnTo>
                        <a:lnTo>
                          <a:pt x="23" y="159"/>
                        </a:lnTo>
                        <a:lnTo>
                          <a:pt x="4" y="153"/>
                        </a:lnTo>
                        <a:lnTo>
                          <a:pt x="0" y="153"/>
                        </a:lnTo>
                        <a:lnTo>
                          <a:pt x="36" y="131"/>
                        </a:lnTo>
                        <a:lnTo>
                          <a:pt x="46" y="129"/>
                        </a:lnTo>
                        <a:lnTo>
                          <a:pt x="46" y="141"/>
                        </a:lnTo>
                        <a:lnTo>
                          <a:pt x="66" y="143"/>
                        </a:lnTo>
                        <a:lnTo>
                          <a:pt x="75" y="138"/>
                        </a:lnTo>
                        <a:lnTo>
                          <a:pt x="64" y="137"/>
                        </a:lnTo>
                        <a:lnTo>
                          <a:pt x="63" y="127"/>
                        </a:lnTo>
                        <a:lnTo>
                          <a:pt x="90" y="132"/>
                        </a:lnTo>
                        <a:lnTo>
                          <a:pt x="46" y="118"/>
                        </a:lnTo>
                        <a:lnTo>
                          <a:pt x="15" y="87"/>
                        </a:lnTo>
                        <a:lnTo>
                          <a:pt x="20" y="86"/>
                        </a:lnTo>
                        <a:lnTo>
                          <a:pt x="19" y="73"/>
                        </a:lnTo>
                        <a:lnTo>
                          <a:pt x="48" y="67"/>
                        </a:lnTo>
                        <a:lnTo>
                          <a:pt x="60" y="47"/>
                        </a:lnTo>
                        <a:lnTo>
                          <a:pt x="68" y="49"/>
                        </a:lnTo>
                        <a:lnTo>
                          <a:pt x="64" y="42"/>
                        </a:lnTo>
                        <a:lnTo>
                          <a:pt x="82" y="34"/>
                        </a:lnTo>
                        <a:lnTo>
                          <a:pt x="85" y="42"/>
                        </a:lnTo>
                        <a:lnTo>
                          <a:pt x="87" y="30"/>
                        </a:lnTo>
                        <a:lnTo>
                          <a:pt x="107" y="27"/>
                        </a:lnTo>
                        <a:lnTo>
                          <a:pt x="118" y="14"/>
                        </a:lnTo>
                        <a:lnTo>
                          <a:pt x="129" y="18"/>
                        </a:lnTo>
                        <a:lnTo>
                          <a:pt x="122" y="27"/>
                        </a:lnTo>
                        <a:lnTo>
                          <a:pt x="131" y="30"/>
                        </a:lnTo>
                        <a:lnTo>
                          <a:pt x="135" y="19"/>
                        </a:lnTo>
                        <a:lnTo>
                          <a:pt x="165" y="27"/>
                        </a:lnTo>
                        <a:lnTo>
                          <a:pt x="168" y="36"/>
                        </a:lnTo>
                        <a:lnTo>
                          <a:pt x="279" y="55"/>
                        </a:lnTo>
                        <a:lnTo>
                          <a:pt x="347" y="84"/>
                        </a:lnTo>
                        <a:lnTo>
                          <a:pt x="344" y="70"/>
                        </a:lnTo>
                        <a:lnTo>
                          <a:pt x="351" y="65"/>
                        </a:lnTo>
                        <a:lnTo>
                          <a:pt x="394" y="42"/>
                        </a:lnTo>
                        <a:lnTo>
                          <a:pt x="362" y="69"/>
                        </a:lnTo>
                        <a:lnTo>
                          <a:pt x="380" y="61"/>
                        </a:lnTo>
                        <a:lnTo>
                          <a:pt x="380" y="67"/>
                        </a:lnTo>
                        <a:lnTo>
                          <a:pt x="416" y="42"/>
                        </a:lnTo>
                        <a:lnTo>
                          <a:pt x="413" y="34"/>
                        </a:lnTo>
                        <a:lnTo>
                          <a:pt x="435" y="63"/>
                        </a:lnTo>
                        <a:lnTo>
                          <a:pt x="450" y="45"/>
                        </a:lnTo>
                        <a:lnTo>
                          <a:pt x="447" y="63"/>
                        </a:lnTo>
                        <a:lnTo>
                          <a:pt x="466" y="51"/>
                        </a:lnTo>
                        <a:lnTo>
                          <a:pt x="519" y="73"/>
                        </a:lnTo>
                        <a:lnTo>
                          <a:pt x="542" y="73"/>
                        </a:lnTo>
                        <a:lnTo>
                          <a:pt x="556" y="86"/>
                        </a:lnTo>
                        <a:lnTo>
                          <a:pt x="540" y="97"/>
                        </a:lnTo>
                        <a:lnTo>
                          <a:pt x="548" y="102"/>
                        </a:lnTo>
                        <a:lnTo>
                          <a:pt x="597" y="95"/>
                        </a:lnTo>
                        <a:lnTo>
                          <a:pt x="617" y="112"/>
                        </a:lnTo>
                        <a:lnTo>
                          <a:pt x="617" y="124"/>
                        </a:lnTo>
                        <a:lnTo>
                          <a:pt x="625" y="118"/>
                        </a:lnTo>
                        <a:lnTo>
                          <a:pt x="617" y="102"/>
                        </a:lnTo>
                        <a:lnTo>
                          <a:pt x="638" y="79"/>
                        </a:lnTo>
                        <a:lnTo>
                          <a:pt x="617" y="93"/>
                        </a:lnTo>
                        <a:lnTo>
                          <a:pt x="608" y="87"/>
                        </a:lnTo>
                        <a:lnTo>
                          <a:pt x="635" y="73"/>
                        </a:lnTo>
                        <a:lnTo>
                          <a:pt x="650" y="93"/>
                        </a:lnTo>
                        <a:lnTo>
                          <a:pt x="664" y="93"/>
                        </a:lnTo>
                        <a:lnTo>
                          <a:pt x="675" y="103"/>
                        </a:lnTo>
                        <a:lnTo>
                          <a:pt x="715" y="102"/>
                        </a:lnTo>
                        <a:lnTo>
                          <a:pt x="712" y="94"/>
                        </a:lnTo>
                        <a:lnTo>
                          <a:pt x="726" y="105"/>
                        </a:lnTo>
                        <a:lnTo>
                          <a:pt x="727" y="98"/>
                        </a:lnTo>
                        <a:lnTo>
                          <a:pt x="718" y="100"/>
                        </a:lnTo>
                        <a:lnTo>
                          <a:pt x="712" y="87"/>
                        </a:lnTo>
                        <a:lnTo>
                          <a:pt x="727" y="86"/>
                        </a:lnTo>
                        <a:lnTo>
                          <a:pt x="732" y="95"/>
                        </a:lnTo>
                        <a:lnTo>
                          <a:pt x="740" y="90"/>
                        </a:lnTo>
                        <a:lnTo>
                          <a:pt x="735" y="105"/>
                        </a:lnTo>
                        <a:lnTo>
                          <a:pt x="746" y="115"/>
                        </a:lnTo>
                        <a:lnTo>
                          <a:pt x="743" y="94"/>
                        </a:lnTo>
                        <a:lnTo>
                          <a:pt x="764" y="82"/>
                        </a:lnTo>
                        <a:lnTo>
                          <a:pt x="760" y="71"/>
                        </a:lnTo>
                        <a:lnTo>
                          <a:pt x="753" y="78"/>
                        </a:lnTo>
                        <a:lnTo>
                          <a:pt x="762" y="60"/>
                        </a:lnTo>
                        <a:lnTo>
                          <a:pt x="734" y="47"/>
                        </a:lnTo>
                        <a:lnTo>
                          <a:pt x="736" y="15"/>
                        </a:lnTo>
                        <a:lnTo>
                          <a:pt x="743" y="17"/>
                        </a:lnTo>
                        <a:lnTo>
                          <a:pt x="748" y="0"/>
                        </a:lnTo>
                        <a:lnTo>
                          <a:pt x="770" y="15"/>
                        </a:lnTo>
                        <a:lnTo>
                          <a:pt x="771" y="27"/>
                        </a:lnTo>
                        <a:lnTo>
                          <a:pt x="785" y="44"/>
                        </a:lnTo>
                        <a:lnTo>
                          <a:pt x="777" y="42"/>
                        </a:lnTo>
                        <a:lnTo>
                          <a:pt x="781" y="49"/>
                        </a:lnTo>
                        <a:lnTo>
                          <a:pt x="774" y="55"/>
                        </a:lnTo>
                        <a:lnTo>
                          <a:pt x="793" y="60"/>
                        </a:lnTo>
                        <a:lnTo>
                          <a:pt x="787" y="63"/>
                        </a:lnTo>
                        <a:lnTo>
                          <a:pt x="798" y="90"/>
                        </a:lnTo>
                        <a:lnTo>
                          <a:pt x="807" y="66"/>
                        </a:lnTo>
                        <a:lnTo>
                          <a:pt x="819" y="73"/>
                        </a:lnTo>
                        <a:lnTo>
                          <a:pt x="823" y="90"/>
                        </a:lnTo>
                        <a:lnTo>
                          <a:pt x="816" y="98"/>
                        </a:lnTo>
                        <a:lnTo>
                          <a:pt x="829" y="115"/>
                        </a:lnTo>
                        <a:lnTo>
                          <a:pt x="836" y="111"/>
                        </a:lnTo>
                        <a:lnTo>
                          <a:pt x="845" y="82"/>
                        </a:lnTo>
                        <a:lnTo>
                          <a:pt x="856" y="77"/>
                        </a:lnTo>
                        <a:lnTo>
                          <a:pt x="848" y="54"/>
                        </a:lnTo>
                        <a:lnTo>
                          <a:pt x="877" y="55"/>
                        </a:lnTo>
                        <a:lnTo>
                          <a:pt x="890" y="69"/>
                        </a:lnTo>
                        <a:lnTo>
                          <a:pt x="885" y="76"/>
                        </a:lnTo>
                        <a:lnTo>
                          <a:pt x="890" y="82"/>
                        </a:lnTo>
                        <a:lnTo>
                          <a:pt x="878" y="87"/>
                        </a:lnTo>
                        <a:lnTo>
                          <a:pt x="889" y="120"/>
                        </a:lnTo>
                        <a:lnTo>
                          <a:pt x="869" y="135"/>
                        </a:lnTo>
                        <a:lnTo>
                          <a:pt x="862" y="127"/>
                        </a:lnTo>
                        <a:lnTo>
                          <a:pt x="865" y="138"/>
                        </a:lnTo>
                        <a:lnTo>
                          <a:pt x="837" y="131"/>
                        </a:lnTo>
                        <a:lnTo>
                          <a:pt x="842" y="141"/>
                        </a:lnTo>
                        <a:lnTo>
                          <a:pt x="830" y="157"/>
                        </a:lnTo>
                        <a:lnTo>
                          <a:pt x="801" y="145"/>
                        </a:lnTo>
                        <a:lnTo>
                          <a:pt x="811" y="159"/>
                        </a:lnTo>
                        <a:lnTo>
                          <a:pt x="834" y="161"/>
                        </a:lnTo>
                        <a:lnTo>
                          <a:pt x="818" y="188"/>
                        </a:lnTo>
                        <a:lnTo>
                          <a:pt x="801" y="186"/>
                        </a:lnTo>
                        <a:lnTo>
                          <a:pt x="795" y="200"/>
                        </a:lnTo>
                        <a:lnTo>
                          <a:pt x="765" y="188"/>
                        </a:lnTo>
                        <a:lnTo>
                          <a:pt x="793" y="200"/>
                        </a:lnTo>
                        <a:lnTo>
                          <a:pt x="795" y="211"/>
                        </a:lnTo>
                        <a:lnTo>
                          <a:pt x="777" y="214"/>
                        </a:lnTo>
                        <a:lnTo>
                          <a:pt x="781" y="219"/>
                        </a:lnTo>
                        <a:lnTo>
                          <a:pt x="776" y="220"/>
                        </a:lnTo>
                        <a:lnTo>
                          <a:pt x="776" y="231"/>
                        </a:lnTo>
                        <a:lnTo>
                          <a:pt x="754" y="245"/>
                        </a:lnTo>
                        <a:lnTo>
                          <a:pt x="750" y="294"/>
                        </a:lnTo>
                        <a:lnTo>
                          <a:pt x="758" y="306"/>
                        </a:lnTo>
                        <a:lnTo>
                          <a:pt x="768" y="300"/>
                        </a:lnTo>
                        <a:lnTo>
                          <a:pt x="774" y="337"/>
                        </a:lnTo>
                        <a:lnTo>
                          <a:pt x="790" y="329"/>
                        </a:lnTo>
                        <a:lnTo>
                          <a:pt x="810" y="339"/>
                        </a:lnTo>
                        <a:lnTo>
                          <a:pt x="849" y="368"/>
                        </a:lnTo>
                        <a:lnTo>
                          <a:pt x="845" y="377"/>
                        </a:lnTo>
                        <a:lnTo>
                          <a:pt x="849" y="370"/>
                        </a:lnTo>
                        <a:lnTo>
                          <a:pt x="879" y="371"/>
                        </a:lnTo>
                        <a:lnTo>
                          <a:pt x="879" y="415"/>
                        </a:lnTo>
                        <a:lnTo>
                          <a:pt x="889" y="427"/>
                        </a:lnTo>
                        <a:lnTo>
                          <a:pt x="882" y="430"/>
                        </a:lnTo>
                        <a:lnTo>
                          <a:pt x="896" y="436"/>
                        </a:lnTo>
                        <a:lnTo>
                          <a:pt x="893" y="449"/>
                        </a:lnTo>
                        <a:lnTo>
                          <a:pt x="907" y="449"/>
                        </a:lnTo>
                        <a:lnTo>
                          <a:pt x="925" y="428"/>
                        </a:lnTo>
                        <a:lnTo>
                          <a:pt x="918" y="421"/>
                        </a:lnTo>
                        <a:lnTo>
                          <a:pt x="907" y="382"/>
                        </a:lnTo>
                        <a:lnTo>
                          <a:pt x="942" y="349"/>
                        </a:lnTo>
                        <a:lnTo>
                          <a:pt x="937" y="349"/>
                        </a:lnTo>
                        <a:lnTo>
                          <a:pt x="929" y="311"/>
                        </a:lnTo>
                        <a:lnTo>
                          <a:pt x="917" y="300"/>
                        </a:lnTo>
                        <a:lnTo>
                          <a:pt x="935" y="283"/>
                        </a:lnTo>
                        <a:lnTo>
                          <a:pt x="927" y="276"/>
                        </a:lnTo>
                        <a:lnTo>
                          <a:pt x="930" y="258"/>
                        </a:lnTo>
                        <a:lnTo>
                          <a:pt x="922" y="257"/>
                        </a:lnTo>
                        <a:lnTo>
                          <a:pt x="930" y="240"/>
                        </a:lnTo>
                        <a:lnTo>
                          <a:pt x="921" y="231"/>
                        </a:lnTo>
                        <a:lnTo>
                          <a:pt x="926" y="222"/>
                        </a:lnTo>
                        <a:lnTo>
                          <a:pt x="954" y="228"/>
                        </a:lnTo>
                        <a:lnTo>
                          <a:pt x="966" y="223"/>
                        </a:lnTo>
                        <a:lnTo>
                          <a:pt x="990" y="240"/>
                        </a:lnTo>
                        <a:lnTo>
                          <a:pt x="990" y="252"/>
                        </a:lnTo>
                        <a:lnTo>
                          <a:pt x="1009" y="252"/>
                        </a:lnTo>
                        <a:lnTo>
                          <a:pt x="1012" y="273"/>
                        </a:lnTo>
                        <a:lnTo>
                          <a:pt x="994" y="273"/>
                        </a:lnTo>
                        <a:lnTo>
                          <a:pt x="1009" y="277"/>
                        </a:lnTo>
                        <a:lnTo>
                          <a:pt x="1014" y="290"/>
                        </a:lnTo>
                        <a:lnTo>
                          <a:pt x="998" y="306"/>
                        </a:lnTo>
                        <a:lnTo>
                          <a:pt x="1022" y="297"/>
                        </a:lnTo>
                        <a:lnTo>
                          <a:pt x="1023" y="312"/>
                        </a:lnTo>
                        <a:lnTo>
                          <a:pt x="1013" y="318"/>
                        </a:lnTo>
                        <a:lnTo>
                          <a:pt x="1027" y="304"/>
                        </a:lnTo>
                        <a:lnTo>
                          <a:pt x="1028" y="314"/>
                        </a:lnTo>
                        <a:lnTo>
                          <a:pt x="1043" y="297"/>
                        </a:lnTo>
                        <a:lnTo>
                          <a:pt x="1047" y="306"/>
                        </a:lnTo>
                        <a:lnTo>
                          <a:pt x="1055" y="285"/>
                        </a:lnTo>
                        <a:lnTo>
                          <a:pt x="1052" y="280"/>
                        </a:lnTo>
                        <a:lnTo>
                          <a:pt x="1061" y="269"/>
                        </a:lnTo>
                        <a:lnTo>
                          <a:pt x="1074" y="290"/>
                        </a:lnTo>
                        <a:lnTo>
                          <a:pt x="1066" y="295"/>
                        </a:lnTo>
                        <a:lnTo>
                          <a:pt x="1076" y="294"/>
                        </a:lnTo>
                        <a:lnTo>
                          <a:pt x="1079" y="303"/>
                        </a:lnTo>
                        <a:lnTo>
                          <a:pt x="1072" y="306"/>
                        </a:lnTo>
                        <a:lnTo>
                          <a:pt x="1082" y="308"/>
                        </a:lnTo>
                        <a:lnTo>
                          <a:pt x="1076" y="314"/>
                        </a:lnTo>
                        <a:lnTo>
                          <a:pt x="1083" y="312"/>
                        </a:lnTo>
                        <a:lnTo>
                          <a:pt x="1089" y="323"/>
                        </a:lnTo>
                        <a:lnTo>
                          <a:pt x="1083" y="326"/>
                        </a:lnTo>
                        <a:lnTo>
                          <a:pt x="1095" y="335"/>
                        </a:lnTo>
                        <a:lnTo>
                          <a:pt x="1078" y="343"/>
                        </a:lnTo>
                        <a:lnTo>
                          <a:pt x="1091" y="343"/>
                        </a:lnTo>
                        <a:lnTo>
                          <a:pt x="1088" y="352"/>
                        </a:lnTo>
                        <a:lnTo>
                          <a:pt x="1105" y="360"/>
                        </a:lnTo>
                        <a:lnTo>
                          <a:pt x="1111" y="376"/>
                        </a:lnTo>
                        <a:lnTo>
                          <a:pt x="1117" y="370"/>
                        </a:lnTo>
                        <a:lnTo>
                          <a:pt x="1134" y="382"/>
                        </a:lnTo>
                        <a:lnTo>
                          <a:pt x="1097" y="399"/>
                        </a:lnTo>
                        <a:lnTo>
                          <a:pt x="1105" y="408"/>
                        </a:lnTo>
                        <a:lnTo>
                          <a:pt x="1137" y="389"/>
                        </a:lnTo>
                        <a:lnTo>
                          <a:pt x="1137" y="405"/>
                        </a:lnTo>
                        <a:lnTo>
                          <a:pt x="1150" y="403"/>
                        </a:lnTo>
                        <a:lnTo>
                          <a:pt x="1152" y="410"/>
                        </a:lnTo>
                        <a:lnTo>
                          <a:pt x="1147" y="410"/>
                        </a:lnTo>
                        <a:lnTo>
                          <a:pt x="1152" y="428"/>
                        </a:lnTo>
                        <a:lnTo>
                          <a:pt x="1108" y="463"/>
                        </a:lnTo>
                        <a:lnTo>
                          <a:pt x="1044" y="463"/>
                        </a:lnTo>
                        <a:lnTo>
                          <a:pt x="1018" y="488"/>
                        </a:lnTo>
                        <a:lnTo>
                          <a:pt x="995" y="525"/>
                        </a:lnTo>
                        <a:lnTo>
                          <a:pt x="1018" y="498"/>
                        </a:lnTo>
                        <a:lnTo>
                          <a:pt x="1052" y="480"/>
                        </a:lnTo>
                        <a:lnTo>
                          <a:pt x="1066" y="494"/>
                        </a:lnTo>
                        <a:lnTo>
                          <a:pt x="1042" y="503"/>
                        </a:lnTo>
                        <a:lnTo>
                          <a:pt x="1060" y="508"/>
                        </a:lnTo>
                        <a:lnTo>
                          <a:pt x="1055" y="520"/>
                        </a:lnTo>
                        <a:lnTo>
                          <a:pt x="1068" y="540"/>
                        </a:lnTo>
                        <a:lnTo>
                          <a:pt x="1096" y="549"/>
                        </a:lnTo>
                        <a:lnTo>
                          <a:pt x="1101" y="521"/>
                        </a:lnTo>
                        <a:lnTo>
                          <a:pt x="1101" y="538"/>
                        </a:lnTo>
                        <a:lnTo>
                          <a:pt x="1110" y="535"/>
                        </a:lnTo>
                        <a:lnTo>
                          <a:pt x="1097" y="552"/>
                        </a:lnTo>
                        <a:lnTo>
                          <a:pt x="1066" y="564"/>
                        </a:lnTo>
                        <a:lnTo>
                          <a:pt x="1054" y="582"/>
                        </a:lnTo>
                        <a:lnTo>
                          <a:pt x="1047" y="565"/>
                        </a:lnTo>
                        <a:lnTo>
                          <a:pt x="1074" y="550"/>
                        </a:lnTo>
                        <a:lnTo>
                          <a:pt x="1060" y="551"/>
                        </a:lnTo>
                        <a:lnTo>
                          <a:pt x="1061" y="540"/>
                        </a:lnTo>
                        <a:lnTo>
                          <a:pt x="1036" y="553"/>
                        </a:lnTo>
                        <a:lnTo>
                          <a:pt x="1028" y="546"/>
                        </a:lnTo>
                        <a:lnTo>
                          <a:pt x="1028" y="522"/>
                        </a:lnTo>
                        <a:lnTo>
                          <a:pt x="1013" y="514"/>
                        </a:lnTo>
                        <a:lnTo>
                          <a:pt x="1000" y="551"/>
                        </a:lnTo>
                        <a:lnTo>
                          <a:pt x="947" y="565"/>
                        </a:lnTo>
                        <a:lnTo>
                          <a:pt x="912" y="579"/>
                        </a:lnTo>
                        <a:lnTo>
                          <a:pt x="906" y="587"/>
                        </a:lnTo>
                        <a:lnTo>
                          <a:pt x="913" y="587"/>
                        </a:lnTo>
                        <a:lnTo>
                          <a:pt x="916" y="592"/>
                        </a:lnTo>
                        <a:lnTo>
                          <a:pt x="871" y="607"/>
                        </a:lnTo>
                        <a:lnTo>
                          <a:pt x="873" y="599"/>
                        </a:lnTo>
                        <a:lnTo>
                          <a:pt x="878" y="596"/>
                        </a:lnTo>
                        <a:lnTo>
                          <a:pt x="879" y="590"/>
                        </a:lnTo>
                        <a:lnTo>
                          <a:pt x="885" y="584"/>
                        </a:lnTo>
                        <a:lnTo>
                          <a:pt x="887" y="552"/>
                        </a:lnTo>
                        <a:lnTo>
                          <a:pt x="894" y="564"/>
                        </a:lnTo>
                        <a:lnTo>
                          <a:pt x="907" y="560"/>
                        </a:lnTo>
                        <a:lnTo>
                          <a:pt x="896" y="540"/>
                        </a:lnTo>
                        <a:lnTo>
                          <a:pt x="858" y="531"/>
                        </a:lnTo>
                        <a:lnTo>
                          <a:pt x="853" y="505"/>
                        </a:lnTo>
                        <a:lnTo>
                          <a:pt x="845" y="505"/>
                        </a:lnTo>
                        <a:lnTo>
                          <a:pt x="838" y="491"/>
                        </a:lnTo>
                        <a:lnTo>
                          <a:pt x="830" y="491"/>
                        </a:lnTo>
                        <a:lnTo>
                          <a:pt x="830" y="498"/>
                        </a:lnTo>
                        <a:lnTo>
                          <a:pt x="820" y="486"/>
                        </a:lnTo>
                        <a:lnTo>
                          <a:pt x="805" y="505"/>
                        </a:lnTo>
                        <a:lnTo>
                          <a:pt x="806" y="504"/>
                        </a:lnTo>
                        <a:lnTo>
                          <a:pt x="781" y="526"/>
                        </a:lnTo>
                        <a:lnTo>
                          <a:pt x="799" y="528"/>
                        </a:lnTo>
                        <a:lnTo>
                          <a:pt x="824" y="512"/>
                        </a:lnTo>
                        <a:lnTo>
                          <a:pt x="817" y="525"/>
                        </a:lnTo>
                        <a:lnTo>
                          <a:pt x="858" y="530"/>
                        </a:lnTo>
                        <a:lnTo>
                          <a:pt x="859" y="530"/>
                        </a:lnTo>
                        <a:lnTo>
                          <a:pt x="863" y="539"/>
                        </a:lnTo>
                        <a:lnTo>
                          <a:pt x="837" y="539"/>
                        </a:lnTo>
                        <a:lnTo>
                          <a:pt x="824" y="559"/>
                        </a:lnTo>
                        <a:lnTo>
                          <a:pt x="832" y="553"/>
                        </a:lnTo>
                        <a:lnTo>
                          <a:pt x="823" y="587"/>
                        </a:lnTo>
                        <a:lnTo>
                          <a:pt x="827" y="609"/>
                        </a:lnTo>
                        <a:lnTo>
                          <a:pt x="836" y="607"/>
                        </a:lnTo>
                        <a:lnTo>
                          <a:pt x="841" y="561"/>
                        </a:lnTo>
                        <a:lnTo>
                          <a:pt x="853" y="544"/>
                        </a:lnTo>
                        <a:lnTo>
                          <a:pt x="869" y="552"/>
                        </a:lnTo>
                        <a:lnTo>
                          <a:pt x="863" y="577"/>
                        </a:lnTo>
                        <a:lnTo>
                          <a:pt x="874" y="571"/>
                        </a:lnTo>
                        <a:lnTo>
                          <a:pt x="879" y="587"/>
                        </a:lnTo>
                        <a:lnTo>
                          <a:pt x="879" y="596"/>
                        </a:lnTo>
                        <a:lnTo>
                          <a:pt x="874" y="599"/>
                        </a:lnTo>
                        <a:lnTo>
                          <a:pt x="872" y="606"/>
                        </a:lnTo>
                        <a:lnTo>
                          <a:pt x="874" y="613"/>
                        </a:lnTo>
                        <a:lnTo>
                          <a:pt x="887" y="615"/>
                        </a:lnTo>
                        <a:lnTo>
                          <a:pt x="917" y="592"/>
                        </a:lnTo>
                        <a:lnTo>
                          <a:pt x="913" y="587"/>
                        </a:lnTo>
                        <a:lnTo>
                          <a:pt x="944" y="580"/>
                        </a:lnTo>
                        <a:lnTo>
                          <a:pt x="947" y="565"/>
                        </a:lnTo>
                        <a:lnTo>
                          <a:pt x="1000" y="550"/>
                        </a:lnTo>
                        <a:lnTo>
                          <a:pt x="1014" y="513"/>
                        </a:lnTo>
                        <a:lnTo>
                          <a:pt x="1030" y="520"/>
                        </a:lnTo>
                        <a:lnTo>
                          <a:pt x="1030" y="545"/>
                        </a:lnTo>
                        <a:lnTo>
                          <a:pt x="1037" y="553"/>
                        </a:lnTo>
                        <a:lnTo>
                          <a:pt x="1037" y="561"/>
                        </a:lnTo>
                        <a:lnTo>
                          <a:pt x="1006" y="578"/>
                        </a:lnTo>
                        <a:lnTo>
                          <a:pt x="998" y="600"/>
                        </a:lnTo>
                        <a:lnTo>
                          <a:pt x="1009" y="612"/>
                        </a:lnTo>
                        <a:lnTo>
                          <a:pt x="968" y="626"/>
                        </a:lnTo>
                        <a:lnTo>
                          <a:pt x="958" y="655"/>
                        </a:lnTo>
                        <a:lnTo>
                          <a:pt x="951" y="646"/>
                        </a:lnTo>
                        <a:lnTo>
                          <a:pt x="958" y="663"/>
                        </a:lnTo>
                        <a:lnTo>
                          <a:pt x="947" y="686"/>
                        </a:lnTo>
                        <a:lnTo>
                          <a:pt x="946" y="646"/>
                        </a:lnTo>
                        <a:lnTo>
                          <a:pt x="939" y="651"/>
                        </a:lnTo>
                        <a:lnTo>
                          <a:pt x="942" y="669"/>
                        </a:lnTo>
                        <a:lnTo>
                          <a:pt x="933" y="662"/>
                        </a:lnTo>
                        <a:lnTo>
                          <a:pt x="942" y="673"/>
                        </a:lnTo>
                        <a:lnTo>
                          <a:pt x="940" y="689"/>
                        </a:lnTo>
                        <a:lnTo>
                          <a:pt x="947" y="702"/>
                        </a:lnTo>
                        <a:lnTo>
                          <a:pt x="939" y="705"/>
                        </a:lnTo>
                        <a:lnTo>
                          <a:pt x="949" y="710"/>
                        </a:lnTo>
                        <a:lnTo>
                          <a:pt x="898" y="757"/>
                        </a:lnTo>
                        <a:lnTo>
                          <a:pt x="889" y="783"/>
                        </a:lnTo>
                        <a:lnTo>
                          <a:pt x="902" y="843"/>
                        </a:lnTo>
                        <a:lnTo>
                          <a:pt x="899" y="869"/>
                        </a:lnTo>
                        <a:lnTo>
                          <a:pt x="893" y="869"/>
                        </a:lnTo>
                        <a:lnTo>
                          <a:pt x="879" y="837"/>
                        </a:lnTo>
                        <a:lnTo>
                          <a:pt x="876" y="810"/>
                        </a:lnTo>
                        <a:lnTo>
                          <a:pt x="865" y="795"/>
                        </a:lnTo>
                        <a:lnTo>
                          <a:pt x="823" y="793"/>
                        </a:lnTo>
                        <a:lnTo>
                          <a:pt x="822" y="783"/>
                        </a:lnTo>
                        <a:lnTo>
                          <a:pt x="820" y="789"/>
                        </a:lnTo>
                        <a:lnTo>
                          <a:pt x="798" y="792"/>
                        </a:lnTo>
                        <a:lnTo>
                          <a:pt x="809" y="794"/>
                        </a:lnTo>
                        <a:lnTo>
                          <a:pt x="809" y="812"/>
                        </a:lnTo>
                        <a:lnTo>
                          <a:pt x="781" y="801"/>
                        </a:lnTo>
                        <a:lnTo>
                          <a:pt x="751" y="801"/>
                        </a:lnTo>
                        <a:lnTo>
                          <a:pt x="749" y="815"/>
                        </a:lnTo>
                        <a:lnTo>
                          <a:pt x="727" y="831"/>
                        </a:lnTo>
                        <a:lnTo>
                          <a:pt x="730" y="859"/>
                        </a:lnTo>
                        <a:lnTo>
                          <a:pt x="722" y="876"/>
                        </a:lnTo>
                        <a:lnTo>
                          <a:pt x="723" y="914"/>
                        </a:lnTo>
                        <a:lnTo>
                          <a:pt x="742" y="962"/>
                        </a:lnTo>
                        <a:lnTo>
                          <a:pt x="757" y="972"/>
                        </a:lnTo>
                        <a:lnTo>
                          <a:pt x="786" y="967"/>
                        </a:lnTo>
                        <a:lnTo>
                          <a:pt x="798" y="928"/>
                        </a:lnTo>
                        <a:lnTo>
                          <a:pt x="822" y="921"/>
                        </a:lnTo>
                        <a:lnTo>
                          <a:pt x="834" y="928"/>
                        </a:lnTo>
                        <a:lnTo>
                          <a:pt x="824" y="973"/>
                        </a:lnTo>
                        <a:lnTo>
                          <a:pt x="822" y="962"/>
                        </a:lnTo>
                        <a:lnTo>
                          <a:pt x="819" y="1007"/>
                        </a:lnTo>
                        <a:lnTo>
                          <a:pt x="853" y="1007"/>
                        </a:lnTo>
                        <a:lnTo>
                          <a:pt x="869" y="1021"/>
                        </a:lnTo>
                        <a:lnTo>
                          <a:pt x="867" y="1077"/>
                        </a:lnTo>
                        <a:lnTo>
                          <a:pt x="879" y="1095"/>
                        </a:lnTo>
                        <a:lnTo>
                          <a:pt x="890" y="1105"/>
                        </a:lnTo>
                        <a:lnTo>
                          <a:pt x="912" y="1095"/>
                        </a:lnTo>
                        <a:lnTo>
                          <a:pt x="931" y="1107"/>
                        </a:lnTo>
                        <a:lnTo>
                          <a:pt x="931" y="1108"/>
                        </a:lnTo>
                        <a:lnTo>
                          <a:pt x="932" y="1106"/>
                        </a:lnTo>
                        <a:lnTo>
                          <a:pt x="937" y="1116"/>
                        </a:lnTo>
                        <a:lnTo>
                          <a:pt x="957" y="1074"/>
                        </a:lnTo>
                        <a:lnTo>
                          <a:pt x="991" y="1054"/>
                        </a:lnTo>
                        <a:lnTo>
                          <a:pt x="994" y="1062"/>
                        </a:lnTo>
                        <a:lnTo>
                          <a:pt x="985" y="1087"/>
                        </a:lnTo>
                        <a:lnTo>
                          <a:pt x="991" y="1101"/>
                        </a:lnTo>
                        <a:lnTo>
                          <a:pt x="996" y="1097"/>
                        </a:lnTo>
                        <a:lnTo>
                          <a:pt x="994" y="1078"/>
                        </a:lnTo>
                        <a:lnTo>
                          <a:pt x="1009" y="1067"/>
                        </a:lnTo>
                        <a:lnTo>
                          <a:pt x="1008" y="1057"/>
                        </a:lnTo>
                        <a:lnTo>
                          <a:pt x="1027" y="1081"/>
                        </a:lnTo>
                        <a:lnTo>
                          <a:pt x="1088" y="1080"/>
                        </a:lnTo>
                        <a:lnTo>
                          <a:pt x="1078" y="1083"/>
                        </a:lnTo>
                        <a:lnTo>
                          <a:pt x="1099" y="1097"/>
                        </a:lnTo>
                        <a:lnTo>
                          <a:pt x="1099" y="1111"/>
                        </a:lnTo>
                        <a:lnTo>
                          <a:pt x="1110" y="1112"/>
                        </a:lnTo>
                        <a:lnTo>
                          <a:pt x="1110" y="1113"/>
                        </a:lnTo>
                        <a:lnTo>
                          <a:pt x="1141" y="1147"/>
                        </a:lnTo>
                        <a:lnTo>
                          <a:pt x="1172" y="1152"/>
                        </a:lnTo>
                        <a:lnTo>
                          <a:pt x="1196" y="1172"/>
                        </a:lnTo>
                        <a:lnTo>
                          <a:pt x="1195" y="1174"/>
                        </a:lnTo>
                        <a:lnTo>
                          <a:pt x="1196" y="1173"/>
                        </a:lnTo>
                        <a:lnTo>
                          <a:pt x="1214" y="1206"/>
                        </a:lnTo>
                        <a:lnTo>
                          <a:pt x="1197" y="1236"/>
                        </a:lnTo>
                        <a:lnTo>
                          <a:pt x="1207" y="1253"/>
                        </a:lnTo>
                        <a:lnTo>
                          <a:pt x="1196" y="1257"/>
                        </a:lnTo>
                        <a:lnTo>
                          <a:pt x="1217" y="1254"/>
                        </a:lnTo>
                        <a:lnTo>
                          <a:pt x="1217" y="1264"/>
                        </a:lnTo>
                        <a:lnTo>
                          <a:pt x="1231" y="1239"/>
                        </a:lnTo>
                        <a:lnTo>
                          <a:pt x="1242" y="1238"/>
                        </a:lnTo>
                        <a:lnTo>
                          <a:pt x="1264" y="1250"/>
                        </a:lnTo>
                        <a:lnTo>
                          <a:pt x="1269" y="1267"/>
                        </a:lnTo>
                        <a:lnTo>
                          <a:pt x="1318" y="1272"/>
                        </a:lnTo>
                        <a:lnTo>
                          <a:pt x="1343" y="1299"/>
                        </a:lnTo>
                        <a:lnTo>
                          <a:pt x="1361" y="1301"/>
                        </a:lnTo>
                        <a:lnTo>
                          <a:pt x="1365" y="1327"/>
                        </a:lnTo>
                        <a:lnTo>
                          <a:pt x="1363" y="1354"/>
                        </a:lnTo>
                        <a:lnTo>
                          <a:pt x="1324" y="1414"/>
                        </a:lnTo>
                        <a:lnTo>
                          <a:pt x="1322" y="1476"/>
                        </a:lnTo>
                        <a:lnTo>
                          <a:pt x="1300" y="1540"/>
                        </a:lnTo>
                        <a:lnTo>
                          <a:pt x="1291" y="1554"/>
                        </a:lnTo>
                        <a:lnTo>
                          <a:pt x="1267" y="1554"/>
                        </a:lnTo>
                        <a:lnTo>
                          <a:pt x="1228" y="1591"/>
                        </a:lnTo>
                        <a:lnTo>
                          <a:pt x="1226" y="1634"/>
                        </a:lnTo>
                        <a:lnTo>
                          <a:pt x="1176" y="1716"/>
                        </a:lnTo>
                        <a:lnTo>
                          <a:pt x="1176" y="1715"/>
                        </a:lnTo>
                        <a:lnTo>
                          <a:pt x="1161" y="1736"/>
                        </a:lnTo>
                        <a:lnTo>
                          <a:pt x="1124" y="1719"/>
                        </a:lnTo>
                        <a:lnTo>
                          <a:pt x="1142" y="1765"/>
                        </a:lnTo>
                        <a:lnTo>
                          <a:pt x="1130" y="1789"/>
                        </a:lnTo>
                        <a:lnTo>
                          <a:pt x="1086" y="1795"/>
                        </a:lnTo>
                        <a:lnTo>
                          <a:pt x="1083" y="1831"/>
                        </a:lnTo>
                        <a:lnTo>
                          <a:pt x="1057" y="1830"/>
                        </a:lnTo>
                        <a:lnTo>
                          <a:pt x="1057" y="1849"/>
                        </a:lnTo>
                        <a:lnTo>
                          <a:pt x="1064" y="1856"/>
                        </a:lnTo>
                        <a:lnTo>
                          <a:pt x="1071" y="1849"/>
                        </a:lnTo>
                        <a:lnTo>
                          <a:pt x="1072" y="1861"/>
                        </a:lnTo>
                        <a:lnTo>
                          <a:pt x="1057" y="1861"/>
                        </a:lnTo>
                        <a:lnTo>
                          <a:pt x="1066" y="1866"/>
                        </a:lnTo>
                        <a:lnTo>
                          <a:pt x="1057" y="1875"/>
                        </a:lnTo>
                        <a:lnTo>
                          <a:pt x="1053" y="1901"/>
                        </a:lnTo>
                        <a:lnTo>
                          <a:pt x="1033" y="1917"/>
                        </a:lnTo>
                        <a:lnTo>
                          <a:pt x="1052" y="1943"/>
                        </a:lnTo>
                        <a:lnTo>
                          <a:pt x="1027" y="1988"/>
                        </a:lnTo>
                        <a:lnTo>
                          <a:pt x="1020" y="1983"/>
                        </a:lnTo>
                        <a:lnTo>
                          <a:pt x="1014" y="2018"/>
                        </a:lnTo>
                        <a:lnTo>
                          <a:pt x="1024" y="2028"/>
                        </a:lnTo>
                        <a:lnTo>
                          <a:pt x="998" y="2040"/>
                        </a:lnTo>
                        <a:lnTo>
                          <a:pt x="995" y="2058"/>
                        </a:lnTo>
                        <a:lnTo>
                          <a:pt x="983" y="2054"/>
                        </a:lnTo>
                        <a:lnTo>
                          <a:pt x="996" y="2040"/>
                        </a:lnTo>
                        <a:lnTo>
                          <a:pt x="979" y="2036"/>
                        </a:lnTo>
                        <a:lnTo>
                          <a:pt x="978" y="2016"/>
                        </a:lnTo>
                        <a:lnTo>
                          <a:pt x="971" y="2025"/>
                        </a:lnTo>
                        <a:lnTo>
                          <a:pt x="964" y="2006"/>
                        </a:lnTo>
                        <a:lnTo>
                          <a:pt x="968" y="2002"/>
                        </a:lnTo>
                        <a:lnTo>
                          <a:pt x="960" y="1991"/>
                        </a:lnTo>
                        <a:lnTo>
                          <a:pt x="968" y="1982"/>
                        </a:lnTo>
                        <a:lnTo>
                          <a:pt x="960" y="1953"/>
                        </a:lnTo>
                        <a:lnTo>
                          <a:pt x="973" y="1956"/>
                        </a:lnTo>
                        <a:lnTo>
                          <a:pt x="960" y="1943"/>
                        </a:lnTo>
                        <a:lnTo>
                          <a:pt x="963" y="1932"/>
                        </a:lnTo>
                        <a:lnTo>
                          <a:pt x="949" y="1932"/>
                        </a:lnTo>
                        <a:lnTo>
                          <a:pt x="958" y="1916"/>
                        </a:lnTo>
                        <a:lnTo>
                          <a:pt x="968" y="1927"/>
                        </a:lnTo>
                        <a:lnTo>
                          <a:pt x="979" y="1898"/>
                        </a:lnTo>
                        <a:lnTo>
                          <a:pt x="975" y="1884"/>
                        </a:lnTo>
                        <a:lnTo>
                          <a:pt x="982" y="1844"/>
                        </a:lnTo>
                        <a:lnTo>
                          <a:pt x="968" y="1839"/>
                        </a:lnTo>
                        <a:lnTo>
                          <a:pt x="970" y="1773"/>
                        </a:lnTo>
                        <a:lnTo>
                          <a:pt x="991" y="1703"/>
                        </a:lnTo>
                        <a:lnTo>
                          <a:pt x="991" y="1646"/>
                        </a:lnTo>
                        <a:lnTo>
                          <a:pt x="1006" y="1533"/>
                        </a:lnTo>
                        <a:lnTo>
                          <a:pt x="1000" y="1484"/>
                        </a:lnTo>
                        <a:lnTo>
                          <a:pt x="941" y="1428"/>
                        </a:lnTo>
                        <a:lnTo>
                          <a:pt x="917" y="1345"/>
                        </a:lnTo>
                        <a:lnTo>
                          <a:pt x="894" y="1312"/>
                        </a:lnTo>
                        <a:lnTo>
                          <a:pt x="891" y="1290"/>
                        </a:lnTo>
                        <a:lnTo>
                          <a:pt x="902" y="1277"/>
                        </a:lnTo>
                        <a:lnTo>
                          <a:pt x="907" y="1267"/>
                        </a:lnTo>
                        <a:lnTo>
                          <a:pt x="896" y="1262"/>
                        </a:lnTo>
                        <a:lnTo>
                          <a:pt x="896" y="1243"/>
                        </a:lnTo>
                        <a:lnTo>
                          <a:pt x="902" y="1217"/>
                        </a:lnTo>
                        <a:lnTo>
                          <a:pt x="917" y="1210"/>
                        </a:lnTo>
                        <a:lnTo>
                          <a:pt x="935" y="1175"/>
                        </a:lnTo>
                        <a:lnTo>
                          <a:pt x="931" y="1174"/>
                        </a:lnTo>
                        <a:lnTo>
                          <a:pt x="926" y="1127"/>
                        </a:lnTo>
                        <a:lnTo>
                          <a:pt x="926" y="1129"/>
                        </a:lnTo>
                        <a:lnTo>
                          <a:pt x="926" y="1127"/>
                        </a:lnTo>
                        <a:lnTo>
                          <a:pt x="924" y="1111"/>
                        </a:lnTo>
                        <a:lnTo>
                          <a:pt x="913" y="1103"/>
                        </a:lnTo>
                        <a:lnTo>
                          <a:pt x="900" y="1113"/>
                        </a:lnTo>
                        <a:lnTo>
                          <a:pt x="902" y="1124"/>
                        </a:lnTo>
                        <a:lnTo>
                          <a:pt x="899" y="1127"/>
                        </a:lnTo>
                        <a:lnTo>
                          <a:pt x="874" y="1113"/>
                        </a:lnTo>
                        <a:lnTo>
                          <a:pt x="855" y="1087"/>
                        </a:lnTo>
                        <a:lnTo>
                          <a:pt x="848" y="1090"/>
                        </a:lnTo>
                        <a:lnTo>
                          <a:pt x="847" y="1074"/>
                        </a:lnTo>
                        <a:lnTo>
                          <a:pt x="824" y="1041"/>
                        </a:lnTo>
                        <a:lnTo>
                          <a:pt x="801" y="1035"/>
                        </a:lnTo>
                        <a:lnTo>
                          <a:pt x="779" y="1023"/>
                        </a:lnTo>
                        <a:lnTo>
                          <a:pt x="801" y="1035"/>
                        </a:lnTo>
                        <a:lnTo>
                          <a:pt x="779" y="1023"/>
                        </a:lnTo>
                        <a:lnTo>
                          <a:pt x="758" y="1001"/>
                        </a:lnTo>
                        <a:lnTo>
                          <a:pt x="726" y="1005"/>
                        </a:lnTo>
                        <a:lnTo>
                          <a:pt x="653" y="958"/>
                        </a:lnTo>
                        <a:lnTo>
                          <a:pt x="642" y="942"/>
                        </a:lnTo>
                        <a:lnTo>
                          <a:pt x="648" y="927"/>
                        </a:lnTo>
                        <a:lnTo>
                          <a:pt x="642" y="909"/>
                        </a:lnTo>
                        <a:lnTo>
                          <a:pt x="606" y="865"/>
                        </a:lnTo>
                        <a:lnTo>
                          <a:pt x="606" y="853"/>
                        </a:lnTo>
                        <a:lnTo>
                          <a:pt x="580" y="819"/>
                        </a:lnTo>
                        <a:lnTo>
                          <a:pt x="559" y="776"/>
                        </a:lnTo>
                        <a:lnTo>
                          <a:pt x="548" y="770"/>
                        </a:lnTo>
                        <a:lnTo>
                          <a:pt x="551" y="795"/>
                        </a:lnTo>
                        <a:lnTo>
                          <a:pt x="603" y="897"/>
                        </a:lnTo>
                        <a:lnTo>
                          <a:pt x="598" y="905"/>
                        </a:lnTo>
                        <a:lnTo>
                          <a:pt x="576" y="876"/>
                        </a:lnTo>
                        <a:lnTo>
                          <a:pt x="577" y="863"/>
                        </a:lnTo>
                        <a:lnTo>
                          <a:pt x="566" y="845"/>
                        </a:lnTo>
                        <a:lnTo>
                          <a:pt x="546" y="832"/>
                        </a:lnTo>
                        <a:lnTo>
                          <a:pt x="556" y="832"/>
                        </a:lnTo>
                        <a:lnTo>
                          <a:pt x="556" y="822"/>
                        </a:lnTo>
                        <a:lnTo>
                          <a:pt x="541" y="803"/>
                        </a:lnTo>
                        <a:lnTo>
                          <a:pt x="525" y="759"/>
                        </a:lnTo>
                        <a:lnTo>
                          <a:pt x="509" y="736"/>
                        </a:lnTo>
                        <a:lnTo>
                          <a:pt x="490" y="726"/>
                        </a:lnTo>
                        <a:lnTo>
                          <a:pt x="472" y="686"/>
                        </a:lnTo>
                        <a:lnTo>
                          <a:pt x="477" y="669"/>
                        </a:lnTo>
                        <a:lnTo>
                          <a:pt x="466" y="669"/>
                        </a:lnTo>
                        <a:lnTo>
                          <a:pt x="452" y="633"/>
                        </a:lnTo>
                        <a:lnTo>
                          <a:pt x="456" y="538"/>
                        </a:lnTo>
                        <a:lnTo>
                          <a:pt x="463" y="534"/>
                        </a:lnTo>
                        <a:lnTo>
                          <a:pt x="462" y="535"/>
                        </a:lnTo>
                        <a:lnTo>
                          <a:pt x="455" y="533"/>
                        </a:lnTo>
                        <a:lnTo>
                          <a:pt x="447" y="502"/>
                        </a:lnTo>
                        <a:lnTo>
                          <a:pt x="468" y="502"/>
                        </a:lnTo>
                        <a:lnTo>
                          <a:pt x="466" y="514"/>
                        </a:lnTo>
                        <a:lnTo>
                          <a:pt x="472" y="503"/>
                        </a:lnTo>
                        <a:lnTo>
                          <a:pt x="464" y="487"/>
                        </a:lnTo>
                        <a:lnTo>
                          <a:pt x="462" y="475"/>
                        </a:lnTo>
                        <a:lnTo>
                          <a:pt x="445" y="469"/>
                        </a:lnTo>
                        <a:lnTo>
                          <a:pt x="447" y="460"/>
                        </a:lnTo>
                        <a:lnTo>
                          <a:pt x="416" y="447"/>
                        </a:lnTo>
                        <a:lnTo>
                          <a:pt x="419" y="443"/>
                        </a:lnTo>
                        <a:lnTo>
                          <a:pt x="413" y="422"/>
                        </a:lnTo>
                        <a:lnTo>
                          <a:pt x="404" y="421"/>
                        </a:lnTo>
                        <a:lnTo>
                          <a:pt x="388" y="386"/>
                        </a:lnTo>
                        <a:lnTo>
                          <a:pt x="391" y="375"/>
                        </a:lnTo>
                        <a:lnTo>
                          <a:pt x="383" y="377"/>
                        </a:lnTo>
                        <a:lnTo>
                          <a:pt x="381" y="353"/>
                        </a:lnTo>
                        <a:lnTo>
                          <a:pt x="370" y="363"/>
                        </a:lnTo>
                        <a:lnTo>
                          <a:pt x="377" y="349"/>
                        </a:lnTo>
                        <a:lnTo>
                          <a:pt x="357" y="330"/>
                        </a:lnTo>
                        <a:lnTo>
                          <a:pt x="361" y="317"/>
                        </a:lnTo>
                        <a:lnTo>
                          <a:pt x="343" y="308"/>
                        </a:lnTo>
                        <a:lnTo>
                          <a:pt x="336" y="287"/>
                        </a:lnTo>
                        <a:lnTo>
                          <a:pt x="338" y="311"/>
                        </a:lnTo>
                        <a:lnTo>
                          <a:pt x="329" y="297"/>
                        </a:lnTo>
                        <a:lnTo>
                          <a:pt x="321" y="297"/>
                        </a:lnTo>
                        <a:lnTo>
                          <a:pt x="329" y="305"/>
                        </a:lnTo>
                        <a:lnTo>
                          <a:pt x="325" y="311"/>
                        </a:lnTo>
                        <a:lnTo>
                          <a:pt x="314" y="304"/>
                        </a:lnTo>
                        <a:lnTo>
                          <a:pt x="309" y="288"/>
                        </a:lnTo>
                        <a:lnTo>
                          <a:pt x="309" y="286"/>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37" name="Freeform 1160"/>
                  <p:cNvSpPr>
                    <a:spLocks/>
                  </p:cNvSpPr>
                  <p:nvPr/>
                </p:nvSpPr>
                <p:spPr bwMode="auto">
                  <a:xfrm>
                    <a:off x="770" y="1095"/>
                    <a:ext cx="416" cy="183"/>
                  </a:xfrm>
                  <a:custGeom>
                    <a:avLst/>
                    <a:gdLst>
                      <a:gd name="T0" fmla="*/ 0 w 273"/>
                      <a:gd name="T1" fmla="*/ 4492 h 134"/>
                      <a:gd name="T2" fmla="*/ 7214 w 273"/>
                      <a:gd name="T3" fmla="*/ 3289 h 134"/>
                      <a:gd name="T4" fmla="*/ 2728 w 273"/>
                      <a:gd name="T5" fmla="*/ 2542 h 134"/>
                      <a:gd name="T6" fmla="*/ 22412 w 273"/>
                      <a:gd name="T7" fmla="*/ 598 h 134"/>
                      <a:gd name="T8" fmla="*/ 36859 w 273"/>
                      <a:gd name="T9" fmla="*/ 0 h 134"/>
                      <a:gd name="T10" fmla="*/ 41606 w 273"/>
                      <a:gd name="T11" fmla="*/ 1419 h 134"/>
                      <a:gd name="T12" fmla="*/ 35951 w 273"/>
                      <a:gd name="T13" fmla="*/ 2159 h 134"/>
                      <a:gd name="T14" fmla="*/ 48730 w 273"/>
                      <a:gd name="T15" fmla="*/ 848 h 134"/>
                      <a:gd name="T16" fmla="*/ 63773 w 273"/>
                      <a:gd name="T17" fmla="*/ 2081 h 134"/>
                      <a:gd name="T18" fmla="*/ 58930 w 273"/>
                      <a:gd name="T19" fmla="*/ 2977 h 134"/>
                      <a:gd name="T20" fmla="*/ 75209 w 273"/>
                      <a:gd name="T21" fmla="*/ 2348 h 134"/>
                      <a:gd name="T22" fmla="*/ 72075 w 273"/>
                      <a:gd name="T23" fmla="*/ 1158 h 134"/>
                      <a:gd name="T24" fmla="*/ 78373 w 273"/>
                      <a:gd name="T25" fmla="*/ 1158 h 134"/>
                      <a:gd name="T26" fmla="*/ 91241 w 273"/>
                      <a:gd name="T27" fmla="*/ 5162 h 134"/>
                      <a:gd name="T28" fmla="*/ 95240 w 273"/>
                      <a:gd name="T29" fmla="*/ 4492 h 134"/>
                      <a:gd name="T30" fmla="*/ 91241 w 273"/>
                      <a:gd name="T31" fmla="*/ 1 h 134"/>
                      <a:gd name="T32" fmla="*/ 102939 w 273"/>
                      <a:gd name="T33" fmla="*/ 235 h 134"/>
                      <a:gd name="T34" fmla="*/ 113483 w 273"/>
                      <a:gd name="T35" fmla="*/ 1763 h 134"/>
                      <a:gd name="T36" fmla="*/ 120840 w 273"/>
                      <a:gd name="T37" fmla="*/ 6884 h 134"/>
                      <a:gd name="T38" fmla="*/ 150784 w 273"/>
                      <a:gd name="T39" fmla="*/ 9207 h 134"/>
                      <a:gd name="T40" fmla="*/ 150784 w 273"/>
                      <a:gd name="T41" fmla="*/ 10719 h 134"/>
                      <a:gd name="T42" fmla="*/ 143089 w 273"/>
                      <a:gd name="T43" fmla="*/ 9934 h 134"/>
                      <a:gd name="T44" fmla="*/ 132579 w 273"/>
                      <a:gd name="T45" fmla="*/ 11156 h 134"/>
                      <a:gd name="T46" fmla="*/ 147296 w 273"/>
                      <a:gd name="T47" fmla="*/ 11976 h 134"/>
                      <a:gd name="T48" fmla="*/ 134653 w 273"/>
                      <a:gd name="T49" fmla="*/ 13149 h 134"/>
                      <a:gd name="T50" fmla="*/ 114062 w 273"/>
                      <a:gd name="T51" fmla="*/ 12839 h 134"/>
                      <a:gd name="T52" fmla="*/ 103567 w 273"/>
                      <a:gd name="T53" fmla="*/ 11194 h 134"/>
                      <a:gd name="T54" fmla="*/ 78373 w 273"/>
                      <a:gd name="T55" fmla="*/ 13720 h 134"/>
                      <a:gd name="T56" fmla="*/ 48451 w 273"/>
                      <a:gd name="T57" fmla="*/ 14316 h 134"/>
                      <a:gd name="T58" fmla="*/ 41606 w 273"/>
                      <a:gd name="T59" fmla="*/ 11969 h 134"/>
                      <a:gd name="T60" fmla="*/ 24325 w 273"/>
                      <a:gd name="T61" fmla="*/ 11783 h 134"/>
                      <a:gd name="T62" fmla="*/ 13772 w 273"/>
                      <a:gd name="T63" fmla="*/ 9702 h 134"/>
                      <a:gd name="T64" fmla="*/ 57499 w 273"/>
                      <a:gd name="T65" fmla="*/ 8533 h 134"/>
                      <a:gd name="T66" fmla="*/ 12360 w 273"/>
                      <a:gd name="T67" fmla="*/ 7914 h 134"/>
                      <a:gd name="T68" fmla="*/ 5429 w 273"/>
                      <a:gd name="T69" fmla="*/ 6884 h 134"/>
                      <a:gd name="T70" fmla="*/ 29271 w 273"/>
                      <a:gd name="T71" fmla="*/ 5498 h 134"/>
                      <a:gd name="T72" fmla="*/ 7214 w 273"/>
                      <a:gd name="T73" fmla="*/ 5844 h 134"/>
                      <a:gd name="T74" fmla="*/ 9553 w 273"/>
                      <a:gd name="T75" fmla="*/ 5162 h 134"/>
                      <a:gd name="T76" fmla="*/ 0 w 273"/>
                      <a:gd name="T77" fmla="*/ 4492 h 13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73" h="134">
                        <a:moveTo>
                          <a:pt x="0" y="42"/>
                        </a:moveTo>
                        <a:lnTo>
                          <a:pt x="13" y="31"/>
                        </a:lnTo>
                        <a:lnTo>
                          <a:pt x="5" y="24"/>
                        </a:lnTo>
                        <a:lnTo>
                          <a:pt x="41" y="5"/>
                        </a:lnTo>
                        <a:lnTo>
                          <a:pt x="66" y="0"/>
                        </a:lnTo>
                        <a:lnTo>
                          <a:pt x="75" y="13"/>
                        </a:lnTo>
                        <a:lnTo>
                          <a:pt x="65" y="20"/>
                        </a:lnTo>
                        <a:lnTo>
                          <a:pt x="88" y="8"/>
                        </a:lnTo>
                        <a:lnTo>
                          <a:pt x="115" y="19"/>
                        </a:lnTo>
                        <a:lnTo>
                          <a:pt x="106" y="28"/>
                        </a:lnTo>
                        <a:lnTo>
                          <a:pt x="136" y="22"/>
                        </a:lnTo>
                        <a:lnTo>
                          <a:pt x="130" y="11"/>
                        </a:lnTo>
                        <a:lnTo>
                          <a:pt x="141" y="11"/>
                        </a:lnTo>
                        <a:lnTo>
                          <a:pt x="165" y="48"/>
                        </a:lnTo>
                        <a:lnTo>
                          <a:pt x="172" y="42"/>
                        </a:lnTo>
                        <a:lnTo>
                          <a:pt x="165" y="1"/>
                        </a:lnTo>
                        <a:lnTo>
                          <a:pt x="186" y="2"/>
                        </a:lnTo>
                        <a:lnTo>
                          <a:pt x="205" y="17"/>
                        </a:lnTo>
                        <a:lnTo>
                          <a:pt x="218" y="64"/>
                        </a:lnTo>
                        <a:lnTo>
                          <a:pt x="272" y="86"/>
                        </a:lnTo>
                        <a:lnTo>
                          <a:pt x="272" y="100"/>
                        </a:lnTo>
                        <a:lnTo>
                          <a:pt x="258" y="93"/>
                        </a:lnTo>
                        <a:lnTo>
                          <a:pt x="239" y="104"/>
                        </a:lnTo>
                        <a:lnTo>
                          <a:pt x="266" y="112"/>
                        </a:lnTo>
                        <a:lnTo>
                          <a:pt x="243" y="123"/>
                        </a:lnTo>
                        <a:lnTo>
                          <a:pt x="206" y="119"/>
                        </a:lnTo>
                        <a:lnTo>
                          <a:pt x="187" y="105"/>
                        </a:lnTo>
                        <a:lnTo>
                          <a:pt x="141" y="128"/>
                        </a:lnTo>
                        <a:lnTo>
                          <a:pt x="87" y="133"/>
                        </a:lnTo>
                        <a:lnTo>
                          <a:pt x="75" y="111"/>
                        </a:lnTo>
                        <a:lnTo>
                          <a:pt x="44" y="110"/>
                        </a:lnTo>
                        <a:lnTo>
                          <a:pt x="25" y="91"/>
                        </a:lnTo>
                        <a:lnTo>
                          <a:pt x="104" y="80"/>
                        </a:lnTo>
                        <a:lnTo>
                          <a:pt x="22" y="74"/>
                        </a:lnTo>
                        <a:lnTo>
                          <a:pt x="10" y="64"/>
                        </a:lnTo>
                        <a:lnTo>
                          <a:pt x="53" y="51"/>
                        </a:lnTo>
                        <a:lnTo>
                          <a:pt x="13" y="55"/>
                        </a:lnTo>
                        <a:lnTo>
                          <a:pt x="17" y="48"/>
                        </a:lnTo>
                        <a:lnTo>
                          <a:pt x="0" y="42"/>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38" name="Freeform 1161"/>
                  <p:cNvSpPr>
                    <a:spLocks/>
                  </p:cNvSpPr>
                  <p:nvPr/>
                </p:nvSpPr>
                <p:spPr bwMode="auto">
                  <a:xfrm>
                    <a:off x="1029" y="1078"/>
                    <a:ext cx="137" cy="96"/>
                  </a:xfrm>
                  <a:custGeom>
                    <a:avLst/>
                    <a:gdLst>
                      <a:gd name="T0" fmla="*/ 0 w 90"/>
                      <a:gd name="T1" fmla="*/ 3616 h 70"/>
                      <a:gd name="T2" fmla="*/ 1171 w 90"/>
                      <a:gd name="T3" fmla="*/ 2735 h 70"/>
                      <a:gd name="T4" fmla="*/ 18653 w 90"/>
                      <a:gd name="T5" fmla="*/ 3412 h 70"/>
                      <a:gd name="T6" fmla="*/ 15743 w 90"/>
                      <a:gd name="T7" fmla="*/ 2078 h 70"/>
                      <a:gd name="T8" fmla="*/ 20751 w 90"/>
                      <a:gd name="T9" fmla="*/ 2078 h 70"/>
                      <a:gd name="T10" fmla="*/ 9490 w 90"/>
                      <a:gd name="T11" fmla="*/ 1323 h 70"/>
                      <a:gd name="T12" fmla="*/ 15367 w 90"/>
                      <a:gd name="T13" fmla="*/ 1151 h 70"/>
                      <a:gd name="T14" fmla="*/ 9490 w 90"/>
                      <a:gd name="T15" fmla="*/ 612 h 70"/>
                      <a:gd name="T16" fmla="*/ 42003 w 90"/>
                      <a:gd name="T17" fmla="*/ 0 h 70"/>
                      <a:gd name="T18" fmla="*/ 42003 w 90"/>
                      <a:gd name="T19" fmla="*/ 1515 h 70"/>
                      <a:gd name="T20" fmla="*/ 32347 w 90"/>
                      <a:gd name="T21" fmla="*/ 2969 h 70"/>
                      <a:gd name="T22" fmla="*/ 45950 w 90"/>
                      <a:gd name="T23" fmla="*/ 3412 h 70"/>
                      <a:gd name="T24" fmla="*/ 48630 w 90"/>
                      <a:gd name="T25" fmla="*/ 6417 h 70"/>
                      <a:gd name="T26" fmla="*/ 27328 w 90"/>
                      <a:gd name="T27" fmla="*/ 7877 h 70"/>
                      <a:gd name="T28" fmla="*/ 18653 w 90"/>
                      <a:gd name="T29" fmla="*/ 5584 h 70"/>
                      <a:gd name="T30" fmla="*/ 0 w 90"/>
                      <a:gd name="T31" fmla="*/ 3616 h 7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0" h="70">
                        <a:moveTo>
                          <a:pt x="0" y="32"/>
                        </a:moveTo>
                        <a:lnTo>
                          <a:pt x="2" y="24"/>
                        </a:lnTo>
                        <a:lnTo>
                          <a:pt x="34" y="30"/>
                        </a:lnTo>
                        <a:lnTo>
                          <a:pt x="29" y="18"/>
                        </a:lnTo>
                        <a:lnTo>
                          <a:pt x="38" y="18"/>
                        </a:lnTo>
                        <a:lnTo>
                          <a:pt x="17" y="12"/>
                        </a:lnTo>
                        <a:lnTo>
                          <a:pt x="28" y="10"/>
                        </a:lnTo>
                        <a:lnTo>
                          <a:pt x="17" y="5"/>
                        </a:lnTo>
                        <a:lnTo>
                          <a:pt x="77" y="0"/>
                        </a:lnTo>
                        <a:lnTo>
                          <a:pt x="77" y="13"/>
                        </a:lnTo>
                        <a:lnTo>
                          <a:pt x="59" y="26"/>
                        </a:lnTo>
                        <a:lnTo>
                          <a:pt x="84" y="30"/>
                        </a:lnTo>
                        <a:lnTo>
                          <a:pt x="89" y="56"/>
                        </a:lnTo>
                        <a:lnTo>
                          <a:pt x="50" y="69"/>
                        </a:lnTo>
                        <a:lnTo>
                          <a:pt x="34" y="49"/>
                        </a:lnTo>
                        <a:lnTo>
                          <a:pt x="0" y="32"/>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39" name="Freeform 1162"/>
                  <p:cNvSpPr>
                    <a:spLocks/>
                  </p:cNvSpPr>
                  <p:nvPr/>
                </p:nvSpPr>
                <p:spPr bwMode="auto">
                  <a:xfrm>
                    <a:off x="1481" y="3910"/>
                    <a:ext cx="33" cy="39"/>
                  </a:xfrm>
                  <a:custGeom>
                    <a:avLst/>
                    <a:gdLst>
                      <a:gd name="T0" fmla="*/ 0 w 22"/>
                      <a:gd name="T1" fmla="*/ 239 h 29"/>
                      <a:gd name="T2" fmla="*/ 3443 w 22"/>
                      <a:gd name="T3" fmla="*/ 0 h 29"/>
                      <a:gd name="T4" fmla="*/ 3443 w 22"/>
                      <a:gd name="T5" fmla="*/ 1081 h 29"/>
                      <a:gd name="T6" fmla="*/ 9368 w 22"/>
                      <a:gd name="T7" fmla="*/ 1412 h 29"/>
                      <a:gd name="T8" fmla="*/ 4163 w 22"/>
                      <a:gd name="T9" fmla="*/ 2419 h 29"/>
                      <a:gd name="T10" fmla="*/ 0 w 22"/>
                      <a:gd name="T11" fmla="*/ 239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29">
                        <a:moveTo>
                          <a:pt x="0" y="3"/>
                        </a:moveTo>
                        <a:lnTo>
                          <a:pt x="7" y="0"/>
                        </a:lnTo>
                        <a:lnTo>
                          <a:pt x="7" y="13"/>
                        </a:lnTo>
                        <a:lnTo>
                          <a:pt x="21" y="16"/>
                        </a:lnTo>
                        <a:lnTo>
                          <a:pt x="9" y="28"/>
                        </a:lnTo>
                        <a:lnTo>
                          <a:pt x="0" y="3"/>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40" name="Freeform 1163"/>
                  <p:cNvSpPr>
                    <a:spLocks/>
                  </p:cNvSpPr>
                  <p:nvPr/>
                </p:nvSpPr>
                <p:spPr bwMode="auto">
                  <a:xfrm>
                    <a:off x="1554" y="3927"/>
                    <a:ext cx="59" cy="59"/>
                  </a:xfrm>
                  <a:custGeom>
                    <a:avLst/>
                    <a:gdLst>
                      <a:gd name="T0" fmla="*/ 0 w 39"/>
                      <a:gd name="T1" fmla="*/ 0 h 43"/>
                      <a:gd name="T2" fmla="*/ 1126 w 39"/>
                      <a:gd name="T3" fmla="*/ 4897 h 43"/>
                      <a:gd name="T4" fmla="*/ 18714 w 39"/>
                      <a:gd name="T5" fmla="*/ 4533 h 43"/>
                      <a:gd name="T6" fmla="*/ 4557 w 39"/>
                      <a:gd name="T7" fmla="*/ 2171 h 43"/>
                      <a:gd name="T8" fmla="*/ 0 w 39"/>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43">
                        <a:moveTo>
                          <a:pt x="0" y="0"/>
                        </a:moveTo>
                        <a:lnTo>
                          <a:pt x="2" y="42"/>
                        </a:lnTo>
                        <a:lnTo>
                          <a:pt x="38" y="39"/>
                        </a:lnTo>
                        <a:lnTo>
                          <a:pt x="9" y="19"/>
                        </a:lnTo>
                        <a:lnTo>
                          <a:pt x="0" y="0"/>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41" name="Freeform 1164"/>
                  <p:cNvSpPr>
                    <a:spLocks/>
                  </p:cNvSpPr>
                  <p:nvPr/>
                </p:nvSpPr>
                <p:spPr bwMode="auto">
                  <a:xfrm>
                    <a:off x="4393" y="3026"/>
                    <a:ext cx="631" cy="582"/>
                  </a:xfrm>
                  <a:custGeom>
                    <a:avLst/>
                    <a:gdLst>
                      <a:gd name="T0" fmla="*/ 4121 w 414"/>
                      <a:gd name="T1" fmla="*/ 23921 h 427"/>
                      <a:gd name="T2" fmla="*/ 5066 w 414"/>
                      <a:gd name="T3" fmla="*/ 23122 h 427"/>
                      <a:gd name="T4" fmla="*/ 4121 w 414"/>
                      <a:gd name="T5" fmla="*/ 16868 h 427"/>
                      <a:gd name="T6" fmla="*/ 20405 w 414"/>
                      <a:gd name="T7" fmla="*/ 14699 h 427"/>
                      <a:gd name="T8" fmla="*/ 51663 w 414"/>
                      <a:gd name="T9" fmla="*/ 10953 h 427"/>
                      <a:gd name="T10" fmla="*/ 55126 w 414"/>
                      <a:gd name="T11" fmla="*/ 8592 h 427"/>
                      <a:gd name="T12" fmla="*/ 57997 w 414"/>
                      <a:gd name="T13" fmla="*/ 8231 h 427"/>
                      <a:gd name="T14" fmla="*/ 64774 w 414"/>
                      <a:gd name="T15" fmla="*/ 7150 h 427"/>
                      <a:gd name="T16" fmla="*/ 81446 w 414"/>
                      <a:gd name="T17" fmla="*/ 5226 h 427"/>
                      <a:gd name="T18" fmla="*/ 87227 w 414"/>
                      <a:gd name="T19" fmla="*/ 6304 h 427"/>
                      <a:gd name="T20" fmla="*/ 91356 w 414"/>
                      <a:gd name="T21" fmla="*/ 5419 h 427"/>
                      <a:gd name="T22" fmla="*/ 109567 w 414"/>
                      <a:gd name="T23" fmla="*/ 2064 h 427"/>
                      <a:gd name="T24" fmla="*/ 132947 w 414"/>
                      <a:gd name="T25" fmla="*/ 2681 h 427"/>
                      <a:gd name="T26" fmla="*/ 153095 w 414"/>
                      <a:gd name="T27" fmla="*/ 10312 h 427"/>
                      <a:gd name="T28" fmla="*/ 162146 w 414"/>
                      <a:gd name="T29" fmla="*/ 2064 h 427"/>
                      <a:gd name="T30" fmla="*/ 174133 w 414"/>
                      <a:gd name="T31" fmla="*/ 5316 h 427"/>
                      <a:gd name="T32" fmla="*/ 189202 w 414"/>
                      <a:gd name="T33" fmla="*/ 12376 h 427"/>
                      <a:gd name="T34" fmla="*/ 208081 w 414"/>
                      <a:gd name="T35" fmla="*/ 17697 h 427"/>
                      <a:gd name="T36" fmla="*/ 214676 w 414"/>
                      <a:gd name="T37" fmla="*/ 19157 h 427"/>
                      <a:gd name="T38" fmla="*/ 229746 w 414"/>
                      <a:gd name="T39" fmla="*/ 26690 h 427"/>
                      <a:gd name="T40" fmla="*/ 217459 w 414"/>
                      <a:gd name="T41" fmla="*/ 34987 h 427"/>
                      <a:gd name="T42" fmla="*/ 196456 w 414"/>
                      <a:gd name="T43" fmla="*/ 42355 h 427"/>
                      <a:gd name="T44" fmla="*/ 189202 w 414"/>
                      <a:gd name="T45" fmla="*/ 44371 h 427"/>
                      <a:gd name="T46" fmla="*/ 172178 w 414"/>
                      <a:gd name="T47" fmla="*/ 43819 h 427"/>
                      <a:gd name="T48" fmla="*/ 153095 w 414"/>
                      <a:gd name="T49" fmla="*/ 41315 h 427"/>
                      <a:gd name="T50" fmla="*/ 142091 w 414"/>
                      <a:gd name="T51" fmla="*/ 38420 h 427"/>
                      <a:gd name="T52" fmla="*/ 139803 w 414"/>
                      <a:gd name="T53" fmla="*/ 37480 h 427"/>
                      <a:gd name="T54" fmla="*/ 140247 w 414"/>
                      <a:gd name="T55" fmla="*/ 33302 h 427"/>
                      <a:gd name="T56" fmla="*/ 125301 w 414"/>
                      <a:gd name="T57" fmla="*/ 36756 h 427"/>
                      <a:gd name="T58" fmla="*/ 102894 w 414"/>
                      <a:gd name="T59" fmla="*/ 31592 h 427"/>
                      <a:gd name="T60" fmla="*/ 60181 w 414"/>
                      <a:gd name="T61" fmla="*/ 35313 h 427"/>
                      <a:gd name="T62" fmla="*/ 26601 w 414"/>
                      <a:gd name="T63" fmla="*/ 37480 h 427"/>
                      <a:gd name="T64" fmla="*/ 14591 w 414"/>
                      <a:gd name="T65" fmla="*/ 31930 h 4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4" h="427">
                        <a:moveTo>
                          <a:pt x="0" y="224"/>
                        </a:moveTo>
                        <a:lnTo>
                          <a:pt x="7" y="230"/>
                        </a:lnTo>
                        <a:lnTo>
                          <a:pt x="1" y="216"/>
                        </a:lnTo>
                        <a:lnTo>
                          <a:pt x="9" y="222"/>
                        </a:lnTo>
                        <a:lnTo>
                          <a:pt x="1" y="197"/>
                        </a:lnTo>
                        <a:lnTo>
                          <a:pt x="7" y="162"/>
                        </a:lnTo>
                        <a:lnTo>
                          <a:pt x="9" y="170"/>
                        </a:lnTo>
                        <a:lnTo>
                          <a:pt x="37" y="141"/>
                        </a:lnTo>
                        <a:lnTo>
                          <a:pt x="80" y="128"/>
                        </a:lnTo>
                        <a:lnTo>
                          <a:pt x="93" y="105"/>
                        </a:lnTo>
                        <a:lnTo>
                          <a:pt x="93" y="92"/>
                        </a:lnTo>
                        <a:lnTo>
                          <a:pt x="99" y="82"/>
                        </a:lnTo>
                        <a:lnTo>
                          <a:pt x="104" y="99"/>
                        </a:lnTo>
                        <a:lnTo>
                          <a:pt x="104" y="79"/>
                        </a:lnTo>
                        <a:lnTo>
                          <a:pt x="115" y="84"/>
                        </a:lnTo>
                        <a:lnTo>
                          <a:pt x="116" y="69"/>
                        </a:lnTo>
                        <a:lnTo>
                          <a:pt x="131" y="47"/>
                        </a:lnTo>
                        <a:lnTo>
                          <a:pt x="146" y="50"/>
                        </a:lnTo>
                        <a:lnTo>
                          <a:pt x="151" y="71"/>
                        </a:lnTo>
                        <a:lnTo>
                          <a:pt x="157" y="60"/>
                        </a:lnTo>
                        <a:lnTo>
                          <a:pt x="168" y="64"/>
                        </a:lnTo>
                        <a:lnTo>
                          <a:pt x="164" y="52"/>
                        </a:lnTo>
                        <a:lnTo>
                          <a:pt x="175" y="30"/>
                        </a:lnTo>
                        <a:lnTo>
                          <a:pt x="197" y="20"/>
                        </a:lnTo>
                        <a:lnTo>
                          <a:pt x="192" y="6"/>
                        </a:lnTo>
                        <a:lnTo>
                          <a:pt x="239" y="26"/>
                        </a:lnTo>
                        <a:lnTo>
                          <a:pt x="230" y="61"/>
                        </a:lnTo>
                        <a:lnTo>
                          <a:pt x="275" y="99"/>
                        </a:lnTo>
                        <a:lnTo>
                          <a:pt x="286" y="86"/>
                        </a:lnTo>
                        <a:lnTo>
                          <a:pt x="291" y="20"/>
                        </a:lnTo>
                        <a:lnTo>
                          <a:pt x="302" y="0"/>
                        </a:lnTo>
                        <a:lnTo>
                          <a:pt x="313" y="51"/>
                        </a:lnTo>
                        <a:lnTo>
                          <a:pt x="329" y="61"/>
                        </a:lnTo>
                        <a:lnTo>
                          <a:pt x="340" y="119"/>
                        </a:lnTo>
                        <a:lnTo>
                          <a:pt x="364" y="138"/>
                        </a:lnTo>
                        <a:lnTo>
                          <a:pt x="374" y="170"/>
                        </a:lnTo>
                        <a:lnTo>
                          <a:pt x="385" y="168"/>
                        </a:lnTo>
                        <a:lnTo>
                          <a:pt x="386" y="184"/>
                        </a:lnTo>
                        <a:lnTo>
                          <a:pt x="406" y="211"/>
                        </a:lnTo>
                        <a:lnTo>
                          <a:pt x="413" y="256"/>
                        </a:lnTo>
                        <a:lnTo>
                          <a:pt x="409" y="298"/>
                        </a:lnTo>
                        <a:lnTo>
                          <a:pt x="391" y="336"/>
                        </a:lnTo>
                        <a:lnTo>
                          <a:pt x="377" y="402"/>
                        </a:lnTo>
                        <a:lnTo>
                          <a:pt x="353" y="407"/>
                        </a:lnTo>
                        <a:lnTo>
                          <a:pt x="340" y="418"/>
                        </a:lnTo>
                        <a:lnTo>
                          <a:pt x="340" y="426"/>
                        </a:lnTo>
                        <a:lnTo>
                          <a:pt x="325" y="404"/>
                        </a:lnTo>
                        <a:lnTo>
                          <a:pt x="310" y="421"/>
                        </a:lnTo>
                        <a:lnTo>
                          <a:pt x="291" y="413"/>
                        </a:lnTo>
                        <a:lnTo>
                          <a:pt x="275" y="397"/>
                        </a:lnTo>
                        <a:lnTo>
                          <a:pt x="269" y="366"/>
                        </a:lnTo>
                        <a:lnTo>
                          <a:pt x="255" y="369"/>
                        </a:lnTo>
                        <a:lnTo>
                          <a:pt x="255" y="347"/>
                        </a:lnTo>
                        <a:lnTo>
                          <a:pt x="251" y="360"/>
                        </a:lnTo>
                        <a:lnTo>
                          <a:pt x="242" y="361"/>
                        </a:lnTo>
                        <a:lnTo>
                          <a:pt x="252" y="320"/>
                        </a:lnTo>
                        <a:lnTo>
                          <a:pt x="235" y="359"/>
                        </a:lnTo>
                        <a:lnTo>
                          <a:pt x="225" y="353"/>
                        </a:lnTo>
                        <a:lnTo>
                          <a:pt x="216" y="320"/>
                        </a:lnTo>
                        <a:lnTo>
                          <a:pt x="185" y="304"/>
                        </a:lnTo>
                        <a:lnTo>
                          <a:pt x="130" y="315"/>
                        </a:lnTo>
                        <a:lnTo>
                          <a:pt x="108" y="339"/>
                        </a:lnTo>
                        <a:lnTo>
                          <a:pt x="70" y="342"/>
                        </a:lnTo>
                        <a:lnTo>
                          <a:pt x="48" y="360"/>
                        </a:lnTo>
                        <a:lnTo>
                          <a:pt x="19" y="347"/>
                        </a:lnTo>
                        <a:lnTo>
                          <a:pt x="26" y="307"/>
                        </a:lnTo>
                        <a:lnTo>
                          <a:pt x="0" y="224"/>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42" name="Freeform 1165"/>
                  <p:cNvSpPr>
                    <a:spLocks/>
                  </p:cNvSpPr>
                  <p:nvPr/>
                </p:nvSpPr>
                <p:spPr bwMode="auto">
                  <a:xfrm>
                    <a:off x="663" y="1051"/>
                    <a:ext cx="243" cy="132"/>
                  </a:xfrm>
                  <a:custGeom>
                    <a:avLst/>
                    <a:gdLst>
                      <a:gd name="T0" fmla="*/ 0 w 159"/>
                      <a:gd name="T1" fmla="*/ 7493 h 97"/>
                      <a:gd name="T2" fmla="*/ 2994 w 159"/>
                      <a:gd name="T3" fmla="*/ 5967 h 97"/>
                      <a:gd name="T4" fmla="*/ 16553 w 159"/>
                      <a:gd name="T5" fmla="*/ 2130 h 97"/>
                      <a:gd name="T6" fmla="*/ 9873 w 159"/>
                      <a:gd name="T7" fmla="*/ 411 h 97"/>
                      <a:gd name="T8" fmla="*/ 38156 w 159"/>
                      <a:gd name="T9" fmla="*/ 0 h 97"/>
                      <a:gd name="T10" fmla="*/ 58129 w 159"/>
                      <a:gd name="T11" fmla="*/ 1653 h 97"/>
                      <a:gd name="T12" fmla="*/ 70415 w 159"/>
                      <a:gd name="T13" fmla="*/ 761 h 97"/>
                      <a:gd name="T14" fmla="*/ 91270 w 159"/>
                      <a:gd name="T15" fmla="*/ 2611 h 97"/>
                      <a:gd name="T16" fmla="*/ 48669 w 159"/>
                      <a:gd name="T17" fmla="*/ 6491 h 97"/>
                      <a:gd name="T18" fmla="*/ 45181 w 159"/>
                      <a:gd name="T19" fmla="*/ 8694 h 97"/>
                      <a:gd name="T20" fmla="*/ 24338 w 159"/>
                      <a:gd name="T21" fmla="*/ 9752 h 97"/>
                      <a:gd name="T22" fmla="*/ 14475 w 159"/>
                      <a:gd name="T23" fmla="*/ 8120 h 97"/>
                      <a:gd name="T24" fmla="*/ 0 w 159"/>
                      <a:gd name="T25" fmla="*/ 7493 h 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9" h="97">
                        <a:moveTo>
                          <a:pt x="0" y="74"/>
                        </a:moveTo>
                        <a:lnTo>
                          <a:pt x="5" y="59"/>
                        </a:lnTo>
                        <a:lnTo>
                          <a:pt x="29" y="21"/>
                        </a:lnTo>
                        <a:lnTo>
                          <a:pt x="17" y="4"/>
                        </a:lnTo>
                        <a:lnTo>
                          <a:pt x="66" y="0"/>
                        </a:lnTo>
                        <a:lnTo>
                          <a:pt x="100" y="16"/>
                        </a:lnTo>
                        <a:lnTo>
                          <a:pt x="122" y="7"/>
                        </a:lnTo>
                        <a:lnTo>
                          <a:pt x="158" y="26"/>
                        </a:lnTo>
                        <a:lnTo>
                          <a:pt x="84" y="64"/>
                        </a:lnTo>
                        <a:lnTo>
                          <a:pt x="78" y="85"/>
                        </a:lnTo>
                        <a:lnTo>
                          <a:pt x="42" y="96"/>
                        </a:lnTo>
                        <a:lnTo>
                          <a:pt x="25" y="80"/>
                        </a:lnTo>
                        <a:lnTo>
                          <a:pt x="0" y="74"/>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43" name="Freeform 1166"/>
                  <p:cNvSpPr>
                    <a:spLocks/>
                  </p:cNvSpPr>
                  <p:nvPr/>
                </p:nvSpPr>
                <p:spPr bwMode="auto">
                  <a:xfrm>
                    <a:off x="707" y="932"/>
                    <a:ext cx="173" cy="75"/>
                  </a:xfrm>
                  <a:custGeom>
                    <a:avLst/>
                    <a:gdLst>
                      <a:gd name="T0" fmla="*/ 0 w 113"/>
                      <a:gd name="T1" fmla="*/ 4316 h 55"/>
                      <a:gd name="T2" fmla="*/ 15334 w 113"/>
                      <a:gd name="T3" fmla="*/ 5118 h 55"/>
                      <a:gd name="T4" fmla="*/ 17746 w 113"/>
                      <a:gd name="T5" fmla="*/ 4316 h 55"/>
                      <a:gd name="T6" fmla="*/ 22505 w 113"/>
                      <a:gd name="T7" fmla="*/ 5692 h 55"/>
                      <a:gd name="T8" fmla="*/ 31555 w 113"/>
                      <a:gd name="T9" fmla="*/ 4900 h 55"/>
                      <a:gd name="T10" fmla="*/ 28370 w 113"/>
                      <a:gd name="T11" fmla="*/ 3983 h 55"/>
                      <a:gd name="T12" fmla="*/ 35863 w 113"/>
                      <a:gd name="T13" fmla="*/ 4514 h 55"/>
                      <a:gd name="T14" fmla="*/ 41171 w 113"/>
                      <a:gd name="T15" fmla="*/ 2369 h 55"/>
                      <a:gd name="T16" fmla="*/ 46268 w 113"/>
                      <a:gd name="T17" fmla="*/ 2369 h 55"/>
                      <a:gd name="T18" fmla="*/ 48931 w 113"/>
                      <a:gd name="T19" fmla="*/ 4080 h 55"/>
                      <a:gd name="T20" fmla="*/ 61790 w 113"/>
                      <a:gd name="T21" fmla="*/ 2603 h 55"/>
                      <a:gd name="T22" fmla="*/ 58371 w 113"/>
                      <a:gd name="T23" fmla="*/ 1248 h 55"/>
                      <a:gd name="T24" fmla="*/ 66496 w 113"/>
                      <a:gd name="T25" fmla="*/ 599 h 55"/>
                      <a:gd name="T26" fmla="*/ 56459 w 113"/>
                      <a:gd name="T27" fmla="*/ 0 h 55"/>
                      <a:gd name="T28" fmla="*/ 33440 w 113"/>
                      <a:gd name="T29" fmla="*/ 599 h 55"/>
                      <a:gd name="T30" fmla="*/ 0 w 113"/>
                      <a:gd name="T31" fmla="*/ 4316 h 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13" h="55">
                        <a:moveTo>
                          <a:pt x="0" y="41"/>
                        </a:moveTo>
                        <a:lnTo>
                          <a:pt x="26" y="49"/>
                        </a:lnTo>
                        <a:lnTo>
                          <a:pt x="30" y="41"/>
                        </a:lnTo>
                        <a:lnTo>
                          <a:pt x="38" y="54"/>
                        </a:lnTo>
                        <a:lnTo>
                          <a:pt x="53" y="47"/>
                        </a:lnTo>
                        <a:lnTo>
                          <a:pt x="48" y="38"/>
                        </a:lnTo>
                        <a:lnTo>
                          <a:pt x="60" y="43"/>
                        </a:lnTo>
                        <a:lnTo>
                          <a:pt x="69" y="23"/>
                        </a:lnTo>
                        <a:lnTo>
                          <a:pt x="78" y="23"/>
                        </a:lnTo>
                        <a:lnTo>
                          <a:pt x="82" y="39"/>
                        </a:lnTo>
                        <a:lnTo>
                          <a:pt x="104" y="25"/>
                        </a:lnTo>
                        <a:lnTo>
                          <a:pt x="98" y="12"/>
                        </a:lnTo>
                        <a:lnTo>
                          <a:pt x="112" y="6"/>
                        </a:lnTo>
                        <a:lnTo>
                          <a:pt x="95" y="0"/>
                        </a:lnTo>
                        <a:lnTo>
                          <a:pt x="56" y="6"/>
                        </a:lnTo>
                        <a:lnTo>
                          <a:pt x="0" y="41"/>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44" name="Freeform 1167"/>
                  <p:cNvSpPr>
                    <a:spLocks/>
                  </p:cNvSpPr>
                  <p:nvPr/>
                </p:nvSpPr>
                <p:spPr bwMode="auto">
                  <a:xfrm>
                    <a:off x="793" y="960"/>
                    <a:ext cx="279" cy="101"/>
                  </a:xfrm>
                  <a:custGeom>
                    <a:avLst/>
                    <a:gdLst>
                      <a:gd name="T0" fmla="*/ 0 w 183"/>
                      <a:gd name="T1" fmla="*/ 5143 h 74"/>
                      <a:gd name="T2" fmla="*/ 2183 w 183"/>
                      <a:gd name="T3" fmla="*/ 4451 h 74"/>
                      <a:gd name="T4" fmla="*/ 19487 w 183"/>
                      <a:gd name="T5" fmla="*/ 3768 h 74"/>
                      <a:gd name="T6" fmla="*/ 2183 w 183"/>
                      <a:gd name="T7" fmla="*/ 3793 h 74"/>
                      <a:gd name="T8" fmla="*/ 23050 w 183"/>
                      <a:gd name="T9" fmla="*/ 2964 h 74"/>
                      <a:gd name="T10" fmla="*/ 5499 w 183"/>
                      <a:gd name="T11" fmla="*/ 2964 h 74"/>
                      <a:gd name="T12" fmla="*/ 8808 w 183"/>
                      <a:gd name="T13" fmla="*/ 2286 h 74"/>
                      <a:gd name="T14" fmla="*/ 23502 w 183"/>
                      <a:gd name="T15" fmla="*/ 2155 h 74"/>
                      <a:gd name="T16" fmla="*/ 12403 w 183"/>
                      <a:gd name="T17" fmla="*/ 1750 h 74"/>
                      <a:gd name="T18" fmla="*/ 20157 w 183"/>
                      <a:gd name="T19" fmla="*/ 1157 h 74"/>
                      <a:gd name="T20" fmla="*/ 41795 w 183"/>
                      <a:gd name="T21" fmla="*/ 2155 h 74"/>
                      <a:gd name="T22" fmla="*/ 51899 w 183"/>
                      <a:gd name="T23" fmla="*/ 4258 h 74"/>
                      <a:gd name="T24" fmla="*/ 72554 w 183"/>
                      <a:gd name="T25" fmla="*/ 4357 h 74"/>
                      <a:gd name="T26" fmla="*/ 62883 w 183"/>
                      <a:gd name="T27" fmla="*/ 2964 h 74"/>
                      <a:gd name="T28" fmla="*/ 68274 w 183"/>
                      <a:gd name="T29" fmla="*/ 2286 h 74"/>
                      <a:gd name="T30" fmla="*/ 60499 w 183"/>
                      <a:gd name="T31" fmla="*/ 1256 h 74"/>
                      <a:gd name="T32" fmla="*/ 74740 w 183"/>
                      <a:gd name="T33" fmla="*/ 0 h 74"/>
                      <a:gd name="T34" fmla="*/ 79716 w 183"/>
                      <a:gd name="T35" fmla="*/ 1750 h 74"/>
                      <a:gd name="T36" fmla="*/ 74740 w 183"/>
                      <a:gd name="T37" fmla="*/ 2389 h 74"/>
                      <a:gd name="T38" fmla="*/ 83833 w 183"/>
                      <a:gd name="T39" fmla="*/ 2634 h 74"/>
                      <a:gd name="T40" fmla="*/ 79716 w 183"/>
                      <a:gd name="T41" fmla="*/ 3456 h 74"/>
                      <a:gd name="T42" fmla="*/ 89907 w 183"/>
                      <a:gd name="T43" fmla="*/ 3768 h 74"/>
                      <a:gd name="T44" fmla="*/ 94936 w 183"/>
                      <a:gd name="T45" fmla="*/ 2389 h 74"/>
                      <a:gd name="T46" fmla="*/ 101382 w 183"/>
                      <a:gd name="T47" fmla="*/ 4014 h 74"/>
                      <a:gd name="T48" fmla="*/ 95688 w 183"/>
                      <a:gd name="T49" fmla="*/ 5775 h 74"/>
                      <a:gd name="T50" fmla="*/ 74740 w 183"/>
                      <a:gd name="T51" fmla="*/ 5604 h 74"/>
                      <a:gd name="T52" fmla="*/ 40621 w 183"/>
                      <a:gd name="T53" fmla="*/ 7791 h 74"/>
                      <a:gd name="T54" fmla="*/ 25212 w 183"/>
                      <a:gd name="T55" fmla="*/ 6697 h 74"/>
                      <a:gd name="T56" fmla="*/ 54428 w 183"/>
                      <a:gd name="T57" fmla="*/ 5143 h 74"/>
                      <a:gd name="T58" fmla="*/ 29710 w 183"/>
                      <a:gd name="T59" fmla="*/ 5775 h 74"/>
                      <a:gd name="T60" fmla="*/ 34884 w 183"/>
                      <a:gd name="T61" fmla="*/ 4688 h 74"/>
                      <a:gd name="T62" fmla="*/ 23050 w 183"/>
                      <a:gd name="T63" fmla="*/ 5812 h 74"/>
                      <a:gd name="T64" fmla="*/ 7271 w 183"/>
                      <a:gd name="T65" fmla="*/ 5604 h 74"/>
                      <a:gd name="T66" fmla="*/ 0 w 183"/>
                      <a:gd name="T67" fmla="*/ 5143 h 7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83" h="74">
                        <a:moveTo>
                          <a:pt x="0" y="48"/>
                        </a:moveTo>
                        <a:lnTo>
                          <a:pt x="4" y="42"/>
                        </a:lnTo>
                        <a:lnTo>
                          <a:pt x="35" y="35"/>
                        </a:lnTo>
                        <a:lnTo>
                          <a:pt x="4" y="36"/>
                        </a:lnTo>
                        <a:lnTo>
                          <a:pt x="41" y="28"/>
                        </a:lnTo>
                        <a:lnTo>
                          <a:pt x="10" y="28"/>
                        </a:lnTo>
                        <a:lnTo>
                          <a:pt x="16" y="21"/>
                        </a:lnTo>
                        <a:lnTo>
                          <a:pt x="42" y="20"/>
                        </a:lnTo>
                        <a:lnTo>
                          <a:pt x="22" y="17"/>
                        </a:lnTo>
                        <a:lnTo>
                          <a:pt x="36" y="11"/>
                        </a:lnTo>
                        <a:lnTo>
                          <a:pt x="75" y="20"/>
                        </a:lnTo>
                        <a:lnTo>
                          <a:pt x="93" y="40"/>
                        </a:lnTo>
                        <a:lnTo>
                          <a:pt x="130" y="41"/>
                        </a:lnTo>
                        <a:lnTo>
                          <a:pt x="113" y="28"/>
                        </a:lnTo>
                        <a:lnTo>
                          <a:pt x="122" y="21"/>
                        </a:lnTo>
                        <a:lnTo>
                          <a:pt x="108" y="12"/>
                        </a:lnTo>
                        <a:lnTo>
                          <a:pt x="134" y="0"/>
                        </a:lnTo>
                        <a:lnTo>
                          <a:pt x="143" y="17"/>
                        </a:lnTo>
                        <a:lnTo>
                          <a:pt x="134" y="23"/>
                        </a:lnTo>
                        <a:lnTo>
                          <a:pt x="150" y="25"/>
                        </a:lnTo>
                        <a:lnTo>
                          <a:pt x="143" y="33"/>
                        </a:lnTo>
                        <a:lnTo>
                          <a:pt x="161" y="35"/>
                        </a:lnTo>
                        <a:lnTo>
                          <a:pt x="170" y="23"/>
                        </a:lnTo>
                        <a:lnTo>
                          <a:pt x="182" y="37"/>
                        </a:lnTo>
                        <a:lnTo>
                          <a:pt x="171" y="54"/>
                        </a:lnTo>
                        <a:lnTo>
                          <a:pt x="134" y="53"/>
                        </a:lnTo>
                        <a:lnTo>
                          <a:pt x="73" y="73"/>
                        </a:lnTo>
                        <a:lnTo>
                          <a:pt x="45" y="63"/>
                        </a:lnTo>
                        <a:lnTo>
                          <a:pt x="97" y="48"/>
                        </a:lnTo>
                        <a:lnTo>
                          <a:pt x="53" y="54"/>
                        </a:lnTo>
                        <a:lnTo>
                          <a:pt x="62" y="44"/>
                        </a:lnTo>
                        <a:lnTo>
                          <a:pt x="41" y="55"/>
                        </a:lnTo>
                        <a:lnTo>
                          <a:pt x="13" y="53"/>
                        </a:lnTo>
                        <a:lnTo>
                          <a:pt x="0" y="48"/>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45" name="Freeform 1168"/>
                  <p:cNvSpPr>
                    <a:spLocks/>
                  </p:cNvSpPr>
                  <p:nvPr/>
                </p:nvSpPr>
                <p:spPr bwMode="auto">
                  <a:xfrm>
                    <a:off x="979" y="860"/>
                    <a:ext cx="148" cy="67"/>
                  </a:xfrm>
                  <a:custGeom>
                    <a:avLst/>
                    <a:gdLst>
                      <a:gd name="T0" fmla="*/ 0 w 97"/>
                      <a:gd name="T1" fmla="*/ 0 h 49"/>
                      <a:gd name="T2" fmla="*/ 4290 w 97"/>
                      <a:gd name="T3" fmla="*/ 1969 h 49"/>
                      <a:gd name="T4" fmla="*/ 18091 w 97"/>
                      <a:gd name="T5" fmla="*/ 1969 h 49"/>
                      <a:gd name="T6" fmla="*/ 12894 w 97"/>
                      <a:gd name="T7" fmla="*/ 2437 h 49"/>
                      <a:gd name="T8" fmla="*/ 16266 w 97"/>
                      <a:gd name="T9" fmla="*/ 2992 h 49"/>
                      <a:gd name="T10" fmla="*/ 6372 w 97"/>
                      <a:gd name="T11" fmla="*/ 3227 h 49"/>
                      <a:gd name="T12" fmla="*/ 24818 w 97"/>
                      <a:gd name="T13" fmla="*/ 3681 h 49"/>
                      <a:gd name="T14" fmla="*/ 54128 w 97"/>
                      <a:gd name="T15" fmla="*/ 5247 h 49"/>
                      <a:gd name="T16" fmla="*/ 50817 w 97"/>
                      <a:gd name="T17" fmla="*/ 2360 h 49"/>
                      <a:gd name="T18" fmla="*/ 28988 w 97"/>
                      <a:gd name="T19" fmla="*/ 600 h 49"/>
                      <a:gd name="T20" fmla="*/ 20390 w 97"/>
                      <a:gd name="T21" fmla="*/ 1262 h 49"/>
                      <a:gd name="T22" fmla="*/ 18091 w 97"/>
                      <a:gd name="T23" fmla="*/ 0 h 49"/>
                      <a:gd name="T24" fmla="*/ 0 w 97"/>
                      <a:gd name="T25" fmla="*/ 0 h 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7" h="49">
                        <a:moveTo>
                          <a:pt x="0" y="0"/>
                        </a:moveTo>
                        <a:lnTo>
                          <a:pt x="8" y="18"/>
                        </a:lnTo>
                        <a:lnTo>
                          <a:pt x="32" y="18"/>
                        </a:lnTo>
                        <a:lnTo>
                          <a:pt x="23" y="23"/>
                        </a:lnTo>
                        <a:lnTo>
                          <a:pt x="29" y="27"/>
                        </a:lnTo>
                        <a:lnTo>
                          <a:pt x="11" y="29"/>
                        </a:lnTo>
                        <a:lnTo>
                          <a:pt x="44" y="34"/>
                        </a:lnTo>
                        <a:lnTo>
                          <a:pt x="96" y="48"/>
                        </a:lnTo>
                        <a:lnTo>
                          <a:pt x="90" y="21"/>
                        </a:lnTo>
                        <a:lnTo>
                          <a:pt x="51" y="5"/>
                        </a:lnTo>
                        <a:lnTo>
                          <a:pt x="36" y="11"/>
                        </a:lnTo>
                        <a:lnTo>
                          <a:pt x="32" y="0"/>
                        </a:lnTo>
                        <a:lnTo>
                          <a:pt x="0" y="0"/>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46" name="Freeform 1169"/>
                  <p:cNvSpPr>
                    <a:spLocks/>
                  </p:cNvSpPr>
                  <p:nvPr/>
                </p:nvSpPr>
                <p:spPr bwMode="auto">
                  <a:xfrm>
                    <a:off x="1028" y="972"/>
                    <a:ext cx="119" cy="65"/>
                  </a:xfrm>
                  <a:custGeom>
                    <a:avLst/>
                    <a:gdLst>
                      <a:gd name="T0" fmla="*/ 0 w 78"/>
                      <a:gd name="T1" fmla="*/ 3154 h 48"/>
                      <a:gd name="T2" fmla="*/ 4173 w 78"/>
                      <a:gd name="T3" fmla="*/ 1915 h 48"/>
                      <a:gd name="T4" fmla="*/ 12625 w 78"/>
                      <a:gd name="T5" fmla="*/ 2329 h 48"/>
                      <a:gd name="T6" fmla="*/ 2188 w 78"/>
                      <a:gd name="T7" fmla="*/ 1044 h 48"/>
                      <a:gd name="T8" fmla="*/ 5535 w 78"/>
                      <a:gd name="T9" fmla="*/ 345 h 48"/>
                      <a:gd name="T10" fmla="*/ 22245 w 78"/>
                      <a:gd name="T11" fmla="*/ 1720 h 48"/>
                      <a:gd name="T12" fmla="*/ 12625 w 78"/>
                      <a:gd name="T13" fmla="*/ 255 h 48"/>
                      <a:gd name="T14" fmla="*/ 38692 w 78"/>
                      <a:gd name="T15" fmla="*/ 0 h 48"/>
                      <a:gd name="T16" fmla="*/ 43444 w 78"/>
                      <a:gd name="T17" fmla="*/ 3324 h 48"/>
                      <a:gd name="T18" fmla="*/ 36634 w 78"/>
                      <a:gd name="T19" fmla="*/ 2878 h 48"/>
                      <a:gd name="T20" fmla="*/ 36634 w 78"/>
                      <a:gd name="T21" fmla="*/ 4501 h 48"/>
                      <a:gd name="T22" fmla="*/ 16256 w 78"/>
                      <a:gd name="T23" fmla="*/ 4501 h 48"/>
                      <a:gd name="T24" fmla="*/ 20643 w 78"/>
                      <a:gd name="T25" fmla="*/ 3897 h 48"/>
                      <a:gd name="T26" fmla="*/ 14820 w 78"/>
                      <a:gd name="T27" fmla="*/ 3324 h 48"/>
                      <a:gd name="T28" fmla="*/ 29986 w 78"/>
                      <a:gd name="T29" fmla="*/ 2329 h 48"/>
                      <a:gd name="T30" fmla="*/ 0 w 78"/>
                      <a:gd name="T31" fmla="*/ 3154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8" h="48">
                        <a:moveTo>
                          <a:pt x="0" y="33"/>
                        </a:moveTo>
                        <a:lnTo>
                          <a:pt x="7" y="20"/>
                        </a:lnTo>
                        <a:lnTo>
                          <a:pt x="22" y="24"/>
                        </a:lnTo>
                        <a:lnTo>
                          <a:pt x="4" y="11"/>
                        </a:lnTo>
                        <a:lnTo>
                          <a:pt x="10" y="4"/>
                        </a:lnTo>
                        <a:lnTo>
                          <a:pt x="39" y="18"/>
                        </a:lnTo>
                        <a:lnTo>
                          <a:pt x="22" y="3"/>
                        </a:lnTo>
                        <a:lnTo>
                          <a:pt x="68" y="0"/>
                        </a:lnTo>
                        <a:lnTo>
                          <a:pt x="77" y="35"/>
                        </a:lnTo>
                        <a:lnTo>
                          <a:pt x="65" y="30"/>
                        </a:lnTo>
                        <a:lnTo>
                          <a:pt x="65" y="47"/>
                        </a:lnTo>
                        <a:lnTo>
                          <a:pt x="29" y="47"/>
                        </a:lnTo>
                        <a:lnTo>
                          <a:pt x="37" y="41"/>
                        </a:lnTo>
                        <a:lnTo>
                          <a:pt x="26" y="35"/>
                        </a:lnTo>
                        <a:lnTo>
                          <a:pt x="53" y="24"/>
                        </a:lnTo>
                        <a:lnTo>
                          <a:pt x="0" y="33"/>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47" name="Freeform 1170"/>
                  <p:cNvSpPr>
                    <a:spLocks/>
                  </p:cNvSpPr>
                  <p:nvPr/>
                </p:nvSpPr>
                <p:spPr bwMode="auto">
                  <a:xfrm>
                    <a:off x="1116" y="952"/>
                    <a:ext cx="395" cy="111"/>
                  </a:xfrm>
                  <a:custGeom>
                    <a:avLst/>
                    <a:gdLst>
                      <a:gd name="T0" fmla="*/ 0 w 259"/>
                      <a:gd name="T1" fmla="*/ 1042 h 82"/>
                      <a:gd name="T2" fmla="*/ 7481 w 259"/>
                      <a:gd name="T3" fmla="*/ 0 h 82"/>
                      <a:gd name="T4" fmla="*/ 21164 w 259"/>
                      <a:gd name="T5" fmla="*/ 770 h 82"/>
                      <a:gd name="T6" fmla="*/ 28655 w 259"/>
                      <a:gd name="T7" fmla="*/ 1042 h 82"/>
                      <a:gd name="T8" fmla="*/ 24734 w 259"/>
                      <a:gd name="T9" fmla="*/ 1928 h 82"/>
                      <a:gd name="T10" fmla="*/ 42755 w 259"/>
                      <a:gd name="T11" fmla="*/ 1042 h 82"/>
                      <a:gd name="T12" fmla="*/ 54571 w 259"/>
                      <a:gd name="T13" fmla="*/ 1910 h 82"/>
                      <a:gd name="T14" fmla="*/ 45642 w 259"/>
                      <a:gd name="T15" fmla="*/ 1910 h 82"/>
                      <a:gd name="T16" fmla="*/ 63918 w 259"/>
                      <a:gd name="T17" fmla="*/ 2585 h 82"/>
                      <a:gd name="T18" fmla="*/ 42755 w 259"/>
                      <a:gd name="T19" fmla="*/ 2709 h 82"/>
                      <a:gd name="T20" fmla="*/ 54571 w 259"/>
                      <a:gd name="T21" fmla="*/ 3182 h 82"/>
                      <a:gd name="T22" fmla="*/ 45642 w 259"/>
                      <a:gd name="T23" fmla="*/ 3957 h 82"/>
                      <a:gd name="T24" fmla="*/ 56171 w 259"/>
                      <a:gd name="T25" fmla="*/ 3341 h 82"/>
                      <a:gd name="T26" fmla="*/ 65206 w 259"/>
                      <a:gd name="T27" fmla="*/ 5063 h 82"/>
                      <a:gd name="T28" fmla="*/ 66650 w 259"/>
                      <a:gd name="T29" fmla="*/ 4175 h 82"/>
                      <a:gd name="T30" fmla="*/ 94132 w 259"/>
                      <a:gd name="T31" fmla="*/ 5063 h 82"/>
                      <a:gd name="T32" fmla="*/ 121225 w 259"/>
                      <a:gd name="T33" fmla="*/ 3533 h 82"/>
                      <a:gd name="T34" fmla="*/ 144694 w 259"/>
                      <a:gd name="T35" fmla="*/ 5129 h 82"/>
                      <a:gd name="T36" fmla="*/ 138055 w 259"/>
                      <a:gd name="T37" fmla="*/ 5830 h 82"/>
                      <a:gd name="T38" fmla="*/ 140237 w 259"/>
                      <a:gd name="T39" fmla="*/ 7250 h 82"/>
                      <a:gd name="T40" fmla="*/ 126374 w 259"/>
                      <a:gd name="T41" fmla="*/ 7651 h 82"/>
                      <a:gd name="T42" fmla="*/ 111588 w 259"/>
                      <a:gd name="T43" fmla="*/ 6312 h 82"/>
                      <a:gd name="T44" fmla="*/ 111588 w 259"/>
                      <a:gd name="T45" fmla="*/ 7250 h 82"/>
                      <a:gd name="T46" fmla="*/ 103829 w 259"/>
                      <a:gd name="T47" fmla="*/ 7356 h 82"/>
                      <a:gd name="T48" fmla="*/ 70283 w 259"/>
                      <a:gd name="T49" fmla="*/ 7651 h 82"/>
                      <a:gd name="T50" fmla="*/ 66650 w 259"/>
                      <a:gd name="T51" fmla="*/ 6642 h 82"/>
                      <a:gd name="T52" fmla="*/ 61137 w 259"/>
                      <a:gd name="T53" fmla="*/ 7356 h 82"/>
                      <a:gd name="T54" fmla="*/ 49226 w 259"/>
                      <a:gd name="T55" fmla="*/ 6642 h 82"/>
                      <a:gd name="T56" fmla="*/ 42755 w 259"/>
                      <a:gd name="T57" fmla="*/ 7250 h 82"/>
                      <a:gd name="T58" fmla="*/ 29927 w 259"/>
                      <a:gd name="T59" fmla="*/ 2211 h 82"/>
                      <a:gd name="T60" fmla="*/ 15981 w 259"/>
                      <a:gd name="T61" fmla="*/ 2585 h 82"/>
                      <a:gd name="T62" fmla="*/ 0 w 259"/>
                      <a:gd name="T63" fmla="*/ 1042 h 8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59" h="82">
                        <a:moveTo>
                          <a:pt x="0" y="11"/>
                        </a:moveTo>
                        <a:lnTo>
                          <a:pt x="13" y="0"/>
                        </a:lnTo>
                        <a:lnTo>
                          <a:pt x="38" y="8"/>
                        </a:lnTo>
                        <a:lnTo>
                          <a:pt x="51" y="11"/>
                        </a:lnTo>
                        <a:lnTo>
                          <a:pt x="44" y="21"/>
                        </a:lnTo>
                        <a:lnTo>
                          <a:pt x="76" y="11"/>
                        </a:lnTo>
                        <a:lnTo>
                          <a:pt x="97" y="20"/>
                        </a:lnTo>
                        <a:lnTo>
                          <a:pt x="81" y="20"/>
                        </a:lnTo>
                        <a:lnTo>
                          <a:pt x="114" y="27"/>
                        </a:lnTo>
                        <a:lnTo>
                          <a:pt x="76" y="29"/>
                        </a:lnTo>
                        <a:lnTo>
                          <a:pt x="97" y="34"/>
                        </a:lnTo>
                        <a:lnTo>
                          <a:pt x="81" y="42"/>
                        </a:lnTo>
                        <a:lnTo>
                          <a:pt x="100" y="36"/>
                        </a:lnTo>
                        <a:lnTo>
                          <a:pt x="116" y="54"/>
                        </a:lnTo>
                        <a:lnTo>
                          <a:pt x="119" y="44"/>
                        </a:lnTo>
                        <a:lnTo>
                          <a:pt x="168" y="54"/>
                        </a:lnTo>
                        <a:lnTo>
                          <a:pt x="216" y="38"/>
                        </a:lnTo>
                        <a:lnTo>
                          <a:pt x="258" y="55"/>
                        </a:lnTo>
                        <a:lnTo>
                          <a:pt x="246" y="62"/>
                        </a:lnTo>
                        <a:lnTo>
                          <a:pt x="250" y="77"/>
                        </a:lnTo>
                        <a:lnTo>
                          <a:pt x="225" y="81"/>
                        </a:lnTo>
                        <a:lnTo>
                          <a:pt x="199" y="67"/>
                        </a:lnTo>
                        <a:lnTo>
                          <a:pt x="199" y="77"/>
                        </a:lnTo>
                        <a:lnTo>
                          <a:pt x="185" y="78"/>
                        </a:lnTo>
                        <a:lnTo>
                          <a:pt x="125" y="81"/>
                        </a:lnTo>
                        <a:lnTo>
                          <a:pt x="119" y="70"/>
                        </a:lnTo>
                        <a:lnTo>
                          <a:pt x="109" y="78"/>
                        </a:lnTo>
                        <a:lnTo>
                          <a:pt x="88" y="70"/>
                        </a:lnTo>
                        <a:lnTo>
                          <a:pt x="76" y="77"/>
                        </a:lnTo>
                        <a:lnTo>
                          <a:pt x="53" y="24"/>
                        </a:lnTo>
                        <a:lnTo>
                          <a:pt x="28" y="27"/>
                        </a:lnTo>
                        <a:lnTo>
                          <a:pt x="0" y="11"/>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48" name="Freeform 1171"/>
                  <p:cNvSpPr>
                    <a:spLocks/>
                  </p:cNvSpPr>
                  <p:nvPr/>
                </p:nvSpPr>
                <p:spPr bwMode="auto">
                  <a:xfrm>
                    <a:off x="1124" y="774"/>
                    <a:ext cx="262" cy="149"/>
                  </a:xfrm>
                  <a:custGeom>
                    <a:avLst/>
                    <a:gdLst>
                      <a:gd name="T0" fmla="*/ 0 w 172"/>
                      <a:gd name="T1" fmla="*/ 3823 h 109"/>
                      <a:gd name="T2" fmla="*/ 22337 w 172"/>
                      <a:gd name="T3" fmla="*/ 2988 h 109"/>
                      <a:gd name="T4" fmla="*/ 10957 w 172"/>
                      <a:gd name="T5" fmla="*/ 1259 h 109"/>
                      <a:gd name="T6" fmla="*/ 31640 w 172"/>
                      <a:gd name="T7" fmla="*/ 600 h 109"/>
                      <a:gd name="T8" fmla="*/ 15848 w 172"/>
                      <a:gd name="T9" fmla="*/ 0 h 109"/>
                      <a:gd name="T10" fmla="*/ 40104 w 172"/>
                      <a:gd name="T11" fmla="*/ 674 h 109"/>
                      <a:gd name="T12" fmla="*/ 47599 w 172"/>
                      <a:gd name="T13" fmla="*/ 2988 h 109"/>
                      <a:gd name="T14" fmla="*/ 60888 w 172"/>
                      <a:gd name="T15" fmla="*/ 2988 h 109"/>
                      <a:gd name="T16" fmla="*/ 64149 w 172"/>
                      <a:gd name="T17" fmla="*/ 4488 h 109"/>
                      <a:gd name="T18" fmla="*/ 66324 w 172"/>
                      <a:gd name="T19" fmla="*/ 3484 h 109"/>
                      <a:gd name="T20" fmla="*/ 72742 w 172"/>
                      <a:gd name="T21" fmla="*/ 3823 h 109"/>
                      <a:gd name="T22" fmla="*/ 69505 w 172"/>
                      <a:gd name="T23" fmla="*/ 4488 h 109"/>
                      <a:gd name="T24" fmla="*/ 78146 w 172"/>
                      <a:gd name="T25" fmla="*/ 5082 h 109"/>
                      <a:gd name="T26" fmla="*/ 72742 w 172"/>
                      <a:gd name="T27" fmla="*/ 6279 h 109"/>
                      <a:gd name="T28" fmla="*/ 87685 w 172"/>
                      <a:gd name="T29" fmla="*/ 6279 h 109"/>
                      <a:gd name="T30" fmla="*/ 94178 w 172"/>
                      <a:gd name="T31" fmla="*/ 7633 h 109"/>
                      <a:gd name="T32" fmla="*/ 75543 w 172"/>
                      <a:gd name="T33" fmla="*/ 8214 h 109"/>
                      <a:gd name="T34" fmla="*/ 71310 w 172"/>
                      <a:gd name="T35" fmla="*/ 9766 h 109"/>
                      <a:gd name="T36" fmla="*/ 67345 w 172"/>
                      <a:gd name="T37" fmla="*/ 8214 h 109"/>
                      <a:gd name="T38" fmla="*/ 64149 w 172"/>
                      <a:gd name="T39" fmla="*/ 11733 h 109"/>
                      <a:gd name="T40" fmla="*/ 51829 w 172"/>
                      <a:gd name="T41" fmla="*/ 9868 h 109"/>
                      <a:gd name="T42" fmla="*/ 58210 w 172"/>
                      <a:gd name="T43" fmla="*/ 11733 h 109"/>
                      <a:gd name="T44" fmla="*/ 35103 w 172"/>
                      <a:gd name="T45" fmla="*/ 11463 h 109"/>
                      <a:gd name="T46" fmla="*/ 29594 w 172"/>
                      <a:gd name="T47" fmla="*/ 10598 h 109"/>
                      <a:gd name="T48" fmla="*/ 38726 w 172"/>
                      <a:gd name="T49" fmla="*/ 10352 h 109"/>
                      <a:gd name="T50" fmla="*/ 29199 w 172"/>
                      <a:gd name="T51" fmla="*/ 10129 h 109"/>
                      <a:gd name="T52" fmla="*/ 25045 w 172"/>
                      <a:gd name="T53" fmla="*/ 9496 h 109"/>
                      <a:gd name="T54" fmla="*/ 30733 w 172"/>
                      <a:gd name="T55" fmla="*/ 9364 h 109"/>
                      <a:gd name="T56" fmla="*/ 19981 w 172"/>
                      <a:gd name="T57" fmla="*/ 8583 h 109"/>
                      <a:gd name="T58" fmla="*/ 50560 w 172"/>
                      <a:gd name="T59" fmla="*/ 7311 h 109"/>
                      <a:gd name="T60" fmla="*/ 15848 w 172"/>
                      <a:gd name="T61" fmla="*/ 7633 h 109"/>
                      <a:gd name="T62" fmla="*/ 8695 w 172"/>
                      <a:gd name="T63" fmla="*/ 6511 h 109"/>
                      <a:gd name="T64" fmla="*/ 19981 w 172"/>
                      <a:gd name="T65" fmla="*/ 6009 h 109"/>
                      <a:gd name="T66" fmla="*/ 2174 w 172"/>
                      <a:gd name="T67" fmla="*/ 5082 h 109"/>
                      <a:gd name="T68" fmla="*/ 5423 w 172"/>
                      <a:gd name="T69" fmla="*/ 5082 h 109"/>
                      <a:gd name="T70" fmla="*/ 1174 w 172"/>
                      <a:gd name="T71" fmla="*/ 4176 h 109"/>
                      <a:gd name="T72" fmla="*/ 22337 w 172"/>
                      <a:gd name="T73" fmla="*/ 4176 h 109"/>
                      <a:gd name="T74" fmla="*/ 0 w 172"/>
                      <a:gd name="T75" fmla="*/ 3823 h 10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72" h="109">
                        <a:moveTo>
                          <a:pt x="0" y="35"/>
                        </a:moveTo>
                        <a:lnTo>
                          <a:pt x="41" y="27"/>
                        </a:lnTo>
                        <a:lnTo>
                          <a:pt x="20" y="11"/>
                        </a:lnTo>
                        <a:lnTo>
                          <a:pt x="57" y="5"/>
                        </a:lnTo>
                        <a:lnTo>
                          <a:pt x="29" y="0"/>
                        </a:lnTo>
                        <a:lnTo>
                          <a:pt x="73" y="6"/>
                        </a:lnTo>
                        <a:lnTo>
                          <a:pt x="86" y="27"/>
                        </a:lnTo>
                        <a:lnTo>
                          <a:pt x="110" y="27"/>
                        </a:lnTo>
                        <a:lnTo>
                          <a:pt x="116" y="41"/>
                        </a:lnTo>
                        <a:lnTo>
                          <a:pt x="120" y="32"/>
                        </a:lnTo>
                        <a:lnTo>
                          <a:pt x="132" y="35"/>
                        </a:lnTo>
                        <a:lnTo>
                          <a:pt x="126" y="41"/>
                        </a:lnTo>
                        <a:lnTo>
                          <a:pt x="142" y="47"/>
                        </a:lnTo>
                        <a:lnTo>
                          <a:pt x="132" y="58"/>
                        </a:lnTo>
                        <a:lnTo>
                          <a:pt x="159" y="58"/>
                        </a:lnTo>
                        <a:lnTo>
                          <a:pt x="171" y="70"/>
                        </a:lnTo>
                        <a:lnTo>
                          <a:pt x="137" y="75"/>
                        </a:lnTo>
                        <a:lnTo>
                          <a:pt x="129" y="90"/>
                        </a:lnTo>
                        <a:lnTo>
                          <a:pt x="122" y="75"/>
                        </a:lnTo>
                        <a:lnTo>
                          <a:pt x="116" y="108"/>
                        </a:lnTo>
                        <a:lnTo>
                          <a:pt x="94" y="91"/>
                        </a:lnTo>
                        <a:lnTo>
                          <a:pt x="106" y="108"/>
                        </a:lnTo>
                        <a:lnTo>
                          <a:pt x="64" y="105"/>
                        </a:lnTo>
                        <a:lnTo>
                          <a:pt x="54" y="97"/>
                        </a:lnTo>
                        <a:lnTo>
                          <a:pt x="70" y="95"/>
                        </a:lnTo>
                        <a:lnTo>
                          <a:pt x="53" y="93"/>
                        </a:lnTo>
                        <a:lnTo>
                          <a:pt x="45" y="87"/>
                        </a:lnTo>
                        <a:lnTo>
                          <a:pt x="56" y="86"/>
                        </a:lnTo>
                        <a:lnTo>
                          <a:pt x="36" y="79"/>
                        </a:lnTo>
                        <a:lnTo>
                          <a:pt x="92" y="67"/>
                        </a:lnTo>
                        <a:lnTo>
                          <a:pt x="29" y="70"/>
                        </a:lnTo>
                        <a:lnTo>
                          <a:pt x="16" y="60"/>
                        </a:lnTo>
                        <a:lnTo>
                          <a:pt x="36" y="55"/>
                        </a:lnTo>
                        <a:lnTo>
                          <a:pt x="4" y="47"/>
                        </a:lnTo>
                        <a:lnTo>
                          <a:pt x="10" y="47"/>
                        </a:lnTo>
                        <a:lnTo>
                          <a:pt x="2" y="39"/>
                        </a:lnTo>
                        <a:lnTo>
                          <a:pt x="41" y="39"/>
                        </a:lnTo>
                        <a:lnTo>
                          <a:pt x="0" y="35"/>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49" name="Freeform 1172"/>
                  <p:cNvSpPr>
                    <a:spLocks/>
                  </p:cNvSpPr>
                  <p:nvPr/>
                </p:nvSpPr>
                <p:spPr bwMode="auto">
                  <a:xfrm>
                    <a:off x="1131" y="1072"/>
                    <a:ext cx="128" cy="80"/>
                  </a:xfrm>
                  <a:custGeom>
                    <a:avLst/>
                    <a:gdLst>
                      <a:gd name="T0" fmla="*/ 0 w 84"/>
                      <a:gd name="T1" fmla="*/ 776 h 59"/>
                      <a:gd name="T2" fmla="*/ 1175 w 84"/>
                      <a:gd name="T3" fmla="*/ 3439 h 59"/>
                      <a:gd name="T4" fmla="*/ 7214 w 84"/>
                      <a:gd name="T5" fmla="*/ 3826 h 59"/>
                      <a:gd name="T6" fmla="*/ 5429 w 84"/>
                      <a:gd name="T7" fmla="*/ 5425 h 59"/>
                      <a:gd name="T8" fmla="*/ 12606 w 84"/>
                      <a:gd name="T9" fmla="*/ 5611 h 59"/>
                      <a:gd name="T10" fmla="*/ 18834 w 84"/>
                      <a:gd name="T11" fmla="*/ 4008 h 59"/>
                      <a:gd name="T12" fmla="*/ 12606 w 84"/>
                      <a:gd name="T13" fmla="*/ 3439 h 59"/>
                      <a:gd name="T14" fmla="*/ 31040 w 84"/>
                      <a:gd name="T15" fmla="*/ 3439 h 59"/>
                      <a:gd name="T16" fmla="*/ 45894 w 84"/>
                      <a:gd name="T17" fmla="*/ 475 h 59"/>
                      <a:gd name="T18" fmla="*/ 4157 w 84"/>
                      <a:gd name="T19" fmla="*/ 0 h 59"/>
                      <a:gd name="T20" fmla="*/ 9553 w 84"/>
                      <a:gd name="T21" fmla="*/ 995 h 59"/>
                      <a:gd name="T22" fmla="*/ 0 w 84"/>
                      <a:gd name="T23" fmla="*/ 776 h 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4" h="59">
                        <a:moveTo>
                          <a:pt x="0" y="8"/>
                        </a:moveTo>
                        <a:lnTo>
                          <a:pt x="2" y="36"/>
                        </a:lnTo>
                        <a:lnTo>
                          <a:pt x="13" y="40"/>
                        </a:lnTo>
                        <a:lnTo>
                          <a:pt x="10" y="56"/>
                        </a:lnTo>
                        <a:lnTo>
                          <a:pt x="23" y="58"/>
                        </a:lnTo>
                        <a:lnTo>
                          <a:pt x="34" y="42"/>
                        </a:lnTo>
                        <a:lnTo>
                          <a:pt x="23" y="36"/>
                        </a:lnTo>
                        <a:lnTo>
                          <a:pt x="56" y="36"/>
                        </a:lnTo>
                        <a:lnTo>
                          <a:pt x="83" y="5"/>
                        </a:lnTo>
                        <a:lnTo>
                          <a:pt x="8" y="0"/>
                        </a:lnTo>
                        <a:lnTo>
                          <a:pt x="17" y="10"/>
                        </a:lnTo>
                        <a:lnTo>
                          <a:pt x="0" y="8"/>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50" name="Freeform 1173"/>
                  <p:cNvSpPr>
                    <a:spLocks/>
                  </p:cNvSpPr>
                  <p:nvPr/>
                </p:nvSpPr>
                <p:spPr bwMode="auto">
                  <a:xfrm>
                    <a:off x="1191" y="692"/>
                    <a:ext cx="710" cy="320"/>
                  </a:xfrm>
                  <a:custGeom>
                    <a:avLst/>
                    <a:gdLst>
                      <a:gd name="T0" fmla="*/ 14550 w 466"/>
                      <a:gd name="T1" fmla="*/ 6888 h 234"/>
                      <a:gd name="T2" fmla="*/ 27708 w 466"/>
                      <a:gd name="T3" fmla="*/ 7201 h 234"/>
                      <a:gd name="T4" fmla="*/ 62428 w 466"/>
                      <a:gd name="T5" fmla="*/ 7201 h 234"/>
                      <a:gd name="T6" fmla="*/ 55255 w 466"/>
                      <a:gd name="T7" fmla="*/ 8011 h 234"/>
                      <a:gd name="T8" fmla="*/ 47249 w 466"/>
                      <a:gd name="T9" fmla="*/ 9928 h 234"/>
                      <a:gd name="T10" fmla="*/ 69810 w 466"/>
                      <a:gd name="T11" fmla="*/ 9928 h 234"/>
                      <a:gd name="T12" fmla="*/ 98382 w 466"/>
                      <a:gd name="T13" fmla="*/ 7547 h 234"/>
                      <a:gd name="T14" fmla="*/ 137473 w 466"/>
                      <a:gd name="T15" fmla="*/ 8268 h 234"/>
                      <a:gd name="T16" fmla="*/ 98382 w 466"/>
                      <a:gd name="T17" fmla="*/ 13026 h 234"/>
                      <a:gd name="T18" fmla="*/ 46488 w 466"/>
                      <a:gd name="T19" fmla="*/ 10823 h 234"/>
                      <a:gd name="T20" fmla="*/ 45181 w 466"/>
                      <a:gd name="T21" fmla="*/ 12580 h 234"/>
                      <a:gd name="T22" fmla="*/ 86890 w 466"/>
                      <a:gd name="T23" fmla="*/ 15672 h 234"/>
                      <a:gd name="T24" fmla="*/ 57029 w 466"/>
                      <a:gd name="T25" fmla="*/ 15851 h 234"/>
                      <a:gd name="T26" fmla="*/ 51981 w 466"/>
                      <a:gd name="T27" fmla="*/ 18064 h 234"/>
                      <a:gd name="T28" fmla="*/ 62206 w 466"/>
                      <a:gd name="T29" fmla="*/ 17203 h 234"/>
                      <a:gd name="T30" fmla="*/ 51981 w 466"/>
                      <a:gd name="T31" fmla="*/ 19301 h 234"/>
                      <a:gd name="T32" fmla="*/ 60246 w 466"/>
                      <a:gd name="T33" fmla="*/ 20859 h 234"/>
                      <a:gd name="T34" fmla="*/ 62428 w 466"/>
                      <a:gd name="T35" fmla="*/ 21432 h 234"/>
                      <a:gd name="T36" fmla="*/ 43244 w 466"/>
                      <a:gd name="T37" fmla="*/ 22226 h 234"/>
                      <a:gd name="T38" fmla="*/ 28383 w 466"/>
                      <a:gd name="T39" fmla="*/ 23227 h 234"/>
                      <a:gd name="T40" fmla="*/ 55255 w 466"/>
                      <a:gd name="T41" fmla="*/ 25184 h 234"/>
                      <a:gd name="T42" fmla="*/ 71485 w 466"/>
                      <a:gd name="T43" fmla="*/ 24454 h 234"/>
                      <a:gd name="T44" fmla="*/ 81367 w 466"/>
                      <a:gd name="T45" fmla="*/ 24360 h 234"/>
                      <a:gd name="T46" fmla="*/ 91791 w 466"/>
                      <a:gd name="T47" fmla="*/ 25503 h 234"/>
                      <a:gd name="T48" fmla="*/ 106881 w 466"/>
                      <a:gd name="T49" fmla="*/ 23227 h 234"/>
                      <a:gd name="T50" fmla="*/ 113918 w 466"/>
                      <a:gd name="T51" fmla="*/ 21342 h 234"/>
                      <a:gd name="T52" fmla="*/ 133000 w 466"/>
                      <a:gd name="T53" fmla="*/ 19301 h 234"/>
                      <a:gd name="T54" fmla="*/ 141264 w 466"/>
                      <a:gd name="T55" fmla="*/ 18064 h 234"/>
                      <a:gd name="T56" fmla="*/ 144403 w 466"/>
                      <a:gd name="T57" fmla="*/ 16139 h 234"/>
                      <a:gd name="T58" fmla="*/ 118450 w 466"/>
                      <a:gd name="T59" fmla="*/ 14981 h 234"/>
                      <a:gd name="T60" fmla="*/ 117357 w 466"/>
                      <a:gd name="T61" fmla="*/ 14319 h 234"/>
                      <a:gd name="T62" fmla="*/ 170430 w 466"/>
                      <a:gd name="T63" fmla="*/ 13026 h 234"/>
                      <a:gd name="T64" fmla="*/ 180471 w 466"/>
                      <a:gd name="T65" fmla="*/ 11307 h 234"/>
                      <a:gd name="T66" fmla="*/ 228381 w 466"/>
                      <a:gd name="T67" fmla="*/ 6493 h 234"/>
                      <a:gd name="T68" fmla="*/ 190891 w 466"/>
                      <a:gd name="T69" fmla="*/ 6311 h 234"/>
                      <a:gd name="T70" fmla="*/ 257320 w 466"/>
                      <a:gd name="T71" fmla="*/ 3629 h 234"/>
                      <a:gd name="T72" fmla="*/ 235831 w 466"/>
                      <a:gd name="T73" fmla="*/ 821 h 234"/>
                      <a:gd name="T74" fmla="*/ 152949 w 466"/>
                      <a:gd name="T75" fmla="*/ 0 h 234"/>
                      <a:gd name="T76" fmla="*/ 141264 w 466"/>
                      <a:gd name="T77" fmla="*/ 439 h 234"/>
                      <a:gd name="T78" fmla="*/ 127072 w 466"/>
                      <a:gd name="T79" fmla="*/ 2456 h 234"/>
                      <a:gd name="T80" fmla="*/ 98382 w 466"/>
                      <a:gd name="T81" fmla="*/ 1440 h 234"/>
                      <a:gd name="T82" fmla="*/ 75930 w 466"/>
                      <a:gd name="T83" fmla="*/ 1796 h 234"/>
                      <a:gd name="T84" fmla="*/ 91070 w 466"/>
                      <a:gd name="T85" fmla="*/ 4421 h 234"/>
                      <a:gd name="T86" fmla="*/ 55255 w 466"/>
                      <a:gd name="T87" fmla="*/ 4421 h 2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66" h="234">
                        <a:moveTo>
                          <a:pt x="0" y="52"/>
                        </a:moveTo>
                        <a:lnTo>
                          <a:pt x="41" y="52"/>
                        </a:lnTo>
                        <a:lnTo>
                          <a:pt x="26" y="63"/>
                        </a:lnTo>
                        <a:lnTo>
                          <a:pt x="85" y="56"/>
                        </a:lnTo>
                        <a:lnTo>
                          <a:pt x="36" y="64"/>
                        </a:lnTo>
                        <a:lnTo>
                          <a:pt x="50" y="66"/>
                        </a:lnTo>
                        <a:lnTo>
                          <a:pt x="32" y="68"/>
                        </a:lnTo>
                        <a:lnTo>
                          <a:pt x="39" y="74"/>
                        </a:lnTo>
                        <a:lnTo>
                          <a:pt x="113" y="66"/>
                        </a:lnTo>
                        <a:lnTo>
                          <a:pt x="41" y="78"/>
                        </a:lnTo>
                        <a:lnTo>
                          <a:pt x="72" y="91"/>
                        </a:lnTo>
                        <a:lnTo>
                          <a:pt x="100" y="73"/>
                        </a:lnTo>
                        <a:lnTo>
                          <a:pt x="150" y="70"/>
                        </a:lnTo>
                        <a:lnTo>
                          <a:pt x="100" y="78"/>
                        </a:lnTo>
                        <a:lnTo>
                          <a:pt x="85" y="91"/>
                        </a:lnTo>
                        <a:lnTo>
                          <a:pt x="115" y="91"/>
                        </a:lnTo>
                        <a:lnTo>
                          <a:pt x="150" y="78"/>
                        </a:lnTo>
                        <a:lnTo>
                          <a:pt x="126" y="91"/>
                        </a:lnTo>
                        <a:lnTo>
                          <a:pt x="150" y="91"/>
                        </a:lnTo>
                        <a:lnTo>
                          <a:pt x="184" y="81"/>
                        </a:lnTo>
                        <a:lnTo>
                          <a:pt x="178" y="69"/>
                        </a:lnTo>
                        <a:lnTo>
                          <a:pt x="218" y="58"/>
                        </a:lnTo>
                        <a:lnTo>
                          <a:pt x="190" y="80"/>
                        </a:lnTo>
                        <a:lnTo>
                          <a:pt x="248" y="75"/>
                        </a:lnTo>
                        <a:lnTo>
                          <a:pt x="129" y="99"/>
                        </a:lnTo>
                        <a:lnTo>
                          <a:pt x="157" y="119"/>
                        </a:lnTo>
                        <a:lnTo>
                          <a:pt x="178" y="119"/>
                        </a:lnTo>
                        <a:lnTo>
                          <a:pt x="166" y="125"/>
                        </a:lnTo>
                        <a:lnTo>
                          <a:pt x="121" y="101"/>
                        </a:lnTo>
                        <a:lnTo>
                          <a:pt x="84" y="99"/>
                        </a:lnTo>
                        <a:lnTo>
                          <a:pt x="81" y="107"/>
                        </a:lnTo>
                        <a:lnTo>
                          <a:pt x="100" y="111"/>
                        </a:lnTo>
                        <a:lnTo>
                          <a:pt x="82" y="115"/>
                        </a:lnTo>
                        <a:lnTo>
                          <a:pt x="129" y="140"/>
                        </a:lnTo>
                        <a:lnTo>
                          <a:pt x="109" y="140"/>
                        </a:lnTo>
                        <a:lnTo>
                          <a:pt x="157" y="143"/>
                        </a:lnTo>
                        <a:lnTo>
                          <a:pt x="129" y="149"/>
                        </a:lnTo>
                        <a:lnTo>
                          <a:pt x="144" y="159"/>
                        </a:lnTo>
                        <a:lnTo>
                          <a:pt x="103" y="145"/>
                        </a:lnTo>
                        <a:lnTo>
                          <a:pt x="78" y="150"/>
                        </a:lnTo>
                        <a:lnTo>
                          <a:pt x="69" y="172"/>
                        </a:lnTo>
                        <a:lnTo>
                          <a:pt x="94" y="165"/>
                        </a:lnTo>
                        <a:lnTo>
                          <a:pt x="88" y="172"/>
                        </a:lnTo>
                        <a:lnTo>
                          <a:pt x="98" y="172"/>
                        </a:lnTo>
                        <a:lnTo>
                          <a:pt x="112" y="157"/>
                        </a:lnTo>
                        <a:lnTo>
                          <a:pt x="107" y="169"/>
                        </a:lnTo>
                        <a:lnTo>
                          <a:pt x="119" y="172"/>
                        </a:lnTo>
                        <a:lnTo>
                          <a:pt x="94" y="176"/>
                        </a:lnTo>
                        <a:lnTo>
                          <a:pt x="109" y="178"/>
                        </a:lnTo>
                        <a:lnTo>
                          <a:pt x="98" y="181"/>
                        </a:lnTo>
                        <a:lnTo>
                          <a:pt x="109" y="191"/>
                        </a:lnTo>
                        <a:lnTo>
                          <a:pt x="126" y="191"/>
                        </a:lnTo>
                        <a:lnTo>
                          <a:pt x="144" y="174"/>
                        </a:lnTo>
                        <a:lnTo>
                          <a:pt x="113" y="196"/>
                        </a:lnTo>
                        <a:lnTo>
                          <a:pt x="82" y="179"/>
                        </a:lnTo>
                        <a:lnTo>
                          <a:pt x="56" y="181"/>
                        </a:lnTo>
                        <a:lnTo>
                          <a:pt x="78" y="203"/>
                        </a:lnTo>
                        <a:lnTo>
                          <a:pt x="39" y="212"/>
                        </a:lnTo>
                        <a:lnTo>
                          <a:pt x="44" y="226"/>
                        </a:lnTo>
                        <a:lnTo>
                          <a:pt x="51" y="212"/>
                        </a:lnTo>
                        <a:lnTo>
                          <a:pt x="51" y="226"/>
                        </a:lnTo>
                        <a:lnTo>
                          <a:pt x="78" y="219"/>
                        </a:lnTo>
                        <a:lnTo>
                          <a:pt x="100" y="230"/>
                        </a:lnTo>
                        <a:lnTo>
                          <a:pt x="112" y="229"/>
                        </a:lnTo>
                        <a:lnTo>
                          <a:pt x="103" y="220"/>
                        </a:lnTo>
                        <a:lnTo>
                          <a:pt x="129" y="224"/>
                        </a:lnTo>
                        <a:lnTo>
                          <a:pt x="126" y="214"/>
                        </a:lnTo>
                        <a:lnTo>
                          <a:pt x="138" y="227"/>
                        </a:lnTo>
                        <a:lnTo>
                          <a:pt x="147" y="223"/>
                        </a:lnTo>
                        <a:lnTo>
                          <a:pt x="144" y="215"/>
                        </a:lnTo>
                        <a:lnTo>
                          <a:pt x="165" y="223"/>
                        </a:lnTo>
                        <a:lnTo>
                          <a:pt x="166" y="233"/>
                        </a:lnTo>
                        <a:lnTo>
                          <a:pt x="202" y="223"/>
                        </a:lnTo>
                        <a:lnTo>
                          <a:pt x="211" y="211"/>
                        </a:lnTo>
                        <a:lnTo>
                          <a:pt x="193" y="212"/>
                        </a:lnTo>
                        <a:lnTo>
                          <a:pt x="193" y="202"/>
                        </a:lnTo>
                        <a:lnTo>
                          <a:pt x="150" y="199"/>
                        </a:lnTo>
                        <a:lnTo>
                          <a:pt x="206" y="195"/>
                        </a:lnTo>
                        <a:lnTo>
                          <a:pt x="217" y="189"/>
                        </a:lnTo>
                        <a:lnTo>
                          <a:pt x="206" y="176"/>
                        </a:lnTo>
                        <a:lnTo>
                          <a:pt x="240" y="176"/>
                        </a:lnTo>
                        <a:lnTo>
                          <a:pt x="248" y="172"/>
                        </a:lnTo>
                        <a:lnTo>
                          <a:pt x="227" y="169"/>
                        </a:lnTo>
                        <a:lnTo>
                          <a:pt x="255" y="165"/>
                        </a:lnTo>
                        <a:lnTo>
                          <a:pt x="234" y="159"/>
                        </a:lnTo>
                        <a:lnTo>
                          <a:pt x="261" y="156"/>
                        </a:lnTo>
                        <a:lnTo>
                          <a:pt x="261" y="148"/>
                        </a:lnTo>
                        <a:lnTo>
                          <a:pt x="214" y="145"/>
                        </a:lnTo>
                        <a:lnTo>
                          <a:pt x="239" y="137"/>
                        </a:lnTo>
                        <a:lnTo>
                          <a:pt x="214" y="137"/>
                        </a:lnTo>
                        <a:lnTo>
                          <a:pt x="261" y="140"/>
                        </a:lnTo>
                        <a:lnTo>
                          <a:pt x="261" y="136"/>
                        </a:lnTo>
                        <a:lnTo>
                          <a:pt x="212" y="131"/>
                        </a:lnTo>
                        <a:lnTo>
                          <a:pt x="277" y="125"/>
                        </a:lnTo>
                        <a:lnTo>
                          <a:pt x="261" y="116"/>
                        </a:lnTo>
                        <a:lnTo>
                          <a:pt x="308" y="119"/>
                        </a:lnTo>
                        <a:lnTo>
                          <a:pt x="320" y="107"/>
                        </a:lnTo>
                        <a:lnTo>
                          <a:pt x="295" y="105"/>
                        </a:lnTo>
                        <a:lnTo>
                          <a:pt x="326" y="103"/>
                        </a:lnTo>
                        <a:lnTo>
                          <a:pt x="323" y="94"/>
                        </a:lnTo>
                        <a:lnTo>
                          <a:pt x="336" y="99"/>
                        </a:lnTo>
                        <a:lnTo>
                          <a:pt x="413" y="59"/>
                        </a:lnTo>
                        <a:lnTo>
                          <a:pt x="329" y="71"/>
                        </a:lnTo>
                        <a:lnTo>
                          <a:pt x="377" y="56"/>
                        </a:lnTo>
                        <a:lnTo>
                          <a:pt x="345" y="58"/>
                        </a:lnTo>
                        <a:lnTo>
                          <a:pt x="341" y="49"/>
                        </a:lnTo>
                        <a:lnTo>
                          <a:pt x="395" y="52"/>
                        </a:lnTo>
                        <a:lnTo>
                          <a:pt x="465" y="33"/>
                        </a:lnTo>
                        <a:lnTo>
                          <a:pt x="463" y="23"/>
                        </a:lnTo>
                        <a:lnTo>
                          <a:pt x="432" y="23"/>
                        </a:lnTo>
                        <a:lnTo>
                          <a:pt x="426" y="7"/>
                        </a:lnTo>
                        <a:lnTo>
                          <a:pt x="345" y="17"/>
                        </a:lnTo>
                        <a:lnTo>
                          <a:pt x="380" y="4"/>
                        </a:lnTo>
                        <a:lnTo>
                          <a:pt x="276" y="0"/>
                        </a:lnTo>
                        <a:lnTo>
                          <a:pt x="265" y="6"/>
                        </a:lnTo>
                        <a:lnTo>
                          <a:pt x="276" y="11"/>
                        </a:lnTo>
                        <a:lnTo>
                          <a:pt x="255" y="4"/>
                        </a:lnTo>
                        <a:lnTo>
                          <a:pt x="206" y="4"/>
                        </a:lnTo>
                        <a:lnTo>
                          <a:pt x="243" y="19"/>
                        </a:lnTo>
                        <a:lnTo>
                          <a:pt x="230" y="23"/>
                        </a:lnTo>
                        <a:lnTo>
                          <a:pt x="214" y="7"/>
                        </a:lnTo>
                        <a:lnTo>
                          <a:pt x="169" y="4"/>
                        </a:lnTo>
                        <a:lnTo>
                          <a:pt x="178" y="13"/>
                        </a:lnTo>
                        <a:lnTo>
                          <a:pt x="146" y="10"/>
                        </a:lnTo>
                        <a:lnTo>
                          <a:pt x="162" y="22"/>
                        </a:lnTo>
                        <a:lnTo>
                          <a:pt x="137" y="17"/>
                        </a:lnTo>
                        <a:lnTo>
                          <a:pt x="144" y="22"/>
                        </a:lnTo>
                        <a:lnTo>
                          <a:pt x="129" y="23"/>
                        </a:lnTo>
                        <a:lnTo>
                          <a:pt x="165" y="40"/>
                        </a:lnTo>
                        <a:lnTo>
                          <a:pt x="90" y="23"/>
                        </a:lnTo>
                        <a:lnTo>
                          <a:pt x="72" y="33"/>
                        </a:lnTo>
                        <a:lnTo>
                          <a:pt x="100" y="40"/>
                        </a:lnTo>
                        <a:lnTo>
                          <a:pt x="51" y="35"/>
                        </a:lnTo>
                        <a:lnTo>
                          <a:pt x="0" y="52"/>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51" name="Freeform 1174"/>
                  <p:cNvSpPr>
                    <a:spLocks/>
                  </p:cNvSpPr>
                  <p:nvPr/>
                </p:nvSpPr>
                <p:spPr bwMode="auto">
                  <a:xfrm>
                    <a:off x="1221" y="1078"/>
                    <a:ext cx="449" cy="390"/>
                  </a:xfrm>
                  <a:custGeom>
                    <a:avLst/>
                    <a:gdLst>
                      <a:gd name="T0" fmla="*/ 1225 w 294"/>
                      <a:gd name="T1" fmla="*/ 3230 h 286"/>
                      <a:gd name="T2" fmla="*/ 19947 w 294"/>
                      <a:gd name="T3" fmla="*/ 0 h 286"/>
                      <a:gd name="T4" fmla="*/ 18626 w 294"/>
                      <a:gd name="T5" fmla="*/ 3230 h 286"/>
                      <a:gd name="T6" fmla="*/ 29817 w 294"/>
                      <a:gd name="T7" fmla="*/ 6935 h 286"/>
                      <a:gd name="T8" fmla="*/ 30463 w 294"/>
                      <a:gd name="T9" fmla="*/ 7651 h 286"/>
                      <a:gd name="T10" fmla="*/ 24186 w 294"/>
                      <a:gd name="T11" fmla="*/ 5251 h 286"/>
                      <a:gd name="T12" fmla="*/ 25031 w 294"/>
                      <a:gd name="T13" fmla="*/ 2603 h 286"/>
                      <a:gd name="T14" fmla="*/ 27074 w 294"/>
                      <a:gd name="T15" fmla="*/ 1975 h 286"/>
                      <a:gd name="T16" fmla="*/ 29322 w 294"/>
                      <a:gd name="T17" fmla="*/ 1400 h 286"/>
                      <a:gd name="T18" fmla="*/ 43341 w 294"/>
                      <a:gd name="T19" fmla="*/ 307 h 286"/>
                      <a:gd name="T20" fmla="*/ 50395 w 294"/>
                      <a:gd name="T21" fmla="*/ 1702 h 286"/>
                      <a:gd name="T22" fmla="*/ 53376 w 294"/>
                      <a:gd name="T23" fmla="*/ 5431 h 286"/>
                      <a:gd name="T24" fmla="*/ 64201 w 294"/>
                      <a:gd name="T25" fmla="*/ 4405 h 286"/>
                      <a:gd name="T26" fmla="*/ 86778 w 294"/>
                      <a:gd name="T27" fmla="*/ 3672 h 286"/>
                      <a:gd name="T28" fmla="*/ 89047 w 294"/>
                      <a:gd name="T29" fmla="*/ 6059 h 286"/>
                      <a:gd name="T30" fmla="*/ 93792 w 294"/>
                      <a:gd name="T31" fmla="*/ 6601 h 286"/>
                      <a:gd name="T32" fmla="*/ 102543 w 294"/>
                      <a:gd name="T33" fmla="*/ 5885 h 286"/>
                      <a:gd name="T34" fmla="*/ 111140 w 294"/>
                      <a:gd name="T35" fmla="*/ 7323 h 286"/>
                      <a:gd name="T36" fmla="*/ 114170 w 294"/>
                      <a:gd name="T37" fmla="*/ 7651 h 286"/>
                      <a:gd name="T38" fmla="*/ 118785 w 294"/>
                      <a:gd name="T39" fmla="*/ 8191 h 286"/>
                      <a:gd name="T40" fmla="*/ 126791 w 294"/>
                      <a:gd name="T41" fmla="*/ 8879 h 286"/>
                      <a:gd name="T42" fmla="*/ 125153 w 294"/>
                      <a:gd name="T43" fmla="*/ 9764 h 286"/>
                      <a:gd name="T44" fmla="*/ 128318 w 294"/>
                      <a:gd name="T45" fmla="*/ 9764 h 286"/>
                      <a:gd name="T46" fmla="*/ 124492 w 294"/>
                      <a:gd name="T47" fmla="*/ 11576 h 286"/>
                      <a:gd name="T48" fmla="*/ 126791 w 294"/>
                      <a:gd name="T49" fmla="*/ 12410 h 286"/>
                      <a:gd name="T50" fmla="*/ 128162 w 294"/>
                      <a:gd name="T51" fmla="*/ 13939 h 286"/>
                      <a:gd name="T52" fmla="*/ 146788 w 294"/>
                      <a:gd name="T53" fmla="*/ 15363 h 286"/>
                      <a:gd name="T54" fmla="*/ 158408 w 294"/>
                      <a:gd name="T55" fmla="*/ 17314 h 286"/>
                      <a:gd name="T56" fmla="*/ 167938 w 294"/>
                      <a:gd name="T57" fmla="*/ 18648 h 286"/>
                      <a:gd name="T58" fmla="*/ 161781 w 294"/>
                      <a:gd name="T59" fmla="*/ 19683 h 286"/>
                      <a:gd name="T60" fmla="*/ 160924 w 294"/>
                      <a:gd name="T61" fmla="*/ 21345 h 286"/>
                      <a:gd name="T62" fmla="*/ 155394 w 294"/>
                      <a:gd name="T63" fmla="*/ 23077 h 286"/>
                      <a:gd name="T64" fmla="*/ 129113 w 294"/>
                      <a:gd name="T65" fmla="*/ 19504 h 286"/>
                      <a:gd name="T66" fmla="*/ 130291 w 294"/>
                      <a:gd name="T67" fmla="*/ 21345 h 286"/>
                      <a:gd name="T68" fmla="*/ 137687 w 294"/>
                      <a:gd name="T69" fmla="*/ 23410 h 286"/>
                      <a:gd name="T70" fmla="*/ 145922 w 294"/>
                      <a:gd name="T71" fmla="*/ 24790 h 286"/>
                      <a:gd name="T72" fmla="*/ 147965 w 294"/>
                      <a:gd name="T73" fmla="*/ 28568 h 286"/>
                      <a:gd name="T74" fmla="*/ 141682 w 294"/>
                      <a:gd name="T75" fmla="*/ 29899 h 286"/>
                      <a:gd name="T76" fmla="*/ 105371 w 294"/>
                      <a:gd name="T77" fmla="*/ 26234 h 286"/>
                      <a:gd name="T78" fmla="*/ 101326 w 294"/>
                      <a:gd name="T79" fmla="*/ 25321 h 286"/>
                      <a:gd name="T80" fmla="*/ 90156 w 294"/>
                      <a:gd name="T81" fmla="*/ 23077 h 286"/>
                      <a:gd name="T82" fmla="*/ 84859 w 294"/>
                      <a:gd name="T83" fmla="*/ 23849 h 286"/>
                      <a:gd name="T84" fmla="*/ 70562 w 294"/>
                      <a:gd name="T85" fmla="*/ 23675 h 286"/>
                      <a:gd name="T86" fmla="*/ 96886 w 294"/>
                      <a:gd name="T87" fmla="*/ 21575 h 286"/>
                      <a:gd name="T88" fmla="*/ 103724 w 294"/>
                      <a:gd name="T89" fmla="*/ 17314 h 286"/>
                      <a:gd name="T90" fmla="*/ 90156 w 294"/>
                      <a:gd name="T91" fmla="*/ 13315 h 286"/>
                      <a:gd name="T92" fmla="*/ 79203 w 294"/>
                      <a:gd name="T93" fmla="*/ 13939 h 286"/>
                      <a:gd name="T94" fmla="*/ 83919 w 294"/>
                      <a:gd name="T95" fmla="*/ 12274 h 286"/>
                      <a:gd name="T96" fmla="*/ 73211 w 294"/>
                      <a:gd name="T97" fmla="*/ 9764 h 286"/>
                      <a:gd name="T98" fmla="*/ 66347 w 294"/>
                      <a:gd name="T99" fmla="*/ 10585 h 286"/>
                      <a:gd name="T100" fmla="*/ 53376 w 294"/>
                      <a:gd name="T101" fmla="*/ 11170 h 286"/>
                      <a:gd name="T102" fmla="*/ 3416 w 294"/>
                      <a:gd name="T103" fmla="*/ 7651 h 286"/>
                      <a:gd name="T104" fmla="*/ 0 w 294"/>
                      <a:gd name="T105" fmla="*/ 6682 h 28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94" h="286">
                        <a:moveTo>
                          <a:pt x="0" y="64"/>
                        </a:moveTo>
                        <a:lnTo>
                          <a:pt x="2" y="31"/>
                        </a:lnTo>
                        <a:lnTo>
                          <a:pt x="15" y="10"/>
                        </a:lnTo>
                        <a:lnTo>
                          <a:pt x="35" y="0"/>
                        </a:lnTo>
                        <a:lnTo>
                          <a:pt x="52" y="3"/>
                        </a:lnTo>
                        <a:lnTo>
                          <a:pt x="33" y="31"/>
                        </a:lnTo>
                        <a:lnTo>
                          <a:pt x="38" y="52"/>
                        </a:lnTo>
                        <a:lnTo>
                          <a:pt x="52" y="66"/>
                        </a:lnTo>
                        <a:lnTo>
                          <a:pt x="35" y="73"/>
                        </a:lnTo>
                        <a:lnTo>
                          <a:pt x="53" y="73"/>
                        </a:lnTo>
                        <a:lnTo>
                          <a:pt x="54" y="58"/>
                        </a:lnTo>
                        <a:lnTo>
                          <a:pt x="42" y="50"/>
                        </a:lnTo>
                        <a:lnTo>
                          <a:pt x="53" y="39"/>
                        </a:lnTo>
                        <a:lnTo>
                          <a:pt x="44" y="25"/>
                        </a:lnTo>
                        <a:lnTo>
                          <a:pt x="61" y="29"/>
                        </a:lnTo>
                        <a:lnTo>
                          <a:pt x="47" y="19"/>
                        </a:lnTo>
                        <a:lnTo>
                          <a:pt x="62" y="23"/>
                        </a:lnTo>
                        <a:lnTo>
                          <a:pt x="51" y="13"/>
                        </a:lnTo>
                        <a:lnTo>
                          <a:pt x="65" y="14"/>
                        </a:lnTo>
                        <a:lnTo>
                          <a:pt x="75" y="3"/>
                        </a:lnTo>
                        <a:lnTo>
                          <a:pt x="87" y="3"/>
                        </a:lnTo>
                        <a:lnTo>
                          <a:pt x="88" y="16"/>
                        </a:lnTo>
                        <a:lnTo>
                          <a:pt x="98" y="19"/>
                        </a:lnTo>
                        <a:lnTo>
                          <a:pt x="93" y="52"/>
                        </a:lnTo>
                        <a:lnTo>
                          <a:pt x="105" y="35"/>
                        </a:lnTo>
                        <a:lnTo>
                          <a:pt x="112" y="42"/>
                        </a:lnTo>
                        <a:lnTo>
                          <a:pt x="128" y="29"/>
                        </a:lnTo>
                        <a:lnTo>
                          <a:pt x="151" y="35"/>
                        </a:lnTo>
                        <a:lnTo>
                          <a:pt x="162" y="52"/>
                        </a:lnTo>
                        <a:lnTo>
                          <a:pt x="155" y="58"/>
                        </a:lnTo>
                        <a:lnTo>
                          <a:pt x="169" y="54"/>
                        </a:lnTo>
                        <a:lnTo>
                          <a:pt x="164" y="63"/>
                        </a:lnTo>
                        <a:lnTo>
                          <a:pt x="172" y="66"/>
                        </a:lnTo>
                        <a:lnTo>
                          <a:pt x="179" y="56"/>
                        </a:lnTo>
                        <a:lnTo>
                          <a:pt x="193" y="62"/>
                        </a:lnTo>
                        <a:lnTo>
                          <a:pt x="194" y="70"/>
                        </a:lnTo>
                        <a:lnTo>
                          <a:pt x="182" y="73"/>
                        </a:lnTo>
                        <a:lnTo>
                          <a:pt x="199" y="73"/>
                        </a:lnTo>
                        <a:lnTo>
                          <a:pt x="197" y="83"/>
                        </a:lnTo>
                        <a:lnTo>
                          <a:pt x="207" y="78"/>
                        </a:lnTo>
                        <a:lnTo>
                          <a:pt x="201" y="87"/>
                        </a:lnTo>
                        <a:lnTo>
                          <a:pt x="221" y="85"/>
                        </a:lnTo>
                        <a:lnTo>
                          <a:pt x="209" y="93"/>
                        </a:lnTo>
                        <a:lnTo>
                          <a:pt x="218" y="93"/>
                        </a:lnTo>
                        <a:lnTo>
                          <a:pt x="216" y="100"/>
                        </a:lnTo>
                        <a:lnTo>
                          <a:pt x="224" y="93"/>
                        </a:lnTo>
                        <a:lnTo>
                          <a:pt x="234" y="100"/>
                        </a:lnTo>
                        <a:lnTo>
                          <a:pt x="217" y="110"/>
                        </a:lnTo>
                        <a:lnTo>
                          <a:pt x="242" y="117"/>
                        </a:lnTo>
                        <a:lnTo>
                          <a:pt x="221" y="118"/>
                        </a:lnTo>
                        <a:lnTo>
                          <a:pt x="229" y="124"/>
                        </a:lnTo>
                        <a:lnTo>
                          <a:pt x="223" y="133"/>
                        </a:lnTo>
                        <a:lnTo>
                          <a:pt x="247" y="151"/>
                        </a:lnTo>
                        <a:lnTo>
                          <a:pt x="256" y="147"/>
                        </a:lnTo>
                        <a:lnTo>
                          <a:pt x="266" y="166"/>
                        </a:lnTo>
                        <a:lnTo>
                          <a:pt x="276" y="165"/>
                        </a:lnTo>
                        <a:lnTo>
                          <a:pt x="275" y="174"/>
                        </a:lnTo>
                        <a:lnTo>
                          <a:pt x="293" y="178"/>
                        </a:lnTo>
                        <a:lnTo>
                          <a:pt x="291" y="189"/>
                        </a:lnTo>
                        <a:lnTo>
                          <a:pt x="282" y="188"/>
                        </a:lnTo>
                        <a:lnTo>
                          <a:pt x="287" y="194"/>
                        </a:lnTo>
                        <a:lnTo>
                          <a:pt x="281" y="204"/>
                        </a:lnTo>
                        <a:lnTo>
                          <a:pt x="273" y="200"/>
                        </a:lnTo>
                        <a:lnTo>
                          <a:pt x="271" y="220"/>
                        </a:lnTo>
                        <a:lnTo>
                          <a:pt x="237" y="182"/>
                        </a:lnTo>
                        <a:lnTo>
                          <a:pt x="225" y="186"/>
                        </a:lnTo>
                        <a:lnTo>
                          <a:pt x="235" y="194"/>
                        </a:lnTo>
                        <a:lnTo>
                          <a:pt x="227" y="204"/>
                        </a:lnTo>
                        <a:lnTo>
                          <a:pt x="233" y="204"/>
                        </a:lnTo>
                        <a:lnTo>
                          <a:pt x="240" y="223"/>
                        </a:lnTo>
                        <a:lnTo>
                          <a:pt x="256" y="227"/>
                        </a:lnTo>
                        <a:lnTo>
                          <a:pt x="254" y="237"/>
                        </a:lnTo>
                        <a:lnTo>
                          <a:pt x="264" y="246"/>
                        </a:lnTo>
                        <a:lnTo>
                          <a:pt x="258" y="273"/>
                        </a:lnTo>
                        <a:lnTo>
                          <a:pt x="217" y="245"/>
                        </a:lnTo>
                        <a:lnTo>
                          <a:pt x="247" y="285"/>
                        </a:lnTo>
                        <a:lnTo>
                          <a:pt x="193" y="262"/>
                        </a:lnTo>
                        <a:lnTo>
                          <a:pt x="184" y="250"/>
                        </a:lnTo>
                        <a:lnTo>
                          <a:pt x="193" y="248"/>
                        </a:lnTo>
                        <a:lnTo>
                          <a:pt x="177" y="241"/>
                        </a:lnTo>
                        <a:lnTo>
                          <a:pt x="170" y="227"/>
                        </a:lnTo>
                        <a:lnTo>
                          <a:pt x="157" y="220"/>
                        </a:lnTo>
                        <a:lnTo>
                          <a:pt x="157" y="231"/>
                        </a:lnTo>
                        <a:lnTo>
                          <a:pt x="148" y="227"/>
                        </a:lnTo>
                        <a:lnTo>
                          <a:pt x="137" y="236"/>
                        </a:lnTo>
                        <a:lnTo>
                          <a:pt x="123" y="226"/>
                        </a:lnTo>
                        <a:lnTo>
                          <a:pt x="130" y="206"/>
                        </a:lnTo>
                        <a:lnTo>
                          <a:pt x="169" y="206"/>
                        </a:lnTo>
                        <a:lnTo>
                          <a:pt x="159" y="190"/>
                        </a:lnTo>
                        <a:lnTo>
                          <a:pt x="181" y="165"/>
                        </a:lnTo>
                        <a:lnTo>
                          <a:pt x="166" y="133"/>
                        </a:lnTo>
                        <a:lnTo>
                          <a:pt x="157" y="127"/>
                        </a:lnTo>
                        <a:lnTo>
                          <a:pt x="160" y="124"/>
                        </a:lnTo>
                        <a:lnTo>
                          <a:pt x="138" y="133"/>
                        </a:lnTo>
                        <a:lnTo>
                          <a:pt x="137" y="122"/>
                        </a:lnTo>
                        <a:lnTo>
                          <a:pt x="146" y="117"/>
                        </a:lnTo>
                        <a:lnTo>
                          <a:pt x="128" y="105"/>
                        </a:lnTo>
                        <a:lnTo>
                          <a:pt x="128" y="93"/>
                        </a:lnTo>
                        <a:lnTo>
                          <a:pt x="111" y="88"/>
                        </a:lnTo>
                        <a:lnTo>
                          <a:pt x="116" y="101"/>
                        </a:lnTo>
                        <a:lnTo>
                          <a:pt x="86" y="96"/>
                        </a:lnTo>
                        <a:lnTo>
                          <a:pt x="93" y="106"/>
                        </a:lnTo>
                        <a:lnTo>
                          <a:pt x="19" y="93"/>
                        </a:lnTo>
                        <a:lnTo>
                          <a:pt x="6" y="73"/>
                        </a:lnTo>
                        <a:lnTo>
                          <a:pt x="29" y="74"/>
                        </a:lnTo>
                        <a:lnTo>
                          <a:pt x="0" y="64"/>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52" name="Freeform 1175"/>
                  <p:cNvSpPr>
                    <a:spLocks/>
                  </p:cNvSpPr>
                  <p:nvPr/>
                </p:nvSpPr>
                <p:spPr bwMode="auto">
                  <a:xfrm>
                    <a:off x="1702" y="1747"/>
                    <a:ext cx="103" cy="122"/>
                  </a:xfrm>
                  <a:custGeom>
                    <a:avLst/>
                    <a:gdLst>
                      <a:gd name="T0" fmla="*/ 0 w 68"/>
                      <a:gd name="T1" fmla="*/ 6787 h 90"/>
                      <a:gd name="T2" fmla="*/ 13681 w 68"/>
                      <a:gd name="T3" fmla="*/ 474 h 90"/>
                      <a:gd name="T4" fmla="*/ 20365 w 68"/>
                      <a:gd name="T5" fmla="*/ 0 h 90"/>
                      <a:gd name="T6" fmla="*/ 12970 w 68"/>
                      <a:gd name="T7" fmla="*/ 3530 h 90"/>
                      <a:gd name="T8" fmla="*/ 16797 w 68"/>
                      <a:gd name="T9" fmla="*/ 2604 h 90"/>
                      <a:gd name="T10" fmla="*/ 20723 w 68"/>
                      <a:gd name="T11" fmla="*/ 3991 h 90"/>
                      <a:gd name="T12" fmla="*/ 30520 w 68"/>
                      <a:gd name="T13" fmla="*/ 3991 h 90"/>
                      <a:gd name="T14" fmla="*/ 27825 w 68"/>
                      <a:gd name="T15" fmla="*/ 5410 h 90"/>
                      <a:gd name="T16" fmla="*/ 32563 w 68"/>
                      <a:gd name="T17" fmla="*/ 5302 h 90"/>
                      <a:gd name="T18" fmla="*/ 29278 w 68"/>
                      <a:gd name="T19" fmla="*/ 6486 h 90"/>
                      <a:gd name="T20" fmla="*/ 32624 w 68"/>
                      <a:gd name="T21" fmla="*/ 6001 h 90"/>
                      <a:gd name="T22" fmla="*/ 33832 w 68"/>
                      <a:gd name="T23" fmla="*/ 7187 h 90"/>
                      <a:gd name="T24" fmla="*/ 30520 w 68"/>
                      <a:gd name="T25" fmla="*/ 8555 h 90"/>
                      <a:gd name="T26" fmla="*/ 29758 w 68"/>
                      <a:gd name="T27" fmla="*/ 7495 h 90"/>
                      <a:gd name="T28" fmla="*/ 27462 w 68"/>
                      <a:gd name="T29" fmla="*/ 8307 h 90"/>
                      <a:gd name="T30" fmla="*/ 27462 w 68"/>
                      <a:gd name="T31" fmla="*/ 6311 h 90"/>
                      <a:gd name="T32" fmla="*/ 19329 w 68"/>
                      <a:gd name="T33" fmla="*/ 8307 h 90"/>
                      <a:gd name="T34" fmla="*/ 22707 w 68"/>
                      <a:gd name="T35" fmla="*/ 7018 h 90"/>
                      <a:gd name="T36" fmla="*/ 16797 w 68"/>
                      <a:gd name="T37" fmla="*/ 7081 h 90"/>
                      <a:gd name="T38" fmla="*/ 18370 w 68"/>
                      <a:gd name="T39" fmla="*/ 6311 h 90"/>
                      <a:gd name="T40" fmla="*/ 0 w 68"/>
                      <a:gd name="T41" fmla="*/ 6787 h 9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8" h="90">
                        <a:moveTo>
                          <a:pt x="0" y="71"/>
                        </a:moveTo>
                        <a:lnTo>
                          <a:pt x="27" y="5"/>
                        </a:lnTo>
                        <a:lnTo>
                          <a:pt x="40" y="0"/>
                        </a:lnTo>
                        <a:lnTo>
                          <a:pt x="26" y="37"/>
                        </a:lnTo>
                        <a:lnTo>
                          <a:pt x="33" y="27"/>
                        </a:lnTo>
                        <a:lnTo>
                          <a:pt x="41" y="41"/>
                        </a:lnTo>
                        <a:lnTo>
                          <a:pt x="60" y="41"/>
                        </a:lnTo>
                        <a:lnTo>
                          <a:pt x="55" y="56"/>
                        </a:lnTo>
                        <a:lnTo>
                          <a:pt x="64" y="55"/>
                        </a:lnTo>
                        <a:lnTo>
                          <a:pt x="58" y="68"/>
                        </a:lnTo>
                        <a:lnTo>
                          <a:pt x="65" y="63"/>
                        </a:lnTo>
                        <a:lnTo>
                          <a:pt x="67" y="75"/>
                        </a:lnTo>
                        <a:lnTo>
                          <a:pt x="60" y="89"/>
                        </a:lnTo>
                        <a:lnTo>
                          <a:pt x="59" y="78"/>
                        </a:lnTo>
                        <a:lnTo>
                          <a:pt x="54" y="86"/>
                        </a:lnTo>
                        <a:lnTo>
                          <a:pt x="54" y="66"/>
                        </a:lnTo>
                        <a:lnTo>
                          <a:pt x="38" y="86"/>
                        </a:lnTo>
                        <a:lnTo>
                          <a:pt x="45" y="73"/>
                        </a:lnTo>
                        <a:lnTo>
                          <a:pt x="33" y="74"/>
                        </a:lnTo>
                        <a:lnTo>
                          <a:pt x="36" y="66"/>
                        </a:lnTo>
                        <a:lnTo>
                          <a:pt x="0" y="71"/>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53" name="Freeform 1176"/>
                  <p:cNvSpPr>
                    <a:spLocks/>
                  </p:cNvSpPr>
                  <p:nvPr/>
                </p:nvSpPr>
                <p:spPr bwMode="auto">
                  <a:xfrm>
                    <a:off x="1516" y="3927"/>
                    <a:ext cx="42" cy="59"/>
                  </a:xfrm>
                  <a:custGeom>
                    <a:avLst/>
                    <a:gdLst>
                      <a:gd name="T0" fmla="*/ 0 w 28"/>
                      <a:gd name="T1" fmla="*/ 3931 h 43"/>
                      <a:gd name="T2" fmla="*/ 1850 w 28"/>
                      <a:gd name="T3" fmla="*/ 3117 h 43"/>
                      <a:gd name="T4" fmla="*/ 8856 w 28"/>
                      <a:gd name="T5" fmla="*/ 3609 h 43"/>
                      <a:gd name="T6" fmla="*/ 5394 w 28"/>
                      <a:gd name="T7" fmla="*/ 2272 h 43"/>
                      <a:gd name="T8" fmla="*/ 8856 w 28"/>
                      <a:gd name="T9" fmla="*/ 1770 h 43"/>
                      <a:gd name="T10" fmla="*/ 3596 w 28"/>
                      <a:gd name="T11" fmla="*/ 1331 h 43"/>
                      <a:gd name="T12" fmla="*/ 3596 w 28"/>
                      <a:gd name="T13" fmla="*/ 237 h 43"/>
                      <a:gd name="T14" fmla="*/ 11210 w 28"/>
                      <a:gd name="T15" fmla="*/ 0 h 43"/>
                      <a:gd name="T16" fmla="*/ 12137 w 28"/>
                      <a:gd name="T17" fmla="*/ 4897 h 43"/>
                      <a:gd name="T18" fmla="*/ 0 w 28"/>
                      <a:gd name="T19" fmla="*/ 3931 h 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43">
                        <a:moveTo>
                          <a:pt x="0" y="34"/>
                        </a:moveTo>
                        <a:lnTo>
                          <a:pt x="4" y="27"/>
                        </a:lnTo>
                        <a:lnTo>
                          <a:pt x="20" y="31"/>
                        </a:lnTo>
                        <a:lnTo>
                          <a:pt x="12" y="20"/>
                        </a:lnTo>
                        <a:lnTo>
                          <a:pt x="20" y="15"/>
                        </a:lnTo>
                        <a:lnTo>
                          <a:pt x="8" y="12"/>
                        </a:lnTo>
                        <a:lnTo>
                          <a:pt x="8" y="2"/>
                        </a:lnTo>
                        <a:lnTo>
                          <a:pt x="25" y="0"/>
                        </a:lnTo>
                        <a:lnTo>
                          <a:pt x="27" y="42"/>
                        </a:lnTo>
                        <a:lnTo>
                          <a:pt x="0" y="34"/>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54" name="Freeform 1177"/>
                  <p:cNvSpPr>
                    <a:spLocks/>
                  </p:cNvSpPr>
                  <p:nvPr/>
                </p:nvSpPr>
                <p:spPr bwMode="auto">
                  <a:xfrm>
                    <a:off x="1302" y="2377"/>
                    <a:ext cx="168" cy="67"/>
                  </a:xfrm>
                  <a:custGeom>
                    <a:avLst/>
                    <a:gdLst>
                      <a:gd name="T0" fmla="*/ 0 w 110"/>
                      <a:gd name="T1" fmla="*/ 1969 h 49"/>
                      <a:gd name="T2" fmla="*/ 8554 w 110"/>
                      <a:gd name="T3" fmla="*/ 321 h 49"/>
                      <a:gd name="T4" fmla="*/ 24189 w 110"/>
                      <a:gd name="T5" fmla="*/ 0 h 49"/>
                      <a:gd name="T6" fmla="*/ 62597 w 110"/>
                      <a:gd name="T7" fmla="*/ 4500 h 49"/>
                      <a:gd name="T8" fmla="*/ 42455 w 110"/>
                      <a:gd name="T9" fmla="*/ 5247 h 49"/>
                      <a:gd name="T10" fmla="*/ 46539 w 110"/>
                      <a:gd name="T11" fmla="*/ 4180 h 49"/>
                      <a:gd name="T12" fmla="*/ 36943 w 110"/>
                      <a:gd name="T13" fmla="*/ 2653 h 49"/>
                      <a:gd name="T14" fmla="*/ 16395 w 110"/>
                      <a:gd name="T15" fmla="*/ 1533 h 49"/>
                      <a:gd name="T16" fmla="*/ 17758 w 110"/>
                      <a:gd name="T17" fmla="*/ 923 h 49"/>
                      <a:gd name="T18" fmla="*/ 0 w 110"/>
                      <a:gd name="T19" fmla="*/ 1969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0" h="49">
                        <a:moveTo>
                          <a:pt x="0" y="18"/>
                        </a:moveTo>
                        <a:lnTo>
                          <a:pt x="15" y="3"/>
                        </a:lnTo>
                        <a:lnTo>
                          <a:pt x="42" y="0"/>
                        </a:lnTo>
                        <a:lnTo>
                          <a:pt x="109" y="41"/>
                        </a:lnTo>
                        <a:lnTo>
                          <a:pt x="74" y="48"/>
                        </a:lnTo>
                        <a:lnTo>
                          <a:pt x="81" y="39"/>
                        </a:lnTo>
                        <a:lnTo>
                          <a:pt x="64" y="24"/>
                        </a:lnTo>
                        <a:lnTo>
                          <a:pt x="29" y="14"/>
                        </a:lnTo>
                        <a:lnTo>
                          <a:pt x="31" y="8"/>
                        </a:lnTo>
                        <a:lnTo>
                          <a:pt x="0" y="18"/>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55" name="Freeform 1178"/>
                  <p:cNvSpPr>
                    <a:spLocks/>
                  </p:cNvSpPr>
                  <p:nvPr/>
                </p:nvSpPr>
                <p:spPr bwMode="auto">
                  <a:xfrm>
                    <a:off x="1510" y="2442"/>
                    <a:ext cx="51" cy="37"/>
                  </a:xfrm>
                  <a:custGeom>
                    <a:avLst/>
                    <a:gdLst>
                      <a:gd name="T0" fmla="*/ 0 w 34"/>
                      <a:gd name="T1" fmla="*/ 0 h 27"/>
                      <a:gd name="T2" fmla="*/ 0 w 34"/>
                      <a:gd name="T3" fmla="*/ 2948 h 27"/>
                      <a:gd name="T4" fmla="*/ 14760 w 34"/>
                      <a:gd name="T5" fmla="*/ 1906 h 27"/>
                      <a:gd name="T6" fmla="*/ 8091 w 34"/>
                      <a:gd name="T7" fmla="*/ 325 h 27"/>
                      <a:gd name="T8" fmla="*/ 0 w 34"/>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27">
                        <a:moveTo>
                          <a:pt x="0" y="0"/>
                        </a:moveTo>
                        <a:lnTo>
                          <a:pt x="0" y="26"/>
                        </a:lnTo>
                        <a:lnTo>
                          <a:pt x="33" y="17"/>
                        </a:lnTo>
                        <a:lnTo>
                          <a:pt x="18" y="3"/>
                        </a:lnTo>
                        <a:lnTo>
                          <a:pt x="0" y="0"/>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56" name="Freeform 1179"/>
                  <p:cNvSpPr>
                    <a:spLocks/>
                  </p:cNvSpPr>
                  <p:nvPr/>
                </p:nvSpPr>
                <p:spPr bwMode="auto">
                  <a:xfrm>
                    <a:off x="1491" y="672"/>
                    <a:ext cx="946" cy="848"/>
                  </a:xfrm>
                  <a:custGeom>
                    <a:avLst/>
                    <a:gdLst>
                      <a:gd name="T0" fmla="*/ 38879 w 620"/>
                      <a:gd name="T1" fmla="*/ 15215 h 622"/>
                      <a:gd name="T2" fmla="*/ 44857 w 620"/>
                      <a:gd name="T3" fmla="*/ 12406 h 622"/>
                      <a:gd name="T4" fmla="*/ 29399 w 620"/>
                      <a:gd name="T5" fmla="*/ 11242 h 622"/>
                      <a:gd name="T6" fmla="*/ 64262 w 620"/>
                      <a:gd name="T7" fmla="*/ 6145 h 622"/>
                      <a:gd name="T8" fmla="*/ 100834 w 620"/>
                      <a:gd name="T9" fmla="*/ 4211 h 622"/>
                      <a:gd name="T10" fmla="*/ 128384 w 620"/>
                      <a:gd name="T11" fmla="*/ 6498 h 622"/>
                      <a:gd name="T12" fmla="*/ 121119 w 620"/>
                      <a:gd name="T13" fmla="*/ 3748 h 622"/>
                      <a:gd name="T14" fmla="*/ 163743 w 620"/>
                      <a:gd name="T15" fmla="*/ 5248 h 622"/>
                      <a:gd name="T16" fmla="*/ 184804 w 620"/>
                      <a:gd name="T17" fmla="*/ 3748 h 622"/>
                      <a:gd name="T18" fmla="*/ 153853 w 620"/>
                      <a:gd name="T19" fmla="*/ 1243 h 622"/>
                      <a:gd name="T20" fmla="*/ 191695 w 620"/>
                      <a:gd name="T21" fmla="*/ 2690 h 622"/>
                      <a:gd name="T22" fmla="*/ 190450 w 620"/>
                      <a:gd name="T23" fmla="*/ 307 h 622"/>
                      <a:gd name="T24" fmla="*/ 264326 w 620"/>
                      <a:gd name="T25" fmla="*/ 1114 h 622"/>
                      <a:gd name="T26" fmla="*/ 269276 w 620"/>
                      <a:gd name="T27" fmla="*/ 1243 h 622"/>
                      <a:gd name="T28" fmla="*/ 294713 w 620"/>
                      <a:gd name="T29" fmla="*/ 3412 h 622"/>
                      <a:gd name="T30" fmla="*/ 224641 w 620"/>
                      <a:gd name="T31" fmla="*/ 6048 h 622"/>
                      <a:gd name="T32" fmla="*/ 260643 w 620"/>
                      <a:gd name="T33" fmla="*/ 7399 h 622"/>
                      <a:gd name="T34" fmla="*/ 303661 w 620"/>
                      <a:gd name="T35" fmla="*/ 6597 h 622"/>
                      <a:gd name="T36" fmla="*/ 334380 w 620"/>
                      <a:gd name="T37" fmla="*/ 5857 h 622"/>
                      <a:gd name="T38" fmla="*/ 297618 w 620"/>
                      <a:gd name="T39" fmla="*/ 10567 h 622"/>
                      <a:gd name="T40" fmla="*/ 320126 w 620"/>
                      <a:gd name="T41" fmla="*/ 11898 h 622"/>
                      <a:gd name="T42" fmla="*/ 298889 w 620"/>
                      <a:gd name="T43" fmla="*/ 16221 h 622"/>
                      <a:gd name="T44" fmla="*/ 302520 w 620"/>
                      <a:gd name="T45" fmla="*/ 19640 h 622"/>
                      <a:gd name="T46" fmla="*/ 294713 w 620"/>
                      <a:gd name="T47" fmla="*/ 22115 h 622"/>
                      <a:gd name="T48" fmla="*/ 305827 w 620"/>
                      <a:gd name="T49" fmla="*/ 24139 h 622"/>
                      <a:gd name="T50" fmla="*/ 293437 w 620"/>
                      <a:gd name="T51" fmla="*/ 26434 h 622"/>
                      <a:gd name="T52" fmla="*/ 300311 w 620"/>
                      <a:gd name="T53" fmla="*/ 28741 h 622"/>
                      <a:gd name="T54" fmla="*/ 303661 w 620"/>
                      <a:gd name="T55" fmla="*/ 31128 h 622"/>
                      <a:gd name="T56" fmla="*/ 265770 w 620"/>
                      <a:gd name="T57" fmla="*/ 32550 h 622"/>
                      <a:gd name="T58" fmla="*/ 273479 w 620"/>
                      <a:gd name="T59" fmla="*/ 36039 h 622"/>
                      <a:gd name="T60" fmla="*/ 293924 w 620"/>
                      <a:gd name="T61" fmla="*/ 36986 h 622"/>
                      <a:gd name="T62" fmla="*/ 291252 w 620"/>
                      <a:gd name="T63" fmla="*/ 39281 h 622"/>
                      <a:gd name="T64" fmla="*/ 260643 w 620"/>
                      <a:gd name="T65" fmla="*/ 36771 h 622"/>
                      <a:gd name="T66" fmla="*/ 267953 w 620"/>
                      <a:gd name="T67" fmla="*/ 40723 h 622"/>
                      <a:gd name="T68" fmla="*/ 267953 w 620"/>
                      <a:gd name="T69" fmla="*/ 44735 h 622"/>
                      <a:gd name="T70" fmla="*/ 235539 w 620"/>
                      <a:gd name="T71" fmla="*/ 46392 h 622"/>
                      <a:gd name="T72" fmla="*/ 212913 w 620"/>
                      <a:gd name="T73" fmla="*/ 51637 h 622"/>
                      <a:gd name="T74" fmla="*/ 202015 w 620"/>
                      <a:gd name="T75" fmla="*/ 50425 h 622"/>
                      <a:gd name="T76" fmla="*/ 181977 w 620"/>
                      <a:gd name="T77" fmla="*/ 54137 h 622"/>
                      <a:gd name="T78" fmla="*/ 181977 w 620"/>
                      <a:gd name="T79" fmla="*/ 56742 h 622"/>
                      <a:gd name="T80" fmla="*/ 181060 w 620"/>
                      <a:gd name="T81" fmla="*/ 58674 h 622"/>
                      <a:gd name="T82" fmla="*/ 167772 w 620"/>
                      <a:gd name="T83" fmla="*/ 63920 h 622"/>
                      <a:gd name="T84" fmla="*/ 143142 w 620"/>
                      <a:gd name="T85" fmla="*/ 63296 h 622"/>
                      <a:gd name="T86" fmla="*/ 135371 w 620"/>
                      <a:gd name="T87" fmla="*/ 61612 h 622"/>
                      <a:gd name="T88" fmla="*/ 123429 w 620"/>
                      <a:gd name="T89" fmla="*/ 55852 h 622"/>
                      <a:gd name="T90" fmla="*/ 119266 w 620"/>
                      <a:gd name="T91" fmla="*/ 52888 h 622"/>
                      <a:gd name="T92" fmla="*/ 115447 w 620"/>
                      <a:gd name="T93" fmla="*/ 46607 h 622"/>
                      <a:gd name="T94" fmla="*/ 114974 w 620"/>
                      <a:gd name="T95" fmla="*/ 45533 h 622"/>
                      <a:gd name="T96" fmla="*/ 117470 w 620"/>
                      <a:gd name="T97" fmla="*/ 41350 h 622"/>
                      <a:gd name="T98" fmla="*/ 127838 w 620"/>
                      <a:gd name="T99" fmla="*/ 39709 h 622"/>
                      <a:gd name="T100" fmla="*/ 121119 w 620"/>
                      <a:gd name="T101" fmla="*/ 37711 h 622"/>
                      <a:gd name="T102" fmla="*/ 109005 w 620"/>
                      <a:gd name="T103" fmla="*/ 37608 h 622"/>
                      <a:gd name="T104" fmla="*/ 100834 w 620"/>
                      <a:gd name="T105" fmla="*/ 36230 h 622"/>
                      <a:gd name="T106" fmla="*/ 92339 w 620"/>
                      <a:gd name="T107" fmla="*/ 29373 h 622"/>
                      <a:gd name="T108" fmla="*/ 69044 w 620"/>
                      <a:gd name="T109" fmla="*/ 24408 h 622"/>
                      <a:gd name="T110" fmla="*/ 38710 w 620"/>
                      <a:gd name="T111" fmla="*/ 25225 h 622"/>
                      <a:gd name="T112" fmla="*/ 8873 w 620"/>
                      <a:gd name="T113" fmla="*/ 22115 h 622"/>
                      <a:gd name="T114" fmla="*/ 37481 w 620"/>
                      <a:gd name="T115" fmla="*/ 20461 h 62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20" h="622">
                        <a:moveTo>
                          <a:pt x="0" y="174"/>
                        </a:moveTo>
                        <a:lnTo>
                          <a:pt x="1" y="164"/>
                        </a:lnTo>
                        <a:lnTo>
                          <a:pt x="40" y="146"/>
                        </a:lnTo>
                        <a:lnTo>
                          <a:pt x="69" y="146"/>
                        </a:lnTo>
                        <a:lnTo>
                          <a:pt x="81" y="132"/>
                        </a:lnTo>
                        <a:lnTo>
                          <a:pt x="77" y="127"/>
                        </a:lnTo>
                        <a:lnTo>
                          <a:pt x="87" y="122"/>
                        </a:lnTo>
                        <a:lnTo>
                          <a:pt x="79" y="119"/>
                        </a:lnTo>
                        <a:lnTo>
                          <a:pt x="93" y="114"/>
                        </a:lnTo>
                        <a:lnTo>
                          <a:pt x="89" y="109"/>
                        </a:lnTo>
                        <a:lnTo>
                          <a:pt x="70" y="119"/>
                        </a:lnTo>
                        <a:lnTo>
                          <a:pt x="52" y="108"/>
                        </a:lnTo>
                        <a:lnTo>
                          <a:pt x="75" y="99"/>
                        </a:lnTo>
                        <a:lnTo>
                          <a:pt x="89" y="80"/>
                        </a:lnTo>
                        <a:lnTo>
                          <a:pt x="115" y="80"/>
                        </a:lnTo>
                        <a:lnTo>
                          <a:pt x="114" y="59"/>
                        </a:lnTo>
                        <a:lnTo>
                          <a:pt x="136" y="58"/>
                        </a:lnTo>
                        <a:lnTo>
                          <a:pt x="155" y="74"/>
                        </a:lnTo>
                        <a:lnTo>
                          <a:pt x="130" y="53"/>
                        </a:lnTo>
                        <a:lnTo>
                          <a:pt x="178" y="40"/>
                        </a:lnTo>
                        <a:lnTo>
                          <a:pt x="188" y="46"/>
                        </a:lnTo>
                        <a:lnTo>
                          <a:pt x="191" y="67"/>
                        </a:lnTo>
                        <a:lnTo>
                          <a:pt x="198" y="52"/>
                        </a:lnTo>
                        <a:lnTo>
                          <a:pt x="227" y="62"/>
                        </a:lnTo>
                        <a:lnTo>
                          <a:pt x="216" y="53"/>
                        </a:lnTo>
                        <a:lnTo>
                          <a:pt x="231" y="56"/>
                        </a:lnTo>
                        <a:lnTo>
                          <a:pt x="218" y="45"/>
                        </a:lnTo>
                        <a:lnTo>
                          <a:pt x="214" y="36"/>
                        </a:lnTo>
                        <a:lnTo>
                          <a:pt x="222" y="33"/>
                        </a:lnTo>
                        <a:lnTo>
                          <a:pt x="280" y="59"/>
                        </a:lnTo>
                        <a:lnTo>
                          <a:pt x="277" y="52"/>
                        </a:lnTo>
                        <a:lnTo>
                          <a:pt x="290" y="50"/>
                        </a:lnTo>
                        <a:lnTo>
                          <a:pt x="280" y="42"/>
                        </a:lnTo>
                        <a:lnTo>
                          <a:pt x="301" y="45"/>
                        </a:lnTo>
                        <a:lnTo>
                          <a:pt x="269" y="25"/>
                        </a:lnTo>
                        <a:lnTo>
                          <a:pt x="327" y="36"/>
                        </a:lnTo>
                        <a:lnTo>
                          <a:pt x="315" y="25"/>
                        </a:lnTo>
                        <a:lnTo>
                          <a:pt x="279" y="24"/>
                        </a:lnTo>
                        <a:lnTo>
                          <a:pt x="291" y="21"/>
                        </a:lnTo>
                        <a:lnTo>
                          <a:pt x="272" y="12"/>
                        </a:lnTo>
                        <a:lnTo>
                          <a:pt x="296" y="15"/>
                        </a:lnTo>
                        <a:lnTo>
                          <a:pt x="286" y="11"/>
                        </a:lnTo>
                        <a:lnTo>
                          <a:pt x="297" y="7"/>
                        </a:lnTo>
                        <a:lnTo>
                          <a:pt x="339" y="26"/>
                        </a:lnTo>
                        <a:lnTo>
                          <a:pt x="335" y="19"/>
                        </a:lnTo>
                        <a:lnTo>
                          <a:pt x="353" y="12"/>
                        </a:lnTo>
                        <a:lnTo>
                          <a:pt x="337" y="11"/>
                        </a:lnTo>
                        <a:lnTo>
                          <a:pt x="337" y="3"/>
                        </a:lnTo>
                        <a:lnTo>
                          <a:pt x="347" y="0"/>
                        </a:lnTo>
                        <a:lnTo>
                          <a:pt x="461" y="3"/>
                        </a:lnTo>
                        <a:lnTo>
                          <a:pt x="472" y="7"/>
                        </a:lnTo>
                        <a:lnTo>
                          <a:pt x="467" y="11"/>
                        </a:lnTo>
                        <a:lnTo>
                          <a:pt x="390" y="11"/>
                        </a:lnTo>
                        <a:lnTo>
                          <a:pt x="399" y="17"/>
                        </a:lnTo>
                        <a:lnTo>
                          <a:pt x="368" y="21"/>
                        </a:lnTo>
                        <a:lnTo>
                          <a:pt x="476" y="12"/>
                        </a:lnTo>
                        <a:lnTo>
                          <a:pt x="481" y="19"/>
                        </a:lnTo>
                        <a:lnTo>
                          <a:pt x="467" y="26"/>
                        </a:lnTo>
                        <a:lnTo>
                          <a:pt x="490" y="22"/>
                        </a:lnTo>
                        <a:lnTo>
                          <a:pt x="521" y="33"/>
                        </a:lnTo>
                        <a:lnTo>
                          <a:pt x="476" y="46"/>
                        </a:lnTo>
                        <a:lnTo>
                          <a:pt x="408" y="46"/>
                        </a:lnTo>
                        <a:lnTo>
                          <a:pt x="425" y="50"/>
                        </a:lnTo>
                        <a:lnTo>
                          <a:pt x="397" y="58"/>
                        </a:lnTo>
                        <a:lnTo>
                          <a:pt x="397" y="64"/>
                        </a:lnTo>
                        <a:lnTo>
                          <a:pt x="472" y="53"/>
                        </a:lnTo>
                        <a:lnTo>
                          <a:pt x="477" y="59"/>
                        </a:lnTo>
                        <a:lnTo>
                          <a:pt x="461" y="71"/>
                        </a:lnTo>
                        <a:lnTo>
                          <a:pt x="512" y="50"/>
                        </a:lnTo>
                        <a:lnTo>
                          <a:pt x="515" y="70"/>
                        </a:lnTo>
                        <a:lnTo>
                          <a:pt x="490" y="103"/>
                        </a:lnTo>
                        <a:lnTo>
                          <a:pt x="537" y="63"/>
                        </a:lnTo>
                        <a:lnTo>
                          <a:pt x="537" y="71"/>
                        </a:lnTo>
                        <a:lnTo>
                          <a:pt x="559" y="70"/>
                        </a:lnTo>
                        <a:lnTo>
                          <a:pt x="565" y="58"/>
                        </a:lnTo>
                        <a:lnTo>
                          <a:pt x="591" y="56"/>
                        </a:lnTo>
                        <a:lnTo>
                          <a:pt x="619" y="66"/>
                        </a:lnTo>
                        <a:lnTo>
                          <a:pt x="592" y="81"/>
                        </a:lnTo>
                        <a:lnTo>
                          <a:pt x="593" y="90"/>
                        </a:lnTo>
                        <a:lnTo>
                          <a:pt x="526" y="101"/>
                        </a:lnTo>
                        <a:lnTo>
                          <a:pt x="579" y="101"/>
                        </a:lnTo>
                        <a:lnTo>
                          <a:pt x="535" y="114"/>
                        </a:lnTo>
                        <a:lnTo>
                          <a:pt x="538" y="125"/>
                        </a:lnTo>
                        <a:lnTo>
                          <a:pt x="566" y="114"/>
                        </a:lnTo>
                        <a:lnTo>
                          <a:pt x="545" y="127"/>
                        </a:lnTo>
                        <a:lnTo>
                          <a:pt x="543" y="144"/>
                        </a:lnTo>
                        <a:lnTo>
                          <a:pt x="551" y="138"/>
                        </a:lnTo>
                        <a:lnTo>
                          <a:pt x="528" y="155"/>
                        </a:lnTo>
                        <a:lnTo>
                          <a:pt x="521" y="185"/>
                        </a:lnTo>
                        <a:lnTo>
                          <a:pt x="532" y="179"/>
                        </a:lnTo>
                        <a:lnTo>
                          <a:pt x="549" y="185"/>
                        </a:lnTo>
                        <a:lnTo>
                          <a:pt x="535" y="188"/>
                        </a:lnTo>
                        <a:lnTo>
                          <a:pt x="535" y="197"/>
                        </a:lnTo>
                        <a:lnTo>
                          <a:pt x="557" y="199"/>
                        </a:lnTo>
                        <a:lnTo>
                          <a:pt x="559" y="213"/>
                        </a:lnTo>
                        <a:lnTo>
                          <a:pt x="521" y="211"/>
                        </a:lnTo>
                        <a:lnTo>
                          <a:pt x="532" y="214"/>
                        </a:lnTo>
                        <a:lnTo>
                          <a:pt x="514" y="217"/>
                        </a:lnTo>
                        <a:lnTo>
                          <a:pt x="521" y="231"/>
                        </a:lnTo>
                        <a:lnTo>
                          <a:pt x="541" y="231"/>
                        </a:lnTo>
                        <a:lnTo>
                          <a:pt x="531" y="239"/>
                        </a:lnTo>
                        <a:lnTo>
                          <a:pt x="545" y="245"/>
                        </a:lnTo>
                        <a:lnTo>
                          <a:pt x="545" y="262"/>
                        </a:lnTo>
                        <a:lnTo>
                          <a:pt x="519" y="253"/>
                        </a:lnTo>
                        <a:lnTo>
                          <a:pt x="534" y="261"/>
                        </a:lnTo>
                        <a:lnTo>
                          <a:pt x="524" y="267"/>
                        </a:lnTo>
                        <a:lnTo>
                          <a:pt x="532" y="264"/>
                        </a:lnTo>
                        <a:lnTo>
                          <a:pt x="531" y="275"/>
                        </a:lnTo>
                        <a:lnTo>
                          <a:pt x="551" y="282"/>
                        </a:lnTo>
                        <a:lnTo>
                          <a:pt x="520" y="278"/>
                        </a:lnTo>
                        <a:lnTo>
                          <a:pt x="515" y="285"/>
                        </a:lnTo>
                        <a:lnTo>
                          <a:pt x="537" y="298"/>
                        </a:lnTo>
                        <a:lnTo>
                          <a:pt x="534" y="308"/>
                        </a:lnTo>
                        <a:lnTo>
                          <a:pt x="516" y="314"/>
                        </a:lnTo>
                        <a:lnTo>
                          <a:pt x="496" y="298"/>
                        </a:lnTo>
                        <a:lnTo>
                          <a:pt x="470" y="312"/>
                        </a:lnTo>
                        <a:lnTo>
                          <a:pt x="489" y="318"/>
                        </a:lnTo>
                        <a:lnTo>
                          <a:pt x="471" y="328"/>
                        </a:lnTo>
                        <a:lnTo>
                          <a:pt x="490" y="328"/>
                        </a:lnTo>
                        <a:lnTo>
                          <a:pt x="484" y="345"/>
                        </a:lnTo>
                        <a:lnTo>
                          <a:pt x="491" y="334"/>
                        </a:lnTo>
                        <a:lnTo>
                          <a:pt x="515" y="350"/>
                        </a:lnTo>
                        <a:lnTo>
                          <a:pt x="508" y="356"/>
                        </a:lnTo>
                        <a:lnTo>
                          <a:pt x="520" y="354"/>
                        </a:lnTo>
                        <a:lnTo>
                          <a:pt x="515" y="364"/>
                        </a:lnTo>
                        <a:lnTo>
                          <a:pt x="521" y="360"/>
                        </a:lnTo>
                        <a:lnTo>
                          <a:pt x="523" y="385"/>
                        </a:lnTo>
                        <a:lnTo>
                          <a:pt x="515" y="376"/>
                        </a:lnTo>
                        <a:lnTo>
                          <a:pt x="515" y="385"/>
                        </a:lnTo>
                        <a:lnTo>
                          <a:pt x="505" y="385"/>
                        </a:lnTo>
                        <a:lnTo>
                          <a:pt x="490" y="363"/>
                        </a:lnTo>
                        <a:lnTo>
                          <a:pt x="461" y="352"/>
                        </a:lnTo>
                        <a:lnTo>
                          <a:pt x="483" y="366"/>
                        </a:lnTo>
                        <a:lnTo>
                          <a:pt x="456" y="373"/>
                        </a:lnTo>
                        <a:lnTo>
                          <a:pt x="448" y="385"/>
                        </a:lnTo>
                        <a:lnTo>
                          <a:pt x="474" y="390"/>
                        </a:lnTo>
                        <a:lnTo>
                          <a:pt x="453" y="396"/>
                        </a:lnTo>
                        <a:lnTo>
                          <a:pt x="484" y="389"/>
                        </a:lnTo>
                        <a:lnTo>
                          <a:pt x="516" y="398"/>
                        </a:lnTo>
                        <a:lnTo>
                          <a:pt x="474" y="428"/>
                        </a:lnTo>
                        <a:lnTo>
                          <a:pt x="436" y="443"/>
                        </a:lnTo>
                        <a:lnTo>
                          <a:pt x="420" y="444"/>
                        </a:lnTo>
                        <a:lnTo>
                          <a:pt x="412" y="431"/>
                        </a:lnTo>
                        <a:lnTo>
                          <a:pt x="416" y="444"/>
                        </a:lnTo>
                        <a:lnTo>
                          <a:pt x="404" y="452"/>
                        </a:lnTo>
                        <a:lnTo>
                          <a:pt x="390" y="485"/>
                        </a:lnTo>
                        <a:lnTo>
                          <a:pt x="378" y="483"/>
                        </a:lnTo>
                        <a:lnTo>
                          <a:pt x="376" y="494"/>
                        </a:lnTo>
                        <a:lnTo>
                          <a:pt x="363" y="496"/>
                        </a:lnTo>
                        <a:lnTo>
                          <a:pt x="358" y="491"/>
                        </a:lnTo>
                        <a:lnTo>
                          <a:pt x="365" y="486"/>
                        </a:lnTo>
                        <a:lnTo>
                          <a:pt x="357" y="483"/>
                        </a:lnTo>
                        <a:lnTo>
                          <a:pt x="353" y="502"/>
                        </a:lnTo>
                        <a:lnTo>
                          <a:pt x="334" y="504"/>
                        </a:lnTo>
                        <a:lnTo>
                          <a:pt x="335" y="514"/>
                        </a:lnTo>
                        <a:lnTo>
                          <a:pt x="322" y="518"/>
                        </a:lnTo>
                        <a:lnTo>
                          <a:pt x="331" y="529"/>
                        </a:lnTo>
                        <a:lnTo>
                          <a:pt x="320" y="531"/>
                        </a:lnTo>
                        <a:lnTo>
                          <a:pt x="330" y="543"/>
                        </a:lnTo>
                        <a:lnTo>
                          <a:pt x="322" y="543"/>
                        </a:lnTo>
                        <a:lnTo>
                          <a:pt x="328" y="546"/>
                        </a:lnTo>
                        <a:lnTo>
                          <a:pt x="322" y="558"/>
                        </a:lnTo>
                        <a:lnTo>
                          <a:pt x="315" y="555"/>
                        </a:lnTo>
                        <a:lnTo>
                          <a:pt x="320" y="562"/>
                        </a:lnTo>
                        <a:lnTo>
                          <a:pt x="307" y="568"/>
                        </a:lnTo>
                        <a:lnTo>
                          <a:pt x="315" y="586"/>
                        </a:lnTo>
                        <a:lnTo>
                          <a:pt x="307" y="612"/>
                        </a:lnTo>
                        <a:lnTo>
                          <a:pt x="297" y="612"/>
                        </a:lnTo>
                        <a:lnTo>
                          <a:pt x="304" y="621"/>
                        </a:lnTo>
                        <a:lnTo>
                          <a:pt x="284" y="621"/>
                        </a:lnTo>
                        <a:lnTo>
                          <a:pt x="280" y="604"/>
                        </a:lnTo>
                        <a:lnTo>
                          <a:pt x="253" y="606"/>
                        </a:lnTo>
                        <a:lnTo>
                          <a:pt x="258" y="601"/>
                        </a:lnTo>
                        <a:lnTo>
                          <a:pt x="244" y="594"/>
                        </a:lnTo>
                        <a:lnTo>
                          <a:pt x="251" y="590"/>
                        </a:lnTo>
                        <a:lnTo>
                          <a:pt x="239" y="590"/>
                        </a:lnTo>
                        <a:lnTo>
                          <a:pt x="244" y="579"/>
                        </a:lnTo>
                        <a:lnTo>
                          <a:pt x="238" y="580"/>
                        </a:lnTo>
                        <a:lnTo>
                          <a:pt x="218" y="546"/>
                        </a:lnTo>
                        <a:lnTo>
                          <a:pt x="218" y="535"/>
                        </a:lnTo>
                        <a:lnTo>
                          <a:pt x="234" y="525"/>
                        </a:lnTo>
                        <a:lnTo>
                          <a:pt x="226" y="518"/>
                        </a:lnTo>
                        <a:lnTo>
                          <a:pt x="212" y="532"/>
                        </a:lnTo>
                        <a:lnTo>
                          <a:pt x="211" y="506"/>
                        </a:lnTo>
                        <a:lnTo>
                          <a:pt x="199" y="491"/>
                        </a:lnTo>
                        <a:lnTo>
                          <a:pt x="202" y="471"/>
                        </a:lnTo>
                        <a:lnTo>
                          <a:pt x="195" y="463"/>
                        </a:lnTo>
                        <a:lnTo>
                          <a:pt x="204" y="446"/>
                        </a:lnTo>
                        <a:lnTo>
                          <a:pt x="199" y="442"/>
                        </a:lnTo>
                        <a:lnTo>
                          <a:pt x="224" y="443"/>
                        </a:lnTo>
                        <a:lnTo>
                          <a:pt x="220" y="436"/>
                        </a:lnTo>
                        <a:lnTo>
                          <a:pt x="203" y="436"/>
                        </a:lnTo>
                        <a:lnTo>
                          <a:pt x="230" y="419"/>
                        </a:lnTo>
                        <a:lnTo>
                          <a:pt x="224" y="415"/>
                        </a:lnTo>
                        <a:lnTo>
                          <a:pt x="230" y="396"/>
                        </a:lnTo>
                        <a:lnTo>
                          <a:pt x="208" y="396"/>
                        </a:lnTo>
                        <a:lnTo>
                          <a:pt x="187" y="380"/>
                        </a:lnTo>
                        <a:lnTo>
                          <a:pt x="227" y="390"/>
                        </a:lnTo>
                        <a:lnTo>
                          <a:pt x="219" y="383"/>
                        </a:lnTo>
                        <a:lnTo>
                          <a:pt x="226" y="380"/>
                        </a:lnTo>
                        <a:lnTo>
                          <a:pt x="211" y="368"/>
                        </a:lnTo>
                        <a:lnTo>
                          <a:pt x="216" y="363"/>
                        </a:lnTo>
                        <a:lnTo>
                          <a:pt x="208" y="367"/>
                        </a:lnTo>
                        <a:lnTo>
                          <a:pt x="214" y="361"/>
                        </a:lnTo>
                        <a:lnTo>
                          <a:pt x="203" y="362"/>
                        </a:lnTo>
                        <a:lnTo>
                          <a:pt x="214" y="354"/>
                        </a:lnTo>
                        <a:lnTo>
                          <a:pt x="198" y="347"/>
                        </a:lnTo>
                        <a:lnTo>
                          <a:pt x="193" y="360"/>
                        </a:lnTo>
                        <a:lnTo>
                          <a:pt x="178" y="362"/>
                        </a:lnTo>
                        <a:lnTo>
                          <a:pt x="174" y="354"/>
                        </a:lnTo>
                        <a:lnTo>
                          <a:pt x="183" y="348"/>
                        </a:lnTo>
                        <a:lnTo>
                          <a:pt x="178" y="347"/>
                        </a:lnTo>
                        <a:lnTo>
                          <a:pt x="187" y="323"/>
                        </a:lnTo>
                        <a:lnTo>
                          <a:pt x="176" y="317"/>
                        </a:lnTo>
                        <a:lnTo>
                          <a:pt x="181" y="309"/>
                        </a:lnTo>
                        <a:lnTo>
                          <a:pt x="163" y="281"/>
                        </a:lnTo>
                        <a:lnTo>
                          <a:pt x="169" y="280"/>
                        </a:lnTo>
                        <a:lnTo>
                          <a:pt x="146" y="256"/>
                        </a:lnTo>
                        <a:lnTo>
                          <a:pt x="146" y="245"/>
                        </a:lnTo>
                        <a:lnTo>
                          <a:pt x="122" y="233"/>
                        </a:lnTo>
                        <a:lnTo>
                          <a:pt x="99" y="228"/>
                        </a:lnTo>
                        <a:lnTo>
                          <a:pt x="77" y="237"/>
                        </a:lnTo>
                        <a:lnTo>
                          <a:pt x="60" y="231"/>
                        </a:lnTo>
                        <a:lnTo>
                          <a:pt x="68" y="241"/>
                        </a:lnTo>
                        <a:lnTo>
                          <a:pt x="48" y="236"/>
                        </a:lnTo>
                        <a:lnTo>
                          <a:pt x="33" y="227"/>
                        </a:lnTo>
                        <a:lnTo>
                          <a:pt x="48" y="217"/>
                        </a:lnTo>
                        <a:lnTo>
                          <a:pt x="16" y="211"/>
                        </a:lnTo>
                        <a:lnTo>
                          <a:pt x="28" y="202"/>
                        </a:lnTo>
                        <a:lnTo>
                          <a:pt x="69" y="205"/>
                        </a:lnTo>
                        <a:lnTo>
                          <a:pt x="73" y="202"/>
                        </a:lnTo>
                        <a:lnTo>
                          <a:pt x="66" y="196"/>
                        </a:lnTo>
                        <a:lnTo>
                          <a:pt x="73" y="192"/>
                        </a:lnTo>
                        <a:lnTo>
                          <a:pt x="36" y="196"/>
                        </a:lnTo>
                        <a:lnTo>
                          <a:pt x="0" y="174"/>
                        </a:lnTo>
                      </a:path>
                    </a:pathLst>
                  </a:custGeom>
                  <a:solidFill>
                    <a:srgbClr val="DDDDDD"/>
                  </a:solidFill>
                  <a:ln>
                    <a:noFill/>
                  </a:ln>
                  <a:effectLst/>
                  <a:extLst>
                    <a:ext uri="{91240B29-F687-4F45-9708-019B960494DF}">
                      <a14:hiddenLine xmlns:a14="http://schemas.microsoft.com/office/drawing/2010/main" w="12700" cap="rnd"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57" name="Freeform 1180"/>
                  <p:cNvSpPr>
                    <a:spLocks/>
                  </p:cNvSpPr>
                  <p:nvPr/>
                </p:nvSpPr>
                <p:spPr bwMode="auto">
                  <a:xfrm>
                    <a:off x="2244" y="1327"/>
                    <a:ext cx="174" cy="98"/>
                  </a:xfrm>
                  <a:custGeom>
                    <a:avLst/>
                    <a:gdLst>
                      <a:gd name="T0" fmla="*/ 0 w 114"/>
                      <a:gd name="T1" fmla="*/ 2472 h 72"/>
                      <a:gd name="T2" fmla="*/ 5135 w 114"/>
                      <a:gd name="T3" fmla="*/ 2251 h 72"/>
                      <a:gd name="T4" fmla="*/ 2204 w 114"/>
                      <a:gd name="T5" fmla="*/ 1654 h 72"/>
                      <a:gd name="T6" fmla="*/ 6600 w 114"/>
                      <a:gd name="T7" fmla="*/ 1866 h 72"/>
                      <a:gd name="T8" fmla="*/ 5135 w 114"/>
                      <a:gd name="T9" fmla="*/ 807 h 72"/>
                      <a:gd name="T10" fmla="*/ 11963 w 114"/>
                      <a:gd name="T11" fmla="*/ 1495 h 72"/>
                      <a:gd name="T12" fmla="*/ 8499 w 114"/>
                      <a:gd name="T13" fmla="*/ 1 h 72"/>
                      <a:gd name="T14" fmla="*/ 18523 w 114"/>
                      <a:gd name="T15" fmla="*/ 1098 h 72"/>
                      <a:gd name="T16" fmla="*/ 19316 w 114"/>
                      <a:gd name="T17" fmla="*/ 2899 h 72"/>
                      <a:gd name="T18" fmla="*/ 24627 w 114"/>
                      <a:gd name="T19" fmla="*/ 1036 h 72"/>
                      <a:gd name="T20" fmla="*/ 29482 w 114"/>
                      <a:gd name="T21" fmla="*/ 1866 h 72"/>
                      <a:gd name="T22" fmla="*/ 34252 w 114"/>
                      <a:gd name="T23" fmla="*/ 761 h 72"/>
                      <a:gd name="T24" fmla="*/ 36780 w 114"/>
                      <a:gd name="T25" fmla="*/ 2251 h 72"/>
                      <a:gd name="T26" fmla="*/ 35821 w 114"/>
                      <a:gd name="T27" fmla="*/ 807 h 72"/>
                      <a:gd name="T28" fmla="*/ 46719 w 114"/>
                      <a:gd name="T29" fmla="*/ 807 h 72"/>
                      <a:gd name="T30" fmla="*/ 48332 w 114"/>
                      <a:gd name="T31" fmla="*/ 0 h 72"/>
                      <a:gd name="T32" fmla="*/ 52279 w 114"/>
                      <a:gd name="T33" fmla="*/ 761 h 72"/>
                      <a:gd name="T34" fmla="*/ 58034 w 114"/>
                      <a:gd name="T35" fmla="*/ 559 h 72"/>
                      <a:gd name="T36" fmla="*/ 55178 w 114"/>
                      <a:gd name="T37" fmla="*/ 1036 h 72"/>
                      <a:gd name="T38" fmla="*/ 64121 w 114"/>
                      <a:gd name="T39" fmla="*/ 3365 h 72"/>
                      <a:gd name="T40" fmla="*/ 56138 w 114"/>
                      <a:gd name="T41" fmla="*/ 5341 h 72"/>
                      <a:gd name="T42" fmla="*/ 32454 w 114"/>
                      <a:gd name="T43" fmla="*/ 7270 h 72"/>
                      <a:gd name="T44" fmla="*/ 11518 w 114"/>
                      <a:gd name="T45" fmla="*/ 6404 h 72"/>
                      <a:gd name="T46" fmla="*/ 15376 w 114"/>
                      <a:gd name="T47" fmla="*/ 4580 h 72"/>
                      <a:gd name="T48" fmla="*/ 3364 w 114"/>
                      <a:gd name="T49" fmla="*/ 3924 h 72"/>
                      <a:gd name="T50" fmla="*/ 15376 w 114"/>
                      <a:gd name="T51" fmla="*/ 3457 h 72"/>
                      <a:gd name="T52" fmla="*/ 11963 w 114"/>
                      <a:gd name="T53" fmla="*/ 3064 h 72"/>
                      <a:gd name="T54" fmla="*/ 15376 w 114"/>
                      <a:gd name="T55" fmla="*/ 2472 h 72"/>
                      <a:gd name="T56" fmla="*/ 0 w 114"/>
                      <a:gd name="T57" fmla="*/ 2472 h 7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14" h="72">
                        <a:moveTo>
                          <a:pt x="0" y="24"/>
                        </a:moveTo>
                        <a:lnTo>
                          <a:pt x="9" y="22"/>
                        </a:lnTo>
                        <a:lnTo>
                          <a:pt x="4" y="16"/>
                        </a:lnTo>
                        <a:lnTo>
                          <a:pt x="12" y="18"/>
                        </a:lnTo>
                        <a:lnTo>
                          <a:pt x="9" y="8"/>
                        </a:lnTo>
                        <a:lnTo>
                          <a:pt x="21" y="15"/>
                        </a:lnTo>
                        <a:lnTo>
                          <a:pt x="15" y="1"/>
                        </a:lnTo>
                        <a:lnTo>
                          <a:pt x="33" y="11"/>
                        </a:lnTo>
                        <a:lnTo>
                          <a:pt x="34" y="29"/>
                        </a:lnTo>
                        <a:lnTo>
                          <a:pt x="43" y="10"/>
                        </a:lnTo>
                        <a:lnTo>
                          <a:pt x="52" y="18"/>
                        </a:lnTo>
                        <a:lnTo>
                          <a:pt x="60" y="7"/>
                        </a:lnTo>
                        <a:lnTo>
                          <a:pt x="65" y="22"/>
                        </a:lnTo>
                        <a:lnTo>
                          <a:pt x="63" y="8"/>
                        </a:lnTo>
                        <a:lnTo>
                          <a:pt x="82" y="8"/>
                        </a:lnTo>
                        <a:lnTo>
                          <a:pt x="85" y="0"/>
                        </a:lnTo>
                        <a:lnTo>
                          <a:pt x="92" y="7"/>
                        </a:lnTo>
                        <a:lnTo>
                          <a:pt x="102" y="5"/>
                        </a:lnTo>
                        <a:lnTo>
                          <a:pt x="97" y="10"/>
                        </a:lnTo>
                        <a:lnTo>
                          <a:pt x="113" y="33"/>
                        </a:lnTo>
                        <a:lnTo>
                          <a:pt x="99" y="52"/>
                        </a:lnTo>
                        <a:lnTo>
                          <a:pt x="57" y="71"/>
                        </a:lnTo>
                        <a:lnTo>
                          <a:pt x="20" y="63"/>
                        </a:lnTo>
                        <a:lnTo>
                          <a:pt x="27" y="45"/>
                        </a:lnTo>
                        <a:lnTo>
                          <a:pt x="6" y="38"/>
                        </a:lnTo>
                        <a:lnTo>
                          <a:pt x="27" y="34"/>
                        </a:lnTo>
                        <a:lnTo>
                          <a:pt x="21" y="30"/>
                        </a:lnTo>
                        <a:lnTo>
                          <a:pt x="27" y="24"/>
                        </a:lnTo>
                        <a:lnTo>
                          <a:pt x="0" y="24"/>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58" name="Freeform 1181"/>
                  <p:cNvSpPr>
                    <a:spLocks/>
                  </p:cNvSpPr>
                  <p:nvPr/>
                </p:nvSpPr>
                <p:spPr bwMode="auto">
                  <a:xfrm>
                    <a:off x="4115" y="2716"/>
                    <a:ext cx="170" cy="220"/>
                  </a:xfrm>
                  <a:custGeom>
                    <a:avLst/>
                    <a:gdLst>
                      <a:gd name="T0" fmla="*/ 0 w 111"/>
                      <a:gd name="T1" fmla="*/ 0 h 161"/>
                      <a:gd name="T2" fmla="*/ 13860 w 111"/>
                      <a:gd name="T3" fmla="*/ 820 h 161"/>
                      <a:gd name="T4" fmla="*/ 32969 w 111"/>
                      <a:gd name="T5" fmla="*/ 5335 h 161"/>
                      <a:gd name="T6" fmla="*/ 47078 w 111"/>
                      <a:gd name="T7" fmla="*/ 6928 h 161"/>
                      <a:gd name="T8" fmla="*/ 46072 w 111"/>
                      <a:gd name="T9" fmla="*/ 8009 h 161"/>
                      <a:gd name="T10" fmla="*/ 50761 w 111"/>
                      <a:gd name="T11" fmla="*/ 8009 h 161"/>
                      <a:gd name="T12" fmla="*/ 50493 w 111"/>
                      <a:gd name="T13" fmla="*/ 9660 h 161"/>
                      <a:gd name="T14" fmla="*/ 65597 w 111"/>
                      <a:gd name="T15" fmla="*/ 12962 h 161"/>
                      <a:gd name="T16" fmla="*/ 63997 w 111"/>
                      <a:gd name="T17" fmla="*/ 17353 h 161"/>
                      <a:gd name="T18" fmla="*/ 58149 w 111"/>
                      <a:gd name="T19" fmla="*/ 17353 h 161"/>
                      <a:gd name="T20" fmla="*/ 43802 w 111"/>
                      <a:gd name="T21" fmla="*/ 14491 h 161"/>
                      <a:gd name="T22" fmla="*/ 22670 w 111"/>
                      <a:gd name="T23" fmla="*/ 5899 h 161"/>
                      <a:gd name="T24" fmla="*/ 0 w 111"/>
                      <a:gd name="T25" fmla="*/ 0 h 1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1" h="161">
                        <a:moveTo>
                          <a:pt x="0" y="0"/>
                        </a:moveTo>
                        <a:lnTo>
                          <a:pt x="23" y="7"/>
                        </a:lnTo>
                        <a:lnTo>
                          <a:pt x="55" y="49"/>
                        </a:lnTo>
                        <a:lnTo>
                          <a:pt x="79" y="64"/>
                        </a:lnTo>
                        <a:lnTo>
                          <a:pt x="77" y="74"/>
                        </a:lnTo>
                        <a:lnTo>
                          <a:pt x="85" y="74"/>
                        </a:lnTo>
                        <a:lnTo>
                          <a:pt x="84" y="89"/>
                        </a:lnTo>
                        <a:lnTo>
                          <a:pt x="110" y="120"/>
                        </a:lnTo>
                        <a:lnTo>
                          <a:pt x="107" y="160"/>
                        </a:lnTo>
                        <a:lnTo>
                          <a:pt x="97" y="160"/>
                        </a:lnTo>
                        <a:lnTo>
                          <a:pt x="73" y="134"/>
                        </a:lnTo>
                        <a:lnTo>
                          <a:pt x="38" y="55"/>
                        </a:lnTo>
                        <a:lnTo>
                          <a:pt x="0" y="0"/>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59" name="Freeform 1182"/>
                  <p:cNvSpPr>
                    <a:spLocks/>
                  </p:cNvSpPr>
                  <p:nvPr/>
                </p:nvSpPr>
                <p:spPr bwMode="auto">
                  <a:xfrm>
                    <a:off x="4272" y="2939"/>
                    <a:ext cx="145" cy="54"/>
                  </a:xfrm>
                  <a:custGeom>
                    <a:avLst/>
                    <a:gdLst>
                      <a:gd name="T0" fmla="*/ 0 w 95"/>
                      <a:gd name="T1" fmla="*/ 937 h 40"/>
                      <a:gd name="T2" fmla="*/ 4184 w 95"/>
                      <a:gd name="T3" fmla="*/ 0 h 40"/>
                      <a:gd name="T4" fmla="*/ 40956 w 95"/>
                      <a:gd name="T5" fmla="*/ 984 h 40"/>
                      <a:gd name="T6" fmla="*/ 44426 w 95"/>
                      <a:gd name="T7" fmla="*/ 2010 h 40"/>
                      <a:gd name="T8" fmla="*/ 51873 w 95"/>
                      <a:gd name="T9" fmla="*/ 2079 h 40"/>
                      <a:gd name="T10" fmla="*/ 53209 w 95"/>
                      <a:gd name="T11" fmla="*/ 3565 h 40"/>
                      <a:gd name="T12" fmla="*/ 8499 w 95"/>
                      <a:gd name="T13" fmla="*/ 1573 h 40"/>
                      <a:gd name="T14" fmla="*/ 0 w 95"/>
                      <a:gd name="T15" fmla="*/ 937 h 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5" h="40">
                        <a:moveTo>
                          <a:pt x="0" y="10"/>
                        </a:moveTo>
                        <a:lnTo>
                          <a:pt x="7" y="0"/>
                        </a:lnTo>
                        <a:lnTo>
                          <a:pt x="72" y="11"/>
                        </a:lnTo>
                        <a:lnTo>
                          <a:pt x="78" y="22"/>
                        </a:lnTo>
                        <a:lnTo>
                          <a:pt x="91" y="23"/>
                        </a:lnTo>
                        <a:lnTo>
                          <a:pt x="94" y="39"/>
                        </a:lnTo>
                        <a:lnTo>
                          <a:pt x="15" y="18"/>
                        </a:lnTo>
                        <a:lnTo>
                          <a:pt x="0" y="10"/>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60" name="Freeform 1183"/>
                  <p:cNvSpPr>
                    <a:spLocks/>
                  </p:cNvSpPr>
                  <p:nvPr/>
                </p:nvSpPr>
                <p:spPr bwMode="auto">
                  <a:xfrm>
                    <a:off x="4484" y="2791"/>
                    <a:ext cx="98" cy="139"/>
                  </a:xfrm>
                  <a:custGeom>
                    <a:avLst/>
                    <a:gdLst>
                      <a:gd name="T0" fmla="*/ 0 w 64"/>
                      <a:gd name="T1" fmla="*/ 6352 h 102"/>
                      <a:gd name="T2" fmla="*/ 4277 w 64"/>
                      <a:gd name="T3" fmla="*/ 8226 h 102"/>
                      <a:gd name="T4" fmla="*/ 3055 w 64"/>
                      <a:gd name="T5" fmla="*/ 10033 h 102"/>
                      <a:gd name="T6" fmla="*/ 9632 w 64"/>
                      <a:gd name="T7" fmla="*/ 10519 h 102"/>
                      <a:gd name="T8" fmla="*/ 8146 w 64"/>
                      <a:gd name="T9" fmla="*/ 6529 h 102"/>
                      <a:gd name="T10" fmla="*/ 12474 w 64"/>
                      <a:gd name="T11" fmla="*/ 6352 h 102"/>
                      <a:gd name="T12" fmla="*/ 13328 w 64"/>
                      <a:gd name="T13" fmla="*/ 7773 h 102"/>
                      <a:gd name="T14" fmla="*/ 15969 w 64"/>
                      <a:gd name="T15" fmla="*/ 9432 h 102"/>
                      <a:gd name="T16" fmla="*/ 23450 w 64"/>
                      <a:gd name="T17" fmla="*/ 8656 h 102"/>
                      <a:gd name="T18" fmla="*/ 14455 w 64"/>
                      <a:gd name="T19" fmla="*/ 4975 h 102"/>
                      <a:gd name="T20" fmla="*/ 26927 w 64"/>
                      <a:gd name="T21" fmla="*/ 3404 h 102"/>
                      <a:gd name="T22" fmla="*/ 10028 w 64"/>
                      <a:gd name="T23" fmla="*/ 4327 h 102"/>
                      <a:gd name="T24" fmla="*/ 8146 w 64"/>
                      <a:gd name="T25" fmla="*/ 1966 h 102"/>
                      <a:gd name="T26" fmla="*/ 32926 w 64"/>
                      <a:gd name="T27" fmla="*/ 1710 h 102"/>
                      <a:gd name="T28" fmla="*/ 37444 w 64"/>
                      <a:gd name="T29" fmla="*/ 0 h 102"/>
                      <a:gd name="T30" fmla="*/ 30045 w 64"/>
                      <a:gd name="T31" fmla="*/ 1111 h 102"/>
                      <a:gd name="T32" fmla="*/ 12474 w 64"/>
                      <a:gd name="T33" fmla="*/ 570 h 102"/>
                      <a:gd name="T34" fmla="*/ 6549 w 64"/>
                      <a:gd name="T35" fmla="*/ 1243 h 102"/>
                      <a:gd name="T36" fmla="*/ 0 w 64"/>
                      <a:gd name="T37" fmla="*/ 6352 h 1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4" h="102">
                        <a:moveTo>
                          <a:pt x="0" y="62"/>
                        </a:moveTo>
                        <a:lnTo>
                          <a:pt x="7" y="79"/>
                        </a:lnTo>
                        <a:lnTo>
                          <a:pt x="5" y="96"/>
                        </a:lnTo>
                        <a:lnTo>
                          <a:pt x="16" y="101"/>
                        </a:lnTo>
                        <a:lnTo>
                          <a:pt x="14" y="63"/>
                        </a:lnTo>
                        <a:lnTo>
                          <a:pt x="21" y="62"/>
                        </a:lnTo>
                        <a:lnTo>
                          <a:pt x="22" y="75"/>
                        </a:lnTo>
                        <a:lnTo>
                          <a:pt x="27" y="91"/>
                        </a:lnTo>
                        <a:lnTo>
                          <a:pt x="39" y="84"/>
                        </a:lnTo>
                        <a:lnTo>
                          <a:pt x="24" y="48"/>
                        </a:lnTo>
                        <a:lnTo>
                          <a:pt x="45" y="33"/>
                        </a:lnTo>
                        <a:lnTo>
                          <a:pt x="17" y="42"/>
                        </a:lnTo>
                        <a:lnTo>
                          <a:pt x="14" y="19"/>
                        </a:lnTo>
                        <a:lnTo>
                          <a:pt x="55" y="17"/>
                        </a:lnTo>
                        <a:lnTo>
                          <a:pt x="63" y="0"/>
                        </a:lnTo>
                        <a:lnTo>
                          <a:pt x="50" y="11"/>
                        </a:lnTo>
                        <a:lnTo>
                          <a:pt x="21" y="5"/>
                        </a:lnTo>
                        <a:lnTo>
                          <a:pt x="11" y="12"/>
                        </a:lnTo>
                        <a:lnTo>
                          <a:pt x="0" y="62"/>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61" name="Freeform 1184"/>
                  <p:cNvSpPr>
                    <a:spLocks/>
                  </p:cNvSpPr>
                  <p:nvPr/>
                </p:nvSpPr>
                <p:spPr bwMode="auto">
                  <a:xfrm>
                    <a:off x="5224" y="3640"/>
                    <a:ext cx="120" cy="141"/>
                  </a:xfrm>
                  <a:custGeom>
                    <a:avLst/>
                    <a:gdLst>
                      <a:gd name="T0" fmla="*/ 0 w 79"/>
                      <a:gd name="T1" fmla="*/ 8707 h 104"/>
                      <a:gd name="T2" fmla="*/ 8954 w 79"/>
                      <a:gd name="T3" fmla="*/ 5423 h 104"/>
                      <a:gd name="T4" fmla="*/ 23546 w 79"/>
                      <a:gd name="T5" fmla="*/ 3437 h 104"/>
                      <a:gd name="T6" fmla="*/ 32282 w 79"/>
                      <a:gd name="T7" fmla="*/ 0 h 104"/>
                      <a:gd name="T8" fmla="*/ 36559 w 79"/>
                      <a:gd name="T9" fmla="*/ 1045 h 104"/>
                      <a:gd name="T10" fmla="*/ 40978 w 79"/>
                      <a:gd name="T11" fmla="*/ 475 h 104"/>
                      <a:gd name="T12" fmla="*/ 40978 w 79"/>
                      <a:gd name="T13" fmla="*/ 1607 h 104"/>
                      <a:gd name="T14" fmla="*/ 33685 w 79"/>
                      <a:gd name="T15" fmla="*/ 4237 h 104"/>
                      <a:gd name="T16" fmla="*/ 36559 w 79"/>
                      <a:gd name="T17" fmla="*/ 5321 h 104"/>
                      <a:gd name="T18" fmla="*/ 28188 w 79"/>
                      <a:gd name="T19" fmla="*/ 5423 h 104"/>
                      <a:gd name="T20" fmla="*/ 23327 w 79"/>
                      <a:gd name="T21" fmla="*/ 8707 h 104"/>
                      <a:gd name="T22" fmla="*/ 13343 w 79"/>
                      <a:gd name="T23" fmla="*/ 9968 h 104"/>
                      <a:gd name="T24" fmla="*/ 0 w 79"/>
                      <a:gd name="T25" fmla="*/ 8707 h 10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 h="104">
                        <a:moveTo>
                          <a:pt x="0" y="91"/>
                        </a:moveTo>
                        <a:lnTo>
                          <a:pt x="17" y="56"/>
                        </a:lnTo>
                        <a:lnTo>
                          <a:pt x="45" y="36"/>
                        </a:lnTo>
                        <a:lnTo>
                          <a:pt x="61" y="0"/>
                        </a:lnTo>
                        <a:lnTo>
                          <a:pt x="69" y="11"/>
                        </a:lnTo>
                        <a:lnTo>
                          <a:pt x="78" y="5"/>
                        </a:lnTo>
                        <a:lnTo>
                          <a:pt x="78" y="17"/>
                        </a:lnTo>
                        <a:lnTo>
                          <a:pt x="64" y="44"/>
                        </a:lnTo>
                        <a:lnTo>
                          <a:pt x="69" y="55"/>
                        </a:lnTo>
                        <a:lnTo>
                          <a:pt x="53" y="56"/>
                        </a:lnTo>
                        <a:lnTo>
                          <a:pt x="44" y="91"/>
                        </a:lnTo>
                        <a:lnTo>
                          <a:pt x="25" y="103"/>
                        </a:lnTo>
                        <a:lnTo>
                          <a:pt x="0" y="91"/>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62" name="Freeform 1185"/>
                  <p:cNvSpPr>
                    <a:spLocks/>
                  </p:cNvSpPr>
                  <p:nvPr/>
                </p:nvSpPr>
                <p:spPr bwMode="auto">
                  <a:xfrm>
                    <a:off x="5321" y="3505"/>
                    <a:ext cx="90" cy="152"/>
                  </a:xfrm>
                  <a:custGeom>
                    <a:avLst/>
                    <a:gdLst>
                      <a:gd name="T0" fmla="*/ 0 w 59"/>
                      <a:gd name="T1" fmla="*/ 0 h 112"/>
                      <a:gd name="T2" fmla="*/ 7763 w 59"/>
                      <a:gd name="T3" fmla="*/ 1300 h 112"/>
                      <a:gd name="T4" fmla="*/ 11842 w 59"/>
                      <a:gd name="T5" fmla="*/ 3610 h 112"/>
                      <a:gd name="T6" fmla="*/ 16015 w 59"/>
                      <a:gd name="T7" fmla="*/ 4409 h 112"/>
                      <a:gd name="T8" fmla="*/ 17005 w 59"/>
                      <a:gd name="T9" fmla="*/ 3284 h 112"/>
                      <a:gd name="T10" fmla="*/ 19239 w 59"/>
                      <a:gd name="T11" fmla="*/ 5061 h 112"/>
                      <a:gd name="T12" fmla="*/ 32347 w 59"/>
                      <a:gd name="T13" fmla="*/ 5061 h 112"/>
                      <a:gd name="T14" fmla="*/ 30287 w 59"/>
                      <a:gd name="T15" fmla="*/ 7421 h 112"/>
                      <a:gd name="T16" fmla="*/ 23597 w 59"/>
                      <a:gd name="T17" fmla="*/ 7866 h 112"/>
                      <a:gd name="T18" fmla="*/ 17477 w 59"/>
                      <a:gd name="T19" fmla="*/ 10702 h 112"/>
                      <a:gd name="T20" fmla="*/ 11842 w 59"/>
                      <a:gd name="T21" fmla="*/ 10854 h 112"/>
                      <a:gd name="T22" fmla="*/ 13901 w 59"/>
                      <a:gd name="T23" fmla="*/ 9800 h 112"/>
                      <a:gd name="T24" fmla="*/ 6363 w 59"/>
                      <a:gd name="T25" fmla="*/ 7665 h 112"/>
                      <a:gd name="T26" fmla="*/ 12875 w 59"/>
                      <a:gd name="T27" fmla="*/ 5583 h 112"/>
                      <a:gd name="T28" fmla="*/ 11842 w 59"/>
                      <a:gd name="T29" fmla="*/ 3864 h 112"/>
                      <a:gd name="T30" fmla="*/ 0 w 59"/>
                      <a:gd name="T31" fmla="*/ 0 h 1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9" h="112">
                        <a:moveTo>
                          <a:pt x="0" y="0"/>
                        </a:moveTo>
                        <a:lnTo>
                          <a:pt x="14" y="13"/>
                        </a:lnTo>
                        <a:lnTo>
                          <a:pt x="21" y="37"/>
                        </a:lnTo>
                        <a:lnTo>
                          <a:pt x="28" y="45"/>
                        </a:lnTo>
                        <a:lnTo>
                          <a:pt x="30" y="34"/>
                        </a:lnTo>
                        <a:lnTo>
                          <a:pt x="34" y="52"/>
                        </a:lnTo>
                        <a:lnTo>
                          <a:pt x="58" y="52"/>
                        </a:lnTo>
                        <a:lnTo>
                          <a:pt x="54" y="76"/>
                        </a:lnTo>
                        <a:lnTo>
                          <a:pt x="42" y="80"/>
                        </a:lnTo>
                        <a:lnTo>
                          <a:pt x="31" y="110"/>
                        </a:lnTo>
                        <a:lnTo>
                          <a:pt x="21" y="111"/>
                        </a:lnTo>
                        <a:lnTo>
                          <a:pt x="25" y="100"/>
                        </a:lnTo>
                        <a:lnTo>
                          <a:pt x="11" y="79"/>
                        </a:lnTo>
                        <a:lnTo>
                          <a:pt x="23" y="57"/>
                        </a:lnTo>
                        <a:lnTo>
                          <a:pt x="21" y="40"/>
                        </a:lnTo>
                        <a:lnTo>
                          <a:pt x="0" y="0"/>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63" name="Freeform 1186"/>
                  <p:cNvSpPr>
                    <a:spLocks/>
                  </p:cNvSpPr>
                  <p:nvPr/>
                </p:nvSpPr>
                <p:spPr bwMode="auto">
                  <a:xfrm>
                    <a:off x="4454" y="2465"/>
                    <a:ext cx="65" cy="120"/>
                  </a:xfrm>
                  <a:custGeom>
                    <a:avLst/>
                    <a:gdLst>
                      <a:gd name="T0" fmla="*/ 0 w 43"/>
                      <a:gd name="T1" fmla="*/ 3672 h 88"/>
                      <a:gd name="T2" fmla="*/ 3675 w 43"/>
                      <a:gd name="T3" fmla="*/ 0 h 88"/>
                      <a:gd name="T4" fmla="*/ 10861 w 43"/>
                      <a:gd name="T5" fmla="*/ 1 h 88"/>
                      <a:gd name="T6" fmla="*/ 12265 w 43"/>
                      <a:gd name="T7" fmla="*/ 2603 h 88"/>
                      <a:gd name="T8" fmla="*/ 6837 w 43"/>
                      <a:gd name="T9" fmla="*/ 5007 h 88"/>
                      <a:gd name="T10" fmla="*/ 8397 w 43"/>
                      <a:gd name="T11" fmla="*/ 6341 h 88"/>
                      <a:gd name="T12" fmla="*/ 19709 w 43"/>
                      <a:gd name="T13" fmla="*/ 7261 h 88"/>
                      <a:gd name="T14" fmla="*/ 20563 w 43"/>
                      <a:gd name="T15" fmla="*/ 9112 h 88"/>
                      <a:gd name="T16" fmla="*/ 13603 w 43"/>
                      <a:gd name="T17" fmla="*/ 7261 h 88"/>
                      <a:gd name="T18" fmla="*/ 13603 w 43"/>
                      <a:gd name="T19" fmla="*/ 8191 h 88"/>
                      <a:gd name="T20" fmla="*/ 3675 w 43"/>
                      <a:gd name="T21" fmla="*/ 7261 h 88"/>
                      <a:gd name="T22" fmla="*/ 0 w 43"/>
                      <a:gd name="T23" fmla="*/ 3672 h 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 h="88">
                        <a:moveTo>
                          <a:pt x="0" y="35"/>
                        </a:moveTo>
                        <a:lnTo>
                          <a:pt x="7" y="0"/>
                        </a:lnTo>
                        <a:lnTo>
                          <a:pt x="22" y="1"/>
                        </a:lnTo>
                        <a:lnTo>
                          <a:pt x="25" y="25"/>
                        </a:lnTo>
                        <a:lnTo>
                          <a:pt x="14" y="48"/>
                        </a:lnTo>
                        <a:lnTo>
                          <a:pt x="17" y="60"/>
                        </a:lnTo>
                        <a:lnTo>
                          <a:pt x="40" y="69"/>
                        </a:lnTo>
                        <a:lnTo>
                          <a:pt x="42" y="87"/>
                        </a:lnTo>
                        <a:lnTo>
                          <a:pt x="28" y="69"/>
                        </a:lnTo>
                        <a:lnTo>
                          <a:pt x="28" y="78"/>
                        </a:lnTo>
                        <a:lnTo>
                          <a:pt x="7" y="69"/>
                        </a:lnTo>
                        <a:lnTo>
                          <a:pt x="0" y="35"/>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64" name="Freeform 1187"/>
                  <p:cNvSpPr>
                    <a:spLocks/>
                  </p:cNvSpPr>
                  <p:nvPr/>
                </p:nvSpPr>
                <p:spPr bwMode="auto">
                  <a:xfrm>
                    <a:off x="4486" y="2639"/>
                    <a:ext cx="69" cy="79"/>
                  </a:xfrm>
                  <a:custGeom>
                    <a:avLst/>
                    <a:gdLst>
                      <a:gd name="T0" fmla="*/ 0 w 45"/>
                      <a:gd name="T1" fmla="*/ 3985 h 58"/>
                      <a:gd name="T2" fmla="*/ 5382 w 45"/>
                      <a:gd name="T3" fmla="*/ 1956 h 58"/>
                      <a:gd name="T4" fmla="*/ 13984 w 45"/>
                      <a:gd name="T5" fmla="*/ 2046 h 58"/>
                      <a:gd name="T6" fmla="*/ 22491 w 45"/>
                      <a:gd name="T7" fmla="*/ 0 h 58"/>
                      <a:gd name="T8" fmla="*/ 26639 w 45"/>
                      <a:gd name="T9" fmla="*/ 1234 h 58"/>
                      <a:gd name="T10" fmla="*/ 26241 w 45"/>
                      <a:gd name="T11" fmla="*/ 4856 h 58"/>
                      <a:gd name="T12" fmla="*/ 23805 w 45"/>
                      <a:gd name="T13" fmla="*/ 3392 h 58"/>
                      <a:gd name="T14" fmla="*/ 21442 w 45"/>
                      <a:gd name="T15" fmla="*/ 5877 h 58"/>
                      <a:gd name="T16" fmla="*/ 14668 w 45"/>
                      <a:gd name="T17" fmla="*/ 5207 h 58"/>
                      <a:gd name="T18" fmla="*/ 11161 w 45"/>
                      <a:gd name="T19" fmla="*/ 2576 h 58"/>
                      <a:gd name="T20" fmla="*/ 0 w 45"/>
                      <a:gd name="T21" fmla="*/ 3985 h 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5" h="58">
                        <a:moveTo>
                          <a:pt x="0" y="39"/>
                        </a:moveTo>
                        <a:lnTo>
                          <a:pt x="9" y="19"/>
                        </a:lnTo>
                        <a:lnTo>
                          <a:pt x="23" y="20"/>
                        </a:lnTo>
                        <a:lnTo>
                          <a:pt x="37" y="0"/>
                        </a:lnTo>
                        <a:lnTo>
                          <a:pt x="44" y="12"/>
                        </a:lnTo>
                        <a:lnTo>
                          <a:pt x="43" y="47"/>
                        </a:lnTo>
                        <a:lnTo>
                          <a:pt x="39" y="33"/>
                        </a:lnTo>
                        <a:lnTo>
                          <a:pt x="35" y="57"/>
                        </a:lnTo>
                        <a:lnTo>
                          <a:pt x="24" y="51"/>
                        </a:lnTo>
                        <a:lnTo>
                          <a:pt x="18" y="25"/>
                        </a:lnTo>
                        <a:lnTo>
                          <a:pt x="0" y="39"/>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65" name="Freeform 1188"/>
                  <p:cNvSpPr>
                    <a:spLocks/>
                  </p:cNvSpPr>
                  <p:nvPr/>
                </p:nvSpPr>
                <p:spPr bwMode="auto">
                  <a:xfrm>
                    <a:off x="4837" y="1677"/>
                    <a:ext cx="51" cy="209"/>
                  </a:xfrm>
                  <a:custGeom>
                    <a:avLst/>
                    <a:gdLst>
                      <a:gd name="T0" fmla="*/ 0 w 34"/>
                      <a:gd name="T1" fmla="*/ 4068 h 153"/>
                      <a:gd name="T2" fmla="*/ 3596 w 34"/>
                      <a:gd name="T3" fmla="*/ 6239 h 153"/>
                      <a:gd name="T4" fmla="*/ 3596 w 34"/>
                      <a:gd name="T5" fmla="*/ 16372 h 153"/>
                      <a:gd name="T6" fmla="*/ 5165 w 34"/>
                      <a:gd name="T7" fmla="*/ 15085 h 153"/>
                      <a:gd name="T8" fmla="*/ 9840 w 34"/>
                      <a:gd name="T9" fmla="*/ 15880 h 153"/>
                      <a:gd name="T10" fmla="*/ 4617 w 34"/>
                      <a:gd name="T11" fmla="*/ 13224 h 153"/>
                      <a:gd name="T12" fmla="*/ 7065 w 34"/>
                      <a:gd name="T13" fmla="*/ 10070 h 153"/>
                      <a:gd name="T14" fmla="*/ 14760 w 34"/>
                      <a:gd name="T15" fmla="*/ 11136 h 153"/>
                      <a:gd name="T16" fmla="*/ 8091 w 34"/>
                      <a:gd name="T17" fmla="*/ 5888 h 153"/>
                      <a:gd name="T18" fmla="*/ 5165 w 34"/>
                      <a:gd name="T19" fmla="*/ 0 h 153"/>
                      <a:gd name="T20" fmla="*/ 0 w 34"/>
                      <a:gd name="T21" fmla="*/ 4068 h 1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4" h="153">
                        <a:moveTo>
                          <a:pt x="0" y="37"/>
                        </a:moveTo>
                        <a:lnTo>
                          <a:pt x="8" y="58"/>
                        </a:lnTo>
                        <a:lnTo>
                          <a:pt x="8" y="152"/>
                        </a:lnTo>
                        <a:lnTo>
                          <a:pt x="11" y="140"/>
                        </a:lnTo>
                        <a:lnTo>
                          <a:pt x="22" y="147"/>
                        </a:lnTo>
                        <a:lnTo>
                          <a:pt x="10" y="123"/>
                        </a:lnTo>
                        <a:lnTo>
                          <a:pt x="16" y="94"/>
                        </a:lnTo>
                        <a:lnTo>
                          <a:pt x="33" y="103"/>
                        </a:lnTo>
                        <a:lnTo>
                          <a:pt x="18" y="55"/>
                        </a:lnTo>
                        <a:lnTo>
                          <a:pt x="11" y="0"/>
                        </a:lnTo>
                        <a:lnTo>
                          <a:pt x="0" y="37"/>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66" name="Freeform 1189"/>
                  <p:cNvSpPr>
                    <a:spLocks/>
                  </p:cNvSpPr>
                  <p:nvPr/>
                </p:nvSpPr>
                <p:spPr bwMode="auto">
                  <a:xfrm>
                    <a:off x="1465" y="2442"/>
                    <a:ext cx="96" cy="37"/>
                  </a:xfrm>
                  <a:custGeom>
                    <a:avLst/>
                    <a:gdLst>
                      <a:gd name="T0" fmla="*/ 10476 w 63"/>
                      <a:gd name="T1" fmla="*/ 2058 h 27"/>
                      <a:gd name="T2" fmla="*/ 6334 w 63"/>
                      <a:gd name="T3" fmla="*/ 0 h 27"/>
                      <a:gd name="T4" fmla="*/ 15963 w 63"/>
                      <a:gd name="T5" fmla="*/ 0 h 27"/>
                      <a:gd name="T6" fmla="*/ 26309 w 63"/>
                      <a:gd name="T7" fmla="*/ 325 h 27"/>
                      <a:gd name="T8" fmla="*/ 34152 w 63"/>
                      <a:gd name="T9" fmla="*/ 1906 h 27"/>
                      <a:gd name="T10" fmla="*/ 14708 w 63"/>
                      <a:gd name="T11" fmla="*/ 2948 h 27"/>
                      <a:gd name="T12" fmla="*/ 0 w 63"/>
                      <a:gd name="T13" fmla="*/ 2253 h 27"/>
                      <a:gd name="T14" fmla="*/ 10993 w 63"/>
                      <a:gd name="T15" fmla="*/ 2058 h 27"/>
                      <a:gd name="T16" fmla="*/ 10476 w 63"/>
                      <a:gd name="T17" fmla="*/ 2058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3" h="27">
                        <a:moveTo>
                          <a:pt x="19" y="18"/>
                        </a:moveTo>
                        <a:lnTo>
                          <a:pt x="12" y="0"/>
                        </a:lnTo>
                        <a:lnTo>
                          <a:pt x="29" y="0"/>
                        </a:lnTo>
                        <a:lnTo>
                          <a:pt x="47" y="3"/>
                        </a:lnTo>
                        <a:lnTo>
                          <a:pt x="62" y="17"/>
                        </a:lnTo>
                        <a:lnTo>
                          <a:pt x="27" y="26"/>
                        </a:lnTo>
                        <a:lnTo>
                          <a:pt x="0" y="20"/>
                        </a:lnTo>
                        <a:lnTo>
                          <a:pt x="20" y="18"/>
                        </a:lnTo>
                        <a:lnTo>
                          <a:pt x="19" y="18"/>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67" name="Freeform 1190"/>
                  <p:cNvSpPr>
                    <a:spLocks/>
                  </p:cNvSpPr>
                  <p:nvPr/>
                </p:nvSpPr>
                <p:spPr bwMode="auto">
                  <a:xfrm>
                    <a:off x="4670" y="2830"/>
                    <a:ext cx="316" cy="190"/>
                  </a:xfrm>
                  <a:custGeom>
                    <a:avLst/>
                    <a:gdLst>
                      <a:gd name="T0" fmla="*/ 79334 w 207"/>
                      <a:gd name="T1" fmla="*/ 4823 h 140"/>
                      <a:gd name="T2" fmla="*/ 39845 w 207"/>
                      <a:gd name="T3" fmla="*/ 1378 h 140"/>
                      <a:gd name="T4" fmla="*/ 24688 w 207"/>
                      <a:gd name="T5" fmla="*/ 4162 h 140"/>
                      <a:gd name="T6" fmla="*/ 19337 w 207"/>
                      <a:gd name="T7" fmla="*/ 3031 h 140"/>
                      <a:gd name="T8" fmla="*/ 17601 w 207"/>
                      <a:gd name="T9" fmla="*/ 406 h 140"/>
                      <a:gd name="T10" fmla="*/ 8518 w 207"/>
                      <a:gd name="T11" fmla="*/ 0 h 140"/>
                      <a:gd name="T12" fmla="*/ 0 w 207"/>
                      <a:gd name="T13" fmla="*/ 1444 h 140"/>
                      <a:gd name="T14" fmla="*/ 8518 w 207"/>
                      <a:gd name="T15" fmla="*/ 2832 h 140"/>
                      <a:gd name="T16" fmla="*/ 17601 w 207"/>
                      <a:gd name="T17" fmla="*/ 2394 h 140"/>
                      <a:gd name="T18" fmla="*/ 6392 w 207"/>
                      <a:gd name="T19" fmla="*/ 3284 h 140"/>
                      <a:gd name="T20" fmla="*/ 11530 w 207"/>
                      <a:gd name="T21" fmla="*/ 4990 h 140"/>
                      <a:gd name="T22" fmla="*/ 16340 w 207"/>
                      <a:gd name="T23" fmla="*/ 3444 h 140"/>
                      <a:gd name="T24" fmla="*/ 20769 w 207"/>
                      <a:gd name="T25" fmla="*/ 4990 h 140"/>
                      <a:gd name="T26" fmla="*/ 41286 w 207"/>
                      <a:gd name="T27" fmla="*/ 6837 h 140"/>
                      <a:gd name="T28" fmla="*/ 46824 w 207"/>
                      <a:gd name="T29" fmla="*/ 9834 h 140"/>
                      <a:gd name="T30" fmla="*/ 43234 w 207"/>
                      <a:gd name="T31" fmla="*/ 9607 h 140"/>
                      <a:gd name="T32" fmla="*/ 39845 w 207"/>
                      <a:gd name="T33" fmla="*/ 11021 h 140"/>
                      <a:gd name="T34" fmla="*/ 52993 w 207"/>
                      <a:gd name="T35" fmla="*/ 10373 h 140"/>
                      <a:gd name="T36" fmla="*/ 60826 w 207"/>
                      <a:gd name="T37" fmla="*/ 12057 h 140"/>
                      <a:gd name="T38" fmla="*/ 69575 w 207"/>
                      <a:gd name="T39" fmla="*/ 12057 h 140"/>
                      <a:gd name="T40" fmla="*/ 79919 w 207"/>
                      <a:gd name="T41" fmla="*/ 9607 h 140"/>
                      <a:gd name="T42" fmla="*/ 90057 w 207"/>
                      <a:gd name="T43" fmla="*/ 11021 h 140"/>
                      <a:gd name="T44" fmla="*/ 99248 w 207"/>
                      <a:gd name="T45" fmla="*/ 13346 h 140"/>
                      <a:gd name="T46" fmla="*/ 117122 w 207"/>
                      <a:gd name="T47" fmla="*/ 13634 h 140"/>
                      <a:gd name="T48" fmla="*/ 96214 w 207"/>
                      <a:gd name="T49" fmla="*/ 9607 h 140"/>
                      <a:gd name="T50" fmla="*/ 98516 w 207"/>
                      <a:gd name="T51" fmla="*/ 7866 h 140"/>
                      <a:gd name="T52" fmla="*/ 87317 w 207"/>
                      <a:gd name="T53" fmla="*/ 7079 h 140"/>
                      <a:gd name="T54" fmla="*/ 79334 w 207"/>
                      <a:gd name="T55" fmla="*/ 4823 h 14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07" h="140">
                        <a:moveTo>
                          <a:pt x="139" y="49"/>
                        </a:moveTo>
                        <a:lnTo>
                          <a:pt x="70" y="14"/>
                        </a:lnTo>
                        <a:lnTo>
                          <a:pt x="43" y="43"/>
                        </a:lnTo>
                        <a:lnTo>
                          <a:pt x="34" y="31"/>
                        </a:lnTo>
                        <a:lnTo>
                          <a:pt x="31" y="4"/>
                        </a:lnTo>
                        <a:lnTo>
                          <a:pt x="15" y="0"/>
                        </a:lnTo>
                        <a:lnTo>
                          <a:pt x="0" y="15"/>
                        </a:lnTo>
                        <a:lnTo>
                          <a:pt x="15" y="29"/>
                        </a:lnTo>
                        <a:lnTo>
                          <a:pt x="31" y="24"/>
                        </a:lnTo>
                        <a:lnTo>
                          <a:pt x="11" y="34"/>
                        </a:lnTo>
                        <a:lnTo>
                          <a:pt x="20" y="51"/>
                        </a:lnTo>
                        <a:lnTo>
                          <a:pt x="29" y="35"/>
                        </a:lnTo>
                        <a:lnTo>
                          <a:pt x="37" y="51"/>
                        </a:lnTo>
                        <a:lnTo>
                          <a:pt x="73" y="70"/>
                        </a:lnTo>
                        <a:lnTo>
                          <a:pt x="82" y="101"/>
                        </a:lnTo>
                        <a:lnTo>
                          <a:pt x="76" y="98"/>
                        </a:lnTo>
                        <a:lnTo>
                          <a:pt x="70" y="113"/>
                        </a:lnTo>
                        <a:lnTo>
                          <a:pt x="93" y="106"/>
                        </a:lnTo>
                        <a:lnTo>
                          <a:pt x="107" y="124"/>
                        </a:lnTo>
                        <a:lnTo>
                          <a:pt x="122" y="124"/>
                        </a:lnTo>
                        <a:lnTo>
                          <a:pt x="140" y="98"/>
                        </a:lnTo>
                        <a:lnTo>
                          <a:pt x="158" y="113"/>
                        </a:lnTo>
                        <a:lnTo>
                          <a:pt x="174" y="137"/>
                        </a:lnTo>
                        <a:lnTo>
                          <a:pt x="206" y="139"/>
                        </a:lnTo>
                        <a:lnTo>
                          <a:pt x="169" y="98"/>
                        </a:lnTo>
                        <a:lnTo>
                          <a:pt x="173" y="80"/>
                        </a:lnTo>
                        <a:lnTo>
                          <a:pt x="153" y="72"/>
                        </a:lnTo>
                        <a:lnTo>
                          <a:pt x="139" y="49"/>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68" name="Freeform 1191"/>
                  <p:cNvSpPr>
                    <a:spLocks/>
                  </p:cNvSpPr>
                  <p:nvPr/>
                </p:nvSpPr>
                <p:spPr bwMode="auto">
                  <a:xfrm>
                    <a:off x="4330" y="2692"/>
                    <a:ext cx="160" cy="208"/>
                  </a:xfrm>
                  <a:custGeom>
                    <a:avLst/>
                    <a:gdLst>
                      <a:gd name="T0" fmla="*/ 47852 w 105"/>
                      <a:gd name="T1" fmla="*/ 3898 h 153"/>
                      <a:gd name="T2" fmla="*/ 47852 w 105"/>
                      <a:gd name="T3" fmla="*/ 3850 h 153"/>
                      <a:gd name="T4" fmla="*/ 57499 w 105"/>
                      <a:gd name="T5" fmla="*/ 2529 h 153"/>
                      <a:gd name="T6" fmla="*/ 47852 w 105"/>
                      <a:gd name="T7" fmla="*/ 1404 h 153"/>
                      <a:gd name="T8" fmla="*/ 45499 w 105"/>
                      <a:gd name="T9" fmla="*/ 0 h 153"/>
                      <a:gd name="T10" fmla="*/ 34152 w 105"/>
                      <a:gd name="T11" fmla="*/ 2832 h 153"/>
                      <a:gd name="T12" fmla="*/ 31796 w 105"/>
                      <a:gd name="T13" fmla="*/ 2867 h 153"/>
                      <a:gd name="T14" fmla="*/ 26539 w 105"/>
                      <a:gd name="T15" fmla="*/ 3251 h 153"/>
                      <a:gd name="T16" fmla="*/ 20986 w 105"/>
                      <a:gd name="T17" fmla="*/ 5530 h 153"/>
                      <a:gd name="T18" fmla="*/ 13772 w 105"/>
                      <a:gd name="T19" fmla="*/ 5564 h 153"/>
                      <a:gd name="T20" fmla="*/ 10993 w 105"/>
                      <a:gd name="T21" fmla="*/ 7326 h 153"/>
                      <a:gd name="T22" fmla="*/ 2728 w 105"/>
                      <a:gd name="T23" fmla="*/ 7326 h 153"/>
                      <a:gd name="T24" fmla="*/ 0 w 105"/>
                      <a:gd name="T25" fmla="*/ 8864 h 153"/>
                      <a:gd name="T26" fmla="*/ 6334 w 105"/>
                      <a:gd name="T27" fmla="*/ 13676 h 153"/>
                      <a:gd name="T28" fmla="*/ 14557 w 105"/>
                      <a:gd name="T29" fmla="*/ 13540 h 153"/>
                      <a:gd name="T30" fmla="*/ 16751 w 105"/>
                      <a:gd name="T31" fmla="*/ 14510 h 153"/>
                      <a:gd name="T32" fmla="*/ 22412 w 105"/>
                      <a:gd name="T33" fmla="*/ 13895 h 153"/>
                      <a:gd name="T34" fmla="*/ 32741 w 105"/>
                      <a:gd name="T35" fmla="*/ 15229 h 153"/>
                      <a:gd name="T36" fmla="*/ 39294 w 105"/>
                      <a:gd name="T37" fmla="*/ 14510 h 153"/>
                      <a:gd name="T38" fmla="*/ 41606 w 105"/>
                      <a:gd name="T39" fmla="*/ 12078 h 153"/>
                      <a:gd name="T40" fmla="*/ 50629 w 105"/>
                      <a:gd name="T41" fmla="*/ 8169 h 153"/>
                      <a:gd name="T42" fmla="*/ 56166 w 105"/>
                      <a:gd name="T43" fmla="*/ 8410 h 153"/>
                      <a:gd name="T44" fmla="*/ 46575 w 105"/>
                      <a:gd name="T45" fmla="*/ 4970 h 153"/>
                      <a:gd name="T46" fmla="*/ 47852 w 105"/>
                      <a:gd name="T47" fmla="*/ 3850 h 153"/>
                      <a:gd name="T48" fmla="*/ 47852 w 105"/>
                      <a:gd name="T49" fmla="*/ 3898 h 1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5" h="153">
                        <a:moveTo>
                          <a:pt x="86" y="39"/>
                        </a:moveTo>
                        <a:lnTo>
                          <a:pt x="86" y="38"/>
                        </a:lnTo>
                        <a:lnTo>
                          <a:pt x="104" y="25"/>
                        </a:lnTo>
                        <a:lnTo>
                          <a:pt x="86" y="14"/>
                        </a:lnTo>
                        <a:lnTo>
                          <a:pt x="82" y="0"/>
                        </a:lnTo>
                        <a:lnTo>
                          <a:pt x="62" y="28"/>
                        </a:lnTo>
                        <a:lnTo>
                          <a:pt x="57" y="29"/>
                        </a:lnTo>
                        <a:lnTo>
                          <a:pt x="48" y="32"/>
                        </a:lnTo>
                        <a:lnTo>
                          <a:pt x="38" y="55"/>
                        </a:lnTo>
                        <a:lnTo>
                          <a:pt x="25" y="56"/>
                        </a:lnTo>
                        <a:lnTo>
                          <a:pt x="20" y="73"/>
                        </a:lnTo>
                        <a:lnTo>
                          <a:pt x="5" y="73"/>
                        </a:lnTo>
                        <a:lnTo>
                          <a:pt x="0" y="88"/>
                        </a:lnTo>
                        <a:lnTo>
                          <a:pt x="12" y="136"/>
                        </a:lnTo>
                        <a:lnTo>
                          <a:pt x="26" y="135"/>
                        </a:lnTo>
                        <a:lnTo>
                          <a:pt x="30" y="145"/>
                        </a:lnTo>
                        <a:lnTo>
                          <a:pt x="41" y="139"/>
                        </a:lnTo>
                        <a:lnTo>
                          <a:pt x="59" y="152"/>
                        </a:lnTo>
                        <a:lnTo>
                          <a:pt x="71" y="145"/>
                        </a:lnTo>
                        <a:lnTo>
                          <a:pt x="75" y="121"/>
                        </a:lnTo>
                        <a:lnTo>
                          <a:pt x="91" y="82"/>
                        </a:lnTo>
                        <a:lnTo>
                          <a:pt x="101" y="84"/>
                        </a:lnTo>
                        <a:lnTo>
                          <a:pt x="84" y="49"/>
                        </a:lnTo>
                        <a:lnTo>
                          <a:pt x="86" y="38"/>
                        </a:lnTo>
                        <a:lnTo>
                          <a:pt x="86" y="39"/>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69" name="Freeform 1192"/>
                  <p:cNvSpPr>
                    <a:spLocks/>
                  </p:cNvSpPr>
                  <p:nvPr/>
                </p:nvSpPr>
                <p:spPr bwMode="auto">
                  <a:xfrm>
                    <a:off x="797" y="2175"/>
                    <a:ext cx="327" cy="98"/>
                  </a:xfrm>
                  <a:custGeom>
                    <a:avLst/>
                    <a:gdLst>
                      <a:gd name="T0" fmla="*/ 0 w 214"/>
                      <a:gd name="T1" fmla="*/ 0 h 72"/>
                      <a:gd name="T2" fmla="*/ 10822 w 214"/>
                      <a:gd name="T3" fmla="*/ 0 h 72"/>
                      <a:gd name="T4" fmla="*/ 48451 w 214"/>
                      <a:gd name="T5" fmla="*/ 1695 h 72"/>
                      <a:gd name="T6" fmla="*/ 62298 w 214"/>
                      <a:gd name="T7" fmla="*/ 1695 h 72"/>
                      <a:gd name="T8" fmla="*/ 62298 w 214"/>
                      <a:gd name="T9" fmla="*/ 1036 h 72"/>
                      <a:gd name="T10" fmla="*/ 76733 w 214"/>
                      <a:gd name="T11" fmla="*/ 1036 h 72"/>
                      <a:gd name="T12" fmla="*/ 81521 w 214"/>
                      <a:gd name="T13" fmla="*/ 1371 h 72"/>
                      <a:gd name="T14" fmla="*/ 82135 w 214"/>
                      <a:gd name="T15" fmla="*/ 2035 h 72"/>
                      <a:gd name="T16" fmla="*/ 85289 w 214"/>
                      <a:gd name="T17" fmla="*/ 2612 h 72"/>
                      <a:gd name="T18" fmla="*/ 91094 w 214"/>
                      <a:gd name="T19" fmla="*/ 3064 h 72"/>
                      <a:gd name="T20" fmla="*/ 93826 w 214"/>
                      <a:gd name="T21" fmla="*/ 2035 h 72"/>
                      <a:gd name="T22" fmla="*/ 97545 w 214"/>
                      <a:gd name="T23" fmla="*/ 2035 h 72"/>
                      <a:gd name="T24" fmla="*/ 100965 w 214"/>
                      <a:gd name="T25" fmla="*/ 3687 h 72"/>
                      <a:gd name="T26" fmla="*/ 106222 w 214"/>
                      <a:gd name="T27" fmla="*/ 5371 h 72"/>
                      <a:gd name="T28" fmla="*/ 109657 w 214"/>
                      <a:gd name="T29" fmla="*/ 6264 h 72"/>
                      <a:gd name="T30" fmla="*/ 114487 w 214"/>
                      <a:gd name="T31" fmla="*/ 7142 h 72"/>
                      <a:gd name="T32" fmla="*/ 118249 w 214"/>
                      <a:gd name="T33" fmla="*/ 7270 h 72"/>
                      <a:gd name="T34" fmla="*/ 120518 w 214"/>
                      <a:gd name="T35" fmla="*/ 7142 h 72"/>
                      <a:gd name="T36" fmla="*/ 122484 w 214"/>
                      <a:gd name="T37" fmla="*/ 6984 h 72"/>
                      <a:gd name="T38" fmla="*/ 123025 w 214"/>
                      <a:gd name="T39" fmla="*/ 6830 h 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4" h="72">
                        <a:moveTo>
                          <a:pt x="0" y="0"/>
                        </a:moveTo>
                        <a:lnTo>
                          <a:pt x="19" y="0"/>
                        </a:lnTo>
                        <a:lnTo>
                          <a:pt x="84" y="17"/>
                        </a:lnTo>
                        <a:lnTo>
                          <a:pt x="108" y="17"/>
                        </a:lnTo>
                        <a:lnTo>
                          <a:pt x="108" y="10"/>
                        </a:lnTo>
                        <a:lnTo>
                          <a:pt x="133" y="10"/>
                        </a:lnTo>
                        <a:lnTo>
                          <a:pt x="141" y="13"/>
                        </a:lnTo>
                        <a:lnTo>
                          <a:pt x="142" y="20"/>
                        </a:lnTo>
                        <a:lnTo>
                          <a:pt x="147" y="26"/>
                        </a:lnTo>
                        <a:lnTo>
                          <a:pt x="158" y="30"/>
                        </a:lnTo>
                        <a:lnTo>
                          <a:pt x="162" y="20"/>
                        </a:lnTo>
                        <a:lnTo>
                          <a:pt x="169" y="20"/>
                        </a:lnTo>
                        <a:lnTo>
                          <a:pt x="175" y="36"/>
                        </a:lnTo>
                        <a:lnTo>
                          <a:pt x="184" y="53"/>
                        </a:lnTo>
                        <a:lnTo>
                          <a:pt x="190" y="62"/>
                        </a:lnTo>
                        <a:lnTo>
                          <a:pt x="198" y="70"/>
                        </a:lnTo>
                        <a:lnTo>
                          <a:pt x="205" y="71"/>
                        </a:lnTo>
                        <a:lnTo>
                          <a:pt x="209" y="70"/>
                        </a:lnTo>
                        <a:lnTo>
                          <a:pt x="212" y="68"/>
                        </a:lnTo>
                        <a:lnTo>
                          <a:pt x="213" y="67"/>
                        </a:lnTo>
                      </a:path>
                    </a:pathLst>
                  </a:custGeom>
                  <a:solidFill>
                    <a:srgbClr val="DDDDDD"/>
                  </a:solidFill>
                  <a:ln>
                    <a:noFill/>
                  </a:ln>
                  <a:effectLst/>
                  <a:extLst>
                    <a:ext uri="{91240B29-F687-4F45-9708-019B960494DF}">
                      <a14:hiddenLine xmlns:a14="http://schemas.microsoft.com/office/drawing/2010/main" w="12700" cap="rnd" cmpd="sng">
                        <a:solidFill>
                          <a:srgbClr val="000000"/>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70" name="Freeform 1193"/>
                  <p:cNvSpPr>
                    <a:spLocks/>
                  </p:cNvSpPr>
                  <p:nvPr/>
                </p:nvSpPr>
                <p:spPr bwMode="auto">
                  <a:xfrm>
                    <a:off x="3591" y="1642"/>
                    <a:ext cx="1209" cy="686"/>
                  </a:xfrm>
                  <a:custGeom>
                    <a:avLst/>
                    <a:gdLst>
                      <a:gd name="T0" fmla="*/ 442305 w 793"/>
                      <a:gd name="T1" fmla="*/ 9015 h 503"/>
                      <a:gd name="T2" fmla="*/ 436787 w 793"/>
                      <a:gd name="T3" fmla="*/ 5886 h 503"/>
                      <a:gd name="T4" fmla="*/ 433747 w 793"/>
                      <a:gd name="T5" fmla="*/ 3232 h 503"/>
                      <a:gd name="T6" fmla="*/ 424098 w 793"/>
                      <a:gd name="T7" fmla="*/ 2511 h 503"/>
                      <a:gd name="T8" fmla="*/ 420816 w 793"/>
                      <a:gd name="T9" fmla="*/ 3232 h 503"/>
                      <a:gd name="T10" fmla="*/ 410926 w 793"/>
                      <a:gd name="T11" fmla="*/ 1519 h 503"/>
                      <a:gd name="T12" fmla="*/ 394122 w 793"/>
                      <a:gd name="T13" fmla="*/ 0 h 503"/>
                      <a:gd name="T14" fmla="*/ 385653 w 793"/>
                      <a:gd name="T15" fmla="*/ 0 h 503"/>
                      <a:gd name="T16" fmla="*/ 377251 w 793"/>
                      <a:gd name="T17" fmla="*/ 0 h 503"/>
                      <a:gd name="T18" fmla="*/ 373915 w 793"/>
                      <a:gd name="T19" fmla="*/ 307 h 503"/>
                      <a:gd name="T20" fmla="*/ 373915 w 793"/>
                      <a:gd name="T21" fmla="*/ 915 h 503"/>
                      <a:gd name="T22" fmla="*/ 378973 w 793"/>
                      <a:gd name="T23" fmla="*/ 1248 h 503"/>
                      <a:gd name="T24" fmla="*/ 380547 w 793"/>
                      <a:gd name="T25" fmla="*/ 1911 h 503"/>
                      <a:gd name="T26" fmla="*/ 375807 w 793"/>
                      <a:gd name="T27" fmla="*/ 5256 h 503"/>
                      <a:gd name="T28" fmla="*/ 345198 w 793"/>
                      <a:gd name="T29" fmla="*/ 4671 h 503"/>
                      <a:gd name="T30" fmla="*/ 333580 w 793"/>
                      <a:gd name="T31" fmla="*/ 5566 h 503"/>
                      <a:gd name="T32" fmla="*/ 311753 w 793"/>
                      <a:gd name="T33" fmla="*/ 4671 h 503"/>
                      <a:gd name="T34" fmla="*/ 294249 w 793"/>
                      <a:gd name="T35" fmla="*/ 3554 h 503"/>
                      <a:gd name="T36" fmla="*/ 282333 w 793"/>
                      <a:gd name="T37" fmla="*/ 5256 h 503"/>
                      <a:gd name="T38" fmla="*/ 287340 w 793"/>
                      <a:gd name="T39" fmla="*/ 7168 h 503"/>
                      <a:gd name="T40" fmla="*/ 285556 w 793"/>
                      <a:gd name="T41" fmla="*/ 8272 h 503"/>
                      <a:gd name="T42" fmla="*/ 275466 w 793"/>
                      <a:gd name="T43" fmla="*/ 8027 h 503"/>
                      <a:gd name="T44" fmla="*/ 267587 w 793"/>
                      <a:gd name="T45" fmla="*/ 8688 h 503"/>
                      <a:gd name="T46" fmla="*/ 255576 w 793"/>
                      <a:gd name="T47" fmla="*/ 6834 h 503"/>
                      <a:gd name="T48" fmla="*/ 232434 w 793"/>
                      <a:gd name="T49" fmla="*/ 7328 h 503"/>
                      <a:gd name="T50" fmla="*/ 218539 w 793"/>
                      <a:gd name="T51" fmla="*/ 9994 h 503"/>
                      <a:gd name="T52" fmla="*/ 213168 w 793"/>
                      <a:gd name="T53" fmla="*/ 12164 h 503"/>
                      <a:gd name="T54" fmla="*/ 200554 w 793"/>
                      <a:gd name="T55" fmla="*/ 13236 h 503"/>
                      <a:gd name="T56" fmla="*/ 189862 w 793"/>
                      <a:gd name="T57" fmla="*/ 15046 h 503"/>
                      <a:gd name="T58" fmla="*/ 169595 w 793"/>
                      <a:gd name="T59" fmla="*/ 17726 h 503"/>
                      <a:gd name="T60" fmla="*/ 162085 w 793"/>
                      <a:gd name="T61" fmla="*/ 21176 h 503"/>
                      <a:gd name="T62" fmla="*/ 141929 w 793"/>
                      <a:gd name="T63" fmla="*/ 22800 h 503"/>
                      <a:gd name="T64" fmla="*/ 115122 w 793"/>
                      <a:gd name="T65" fmla="*/ 26196 h 503"/>
                      <a:gd name="T66" fmla="*/ 91683 w 793"/>
                      <a:gd name="T67" fmla="*/ 27110 h 503"/>
                      <a:gd name="T68" fmla="*/ 70436 w 793"/>
                      <a:gd name="T69" fmla="*/ 29802 h 503"/>
                      <a:gd name="T70" fmla="*/ 30731 w 793"/>
                      <a:gd name="T71" fmla="*/ 29966 h 503"/>
                      <a:gd name="T72" fmla="*/ 10585 w 793"/>
                      <a:gd name="T73" fmla="*/ 30701 h 503"/>
                      <a:gd name="T74" fmla="*/ 10585 w 793"/>
                      <a:gd name="T75" fmla="*/ 32632 h 503"/>
                      <a:gd name="T76" fmla="*/ 3328 w 793"/>
                      <a:gd name="T77" fmla="*/ 33574 h 503"/>
                      <a:gd name="T78" fmla="*/ 0 w 793"/>
                      <a:gd name="T79" fmla="*/ 34899 h 503"/>
                      <a:gd name="T80" fmla="*/ 0 w 793"/>
                      <a:gd name="T81" fmla="*/ 38168 h 503"/>
                      <a:gd name="T82" fmla="*/ 5074 w 793"/>
                      <a:gd name="T83" fmla="*/ 39807 h 503"/>
                      <a:gd name="T84" fmla="*/ 10585 w 793"/>
                      <a:gd name="T85" fmla="*/ 41295 h 503"/>
                      <a:gd name="T86" fmla="*/ 10585 w 793"/>
                      <a:gd name="T87" fmla="*/ 42715 h 503"/>
                      <a:gd name="T88" fmla="*/ 10585 w 793"/>
                      <a:gd name="T89" fmla="*/ 43974 h 503"/>
                      <a:gd name="T90" fmla="*/ 3328 w 793"/>
                      <a:gd name="T91" fmla="*/ 48849 h 503"/>
                      <a:gd name="T92" fmla="*/ 12782 w 793"/>
                      <a:gd name="T93" fmla="*/ 49980 h 503"/>
                      <a:gd name="T94" fmla="*/ 12403 w 793"/>
                      <a:gd name="T95" fmla="*/ 52759 h 50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793" h="503">
                        <a:moveTo>
                          <a:pt x="792" y="86"/>
                        </a:moveTo>
                        <a:lnTo>
                          <a:pt x="782" y="56"/>
                        </a:lnTo>
                        <a:lnTo>
                          <a:pt x="776" y="31"/>
                        </a:lnTo>
                        <a:lnTo>
                          <a:pt x="759" y="24"/>
                        </a:lnTo>
                        <a:lnTo>
                          <a:pt x="753" y="31"/>
                        </a:lnTo>
                        <a:lnTo>
                          <a:pt x="735" y="15"/>
                        </a:lnTo>
                        <a:lnTo>
                          <a:pt x="705" y="0"/>
                        </a:lnTo>
                        <a:lnTo>
                          <a:pt x="690" y="0"/>
                        </a:lnTo>
                        <a:lnTo>
                          <a:pt x="675" y="0"/>
                        </a:lnTo>
                        <a:lnTo>
                          <a:pt x="669" y="3"/>
                        </a:lnTo>
                        <a:lnTo>
                          <a:pt x="669" y="9"/>
                        </a:lnTo>
                        <a:lnTo>
                          <a:pt x="678" y="12"/>
                        </a:lnTo>
                        <a:lnTo>
                          <a:pt x="681" y="18"/>
                        </a:lnTo>
                        <a:lnTo>
                          <a:pt x="672" y="50"/>
                        </a:lnTo>
                        <a:lnTo>
                          <a:pt x="618" y="45"/>
                        </a:lnTo>
                        <a:lnTo>
                          <a:pt x="597" y="53"/>
                        </a:lnTo>
                        <a:lnTo>
                          <a:pt x="558" y="45"/>
                        </a:lnTo>
                        <a:lnTo>
                          <a:pt x="527" y="34"/>
                        </a:lnTo>
                        <a:lnTo>
                          <a:pt x="505" y="50"/>
                        </a:lnTo>
                        <a:lnTo>
                          <a:pt x="514" y="68"/>
                        </a:lnTo>
                        <a:lnTo>
                          <a:pt x="511" y="79"/>
                        </a:lnTo>
                        <a:lnTo>
                          <a:pt x="493" y="76"/>
                        </a:lnTo>
                        <a:lnTo>
                          <a:pt x="479" y="83"/>
                        </a:lnTo>
                        <a:lnTo>
                          <a:pt x="457" y="65"/>
                        </a:lnTo>
                        <a:lnTo>
                          <a:pt x="416" y="70"/>
                        </a:lnTo>
                        <a:lnTo>
                          <a:pt x="391" y="95"/>
                        </a:lnTo>
                        <a:lnTo>
                          <a:pt x="382" y="116"/>
                        </a:lnTo>
                        <a:lnTo>
                          <a:pt x="359" y="126"/>
                        </a:lnTo>
                        <a:lnTo>
                          <a:pt x="340" y="144"/>
                        </a:lnTo>
                        <a:lnTo>
                          <a:pt x="304" y="169"/>
                        </a:lnTo>
                        <a:lnTo>
                          <a:pt x="290" y="202"/>
                        </a:lnTo>
                        <a:lnTo>
                          <a:pt x="254" y="217"/>
                        </a:lnTo>
                        <a:lnTo>
                          <a:pt x="206" y="249"/>
                        </a:lnTo>
                        <a:lnTo>
                          <a:pt x="164" y="258"/>
                        </a:lnTo>
                        <a:lnTo>
                          <a:pt x="126" y="284"/>
                        </a:lnTo>
                        <a:lnTo>
                          <a:pt x="55" y="285"/>
                        </a:lnTo>
                        <a:lnTo>
                          <a:pt x="19" y="292"/>
                        </a:lnTo>
                        <a:lnTo>
                          <a:pt x="19" y="311"/>
                        </a:lnTo>
                        <a:lnTo>
                          <a:pt x="6" y="320"/>
                        </a:lnTo>
                        <a:lnTo>
                          <a:pt x="0" y="332"/>
                        </a:lnTo>
                        <a:lnTo>
                          <a:pt x="0" y="364"/>
                        </a:lnTo>
                        <a:lnTo>
                          <a:pt x="9" y="379"/>
                        </a:lnTo>
                        <a:lnTo>
                          <a:pt x="19" y="393"/>
                        </a:lnTo>
                        <a:lnTo>
                          <a:pt x="19" y="407"/>
                        </a:lnTo>
                        <a:lnTo>
                          <a:pt x="19" y="419"/>
                        </a:lnTo>
                        <a:lnTo>
                          <a:pt x="6" y="465"/>
                        </a:lnTo>
                        <a:lnTo>
                          <a:pt x="23" y="476"/>
                        </a:lnTo>
                        <a:lnTo>
                          <a:pt x="22" y="502"/>
                        </a:lnTo>
                      </a:path>
                    </a:pathLst>
                  </a:custGeom>
                  <a:solidFill>
                    <a:srgbClr val="DDDDDD"/>
                  </a:solidFill>
                  <a:ln>
                    <a:noFill/>
                  </a:ln>
                  <a:effectLst/>
                  <a:extLst>
                    <a:ext uri="{91240B29-F687-4F45-9708-019B960494DF}">
                      <a14:hiddenLine xmlns:a14="http://schemas.microsoft.com/office/drawing/2010/main" w="12700" cap="rnd" cmpd="sng">
                        <a:solidFill>
                          <a:srgbClr val="000000"/>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71" name="Freeform 1194"/>
                  <p:cNvSpPr>
                    <a:spLocks/>
                  </p:cNvSpPr>
                  <p:nvPr/>
                </p:nvSpPr>
                <p:spPr bwMode="auto">
                  <a:xfrm>
                    <a:off x="3098" y="1219"/>
                    <a:ext cx="43" cy="305"/>
                  </a:xfrm>
                  <a:custGeom>
                    <a:avLst/>
                    <a:gdLst>
                      <a:gd name="T0" fmla="*/ 3125 w 28"/>
                      <a:gd name="T1" fmla="*/ 22909 h 224"/>
                      <a:gd name="T2" fmla="*/ 13758 w 28"/>
                      <a:gd name="T3" fmla="*/ 21006 h 224"/>
                      <a:gd name="T4" fmla="*/ 16745 w 28"/>
                      <a:gd name="T5" fmla="*/ 19791 h 224"/>
                      <a:gd name="T6" fmla="*/ 13758 w 28"/>
                      <a:gd name="T7" fmla="*/ 18764 h 224"/>
                      <a:gd name="T8" fmla="*/ 10497 w 28"/>
                      <a:gd name="T9" fmla="*/ 17636 h 224"/>
                      <a:gd name="T10" fmla="*/ 9998 w 28"/>
                      <a:gd name="T11" fmla="*/ 16825 h 224"/>
                      <a:gd name="T12" fmla="*/ 12779 w 28"/>
                      <a:gd name="T13" fmla="*/ 16072 h 224"/>
                      <a:gd name="T14" fmla="*/ 15354 w 28"/>
                      <a:gd name="T15" fmla="*/ 14828 h 224"/>
                      <a:gd name="T16" fmla="*/ 15354 w 28"/>
                      <a:gd name="T17" fmla="*/ 14183 h 224"/>
                      <a:gd name="T18" fmla="*/ 13758 w 28"/>
                      <a:gd name="T19" fmla="*/ 11883 h 224"/>
                      <a:gd name="T20" fmla="*/ 8959 w 28"/>
                      <a:gd name="T21" fmla="*/ 10552 h 224"/>
                      <a:gd name="T22" fmla="*/ 3125 w 28"/>
                      <a:gd name="T23" fmla="*/ 9335 h 224"/>
                      <a:gd name="T24" fmla="*/ 2035 w 28"/>
                      <a:gd name="T25" fmla="*/ 7029 h 224"/>
                      <a:gd name="T26" fmla="*/ 3125 w 28"/>
                      <a:gd name="T27" fmla="*/ 5162 h 224"/>
                      <a:gd name="T28" fmla="*/ 3125 w 28"/>
                      <a:gd name="T29" fmla="*/ 3791 h 224"/>
                      <a:gd name="T30" fmla="*/ 0 w 28"/>
                      <a:gd name="T31" fmla="*/ 1502 h 224"/>
                      <a:gd name="T32" fmla="*/ 4799 w 28"/>
                      <a:gd name="T33" fmla="*/ 225 h 224"/>
                      <a:gd name="T34" fmla="*/ 5834 w 28"/>
                      <a:gd name="T35" fmla="*/ 0 h 2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 h="224">
                        <a:moveTo>
                          <a:pt x="5" y="223"/>
                        </a:moveTo>
                        <a:lnTo>
                          <a:pt x="22" y="205"/>
                        </a:lnTo>
                        <a:lnTo>
                          <a:pt x="27" y="193"/>
                        </a:lnTo>
                        <a:lnTo>
                          <a:pt x="22" y="183"/>
                        </a:lnTo>
                        <a:lnTo>
                          <a:pt x="17" y="172"/>
                        </a:lnTo>
                        <a:lnTo>
                          <a:pt x="16" y="164"/>
                        </a:lnTo>
                        <a:lnTo>
                          <a:pt x="20" y="157"/>
                        </a:lnTo>
                        <a:lnTo>
                          <a:pt x="25" y="145"/>
                        </a:lnTo>
                        <a:lnTo>
                          <a:pt x="25" y="138"/>
                        </a:lnTo>
                        <a:lnTo>
                          <a:pt x="22" y="116"/>
                        </a:lnTo>
                        <a:lnTo>
                          <a:pt x="14" y="103"/>
                        </a:lnTo>
                        <a:lnTo>
                          <a:pt x="5" y="91"/>
                        </a:lnTo>
                        <a:lnTo>
                          <a:pt x="3" y="68"/>
                        </a:lnTo>
                        <a:lnTo>
                          <a:pt x="5" y="50"/>
                        </a:lnTo>
                        <a:lnTo>
                          <a:pt x="5" y="37"/>
                        </a:lnTo>
                        <a:lnTo>
                          <a:pt x="0" y="15"/>
                        </a:lnTo>
                        <a:lnTo>
                          <a:pt x="8" y="2"/>
                        </a:lnTo>
                        <a:lnTo>
                          <a:pt x="9" y="0"/>
                        </a:lnTo>
                      </a:path>
                    </a:pathLst>
                  </a:custGeom>
                  <a:solidFill>
                    <a:srgbClr val="DDDDDD"/>
                  </a:solidFill>
                  <a:ln>
                    <a:noFill/>
                  </a:ln>
                  <a:effectLst/>
                  <a:extLst>
                    <a:ext uri="{91240B29-F687-4F45-9708-019B960494DF}">
                      <a14:hiddenLine xmlns:a14="http://schemas.microsoft.com/office/drawing/2010/main" w="12700" cap="rnd" cmpd="sng">
                        <a:solidFill>
                          <a:srgbClr val="000000"/>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72" name="Freeform 1195"/>
                  <p:cNvSpPr>
                    <a:spLocks/>
                  </p:cNvSpPr>
                  <p:nvPr/>
                </p:nvSpPr>
                <p:spPr bwMode="auto">
                  <a:xfrm>
                    <a:off x="2957" y="1633"/>
                    <a:ext cx="167" cy="227"/>
                  </a:xfrm>
                  <a:custGeom>
                    <a:avLst/>
                    <a:gdLst>
                      <a:gd name="T0" fmla="*/ 56971 w 110"/>
                      <a:gd name="T1" fmla="*/ 18060 h 166"/>
                      <a:gd name="T2" fmla="*/ 55488 w 110"/>
                      <a:gd name="T3" fmla="*/ 17348 h 166"/>
                      <a:gd name="T4" fmla="*/ 53990 w 110"/>
                      <a:gd name="T5" fmla="*/ 16742 h 166"/>
                      <a:gd name="T6" fmla="*/ 51843 w 110"/>
                      <a:gd name="T7" fmla="*/ 16330 h 166"/>
                      <a:gd name="T8" fmla="*/ 49763 w 110"/>
                      <a:gd name="T9" fmla="*/ 15642 h 166"/>
                      <a:gd name="T10" fmla="*/ 45204 w 110"/>
                      <a:gd name="T11" fmla="*/ 15448 h 166"/>
                      <a:gd name="T12" fmla="*/ 41401 w 110"/>
                      <a:gd name="T13" fmla="*/ 15642 h 166"/>
                      <a:gd name="T14" fmla="*/ 36549 w 110"/>
                      <a:gd name="T15" fmla="*/ 15642 h 166"/>
                      <a:gd name="T16" fmla="*/ 32469 w 110"/>
                      <a:gd name="T17" fmla="*/ 15481 h 166"/>
                      <a:gd name="T18" fmla="*/ 29374 w 110"/>
                      <a:gd name="T19" fmla="*/ 15235 h 166"/>
                      <a:gd name="T20" fmla="*/ 27614 w 110"/>
                      <a:gd name="T21" fmla="*/ 14799 h 166"/>
                      <a:gd name="T22" fmla="*/ 26647 w 110"/>
                      <a:gd name="T23" fmla="*/ 14201 h 166"/>
                      <a:gd name="T24" fmla="*/ 26647 w 110"/>
                      <a:gd name="T25" fmla="*/ 13703 h 166"/>
                      <a:gd name="T26" fmla="*/ 27270 w 110"/>
                      <a:gd name="T27" fmla="*/ 13207 h 166"/>
                      <a:gd name="T28" fmla="*/ 27270 w 110"/>
                      <a:gd name="T29" fmla="*/ 12574 h 166"/>
                      <a:gd name="T30" fmla="*/ 26647 w 110"/>
                      <a:gd name="T31" fmla="*/ 12243 h 166"/>
                      <a:gd name="T32" fmla="*/ 24575 w 110"/>
                      <a:gd name="T33" fmla="*/ 11584 h 166"/>
                      <a:gd name="T34" fmla="*/ 25372 w 110"/>
                      <a:gd name="T35" fmla="*/ 10467 h 166"/>
                      <a:gd name="T36" fmla="*/ 22070 w 110"/>
                      <a:gd name="T37" fmla="*/ 9561 h 166"/>
                      <a:gd name="T38" fmla="*/ 17962 w 110"/>
                      <a:gd name="T39" fmla="*/ 9418 h 166"/>
                      <a:gd name="T40" fmla="*/ 13214 w 110"/>
                      <a:gd name="T41" fmla="*/ 9095 h 166"/>
                      <a:gd name="T42" fmla="*/ 12640 w 110"/>
                      <a:gd name="T43" fmla="*/ 8523 h 166"/>
                      <a:gd name="T44" fmla="*/ 15288 w 110"/>
                      <a:gd name="T45" fmla="*/ 7654 h 166"/>
                      <a:gd name="T46" fmla="*/ 15288 w 110"/>
                      <a:gd name="T47" fmla="*/ 6311 h 166"/>
                      <a:gd name="T48" fmla="*/ 15857 w 110"/>
                      <a:gd name="T49" fmla="*/ 4788 h 166"/>
                      <a:gd name="T50" fmla="*/ 14816 w 110"/>
                      <a:gd name="T51" fmla="*/ 3628 h 166"/>
                      <a:gd name="T52" fmla="*/ 11397 w 110"/>
                      <a:gd name="T53" fmla="*/ 2437 h 166"/>
                      <a:gd name="T54" fmla="*/ 7281 w 110"/>
                      <a:gd name="T55" fmla="*/ 1782 h 166"/>
                      <a:gd name="T56" fmla="*/ 3159 w 110"/>
                      <a:gd name="T57" fmla="*/ 676 h 166"/>
                      <a:gd name="T58" fmla="*/ 0 w 110"/>
                      <a:gd name="T59" fmla="*/ 0 h 16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10" h="166">
                        <a:moveTo>
                          <a:pt x="109" y="165"/>
                        </a:moveTo>
                        <a:lnTo>
                          <a:pt x="106" y="159"/>
                        </a:lnTo>
                        <a:lnTo>
                          <a:pt x="103" y="153"/>
                        </a:lnTo>
                        <a:lnTo>
                          <a:pt x="99" y="149"/>
                        </a:lnTo>
                        <a:lnTo>
                          <a:pt x="95" y="143"/>
                        </a:lnTo>
                        <a:lnTo>
                          <a:pt x="86" y="141"/>
                        </a:lnTo>
                        <a:lnTo>
                          <a:pt x="79" y="143"/>
                        </a:lnTo>
                        <a:lnTo>
                          <a:pt x="70" y="143"/>
                        </a:lnTo>
                        <a:lnTo>
                          <a:pt x="62" y="142"/>
                        </a:lnTo>
                        <a:lnTo>
                          <a:pt x="56" y="139"/>
                        </a:lnTo>
                        <a:lnTo>
                          <a:pt x="53" y="135"/>
                        </a:lnTo>
                        <a:lnTo>
                          <a:pt x="51" y="130"/>
                        </a:lnTo>
                        <a:lnTo>
                          <a:pt x="51" y="126"/>
                        </a:lnTo>
                        <a:lnTo>
                          <a:pt x="52" y="121"/>
                        </a:lnTo>
                        <a:lnTo>
                          <a:pt x="52" y="115"/>
                        </a:lnTo>
                        <a:lnTo>
                          <a:pt x="51" y="112"/>
                        </a:lnTo>
                        <a:lnTo>
                          <a:pt x="47" y="106"/>
                        </a:lnTo>
                        <a:lnTo>
                          <a:pt x="48" y="96"/>
                        </a:lnTo>
                        <a:lnTo>
                          <a:pt x="42" y="88"/>
                        </a:lnTo>
                        <a:lnTo>
                          <a:pt x="34" y="86"/>
                        </a:lnTo>
                        <a:lnTo>
                          <a:pt x="25" y="83"/>
                        </a:lnTo>
                        <a:lnTo>
                          <a:pt x="24" y="78"/>
                        </a:lnTo>
                        <a:lnTo>
                          <a:pt x="29" y="70"/>
                        </a:lnTo>
                        <a:lnTo>
                          <a:pt x="29" y="58"/>
                        </a:lnTo>
                        <a:lnTo>
                          <a:pt x="30" y="44"/>
                        </a:lnTo>
                        <a:lnTo>
                          <a:pt x="28" y="33"/>
                        </a:lnTo>
                        <a:lnTo>
                          <a:pt x="22" y="23"/>
                        </a:lnTo>
                        <a:lnTo>
                          <a:pt x="14" y="17"/>
                        </a:lnTo>
                        <a:lnTo>
                          <a:pt x="6" y="6"/>
                        </a:lnTo>
                        <a:lnTo>
                          <a:pt x="0" y="0"/>
                        </a:lnTo>
                      </a:path>
                    </a:pathLst>
                  </a:custGeom>
                  <a:solidFill>
                    <a:srgbClr val="DDDDDD"/>
                  </a:solidFill>
                  <a:ln>
                    <a:noFill/>
                  </a:ln>
                  <a:effectLst/>
                  <a:extLst>
                    <a:ext uri="{91240B29-F687-4F45-9708-019B960494DF}">
                      <a14:hiddenLine xmlns:a14="http://schemas.microsoft.com/office/drawing/2010/main" w="12700" cap="rnd" cmpd="sng">
                        <a:solidFill>
                          <a:srgbClr val="000000"/>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73" name="Freeform 1196"/>
                  <p:cNvSpPr>
                    <a:spLocks/>
                  </p:cNvSpPr>
                  <p:nvPr/>
                </p:nvSpPr>
                <p:spPr bwMode="auto">
                  <a:xfrm>
                    <a:off x="3373" y="1743"/>
                    <a:ext cx="125" cy="246"/>
                  </a:xfrm>
                  <a:custGeom>
                    <a:avLst/>
                    <a:gdLst>
                      <a:gd name="T0" fmla="*/ 27905 w 82"/>
                      <a:gd name="T1" fmla="*/ 18014 h 181"/>
                      <a:gd name="T2" fmla="*/ 40591 w 82"/>
                      <a:gd name="T3" fmla="*/ 17443 h 181"/>
                      <a:gd name="T4" fmla="*/ 41726 w 82"/>
                      <a:gd name="T5" fmla="*/ 17443 h 181"/>
                      <a:gd name="T6" fmla="*/ 40591 w 82"/>
                      <a:gd name="T7" fmla="*/ 16361 h 181"/>
                      <a:gd name="T8" fmla="*/ 40591 w 82"/>
                      <a:gd name="T9" fmla="*/ 13843 h 181"/>
                      <a:gd name="T10" fmla="*/ 37206 w 82"/>
                      <a:gd name="T11" fmla="*/ 13122 h 181"/>
                      <a:gd name="T12" fmla="*/ 40316 w 82"/>
                      <a:gd name="T13" fmla="*/ 12515 h 181"/>
                      <a:gd name="T14" fmla="*/ 33998 w 82"/>
                      <a:gd name="T15" fmla="*/ 12437 h 181"/>
                      <a:gd name="T16" fmla="*/ 33998 w 82"/>
                      <a:gd name="T17" fmla="*/ 10369 h 181"/>
                      <a:gd name="T18" fmla="*/ 42538 w 82"/>
                      <a:gd name="T19" fmla="*/ 11403 h 181"/>
                      <a:gd name="T20" fmla="*/ 45258 w 82"/>
                      <a:gd name="T21" fmla="*/ 10369 h 181"/>
                      <a:gd name="T22" fmla="*/ 38145 w 82"/>
                      <a:gd name="T23" fmla="*/ 8817 h 181"/>
                      <a:gd name="T24" fmla="*/ 33998 w 82"/>
                      <a:gd name="T25" fmla="*/ 10185 h 181"/>
                      <a:gd name="T26" fmla="*/ 33311 w 82"/>
                      <a:gd name="T27" fmla="*/ 7544 h 181"/>
                      <a:gd name="T28" fmla="*/ 25601 w 82"/>
                      <a:gd name="T29" fmla="*/ 6948 h 181"/>
                      <a:gd name="T30" fmla="*/ 18899 w 82"/>
                      <a:gd name="T31" fmla="*/ 4671 h 181"/>
                      <a:gd name="T32" fmla="*/ 26447 w 82"/>
                      <a:gd name="T33" fmla="*/ 4671 h 181"/>
                      <a:gd name="T34" fmla="*/ 25601 w 82"/>
                      <a:gd name="T35" fmla="*/ 3645 h 181"/>
                      <a:gd name="T36" fmla="*/ 31180 w 82"/>
                      <a:gd name="T37" fmla="*/ 3076 h 181"/>
                      <a:gd name="T38" fmla="*/ 45258 w 82"/>
                      <a:gd name="T39" fmla="*/ 3656 h 181"/>
                      <a:gd name="T40" fmla="*/ 33311 w 82"/>
                      <a:gd name="T41" fmla="*/ 0 h 181"/>
                      <a:gd name="T42" fmla="*/ 9909 w 82"/>
                      <a:gd name="T43" fmla="*/ 1071 h 181"/>
                      <a:gd name="T44" fmla="*/ 12776 w 82"/>
                      <a:gd name="T45" fmla="*/ 1627 h 181"/>
                      <a:gd name="T46" fmla="*/ 7227 w 82"/>
                      <a:gd name="T47" fmla="*/ 2434 h 181"/>
                      <a:gd name="T48" fmla="*/ 4130 w 82"/>
                      <a:gd name="T49" fmla="*/ 1627 h 181"/>
                      <a:gd name="T50" fmla="*/ 0 w 82"/>
                      <a:gd name="T51" fmla="*/ 4969 h 181"/>
                      <a:gd name="T52" fmla="*/ 5069 w 82"/>
                      <a:gd name="T53" fmla="*/ 5769 h 181"/>
                      <a:gd name="T54" fmla="*/ 7727 w 82"/>
                      <a:gd name="T55" fmla="*/ 8972 h 181"/>
                      <a:gd name="T56" fmla="*/ 20142 w 82"/>
                      <a:gd name="T57" fmla="*/ 11688 h 181"/>
                      <a:gd name="T58" fmla="*/ 15913 w 82"/>
                      <a:gd name="T59" fmla="*/ 12038 h 181"/>
                      <a:gd name="T60" fmla="*/ 12398 w 82"/>
                      <a:gd name="T61" fmla="*/ 14725 h 181"/>
                      <a:gd name="T62" fmla="*/ 12398 w 82"/>
                      <a:gd name="T63" fmla="*/ 16361 h 181"/>
                      <a:gd name="T64" fmla="*/ 27905 w 82"/>
                      <a:gd name="T65" fmla="*/ 18014 h 1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2" h="181">
                        <a:moveTo>
                          <a:pt x="50" y="180"/>
                        </a:moveTo>
                        <a:lnTo>
                          <a:pt x="73" y="175"/>
                        </a:lnTo>
                        <a:lnTo>
                          <a:pt x="75" y="175"/>
                        </a:lnTo>
                        <a:lnTo>
                          <a:pt x="73" y="164"/>
                        </a:lnTo>
                        <a:lnTo>
                          <a:pt x="73" y="139"/>
                        </a:lnTo>
                        <a:lnTo>
                          <a:pt x="67" y="132"/>
                        </a:lnTo>
                        <a:lnTo>
                          <a:pt x="72" y="126"/>
                        </a:lnTo>
                        <a:lnTo>
                          <a:pt x="61" y="124"/>
                        </a:lnTo>
                        <a:lnTo>
                          <a:pt x="61" y="104"/>
                        </a:lnTo>
                        <a:lnTo>
                          <a:pt x="76" y="114"/>
                        </a:lnTo>
                        <a:lnTo>
                          <a:pt x="81" y="104"/>
                        </a:lnTo>
                        <a:lnTo>
                          <a:pt x="68" y="88"/>
                        </a:lnTo>
                        <a:lnTo>
                          <a:pt x="61" y="102"/>
                        </a:lnTo>
                        <a:lnTo>
                          <a:pt x="60" y="76"/>
                        </a:lnTo>
                        <a:lnTo>
                          <a:pt x="46" y="70"/>
                        </a:lnTo>
                        <a:lnTo>
                          <a:pt x="34" y="47"/>
                        </a:lnTo>
                        <a:lnTo>
                          <a:pt x="47" y="47"/>
                        </a:lnTo>
                        <a:lnTo>
                          <a:pt x="46" y="36"/>
                        </a:lnTo>
                        <a:lnTo>
                          <a:pt x="56" y="31"/>
                        </a:lnTo>
                        <a:lnTo>
                          <a:pt x="81" y="37"/>
                        </a:lnTo>
                        <a:lnTo>
                          <a:pt x="60" y="0"/>
                        </a:lnTo>
                        <a:lnTo>
                          <a:pt x="18" y="11"/>
                        </a:lnTo>
                        <a:lnTo>
                          <a:pt x="23" y="16"/>
                        </a:lnTo>
                        <a:lnTo>
                          <a:pt x="13" y="24"/>
                        </a:lnTo>
                        <a:lnTo>
                          <a:pt x="7" y="16"/>
                        </a:lnTo>
                        <a:lnTo>
                          <a:pt x="0" y="50"/>
                        </a:lnTo>
                        <a:lnTo>
                          <a:pt x="9" y="58"/>
                        </a:lnTo>
                        <a:lnTo>
                          <a:pt x="14" y="90"/>
                        </a:lnTo>
                        <a:lnTo>
                          <a:pt x="36" y="117"/>
                        </a:lnTo>
                        <a:lnTo>
                          <a:pt x="28" y="121"/>
                        </a:lnTo>
                        <a:lnTo>
                          <a:pt x="22" y="148"/>
                        </a:lnTo>
                        <a:lnTo>
                          <a:pt x="22" y="164"/>
                        </a:lnTo>
                        <a:lnTo>
                          <a:pt x="50" y="180"/>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74" name="Freeform 1197"/>
                  <p:cNvSpPr>
                    <a:spLocks/>
                  </p:cNvSpPr>
                  <p:nvPr/>
                </p:nvSpPr>
                <p:spPr bwMode="auto">
                  <a:xfrm>
                    <a:off x="3301" y="3056"/>
                    <a:ext cx="111" cy="266"/>
                  </a:xfrm>
                  <a:custGeom>
                    <a:avLst/>
                    <a:gdLst>
                      <a:gd name="T0" fmla="*/ 0 w 73"/>
                      <a:gd name="T1" fmla="*/ 14464 h 195"/>
                      <a:gd name="T2" fmla="*/ 3248 w 73"/>
                      <a:gd name="T3" fmla="*/ 18788 h 195"/>
                      <a:gd name="T4" fmla="*/ 10651 w 73"/>
                      <a:gd name="T5" fmla="*/ 20406 h 195"/>
                      <a:gd name="T6" fmla="*/ 21800 w 73"/>
                      <a:gd name="T7" fmla="*/ 18788 h 195"/>
                      <a:gd name="T8" fmla="*/ 36066 w 73"/>
                      <a:gd name="T9" fmla="*/ 4851 h 195"/>
                      <a:gd name="T10" fmla="*/ 38470 w 73"/>
                      <a:gd name="T11" fmla="*/ 5263 h 195"/>
                      <a:gd name="T12" fmla="*/ 32625 w 73"/>
                      <a:gd name="T13" fmla="*/ 0 h 195"/>
                      <a:gd name="T14" fmla="*/ 24625 w 73"/>
                      <a:gd name="T15" fmla="*/ 2073 h 195"/>
                      <a:gd name="T16" fmla="*/ 25028 w 73"/>
                      <a:gd name="T17" fmla="*/ 3683 h 195"/>
                      <a:gd name="T18" fmla="*/ 16460 w 73"/>
                      <a:gd name="T19" fmla="*/ 5263 h 195"/>
                      <a:gd name="T20" fmla="*/ 5340 w 73"/>
                      <a:gd name="T21" fmla="*/ 6018 h 195"/>
                      <a:gd name="T22" fmla="*/ 3248 w 73"/>
                      <a:gd name="T23" fmla="*/ 8039 h 195"/>
                      <a:gd name="T24" fmla="*/ 6103 w 73"/>
                      <a:gd name="T25" fmla="*/ 11382 h 195"/>
                      <a:gd name="T26" fmla="*/ 0 w 73"/>
                      <a:gd name="T27" fmla="*/ 14464 h 19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3" h="195">
                        <a:moveTo>
                          <a:pt x="0" y="138"/>
                        </a:moveTo>
                        <a:lnTo>
                          <a:pt x="6" y="178"/>
                        </a:lnTo>
                        <a:lnTo>
                          <a:pt x="20" y="194"/>
                        </a:lnTo>
                        <a:lnTo>
                          <a:pt x="41" y="178"/>
                        </a:lnTo>
                        <a:lnTo>
                          <a:pt x="67" y="46"/>
                        </a:lnTo>
                        <a:lnTo>
                          <a:pt x="72" y="50"/>
                        </a:lnTo>
                        <a:lnTo>
                          <a:pt x="61" y="0"/>
                        </a:lnTo>
                        <a:lnTo>
                          <a:pt x="46" y="20"/>
                        </a:lnTo>
                        <a:lnTo>
                          <a:pt x="47" y="35"/>
                        </a:lnTo>
                        <a:lnTo>
                          <a:pt x="31" y="50"/>
                        </a:lnTo>
                        <a:lnTo>
                          <a:pt x="10" y="57"/>
                        </a:lnTo>
                        <a:lnTo>
                          <a:pt x="6" y="76"/>
                        </a:lnTo>
                        <a:lnTo>
                          <a:pt x="11" y="108"/>
                        </a:lnTo>
                        <a:lnTo>
                          <a:pt x="0" y="138"/>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75" name="Freeform 1198"/>
                  <p:cNvSpPr>
                    <a:spLocks/>
                  </p:cNvSpPr>
                  <p:nvPr/>
                </p:nvSpPr>
                <p:spPr bwMode="auto">
                  <a:xfrm>
                    <a:off x="4651" y="2154"/>
                    <a:ext cx="38" cy="56"/>
                  </a:xfrm>
                  <a:custGeom>
                    <a:avLst/>
                    <a:gdLst>
                      <a:gd name="T0" fmla="*/ 0 w 25"/>
                      <a:gd name="T1" fmla="*/ 1419 h 41"/>
                      <a:gd name="T2" fmla="*/ 763 w 25"/>
                      <a:gd name="T3" fmla="*/ 2304 h 41"/>
                      <a:gd name="T4" fmla="*/ 4074 w 25"/>
                      <a:gd name="T5" fmla="*/ 1419 h 41"/>
                      <a:gd name="T6" fmla="*/ 5331 w 25"/>
                      <a:gd name="T7" fmla="*/ 1769 h 41"/>
                      <a:gd name="T8" fmla="*/ 4074 w 25"/>
                      <a:gd name="T9" fmla="*/ 4298 h 41"/>
                      <a:gd name="T10" fmla="*/ 9412 w 25"/>
                      <a:gd name="T11" fmla="*/ 4298 h 41"/>
                      <a:gd name="T12" fmla="*/ 12830 w 25"/>
                      <a:gd name="T13" fmla="*/ 1720 h 41"/>
                      <a:gd name="T14" fmla="*/ 11602 w 25"/>
                      <a:gd name="T15" fmla="*/ 621 h 41"/>
                      <a:gd name="T16" fmla="*/ 5331 w 25"/>
                      <a:gd name="T17" fmla="*/ 0 h 41"/>
                      <a:gd name="T18" fmla="*/ 0 w 25"/>
                      <a:gd name="T19" fmla="*/ 1419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41">
                        <a:moveTo>
                          <a:pt x="0" y="13"/>
                        </a:moveTo>
                        <a:lnTo>
                          <a:pt x="1" y="21"/>
                        </a:lnTo>
                        <a:lnTo>
                          <a:pt x="8" y="13"/>
                        </a:lnTo>
                        <a:lnTo>
                          <a:pt x="10" y="17"/>
                        </a:lnTo>
                        <a:lnTo>
                          <a:pt x="8" y="40"/>
                        </a:lnTo>
                        <a:lnTo>
                          <a:pt x="18" y="40"/>
                        </a:lnTo>
                        <a:lnTo>
                          <a:pt x="24" y="16"/>
                        </a:lnTo>
                        <a:lnTo>
                          <a:pt x="22" y="6"/>
                        </a:lnTo>
                        <a:lnTo>
                          <a:pt x="10" y="0"/>
                        </a:lnTo>
                        <a:lnTo>
                          <a:pt x="0" y="13"/>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76" name="Freeform 1199"/>
                  <p:cNvSpPr>
                    <a:spLocks/>
                  </p:cNvSpPr>
                  <p:nvPr/>
                </p:nvSpPr>
                <p:spPr bwMode="auto">
                  <a:xfrm>
                    <a:off x="4670" y="1988"/>
                    <a:ext cx="177" cy="176"/>
                  </a:xfrm>
                  <a:custGeom>
                    <a:avLst/>
                    <a:gdLst>
                      <a:gd name="T0" fmla="*/ 0 w 116"/>
                      <a:gd name="T1" fmla="*/ 12778 h 129"/>
                      <a:gd name="T2" fmla="*/ 11497 w 116"/>
                      <a:gd name="T3" fmla="*/ 10245 h 129"/>
                      <a:gd name="T4" fmla="*/ 28204 w 116"/>
                      <a:gd name="T5" fmla="*/ 10245 h 129"/>
                      <a:gd name="T6" fmla="*/ 34542 w 116"/>
                      <a:gd name="T7" fmla="*/ 7437 h 129"/>
                      <a:gd name="T8" fmla="*/ 36665 w 116"/>
                      <a:gd name="T9" fmla="*/ 6979 h 129"/>
                      <a:gd name="T10" fmla="*/ 37873 w 116"/>
                      <a:gd name="T11" fmla="*/ 8093 h 129"/>
                      <a:gd name="T12" fmla="*/ 44863 w 116"/>
                      <a:gd name="T13" fmla="*/ 6979 h 129"/>
                      <a:gd name="T14" fmla="*/ 52078 w 116"/>
                      <a:gd name="T15" fmla="*/ 4670 h 129"/>
                      <a:gd name="T16" fmla="*/ 54931 w 116"/>
                      <a:gd name="T17" fmla="*/ 817 h 129"/>
                      <a:gd name="T18" fmla="*/ 59107 w 116"/>
                      <a:gd name="T19" fmla="*/ 1255 h 129"/>
                      <a:gd name="T20" fmla="*/ 57789 w 116"/>
                      <a:gd name="T21" fmla="*/ 0 h 129"/>
                      <a:gd name="T22" fmla="*/ 61512 w 116"/>
                      <a:gd name="T23" fmla="*/ 0 h 129"/>
                      <a:gd name="T24" fmla="*/ 64881 w 116"/>
                      <a:gd name="T25" fmla="*/ 3450 h 129"/>
                      <a:gd name="T26" fmla="*/ 59107 w 116"/>
                      <a:gd name="T27" fmla="*/ 5579 h 129"/>
                      <a:gd name="T28" fmla="*/ 59107 w 116"/>
                      <a:gd name="T29" fmla="*/ 7749 h 129"/>
                      <a:gd name="T30" fmla="*/ 55662 w 116"/>
                      <a:gd name="T31" fmla="*/ 11042 h 129"/>
                      <a:gd name="T32" fmla="*/ 52706 w 116"/>
                      <a:gd name="T33" fmla="*/ 11403 h 129"/>
                      <a:gd name="T34" fmla="*/ 52706 w 116"/>
                      <a:gd name="T35" fmla="*/ 10147 h 129"/>
                      <a:gd name="T36" fmla="*/ 43035 w 116"/>
                      <a:gd name="T37" fmla="*/ 11859 h 129"/>
                      <a:gd name="T38" fmla="*/ 34542 w 116"/>
                      <a:gd name="T39" fmla="*/ 11042 h 129"/>
                      <a:gd name="T40" fmla="*/ 34542 w 116"/>
                      <a:gd name="T41" fmla="*/ 12355 h 129"/>
                      <a:gd name="T42" fmla="*/ 28204 w 116"/>
                      <a:gd name="T43" fmla="*/ 13571 h 129"/>
                      <a:gd name="T44" fmla="*/ 26947 w 116"/>
                      <a:gd name="T45" fmla="*/ 11525 h 129"/>
                      <a:gd name="T46" fmla="*/ 0 w 116"/>
                      <a:gd name="T47" fmla="*/ 12778 h 12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6" h="129">
                        <a:moveTo>
                          <a:pt x="0" y="121"/>
                        </a:moveTo>
                        <a:lnTo>
                          <a:pt x="20" y="97"/>
                        </a:lnTo>
                        <a:lnTo>
                          <a:pt x="50" y="97"/>
                        </a:lnTo>
                        <a:lnTo>
                          <a:pt x="61" y="70"/>
                        </a:lnTo>
                        <a:lnTo>
                          <a:pt x="65" y="66"/>
                        </a:lnTo>
                        <a:lnTo>
                          <a:pt x="67" y="76"/>
                        </a:lnTo>
                        <a:lnTo>
                          <a:pt x="79" y="66"/>
                        </a:lnTo>
                        <a:lnTo>
                          <a:pt x="92" y="44"/>
                        </a:lnTo>
                        <a:lnTo>
                          <a:pt x="97" y="8"/>
                        </a:lnTo>
                        <a:lnTo>
                          <a:pt x="104" y="12"/>
                        </a:lnTo>
                        <a:lnTo>
                          <a:pt x="102" y="0"/>
                        </a:lnTo>
                        <a:lnTo>
                          <a:pt x="109" y="0"/>
                        </a:lnTo>
                        <a:lnTo>
                          <a:pt x="115" y="33"/>
                        </a:lnTo>
                        <a:lnTo>
                          <a:pt x="104" y="53"/>
                        </a:lnTo>
                        <a:lnTo>
                          <a:pt x="104" y="73"/>
                        </a:lnTo>
                        <a:lnTo>
                          <a:pt x="98" y="104"/>
                        </a:lnTo>
                        <a:lnTo>
                          <a:pt x="93" y="108"/>
                        </a:lnTo>
                        <a:lnTo>
                          <a:pt x="93" y="96"/>
                        </a:lnTo>
                        <a:lnTo>
                          <a:pt x="76" y="112"/>
                        </a:lnTo>
                        <a:lnTo>
                          <a:pt x="61" y="104"/>
                        </a:lnTo>
                        <a:lnTo>
                          <a:pt x="61" y="117"/>
                        </a:lnTo>
                        <a:lnTo>
                          <a:pt x="50" y="128"/>
                        </a:lnTo>
                        <a:lnTo>
                          <a:pt x="48" y="109"/>
                        </a:lnTo>
                        <a:lnTo>
                          <a:pt x="0" y="121"/>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77" name="Freeform 1200"/>
                  <p:cNvSpPr>
                    <a:spLocks/>
                  </p:cNvSpPr>
                  <p:nvPr/>
                </p:nvSpPr>
                <p:spPr bwMode="auto">
                  <a:xfrm>
                    <a:off x="4690" y="2148"/>
                    <a:ext cx="38" cy="32"/>
                  </a:xfrm>
                  <a:custGeom>
                    <a:avLst/>
                    <a:gdLst>
                      <a:gd name="T0" fmla="*/ 0 w 25"/>
                      <a:gd name="T1" fmla="*/ 1051 h 24"/>
                      <a:gd name="T2" fmla="*/ 4835 w 25"/>
                      <a:gd name="T3" fmla="*/ 1716 h 24"/>
                      <a:gd name="T4" fmla="*/ 11602 w 25"/>
                      <a:gd name="T5" fmla="*/ 1129 h 24"/>
                      <a:gd name="T6" fmla="*/ 12830 w 25"/>
                      <a:gd name="T7" fmla="*/ 0 h 24"/>
                      <a:gd name="T8" fmla="*/ 0 w 25"/>
                      <a:gd name="T9" fmla="*/ 1051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24">
                        <a:moveTo>
                          <a:pt x="0" y="14"/>
                        </a:moveTo>
                        <a:lnTo>
                          <a:pt x="9" y="23"/>
                        </a:lnTo>
                        <a:lnTo>
                          <a:pt x="22" y="15"/>
                        </a:lnTo>
                        <a:lnTo>
                          <a:pt x="24" y="0"/>
                        </a:lnTo>
                        <a:lnTo>
                          <a:pt x="0" y="14"/>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78" name="Freeform 1201"/>
                  <p:cNvSpPr>
                    <a:spLocks/>
                  </p:cNvSpPr>
                  <p:nvPr/>
                </p:nvSpPr>
                <p:spPr bwMode="auto">
                  <a:xfrm>
                    <a:off x="4812" y="1898"/>
                    <a:ext cx="93" cy="91"/>
                  </a:xfrm>
                  <a:custGeom>
                    <a:avLst/>
                    <a:gdLst>
                      <a:gd name="T0" fmla="*/ 0 w 61"/>
                      <a:gd name="T1" fmla="*/ 4876 h 67"/>
                      <a:gd name="T2" fmla="*/ 790 w 61"/>
                      <a:gd name="T3" fmla="*/ 6540 h 67"/>
                      <a:gd name="T4" fmla="*/ 7271 w 61"/>
                      <a:gd name="T5" fmla="*/ 5850 h 67"/>
                      <a:gd name="T6" fmla="*/ 2799 w 61"/>
                      <a:gd name="T7" fmla="*/ 4876 h 67"/>
                      <a:gd name="T8" fmla="*/ 19487 w 61"/>
                      <a:gd name="T9" fmla="*/ 5717 h 67"/>
                      <a:gd name="T10" fmla="*/ 23050 w 61"/>
                      <a:gd name="T11" fmla="*/ 4140 h 67"/>
                      <a:gd name="T12" fmla="*/ 33369 w 61"/>
                      <a:gd name="T13" fmla="*/ 3636 h 67"/>
                      <a:gd name="T14" fmla="*/ 28828 w 61"/>
                      <a:gd name="T15" fmla="*/ 2784 h 67"/>
                      <a:gd name="T16" fmla="*/ 30731 w 61"/>
                      <a:gd name="T17" fmla="*/ 1777 h 67"/>
                      <a:gd name="T18" fmla="*/ 21091 w 61"/>
                      <a:gd name="T19" fmla="*/ 1971 h 67"/>
                      <a:gd name="T20" fmla="*/ 11794 w 61"/>
                      <a:gd name="T21" fmla="*/ 0 h 67"/>
                      <a:gd name="T22" fmla="*/ 8384 w 61"/>
                      <a:gd name="T23" fmla="*/ 3636 h 67"/>
                      <a:gd name="T24" fmla="*/ 2799 w 61"/>
                      <a:gd name="T25" fmla="*/ 3636 h 67"/>
                      <a:gd name="T26" fmla="*/ 0 w 61"/>
                      <a:gd name="T27" fmla="*/ 4876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1" h="67">
                        <a:moveTo>
                          <a:pt x="0" y="49"/>
                        </a:moveTo>
                        <a:lnTo>
                          <a:pt x="1" y="66"/>
                        </a:lnTo>
                        <a:lnTo>
                          <a:pt x="13" y="60"/>
                        </a:lnTo>
                        <a:lnTo>
                          <a:pt x="5" y="49"/>
                        </a:lnTo>
                        <a:lnTo>
                          <a:pt x="35" y="58"/>
                        </a:lnTo>
                        <a:lnTo>
                          <a:pt x="41" y="42"/>
                        </a:lnTo>
                        <a:lnTo>
                          <a:pt x="60" y="37"/>
                        </a:lnTo>
                        <a:lnTo>
                          <a:pt x="52" y="28"/>
                        </a:lnTo>
                        <a:lnTo>
                          <a:pt x="55" y="18"/>
                        </a:lnTo>
                        <a:lnTo>
                          <a:pt x="38" y="20"/>
                        </a:lnTo>
                        <a:lnTo>
                          <a:pt x="21" y="0"/>
                        </a:lnTo>
                        <a:lnTo>
                          <a:pt x="15" y="37"/>
                        </a:lnTo>
                        <a:lnTo>
                          <a:pt x="5" y="37"/>
                        </a:lnTo>
                        <a:lnTo>
                          <a:pt x="0" y="49"/>
                        </a:lnTo>
                      </a:path>
                    </a:pathLst>
                  </a:custGeom>
                  <a:solidFill>
                    <a:srgbClr val="DDDDDD"/>
                  </a:solidFill>
                  <a:ln>
                    <a:noFill/>
                  </a:ln>
                  <a:effectLst/>
                  <a:extLst>
                    <a:ext uri="{91240B29-F687-4F45-9708-019B960494DF}">
                      <a14:hiddenLine xmlns:a14="http://schemas.microsoft.com/office/drawing/2010/main" w="12700" cap="rnd"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79" name="Freeform 1202"/>
                  <p:cNvSpPr>
                    <a:spLocks/>
                  </p:cNvSpPr>
                  <p:nvPr/>
                </p:nvSpPr>
                <p:spPr bwMode="auto">
                  <a:xfrm>
                    <a:off x="3487" y="1970"/>
                    <a:ext cx="137" cy="73"/>
                  </a:xfrm>
                  <a:custGeom>
                    <a:avLst/>
                    <a:gdLst>
                      <a:gd name="T0" fmla="*/ 48630 w 90"/>
                      <a:gd name="T1" fmla="*/ 6334 h 53"/>
                      <a:gd name="T2" fmla="*/ 38404 w 90"/>
                      <a:gd name="T3" fmla="*/ 5209 h 53"/>
                      <a:gd name="T4" fmla="*/ 31091 w 90"/>
                      <a:gd name="T5" fmla="*/ 4599 h 53"/>
                      <a:gd name="T6" fmla="*/ 27328 w 90"/>
                      <a:gd name="T7" fmla="*/ 3588 h 53"/>
                      <a:gd name="T8" fmla="*/ 21990 w 90"/>
                      <a:gd name="T9" fmla="*/ 2846 h 53"/>
                      <a:gd name="T10" fmla="*/ 15367 w 90"/>
                      <a:gd name="T11" fmla="*/ 2066 h 53"/>
                      <a:gd name="T12" fmla="*/ 13085 w 90"/>
                      <a:gd name="T13" fmla="*/ 894 h 53"/>
                      <a:gd name="T14" fmla="*/ 9490 w 90"/>
                      <a:gd name="T15" fmla="*/ 379 h 53"/>
                      <a:gd name="T16" fmla="*/ 0 w 90"/>
                      <a:gd name="T17" fmla="*/ 0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0" h="53">
                        <a:moveTo>
                          <a:pt x="89" y="52"/>
                        </a:moveTo>
                        <a:lnTo>
                          <a:pt x="70" y="43"/>
                        </a:lnTo>
                        <a:lnTo>
                          <a:pt x="57" y="38"/>
                        </a:lnTo>
                        <a:lnTo>
                          <a:pt x="50" y="30"/>
                        </a:lnTo>
                        <a:lnTo>
                          <a:pt x="40" y="23"/>
                        </a:lnTo>
                        <a:lnTo>
                          <a:pt x="28" y="17"/>
                        </a:lnTo>
                        <a:lnTo>
                          <a:pt x="24" y="7"/>
                        </a:lnTo>
                        <a:lnTo>
                          <a:pt x="17" y="3"/>
                        </a:lnTo>
                        <a:lnTo>
                          <a:pt x="0" y="0"/>
                        </a:lnTo>
                      </a:path>
                    </a:pathLst>
                  </a:custGeom>
                  <a:solidFill>
                    <a:srgbClr val="DDDDDD"/>
                  </a:solidFill>
                  <a:ln>
                    <a:noFill/>
                  </a:ln>
                  <a:effectLst/>
                  <a:extLst>
                    <a:ext uri="{91240B29-F687-4F45-9708-019B960494DF}">
                      <a14:hiddenLine xmlns:a14="http://schemas.microsoft.com/office/drawing/2010/main" w="12700" cap="rnd" cmpd="sng">
                        <a:solidFill>
                          <a:srgbClr val="000000"/>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80" name="Freeform 1203"/>
                  <p:cNvSpPr>
                    <a:spLocks/>
                  </p:cNvSpPr>
                  <p:nvPr/>
                </p:nvSpPr>
                <p:spPr bwMode="auto">
                  <a:xfrm>
                    <a:off x="3194" y="1983"/>
                    <a:ext cx="147" cy="101"/>
                  </a:xfrm>
                  <a:custGeom>
                    <a:avLst/>
                    <a:gdLst>
                      <a:gd name="T0" fmla="*/ 0 w 96"/>
                      <a:gd name="T1" fmla="*/ 7791 h 74"/>
                      <a:gd name="T2" fmla="*/ 8146 w 96"/>
                      <a:gd name="T3" fmla="*/ 7305 h 74"/>
                      <a:gd name="T4" fmla="*/ 8982 w 96"/>
                      <a:gd name="T5" fmla="*/ 6438 h 74"/>
                      <a:gd name="T6" fmla="*/ 12474 w 96"/>
                      <a:gd name="T7" fmla="*/ 6893 h 74"/>
                      <a:gd name="T8" fmla="*/ 15355 w 96"/>
                      <a:gd name="T9" fmla="*/ 6893 h 74"/>
                      <a:gd name="T10" fmla="*/ 18220 w 96"/>
                      <a:gd name="T11" fmla="*/ 6626 h 74"/>
                      <a:gd name="T12" fmla="*/ 22584 w 96"/>
                      <a:gd name="T13" fmla="*/ 6626 h 74"/>
                      <a:gd name="T14" fmla="*/ 25717 w 96"/>
                      <a:gd name="T15" fmla="*/ 6697 h 74"/>
                      <a:gd name="T16" fmla="*/ 31616 w 96"/>
                      <a:gd name="T17" fmla="*/ 6398 h 74"/>
                      <a:gd name="T18" fmla="*/ 35908 w 96"/>
                      <a:gd name="T19" fmla="*/ 5947 h 74"/>
                      <a:gd name="T20" fmla="*/ 41645 w 96"/>
                      <a:gd name="T21" fmla="*/ 5947 h 74"/>
                      <a:gd name="T22" fmla="*/ 47853 w 96"/>
                      <a:gd name="T23" fmla="*/ 6075 h 74"/>
                      <a:gd name="T24" fmla="*/ 51899 w 96"/>
                      <a:gd name="T25" fmla="*/ 5775 h 74"/>
                      <a:gd name="T26" fmla="*/ 54163 w 96"/>
                      <a:gd name="T27" fmla="*/ 5286 h 74"/>
                      <a:gd name="T28" fmla="*/ 56194 w 96"/>
                      <a:gd name="T29" fmla="*/ 4451 h 74"/>
                      <a:gd name="T30" fmla="*/ 56555 w 96"/>
                      <a:gd name="T31" fmla="*/ 3261 h 74"/>
                      <a:gd name="T32" fmla="*/ 56194 w 96"/>
                      <a:gd name="T33" fmla="*/ 2634 h 74"/>
                      <a:gd name="T34" fmla="*/ 52686 w 96"/>
                      <a:gd name="T35" fmla="*/ 1482 h 74"/>
                      <a:gd name="T36" fmla="*/ 52686 w 96"/>
                      <a:gd name="T37" fmla="*/ 1086 h 74"/>
                      <a:gd name="T38" fmla="*/ 50418 w 96"/>
                      <a:gd name="T39" fmla="*/ 0 h 7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96" h="74">
                        <a:moveTo>
                          <a:pt x="0" y="73"/>
                        </a:moveTo>
                        <a:lnTo>
                          <a:pt x="14" y="69"/>
                        </a:lnTo>
                        <a:lnTo>
                          <a:pt x="15" y="61"/>
                        </a:lnTo>
                        <a:lnTo>
                          <a:pt x="21" y="65"/>
                        </a:lnTo>
                        <a:lnTo>
                          <a:pt x="26" y="65"/>
                        </a:lnTo>
                        <a:lnTo>
                          <a:pt x="31" y="62"/>
                        </a:lnTo>
                        <a:lnTo>
                          <a:pt x="38" y="62"/>
                        </a:lnTo>
                        <a:lnTo>
                          <a:pt x="43" y="63"/>
                        </a:lnTo>
                        <a:lnTo>
                          <a:pt x="53" y="60"/>
                        </a:lnTo>
                        <a:lnTo>
                          <a:pt x="60" y="56"/>
                        </a:lnTo>
                        <a:lnTo>
                          <a:pt x="70" y="56"/>
                        </a:lnTo>
                        <a:lnTo>
                          <a:pt x="80" y="57"/>
                        </a:lnTo>
                        <a:lnTo>
                          <a:pt x="87" y="54"/>
                        </a:lnTo>
                        <a:lnTo>
                          <a:pt x="91" y="50"/>
                        </a:lnTo>
                        <a:lnTo>
                          <a:pt x="94" y="42"/>
                        </a:lnTo>
                        <a:lnTo>
                          <a:pt x="95" y="31"/>
                        </a:lnTo>
                        <a:lnTo>
                          <a:pt x="94" y="25"/>
                        </a:lnTo>
                        <a:lnTo>
                          <a:pt x="88" y="14"/>
                        </a:lnTo>
                        <a:lnTo>
                          <a:pt x="88" y="10"/>
                        </a:lnTo>
                        <a:lnTo>
                          <a:pt x="84" y="0"/>
                        </a:lnTo>
                      </a:path>
                    </a:pathLst>
                  </a:custGeom>
                  <a:solidFill>
                    <a:srgbClr val="DDDDDD"/>
                  </a:solidFill>
                  <a:ln>
                    <a:noFill/>
                  </a:ln>
                  <a:effectLst/>
                  <a:extLst>
                    <a:ext uri="{91240B29-F687-4F45-9708-019B960494DF}">
                      <a14:hiddenLine xmlns:a14="http://schemas.microsoft.com/office/drawing/2010/main" w="12700" cap="rnd" cmpd="sng">
                        <a:solidFill>
                          <a:srgbClr val="000000"/>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sp>
                <p:nvSpPr>
                  <p:cNvPr id="81" name="Freeform 1204"/>
                  <p:cNvSpPr>
                    <a:spLocks/>
                  </p:cNvSpPr>
                  <p:nvPr/>
                </p:nvSpPr>
                <p:spPr bwMode="auto">
                  <a:xfrm>
                    <a:off x="3283" y="1979"/>
                    <a:ext cx="171" cy="23"/>
                  </a:xfrm>
                  <a:custGeom>
                    <a:avLst/>
                    <a:gdLst>
                      <a:gd name="T0" fmla="*/ 0 w 112"/>
                      <a:gd name="T1" fmla="*/ 0 h 17"/>
                      <a:gd name="T2" fmla="*/ 10097 w 112"/>
                      <a:gd name="T3" fmla="*/ 0 h 17"/>
                      <a:gd name="T4" fmla="*/ 28348 w 112"/>
                      <a:gd name="T5" fmla="*/ 455 h 17"/>
                      <a:gd name="T6" fmla="*/ 50259 w 112"/>
                      <a:gd name="T7" fmla="*/ 1525 h 17"/>
                      <a:gd name="T8" fmla="*/ 63244 w 112"/>
                      <a:gd name="T9" fmla="*/ 759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 h="17">
                        <a:moveTo>
                          <a:pt x="0" y="0"/>
                        </a:moveTo>
                        <a:lnTo>
                          <a:pt x="18" y="0"/>
                        </a:lnTo>
                        <a:lnTo>
                          <a:pt x="50" y="5"/>
                        </a:lnTo>
                        <a:lnTo>
                          <a:pt x="88" y="16"/>
                        </a:lnTo>
                        <a:lnTo>
                          <a:pt x="111" y="8"/>
                        </a:lnTo>
                      </a:path>
                    </a:pathLst>
                  </a:custGeom>
                  <a:solidFill>
                    <a:srgbClr val="DDDDDD"/>
                  </a:solidFill>
                  <a:ln>
                    <a:noFill/>
                  </a:ln>
                  <a:effectLst/>
                  <a:extLst>
                    <a:ext uri="{91240B29-F687-4F45-9708-019B960494DF}">
                      <a14:hiddenLine xmlns:a14="http://schemas.microsoft.com/office/drawing/2010/main" w="12700" cap="rnd" cmpd="sng">
                        <a:solidFill>
                          <a:srgbClr val="000000"/>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000">
                      <a:solidFill>
                        <a:srgbClr val="000000"/>
                      </a:solidFill>
                    </a:endParaRPr>
                  </a:p>
                </p:txBody>
              </p:sp>
            </p:grpSp>
            <p:grpSp>
              <p:nvGrpSpPr>
                <p:cNvPr id="6" name="Group 2"/>
                <p:cNvGrpSpPr>
                  <a:grpSpLocks/>
                </p:cNvGrpSpPr>
                <p:nvPr/>
              </p:nvGrpSpPr>
              <p:grpSpPr bwMode="auto">
                <a:xfrm>
                  <a:off x="250825" y="2181225"/>
                  <a:ext cx="9134475" cy="2183184"/>
                  <a:chOff x="466725" y="1408113"/>
                  <a:chExt cx="9134475" cy="2183184"/>
                </a:xfrm>
              </p:grpSpPr>
              <p:pic>
                <p:nvPicPr>
                  <p:cNvPr id="7" name="Picture 112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59700" y="1885950"/>
                    <a:ext cx="1841500" cy="148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1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6225" y="1895475"/>
                    <a:ext cx="1492250" cy="160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11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94250" y="1860550"/>
                    <a:ext cx="1531938" cy="152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1118"/>
                  <p:cNvSpPr>
                    <a:spLocks noChangeArrowheads="1"/>
                  </p:cNvSpPr>
                  <p:nvPr/>
                </p:nvSpPr>
                <p:spPr bwMode="auto">
                  <a:xfrm>
                    <a:off x="2452688" y="2551113"/>
                    <a:ext cx="1936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solidFill>
                        <a:srgbClr val="000000"/>
                      </a:solidFill>
                    </a:endParaRPr>
                  </a:p>
                </p:txBody>
              </p:sp>
              <p:pic>
                <p:nvPicPr>
                  <p:cNvPr id="11" name="Picture 111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73238" y="1860550"/>
                    <a:ext cx="1377950" cy="139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120"/>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06825" y="1905000"/>
                    <a:ext cx="1466850" cy="161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121"/>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99188" y="1884363"/>
                    <a:ext cx="1131887" cy="102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122"/>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00713" y="1868488"/>
                    <a:ext cx="1116012"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123"/>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837238" y="2225675"/>
                    <a:ext cx="1271587"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1124"/>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780213" y="1868488"/>
                    <a:ext cx="1670050" cy="156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126"/>
                  <p:cNvPicPr>
                    <a:picLocks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20725" y="1868488"/>
                    <a:ext cx="1398588" cy="132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Oval 1127"/>
                  <p:cNvSpPr>
                    <a:spLocks noChangeArrowheads="1"/>
                  </p:cNvSpPr>
                  <p:nvPr/>
                </p:nvSpPr>
                <p:spPr bwMode="auto">
                  <a:xfrm>
                    <a:off x="1482725" y="1725613"/>
                    <a:ext cx="1160463" cy="8572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solidFill>
                        <a:srgbClr val="000000"/>
                      </a:solidFill>
                    </a:endParaRPr>
                  </a:p>
                </p:txBody>
              </p:sp>
              <p:sp>
                <p:nvSpPr>
                  <p:cNvPr id="19" name="Oval 1128"/>
                  <p:cNvSpPr>
                    <a:spLocks noChangeArrowheads="1"/>
                  </p:cNvSpPr>
                  <p:nvPr/>
                </p:nvSpPr>
                <p:spPr bwMode="auto">
                  <a:xfrm>
                    <a:off x="2498725" y="1725613"/>
                    <a:ext cx="1160463" cy="8572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solidFill>
                        <a:srgbClr val="000000"/>
                      </a:solidFill>
                    </a:endParaRPr>
                  </a:p>
                </p:txBody>
              </p:sp>
              <p:sp>
                <p:nvSpPr>
                  <p:cNvPr id="20" name="Oval 1129"/>
                  <p:cNvSpPr>
                    <a:spLocks noChangeArrowheads="1"/>
                  </p:cNvSpPr>
                  <p:nvPr/>
                </p:nvSpPr>
                <p:spPr bwMode="auto">
                  <a:xfrm>
                    <a:off x="3513138" y="1724025"/>
                    <a:ext cx="1163637" cy="86042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solidFill>
                        <a:srgbClr val="000000"/>
                      </a:solidFill>
                    </a:endParaRPr>
                  </a:p>
                </p:txBody>
              </p:sp>
              <p:sp>
                <p:nvSpPr>
                  <p:cNvPr id="21" name="Oval 1130"/>
                  <p:cNvSpPr>
                    <a:spLocks noChangeArrowheads="1"/>
                  </p:cNvSpPr>
                  <p:nvPr/>
                </p:nvSpPr>
                <p:spPr bwMode="auto">
                  <a:xfrm>
                    <a:off x="5546725" y="1725613"/>
                    <a:ext cx="1160463" cy="8572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solidFill>
                        <a:srgbClr val="000000"/>
                      </a:solidFill>
                    </a:endParaRPr>
                  </a:p>
                </p:txBody>
              </p:sp>
              <p:sp>
                <p:nvSpPr>
                  <p:cNvPr id="22" name="Oval 1131"/>
                  <p:cNvSpPr>
                    <a:spLocks noChangeArrowheads="1"/>
                  </p:cNvSpPr>
                  <p:nvPr/>
                </p:nvSpPr>
                <p:spPr bwMode="auto">
                  <a:xfrm>
                    <a:off x="6562725" y="1725613"/>
                    <a:ext cx="1160463" cy="8572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solidFill>
                        <a:srgbClr val="000000"/>
                      </a:solidFill>
                    </a:endParaRPr>
                  </a:p>
                </p:txBody>
              </p:sp>
              <p:sp>
                <p:nvSpPr>
                  <p:cNvPr id="23" name="Oval 1132"/>
                  <p:cNvSpPr>
                    <a:spLocks noChangeArrowheads="1"/>
                  </p:cNvSpPr>
                  <p:nvPr/>
                </p:nvSpPr>
                <p:spPr bwMode="auto">
                  <a:xfrm>
                    <a:off x="7578725" y="1733550"/>
                    <a:ext cx="1160463" cy="8572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solidFill>
                        <a:srgbClr val="000000"/>
                      </a:solidFill>
                    </a:endParaRPr>
                  </a:p>
                </p:txBody>
              </p:sp>
              <p:sp>
                <p:nvSpPr>
                  <p:cNvPr id="24" name="Rectangle 1133"/>
                  <p:cNvSpPr>
                    <a:spLocks noChangeArrowheads="1"/>
                  </p:cNvSpPr>
                  <p:nvPr/>
                </p:nvSpPr>
                <p:spPr bwMode="auto">
                  <a:xfrm>
                    <a:off x="1700214" y="2582863"/>
                    <a:ext cx="779462" cy="1008434"/>
                  </a:xfrm>
                  <a:prstGeom prst="rect">
                    <a:avLst/>
                  </a:prstGeom>
                  <a:noFill/>
                  <a:ln>
                    <a:noFill/>
                  </a:ln>
                  <a:effectLst>
                    <a:outerShdw dist="12700" algn="ctr" rotWithShape="0">
                      <a:srgbClr val="33CCF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25528" tIns="43547" rIns="25528" bIns="43547">
                    <a:spAutoFit/>
                  </a:bodyPr>
                  <a:lstStyle>
                    <a:lvl1pPr defTabSz="865188">
                      <a:defRPr sz="2400">
                        <a:solidFill>
                          <a:schemeClr val="tx1"/>
                        </a:solidFill>
                        <a:latin typeface="Times New Roman" panose="02020603050405020304" pitchFamily="18" charset="0"/>
                      </a:defRPr>
                    </a:lvl1pPr>
                    <a:lvl2pPr marL="742950" indent="-285750" defTabSz="865188">
                      <a:defRPr sz="2400">
                        <a:solidFill>
                          <a:schemeClr val="tx1"/>
                        </a:solidFill>
                        <a:latin typeface="Times New Roman" panose="02020603050405020304" pitchFamily="18" charset="0"/>
                      </a:defRPr>
                    </a:lvl2pPr>
                    <a:lvl3pPr marL="1143000" indent="-228600" defTabSz="865188">
                      <a:defRPr sz="2400">
                        <a:solidFill>
                          <a:schemeClr val="tx1"/>
                        </a:solidFill>
                        <a:latin typeface="Times New Roman" panose="02020603050405020304" pitchFamily="18" charset="0"/>
                      </a:defRPr>
                    </a:lvl3pPr>
                    <a:lvl4pPr marL="1600200" indent="-228600" defTabSz="865188">
                      <a:defRPr sz="2400">
                        <a:solidFill>
                          <a:schemeClr val="tx1"/>
                        </a:solidFill>
                        <a:latin typeface="Times New Roman" panose="02020603050405020304" pitchFamily="18" charset="0"/>
                      </a:defRPr>
                    </a:lvl4pPr>
                    <a:lvl5pPr marL="2057400" indent="-228600" defTabSz="865188">
                      <a:defRPr sz="2400">
                        <a:solidFill>
                          <a:schemeClr val="tx1"/>
                        </a:solidFill>
                        <a:latin typeface="Times New Roman" panose="02020603050405020304" pitchFamily="18" charset="0"/>
                      </a:defRPr>
                    </a:lvl5pPr>
                    <a:lvl6pPr marL="2514600" indent="-228600" defTabSz="8651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651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651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65188"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000" b="1">
                        <a:solidFill>
                          <a:srgbClr val="000000"/>
                        </a:solidFill>
                        <a:latin typeface="Arial Narrow" panose="020B0606020202030204" pitchFamily="34" charset="0"/>
                      </a:rPr>
                      <a:t>Trade &amp; Schedule Crude and Other Feedstocks</a:t>
                    </a:r>
                  </a:p>
                </p:txBody>
              </p:sp>
              <p:sp>
                <p:nvSpPr>
                  <p:cNvPr id="25" name="Rectangle 1134"/>
                  <p:cNvSpPr>
                    <a:spLocks noChangeArrowheads="1"/>
                  </p:cNvSpPr>
                  <p:nvPr/>
                </p:nvSpPr>
                <p:spPr bwMode="auto">
                  <a:xfrm>
                    <a:off x="2716214" y="2598738"/>
                    <a:ext cx="725487" cy="827435"/>
                  </a:xfrm>
                  <a:prstGeom prst="rect">
                    <a:avLst/>
                  </a:prstGeom>
                  <a:noFill/>
                  <a:ln>
                    <a:noFill/>
                  </a:ln>
                  <a:effectLst>
                    <a:outerShdw dist="12700" algn="ctr" rotWithShape="0">
                      <a:srgbClr val="33CCF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25528" tIns="43547" rIns="25528" bIns="43547">
                    <a:spAutoFit/>
                  </a:bodyPr>
                  <a:lstStyle>
                    <a:lvl1pPr defTabSz="865188">
                      <a:defRPr sz="2400">
                        <a:solidFill>
                          <a:schemeClr val="tx1"/>
                        </a:solidFill>
                        <a:latin typeface="Times New Roman" panose="02020603050405020304" pitchFamily="18" charset="0"/>
                      </a:defRPr>
                    </a:lvl1pPr>
                    <a:lvl2pPr marL="742950" indent="-285750" defTabSz="865188">
                      <a:defRPr sz="2400">
                        <a:solidFill>
                          <a:schemeClr val="tx1"/>
                        </a:solidFill>
                        <a:latin typeface="Times New Roman" panose="02020603050405020304" pitchFamily="18" charset="0"/>
                      </a:defRPr>
                    </a:lvl2pPr>
                    <a:lvl3pPr marL="1143000" indent="-228600" defTabSz="865188">
                      <a:defRPr sz="2400">
                        <a:solidFill>
                          <a:schemeClr val="tx1"/>
                        </a:solidFill>
                        <a:latin typeface="Times New Roman" panose="02020603050405020304" pitchFamily="18" charset="0"/>
                      </a:defRPr>
                    </a:lvl3pPr>
                    <a:lvl4pPr marL="1600200" indent="-228600" defTabSz="865188">
                      <a:defRPr sz="2400">
                        <a:solidFill>
                          <a:schemeClr val="tx1"/>
                        </a:solidFill>
                        <a:latin typeface="Times New Roman" panose="02020603050405020304" pitchFamily="18" charset="0"/>
                      </a:defRPr>
                    </a:lvl4pPr>
                    <a:lvl5pPr marL="2057400" indent="-228600" defTabSz="865188">
                      <a:defRPr sz="2400">
                        <a:solidFill>
                          <a:schemeClr val="tx1"/>
                        </a:solidFill>
                        <a:latin typeface="Times New Roman" panose="02020603050405020304" pitchFamily="18" charset="0"/>
                      </a:defRPr>
                    </a:lvl5pPr>
                    <a:lvl6pPr marL="2514600" indent="-228600" defTabSz="8651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651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651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65188"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000" b="1">
                        <a:solidFill>
                          <a:srgbClr val="000000"/>
                        </a:solidFill>
                        <a:latin typeface="Arial Narrow" panose="020B0606020202030204" pitchFamily="34" charset="0"/>
                      </a:rPr>
                      <a:t>Transfer of  Crude &amp;  Feedstocks</a:t>
                    </a:r>
                  </a:p>
                  <a:p>
                    <a:pPr algn="ctr"/>
                    <a:r>
                      <a:rPr lang="en-US" altLang="en-US" sz="1000" b="1">
                        <a:solidFill>
                          <a:srgbClr val="000000"/>
                        </a:solidFill>
                        <a:latin typeface="Arial Narrow" panose="020B0606020202030204" pitchFamily="34" charset="0"/>
                      </a:rPr>
                      <a:t>to Refinery</a:t>
                    </a:r>
                  </a:p>
                </p:txBody>
              </p:sp>
              <p:sp>
                <p:nvSpPr>
                  <p:cNvPr id="26" name="Rectangle 1135"/>
                  <p:cNvSpPr>
                    <a:spLocks noChangeArrowheads="1"/>
                  </p:cNvSpPr>
                  <p:nvPr/>
                </p:nvSpPr>
                <p:spPr bwMode="auto">
                  <a:xfrm>
                    <a:off x="3732214" y="2582863"/>
                    <a:ext cx="798513" cy="465436"/>
                  </a:xfrm>
                  <a:prstGeom prst="rect">
                    <a:avLst/>
                  </a:prstGeom>
                  <a:noFill/>
                  <a:ln>
                    <a:noFill/>
                  </a:ln>
                  <a:effectLst>
                    <a:outerShdw dist="12700" algn="ctr" rotWithShape="0">
                      <a:srgbClr val="33CCF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25528" tIns="43547" rIns="25528" bIns="43547">
                    <a:spAutoFit/>
                  </a:bodyPr>
                  <a:lstStyle>
                    <a:lvl1pPr defTabSz="865188">
                      <a:defRPr sz="2400">
                        <a:solidFill>
                          <a:schemeClr val="tx1"/>
                        </a:solidFill>
                        <a:latin typeface="Times New Roman" panose="02020603050405020304" pitchFamily="18" charset="0"/>
                      </a:defRPr>
                    </a:lvl1pPr>
                    <a:lvl2pPr marL="742950" indent="-285750" defTabSz="865188">
                      <a:defRPr sz="2400">
                        <a:solidFill>
                          <a:schemeClr val="tx1"/>
                        </a:solidFill>
                        <a:latin typeface="Times New Roman" panose="02020603050405020304" pitchFamily="18" charset="0"/>
                      </a:defRPr>
                    </a:lvl2pPr>
                    <a:lvl3pPr marL="1143000" indent="-228600" defTabSz="865188">
                      <a:defRPr sz="2400">
                        <a:solidFill>
                          <a:schemeClr val="tx1"/>
                        </a:solidFill>
                        <a:latin typeface="Times New Roman" panose="02020603050405020304" pitchFamily="18" charset="0"/>
                      </a:defRPr>
                    </a:lvl3pPr>
                    <a:lvl4pPr marL="1600200" indent="-228600" defTabSz="865188">
                      <a:defRPr sz="2400">
                        <a:solidFill>
                          <a:schemeClr val="tx1"/>
                        </a:solidFill>
                        <a:latin typeface="Times New Roman" panose="02020603050405020304" pitchFamily="18" charset="0"/>
                      </a:defRPr>
                    </a:lvl4pPr>
                    <a:lvl5pPr marL="2057400" indent="-228600" defTabSz="865188">
                      <a:defRPr sz="2400">
                        <a:solidFill>
                          <a:schemeClr val="tx1"/>
                        </a:solidFill>
                        <a:latin typeface="Times New Roman" panose="02020603050405020304" pitchFamily="18" charset="0"/>
                      </a:defRPr>
                    </a:lvl5pPr>
                    <a:lvl6pPr marL="2514600" indent="-228600" defTabSz="8651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651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651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65188"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000" b="1">
                        <a:solidFill>
                          <a:srgbClr val="000000"/>
                        </a:solidFill>
                        <a:latin typeface="Arial Narrow" panose="020B0606020202030204" pitchFamily="34" charset="0"/>
                      </a:rPr>
                      <a:t>Refinery Optimization</a:t>
                    </a:r>
                  </a:p>
                </p:txBody>
              </p:sp>
              <p:sp>
                <p:nvSpPr>
                  <p:cNvPr id="27" name="Rectangle 1136"/>
                  <p:cNvSpPr>
                    <a:spLocks noChangeArrowheads="1"/>
                  </p:cNvSpPr>
                  <p:nvPr/>
                </p:nvSpPr>
                <p:spPr bwMode="auto">
                  <a:xfrm>
                    <a:off x="4675188" y="2582863"/>
                    <a:ext cx="860425" cy="646435"/>
                  </a:xfrm>
                  <a:prstGeom prst="rect">
                    <a:avLst/>
                  </a:prstGeom>
                  <a:noFill/>
                  <a:ln>
                    <a:noFill/>
                  </a:ln>
                  <a:effectLst>
                    <a:outerShdw dist="12700" algn="ctr" rotWithShape="0">
                      <a:srgbClr val="33CCF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25528" tIns="43547" rIns="25528" bIns="43547">
                    <a:spAutoFit/>
                  </a:bodyPr>
                  <a:lstStyle>
                    <a:lvl1pPr defTabSz="865188">
                      <a:defRPr sz="2400">
                        <a:solidFill>
                          <a:schemeClr val="tx1"/>
                        </a:solidFill>
                        <a:latin typeface="Times New Roman" panose="02020603050405020304" pitchFamily="18" charset="0"/>
                      </a:defRPr>
                    </a:lvl1pPr>
                    <a:lvl2pPr marL="742950" indent="-285750" defTabSz="865188">
                      <a:defRPr sz="2400">
                        <a:solidFill>
                          <a:schemeClr val="tx1"/>
                        </a:solidFill>
                        <a:latin typeface="Times New Roman" panose="02020603050405020304" pitchFamily="18" charset="0"/>
                      </a:defRPr>
                    </a:lvl2pPr>
                    <a:lvl3pPr marL="1143000" indent="-228600" defTabSz="865188">
                      <a:defRPr sz="2400">
                        <a:solidFill>
                          <a:schemeClr val="tx1"/>
                        </a:solidFill>
                        <a:latin typeface="Times New Roman" panose="02020603050405020304" pitchFamily="18" charset="0"/>
                      </a:defRPr>
                    </a:lvl3pPr>
                    <a:lvl4pPr marL="1600200" indent="-228600" defTabSz="865188">
                      <a:defRPr sz="2400">
                        <a:solidFill>
                          <a:schemeClr val="tx1"/>
                        </a:solidFill>
                        <a:latin typeface="Times New Roman" panose="02020603050405020304" pitchFamily="18" charset="0"/>
                      </a:defRPr>
                    </a:lvl4pPr>
                    <a:lvl5pPr marL="2057400" indent="-228600" defTabSz="865188">
                      <a:defRPr sz="2400">
                        <a:solidFill>
                          <a:schemeClr val="tx1"/>
                        </a:solidFill>
                        <a:latin typeface="Times New Roman" panose="02020603050405020304" pitchFamily="18" charset="0"/>
                      </a:defRPr>
                    </a:lvl5pPr>
                    <a:lvl6pPr marL="2514600" indent="-228600" defTabSz="8651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651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651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65188"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000" b="1">
                        <a:solidFill>
                          <a:srgbClr val="000000"/>
                        </a:solidFill>
                        <a:latin typeface="Arial Narrow" panose="020B0606020202030204" pitchFamily="34" charset="0"/>
                      </a:rPr>
                      <a:t>Trade &amp; Schedule Products</a:t>
                    </a:r>
                  </a:p>
                </p:txBody>
              </p:sp>
              <p:sp>
                <p:nvSpPr>
                  <p:cNvPr id="28" name="Rectangle 1137"/>
                  <p:cNvSpPr>
                    <a:spLocks noChangeArrowheads="1"/>
                  </p:cNvSpPr>
                  <p:nvPr/>
                </p:nvSpPr>
                <p:spPr bwMode="auto">
                  <a:xfrm>
                    <a:off x="5691188" y="2582863"/>
                    <a:ext cx="860425" cy="827435"/>
                  </a:xfrm>
                  <a:prstGeom prst="rect">
                    <a:avLst/>
                  </a:prstGeom>
                  <a:noFill/>
                  <a:ln>
                    <a:noFill/>
                  </a:ln>
                  <a:effectLst>
                    <a:outerShdw dist="12700" algn="ctr" rotWithShape="0">
                      <a:srgbClr val="33CCF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25528" tIns="43547" rIns="25528" bIns="43547">
                    <a:spAutoFit/>
                  </a:bodyPr>
                  <a:lstStyle>
                    <a:lvl1pPr defTabSz="865188">
                      <a:defRPr sz="2400">
                        <a:solidFill>
                          <a:schemeClr val="tx1"/>
                        </a:solidFill>
                        <a:latin typeface="Times New Roman" panose="02020603050405020304" pitchFamily="18" charset="0"/>
                      </a:defRPr>
                    </a:lvl1pPr>
                    <a:lvl2pPr marL="742950" indent="-285750" defTabSz="865188">
                      <a:defRPr sz="2400">
                        <a:solidFill>
                          <a:schemeClr val="tx1"/>
                        </a:solidFill>
                        <a:latin typeface="Times New Roman" panose="02020603050405020304" pitchFamily="18" charset="0"/>
                      </a:defRPr>
                    </a:lvl2pPr>
                    <a:lvl3pPr marL="1143000" indent="-228600" defTabSz="865188">
                      <a:defRPr sz="2400">
                        <a:solidFill>
                          <a:schemeClr val="tx1"/>
                        </a:solidFill>
                        <a:latin typeface="Times New Roman" panose="02020603050405020304" pitchFamily="18" charset="0"/>
                      </a:defRPr>
                    </a:lvl3pPr>
                    <a:lvl4pPr marL="1600200" indent="-228600" defTabSz="865188">
                      <a:defRPr sz="2400">
                        <a:solidFill>
                          <a:schemeClr val="tx1"/>
                        </a:solidFill>
                        <a:latin typeface="Times New Roman" panose="02020603050405020304" pitchFamily="18" charset="0"/>
                      </a:defRPr>
                    </a:lvl4pPr>
                    <a:lvl5pPr marL="2057400" indent="-228600" defTabSz="865188">
                      <a:defRPr sz="2400">
                        <a:solidFill>
                          <a:schemeClr val="tx1"/>
                        </a:solidFill>
                        <a:latin typeface="Times New Roman" panose="02020603050405020304" pitchFamily="18" charset="0"/>
                      </a:defRPr>
                    </a:lvl5pPr>
                    <a:lvl6pPr marL="2514600" indent="-228600" defTabSz="8651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651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651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65188"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000" b="1">
                        <a:solidFill>
                          <a:srgbClr val="000000"/>
                        </a:solidFill>
                        <a:latin typeface="Arial Narrow" panose="020B0606020202030204" pitchFamily="34" charset="0"/>
                      </a:rPr>
                      <a:t>Transfer of </a:t>
                    </a:r>
                  </a:p>
                  <a:p>
                    <a:pPr algn="ctr"/>
                    <a:r>
                      <a:rPr lang="en-US" altLang="en-US" sz="1000" b="1">
                        <a:solidFill>
                          <a:srgbClr val="000000"/>
                        </a:solidFill>
                        <a:latin typeface="Arial Narrow" panose="020B0606020202030204" pitchFamily="34" charset="0"/>
                      </a:rPr>
                      <a:t>Products from Refinery</a:t>
                    </a:r>
                  </a:p>
                  <a:p>
                    <a:pPr algn="ctr"/>
                    <a:r>
                      <a:rPr lang="en-US" altLang="en-US" sz="1000" b="1">
                        <a:solidFill>
                          <a:srgbClr val="000000"/>
                        </a:solidFill>
                        <a:latin typeface="Arial Narrow" panose="020B0606020202030204" pitchFamily="34" charset="0"/>
                      </a:rPr>
                      <a:t>to Terminal</a:t>
                    </a:r>
                  </a:p>
                </p:txBody>
              </p:sp>
              <p:sp>
                <p:nvSpPr>
                  <p:cNvPr id="29" name="Rectangle 1138"/>
                  <p:cNvSpPr>
                    <a:spLocks noChangeArrowheads="1"/>
                  </p:cNvSpPr>
                  <p:nvPr/>
                </p:nvSpPr>
                <p:spPr bwMode="auto">
                  <a:xfrm>
                    <a:off x="6707188" y="2582863"/>
                    <a:ext cx="860425" cy="465436"/>
                  </a:xfrm>
                  <a:prstGeom prst="rect">
                    <a:avLst/>
                  </a:prstGeom>
                  <a:noFill/>
                  <a:ln>
                    <a:noFill/>
                  </a:ln>
                  <a:effectLst>
                    <a:outerShdw dist="12700" algn="ctr" rotWithShape="0">
                      <a:srgbClr val="33CCF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25528" tIns="43547" rIns="25528" bIns="43547">
                    <a:spAutoFit/>
                  </a:bodyPr>
                  <a:lstStyle>
                    <a:lvl1pPr defTabSz="865188">
                      <a:defRPr sz="2400">
                        <a:solidFill>
                          <a:schemeClr val="tx1"/>
                        </a:solidFill>
                        <a:latin typeface="Times New Roman" panose="02020603050405020304" pitchFamily="18" charset="0"/>
                      </a:defRPr>
                    </a:lvl1pPr>
                    <a:lvl2pPr marL="742950" indent="-285750" defTabSz="865188">
                      <a:defRPr sz="2400">
                        <a:solidFill>
                          <a:schemeClr val="tx1"/>
                        </a:solidFill>
                        <a:latin typeface="Times New Roman" panose="02020603050405020304" pitchFamily="18" charset="0"/>
                      </a:defRPr>
                    </a:lvl2pPr>
                    <a:lvl3pPr marL="1143000" indent="-228600" defTabSz="865188">
                      <a:defRPr sz="2400">
                        <a:solidFill>
                          <a:schemeClr val="tx1"/>
                        </a:solidFill>
                        <a:latin typeface="Times New Roman" panose="02020603050405020304" pitchFamily="18" charset="0"/>
                      </a:defRPr>
                    </a:lvl3pPr>
                    <a:lvl4pPr marL="1600200" indent="-228600" defTabSz="865188">
                      <a:defRPr sz="2400">
                        <a:solidFill>
                          <a:schemeClr val="tx1"/>
                        </a:solidFill>
                        <a:latin typeface="Times New Roman" panose="02020603050405020304" pitchFamily="18" charset="0"/>
                      </a:defRPr>
                    </a:lvl4pPr>
                    <a:lvl5pPr marL="2057400" indent="-228600" defTabSz="865188">
                      <a:defRPr sz="2400">
                        <a:solidFill>
                          <a:schemeClr val="tx1"/>
                        </a:solidFill>
                        <a:latin typeface="Times New Roman" panose="02020603050405020304" pitchFamily="18" charset="0"/>
                      </a:defRPr>
                    </a:lvl5pPr>
                    <a:lvl6pPr marL="2514600" indent="-228600" defTabSz="8651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651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651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65188"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000" b="1">
                        <a:solidFill>
                          <a:srgbClr val="000000"/>
                        </a:solidFill>
                        <a:latin typeface="Arial Narrow" panose="020B0606020202030204" pitchFamily="34" charset="0"/>
                      </a:rPr>
                      <a:t>Terminal</a:t>
                    </a:r>
                  </a:p>
                  <a:p>
                    <a:pPr algn="ctr"/>
                    <a:r>
                      <a:rPr lang="en-US" altLang="en-US" sz="1000" b="1">
                        <a:solidFill>
                          <a:srgbClr val="000000"/>
                        </a:solidFill>
                        <a:latin typeface="Arial Narrow" panose="020B0606020202030204" pitchFamily="34" charset="0"/>
                      </a:rPr>
                      <a:t>Loading</a:t>
                    </a:r>
                  </a:p>
                </p:txBody>
              </p:sp>
              <p:sp>
                <p:nvSpPr>
                  <p:cNvPr id="30" name="Rectangle 1139"/>
                  <p:cNvSpPr>
                    <a:spLocks noChangeArrowheads="1"/>
                  </p:cNvSpPr>
                  <p:nvPr/>
                </p:nvSpPr>
                <p:spPr bwMode="auto">
                  <a:xfrm>
                    <a:off x="682625" y="1408113"/>
                    <a:ext cx="871538" cy="284437"/>
                  </a:xfrm>
                  <a:prstGeom prst="rect">
                    <a:avLst/>
                  </a:prstGeom>
                  <a:noFill/>
                  <a:ln>
                    <a:noFill/>
                  </a:ln>
                  <a:effectLst>
                    <a:outerShdw dist="12700" algn="ctr" rotWithShape="0">
                      <a:srgbClr val="33CCF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25528" tIns="43547" rIns="25528" bIns="43547">
                    <a:spAutoFit/>
                  </a:bodyPr>
                  <a:lstStyle>
                    <a:lvl1pPr defTabSz="865188">
                      <a:defRPr sz="2400">
                        <a:solidFill>
                          <a:schemeClr val="tx1"/>
                        </a:solidFill>
                        <a:latin typeface="Times New Roman" panose="02020603050405020304" pitchFamily="18" charset="0"/>
                      </a:defRPr>
                    </a:lvl1pPr>
                    <a:lvl2pPr marL="742950" indent="-285750" defTabSz="865188">
                      <a:defRPr sz="2400">
                        <a:solidFill>
                          <a:schemeClr val="tx1"/>
                        </a:solidFill>
                        <a:latin typeface="Times New Roman" panose="02020603050405020304" pitchFamily="18" charset="0"/>
                      </a:defRPr>
                    </a:lvl2pPr>
                    <a:lvl3pPr marL="1143000" indent="-228600" defTabSz="865188">
                      <a:defRPr sz="2400">
                        <a:solidFill>
                          <a:schemeClr val="tx1"/>
                        </a:solidFill>
                        <a:latin typeface="Times New Roman" panose="02020603050405020304" pitchFamily="18" charset="0"/>
                      </a:defRPr>
                    </a:lvl3pPr>
                    <a:lvl4pPr marL="1600200" indent="-228600" defTabSz="865188">
                      <a:defRPr sz="2400">
                        <a:solidFill>
                          <a:schemeClr val="tx1"/>
                        </a:solidFill>
                        <a:latin typeface="Times New Roman" panose="02020603050405020304" pitchFamily="18" charset="0"/>
                      </a:defRPr>
                    </a:lvl4pPr>
                    <a:lvl5pPr marL="2057400" indent="-228600" defTabSz="865188">
                      <a:defRPr sz="2400">
                        <a:solidFill>
                          <a:schemeClr val="tx1"/>
                        </a:solidFill>
                        <a:latin typeface="Times New Roman" panose="02020603050405020304" pitchFamily="18" charset="0"/>
                      </a:defRPr>
                    </a:lvl5pPr>
                    <a:lvl6pPr marL="2514600" indent="-228600" defTabSz="8651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651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651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651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b="1">
                        <a:solidFill>
                          <a:srgbClr val="000000"/>
                        </a:solidFill>
                        <a:latin typeface="Arial Narrow" panose="020B0606020202030204" pitchFamily="34" charset="0"/>
                      </a:rPr>
                      <a:t>Wellhead</a:t>
                    </a:r>
                  </a:p>
                </p:txBody>
              </p:sp>
              <p:sp>
                <p:nvSpPr>
                  <p:cNvPr id="31" name="Rectangle 1140"/>
                  <p:cNvSpPr>
                    <a:spLocks noChangeArrowheads="1"/>
                  </p:cNvSpPr>
                  <p:nvPr/>
                </p:nvSpPr>
                <p:spPr bwMode="auto">
                  <a:xfrm>
                    <a:off x="7723188" y="1408113"/>
                    <a:ext cx="1169292" cy="284437"/>
                  </a:xfrm>
                  <a:prstGeom prst="rect">
                    <a:avLst/>
                  </a:prstGeom>
                  <a:noFill/>
                  <a:ln>
                    <a:noFill/>
                  </a:ln>
                  <a:effectLst>
                    <a:outerShdw dist="12700" algn="ctr" rotWithShape="0">
                      <a:srgbClr val="33CCF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25528" tIns="43547" rIns="25528" bIns="43547">
                    <a:spAutoFit/>
                  </a:bodyPr>
                  <a:lstStyle>
                    <a:lvl1pPr defTabSz="865188">
                      <a:defRPr sz="2400">
                        <a:solidFill>
                          <a:schemeClr val="tx1"/>
                        </a:solidFill>
                        <a:latin typeface="Times New Roman" panose="02020603050405020304" pitchFamily="18" charset="0"/>
                      </a:defRPr>
                    </a:lvl1pPr>
                    <a:lvl2pPr marL="742950" indent="-285750" defTabSz="865188">
                      <a:defRPr sz="2400">
                        <a:solidFill>
                          <a:schemeClr val="tx1"/>
                        </a:solidFill>
                        <a:latin typeface="Times New Roman" panose="02020603050405020304" pitchFamily="18" charset="0"/>
                      </a:defRPr>
                    </a:lvl2pPr>
                    <a:lvl3pPr marL="1143000" indent="-228600" defTabSz="865188">
                      <a:defRPr sz="2400">
                        <a:solidFill>
                          <a:schemeClr val="tx1"/>
                        </a:solidFill>
                        <a:latin typeface="Times New Roman" panose="02020603050405020304" pitchFamily="18" charset="0"/>
                      </a:defRPr>
                    </a:lvl3pPr>
                    <a:lvl4pPr marL="1600200" indent="-228600" defTabSz="865188">
                      <a:defRPr sz="2400">
                        <a:solidFill>
                          <a:schemeClr val="tx1"/>
                        </a:solidFill>
                        <a:latin typeface="Times New Roman" panose="02020603050405020304" pitchFamily="18" charset="0"/>
                      </a:defRPr>
                    </a:lvl4pPr>
                    <a:lvl5pPr marL="2057400" indent="-228600" defTabSz="865188">
                      <a:defRPr sz="2400">
                        <a:solidFill>
                          <a:schemeClr val="tx1"/>
                        </a:solidFill>
                        <a:latin typeface="Times New Roman" panose="02020603050405020304" pitchFamily="18" charset="0"/>
                      </a:defRPr>
                    </a:lvl5pPr>
                    <a:lvl6pPr marL="2514600" indent="-228600" defTabSz="8651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651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651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651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b="1">
                        <a:solidFill>
                          <a:srgbClr val="000000"/>
                        </a:solidFill>
                        <a:latin typeface="Arial Narrow" panose="020B0606020202030204" pitchFamily="34" charset="0"/>
                      </a:rPr>
                      <a:t>Customer</a:t>
                    </a:r>
                  </a:p>
                </p:txBody>
              </p:sp>
              <p:sp>
                <p:nvSpPr>
                  <p:cNvPr id="32" name="Line 1141"/>
                  <p:cNvSpPr>
                    <a:spLocks noChangeShapeType="1"/>
                  </p:cNvSpPr>
                  <p:nvPr/>
                </p:nvSpPr>
                <p:spPr bwMode="auto">
                  <a:xfrm>
                    <a:off x="1677988" y="1600200"/>
                    <a:ext cx="5862637"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000">
                      <a:solidFill>
                        <a:srgbClr val="000000"/>
                      </a:solidFill>
                    </a:endParaRPr>
                  </a:p>
                </p:txBody>
              </p:sp>
              <p:sp>
                <p:nvSpPr>
                  <p:cNvPr id="33" name="Oval 1142"/>
                  <p:cNvSpPr>
                    <a:spLocks noChangeArrowheads="1"/>
                  </p:cNvSpPr>
                  <p:nvPr/>
                </p:nvSpPr>
                <p:spPr bwMode="auto">
                  <a:xfrm>
                    <a:off x="466725" y="1725613"/>
                    <a:ext cx="1160463" cy="8572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solidFill>
                        <a:srgbClr val="000000"/>
                      </a:solidFill>
                    </a:endParaRPr>
                  </a:p>
                </p:txBody>
              </p:sp>
              <p:sp>
                <p:nvSpPr>
                  <p:cNvPr id="34" name="Oval 1143"/>
                  <p:cNvSpPr>
                    <a:spLocks noChangeArrowheads="1"/>
                  </p:cNvSpPr>
                  <p:nvPr/>
                </p:nvSpPr>
                <p:spPr bwMode="auto">
                  <a:xfrm>
                    <a:off x="4530725" y="1725613"/>
                    <a:ext cx="1160463" cy="8572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solidFill>
                        <a:srgbClr val="000000"/>
                      </a:solidFill>
                    </a:endParaRPr>
                  </a:p>
                </p:txBody>
              </p:sp>
            </p:grpSp>
          </p:grpSp>
          <p:sp>
            <p:nvSpPr>
              <p:cNvPr id="123" name="Down Arrow 122"/>
              <p:cNvSpPr/>
              <p:nvPr/>
            </p:nvSpPr>
            <p:spPr bwMode="auto">
              <a:xfrm rot="16200000">
                <a:off x="9193675" y="2099418"/>
                <a:ext cx="281941" cy="237550"/>
              </a:xfrm>
              <a:prstGeom prst="downArrow">
                <a:avLst/>
              </a:prstGeom>
              <a:solidFill>
                <a:schemeClr val="accent3">
                  <a:lumMod val="20000"/>
                  <a:lumOff val="80000"/>
                </a:schemeClr>
              </a:solidFill>
              <a:ln w="95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a:solidFill>
                    <a:srgbClr val="FF0000"/>
                  </a:solidFill>
                </a:endParaRPr>
              </a:p>
            </p:txBody>
          </p:sp>
          <p:sp>
            <p:nvSpPr>
              <p:cNvPr id="124" name="Down Arrow 123"/>
              <p:cNvSpPr/>
              <p:nvPr/>
            </p:nvSpPr>
            <p:spPr bwMode="auto">
              <a:xfrm rot="16200000">
                <a:off x="2073349" y="2101467"/>
                <a:ext cx="281941" cy="237550"/>
              </a:xfrm>
              <a:prstGeom prst="downArrow">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a:solidFill>
                    <a:srgbClr val="FF0000"/>
                  </a:solidFill>
                </a:endParaRPr>
              </a:p>
            </p:txBody>
          </p:sp>
        </p:grpSp>
        <p:grpSp>
          <p:nvGrpSpPr>
            <p:cNvPr id="82" name="Group 81"/>
            <p:cNvGrpSpPr>
              <a:grpSpLocks/>
            </p:cNvGrpSpPr>
            <p:nvPr/>
          </p:nvGrpSpPr>
          <p:grpSpPr bwMode="auto">
            <a:xfrm>
              <a:off x="3191543" y="4115908"/>
              <a:ext cx="4512465" cy="993469"/>
              <a:chOff x="1338263" y="1509712"/>
              <a:chExt cx="5106987" cy="1168498"/>
            </a:xfrm>
          </p:grpSpPr>
          <p:sp>
            <p:nvSpPr>
              <p:cNvPr id="83" name="Rectangle 82"/>
              <p:cNvSpPr/>
              <p:nvPr/>
            </p:nvSpPr>
            <p:spPr>
              <a:xfrm>
                <a:off x="1338263" y="1509713"/>
                <a:ext cx="2578100" cy="8112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solidFill>
                    <a:srgbClr val="FFFFFF"/>
                  </a:solidFill>
                </a:endParaRPr>
              </a:p>
            </p:txBody>
          </p:sp>
          <p:sp>
            <p:nvSpPr>
              <p:cNvPr id="84" name="Rectangle 83"/>
              <p:cNvSpPr/>
              <p:nvPr/>
            </p:nvSpPr>
            <p:spPr>
              <a:xfrm>
                <a:off x="3981450" y="1511300"/>
                <a:ext cx="2463800" cy="81597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a:solidFill>
                    <a:srgbClr val="FFFFFF"/>
                  </a:solidFill>
                </a:endParaRPr>
              </a:p>
            </p:txBody>
          </p:sp>
          <p:sp>
            <p:nvSpPr>
              <p:cNvPr id="85" name="TextBox 84"/>
              <p:cNvSpPr txBox="1"/>
              <p:nvPr/>
            </p:nvSpPr>
            <p:spPr>
              <a:xfrm>
                <a:off x="1695994" y="1509712"/>
                <a:ext cx="1868990" cy="760197"/>
              </a:xfrm>
              <a:prstGeom prst="rect">
                <a:avLst/>
              </a:prstGeom>
              <a:noFill/>
            </p:spPr>
            <p:txBody>
              <a:bodyPr wrap="none">
                <a:spAutoFit/>
              </a:bodyPr>
              <a:lstStyle/>
              <a:p>
                <a:pPr algn="ctr">
                  <a:defRPr/>
                </a:pPr>
                <a:r>
                  <a:rPr lang="en-US" sz="1200" dirty="0">
                    <a:solidFill>
                      <a:srgbClr val="FF0000"/>
                    </a:solidFill>
                  </a:rPr>
                  <a:t>Global </a:t>
                </a:r>
              </a:p>
              <a:p>
                <a:pPr algn="ctr">
                  <a:defRPr/>
                </a:pPr>
                <a:r>
                  <a:rPr lang="en-US" sz="1200" dirty="0">
                    <a:solidFill>
                      <a:srgbClr val="FF0000"/>
                    </a:solidFill>
                  </a:rPr>
                  <a:t>Crude and Feedstock</a:t>
                </a:r>
              </a:p>
              <a:p>
                <a:pPr algn="ctr">
                  <a:defRPr/>
                </a:pPr>
                <a:r>
                  <a:rPr lang="en-US" sz="1200" dirty="0">
                    <a:solidFill>
                      <a:srgbClr val="FF0000"/>
                    </a:solidFill>
                  </a:rPr>
                  <a:t>Market</a:t>
                </a:r>
              </a:p>
            </p:txBody>
          </p:sp>
          <p:sp>
            <p:nvSpPr>
              <p:cNvPr id="86" name="TextBox 85"/>
              <p:cNvSpPr txBox="1"/>
              <p:nvPr/>
            </p:nvSpPr>
            <p:spPr>
              <a:xfrm>
                <a:off x="4191430" y="1530350"/>
                <a:ext cx="2087267" cy="760197"/>
              </a:xfrm>
              <a:prstGeom prst="rect">
                <a:avLst/>
              </a:prstGeom>
              <a:noFill/>
            </p:spPr>
            <p:txBody>
              <a:bodyPr wrap="square">
                <a:spAutoFit/>
              </a:bodyPr>
              <a:lstStyle/>
              <a:p>
                <a:pPr algn="ctr">
                  <a:defRPr/>
                </a:pPr>
                <a:r>
                  <a:rPr lang="en-US" sz="1200" dirty="0" smtClean="0">
                    <a:solidFill>
                      <a:srgbClr val="FFC000"/>
                    </a:solidFill>
                  </a:rPr>
                  <a:t>Global</a:t>
                </a:r>
                <a:endParaRPr lang="en-US" sz="1200" dirty="0">
                  <a:solidFill>
                    <a:srgbClr val="FFC000"/>
                  </a:solidFill>
                </a:endParaRPr>
              </a:p>
              <a:p>
                <a:pPr algn="ctr">
                  <a:defRPr/>
                </a:pPr>
                <a:r>
                  <a:rPr lang="en-US" sz="1200" dirty="0">
                    <a:solidFill>
                      <a:srgbClr val="FFC000"/>
                    </a:solidFill>
                  </a:rPr>
                  <a:t>Products</a:t>
                </a:r>
              </a:p>
              <a:p>
                <a:pPr algn="ctr">
                  <a:defRPr/>
                </a:pPr>
                <a:r>
                  <a:rPr lang="en-US" sz="1200" dirty="0">
                    <a:solidFill>
                      <a:srgbClr val="FFC000"/>
                    </a:solidFill>
                  </a:rPr>
                  <a:t>Market</a:t>
                </a:r>
              </a:p>
            </p:txBody>
          </p:sp>
          <p:sp>
            <p:nvSpPr>
              <p:cNvPr id="87" name="Down Arrow 86"/>
              <p:cNvSpPr/>
              <p:nvPr/>
            </p:nvSpPr>
            <p:spPr>
              <a:xfrm>
                <a:off x="2405063" y="2398806"/>
                <a:ext cx="319087" cy="279401"/>
              </a:xfrm>
              <a:prstGeom prst="downArrow">
                <a:avLst/>
              </a:prstGeom>
              <a:solidFill>
                <a:srgbClr val="FFCCCC"/>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a:solidFill>
                    <a:srgbClr val="FF0000"/>
                  </a:solidFill>
                </a:endParaRPr>
              </a:p>
            </p:txBody>
          </p:sp>
          <p:sp>
            <p:nvSpPr>
              <p:cNvPr id="88" name="Down Arrow 87"/>
              <p:cNvSpPr/>
              <p:nvPr/>
            </p:nvSpPr>
            <p:spPr>
              <a:xfrm rot="10800000">
                <a:off x="2736850" y="2398808"/>
                <a:ext cx="317500" cy="279402"/>
              </a:xfrm>
              <a:prstGeom prst="downArrow">
                <a:avLst/>
              </a:prstGeom>
              <a:solidFill>
                <a:srgbClr val="FFCCCC"/>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a:solidFill>
                    <a:srgbClr val="FF0000"/>
                  </a:solidFill>
                </a:endParaRPr>
              </a:p>
            </p:txBody>
          </p:sp>
          <p:sp>
            <p:nvSpPr>
              <p:cNvPr id="89" name="Down Arrow 88"/>
              <p:cNvSpPr/>
              <p:nvPr/>
            </p:nvSpPr>
            <p:spPr>
              <a:xfrm>
                <a:off x="4957764" y="2398806"/>
                <a:ext cx="317500" cy="279401"/>
              </a:xfrm>
              <a:prstGeom prst="downArrow">
                <a:avLst/>
              </a:prstGeom>
              <a:solidFill>
                <a:srgbClr val="FFFFCC"/>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a:solidFill>
                    <a:srgbClr val="FF0000"/>
                  </a:solidFill>
                </a:endParaRPr>
              </a:p>
            </p:txBody>
          </p:sp>
          <p:sp>
            <p:nvSpPr>
              <p:cNvPr id="90" name="Down Arrow 89"/>
              <p:cNvSpPr/>
              <p:nvPr/>
            </p:nvSpPr>
            <p:spPr>
              <a:xfrm rot="10800000">
                <a:off x="5287963" y="2398806"/>
                <a:ext cx="319087" cy="279401"/>
              </a:xfrm>
              <a:prstGeom prst="downArrow">
                <a:avLst/>
              </a:prstGeom>
              <a:solidFill>
                <a:srgbClr val="FFFFCC"/>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a:solidFill>
                    <a:srgbClr val="FF0000"/>
                  </a:solidFill>
                </a:endParaRPr>
              </a:p>
            </p:txBody>
          </p:sp>
        </p:grpSp>
        <p:sp>
          <p:nvSpPr>
            <p:cNvPr id="2" name="TextBox 1"/>
            <p:cNvSpPr txBox="1"/>
            <p:nvPr/>
          </p:nvSpPr>
          <p:spPr>
            <a:xfrm>
              <a:off x="514826" y="1120948"/>
              <a:ext cx="6776279" cy="369332"/>
            </a:xfrm>
            <a:prstGeom prst="rect">
              <a:avLst/>
            </a:prstGeom>
            <a:noFill/>
          </p:spPr>
          <p:txBody>
            <a:bodyPr wrap="none" rtlCol="0">
              <a:spAutoFit/>
            </a:bodyPr>
            <a:lstStyle/>
            <a:p>
              <a:r>
                <a:rPr lang="en-GB" dirty="0" smtClean="0"/>
                <a:t>Earlier, we talked about the value chain and where trading fits in:</a:t>
              </a:r>
              <a:endParaRPr lang="en-GB" dirty="0"/>
            </a:p>
          </p:txBody>
        </p:sp>
      </p:grpSp>
      <p:sp>
        <p:nvSpPr>
          <p:cNvPr id="91" name="Rectangle 90"/>
          <p:cNvSpPr/>
          <p:nvPr/>
        </p:nvSpPr>
        <p:spPr>
          <a:xfrm>
            <a:off x="400833" y="6309837"/>
            <a:ext cx="1365337" cy="418181"/>
          </a:xfrm>
          <a:prstGeom prst="rect">
            <a:avLst/>
          </a:prstGeom>
          <a:solidFill>
            <a:schemeClr val="bg1"/>
          </a:solidFill>
          <a:ln>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07" name="TextBox 106"/>
          <p:cNvSpPr txBox="1"/>
          <p:nvPr/>
        </p:nvSpPr>
        <p:spPr>
          <a:xfrm>
            <a:off x="624876" y="5420226"/>
            <a:ext cx="9328195" cy="1200329"/>
          </a:xfrm>
          <a:prstGeom prst="rect">
            <a:avLst/>
          </a:prstGeom>
          <a:noFill/>
        </p:spPr>
        <p:txBody>
          <a:bodyPr wrap="none" rtlCol="0">
            <a:spAutoFit/>
          </a:bodyPr>
          <a:lstStyle/>
          <a:p>
            <a:r>
              <a:rPr lang="en-GB" dirty="0" smtClean="0"/>
              <a:t>So its worth taking 5-10 mins just to talk about how that interface is managed :</a:t>
            </a:r>
          </a:p>
          <a:p>
            <a:endParaRPr lang="en-GB" dirty="0"/>
          </a:p>
          <a:p>
            <a:pPr lvl="3"/>
            <a:r>
              <a:rPr lang="en-GB" dirty="0" smtClean="0"/>
              <a:t>How do we establish what our own value chain (refineries) requirements are</a:t>
            </a:r>
          </a:p>
          <a:p>
            <a:pPr lvl="3"/>
            <a:r>
              <a:rPr lang="en-GB" dirty="0" smtClean="0"/>
              <a:t>What imbalance will then need to be managed</a:t>
            </a:r>
            <a:endParaRPr lang="en-GB" dirty="0"/>
          </a:p>
        </p:txBody>
      </p:sp>
    </p:spTree>
    <p:extLst>
      <p:ext uri="{BB962C8B-B14F-4D97-AF65-F5344CB8AC3E}">
        <p14:creationId xmlns:p14="http://schemas.microsoft.com/office/powerpoint/2010/main" val="2937834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flipV="1">
            <a:off x="421341" y="853466"/>
            <a:ext cx="11296527" cy="10049"/>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21341" y="161202"/>
            <a:ext cx="13975429" cy="7078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defTabSz="544245" fontAlgn="base">
              <a:spcBef>
                <a:spcPct val="0"/>
              </a:spcBef>
              <a:spcAft>
                <a:spcPct val="0"/>
              </a:spcAft>
              <a:defRPr sz="4000"/>
            </a:lvl1pPr>
            <a:lvl2pPr defTabSz="544245" fontAlgn="base">
              <a:spcBef>
                <a:spcPct val="0"/>
              </a:spcBef>
              <a:spcAft>
                <a:spcPct val="0"/>
              </a:spcAft>
              <a:defRPr sz="3333">
                <a:latin typeface="Arial" charset="0"/>
                <a:ea typeface="ヒラギノ角ゴ Pro W3" charset="0"/>
                <a:cs typeface="Arial" charset="0"/>
              </a:defRPr>
            </a:lvl2pPr>
            <a:lvl3pPr defTabSz="544245" fontAlgn="base">
              <a:spcBef>
                <a:spcPct val="0"/>
              </a:spcBef>
              <a:spcAft>
                <a:spcPct val="0"/>
              </a:spcAft>
              <a:defRPr sz="3333">
                <a:latin typeface="Arial" charset="0"/>
                <a:ea typeface="ヒラギノ角ゴ Pro W3" charset="0"/>
                <a:cs typeface="Arial" charset="0"/>
              </a:defRPr>
            </a:lvl3pPr>
            <a:lvl4pPr defTabSz="544245" fontAlgn="base">
              <a:spcBef>
                <a:spcPct val="0"/>
              </a:spcBef>
              <a:spcAft>
                <a:spcPct val="0"/>
              </a:spcAft>
              <a:defRPr sz="3333">
                <a:latin typeface="Arial" charset="0"/>
                <a:ea typeface="ヒラギノ角ゴ Pro W3" charset="0"/>
                <a:cs typeface="Arial" charset="0"/>
              </a:defRPr>
            </a:lvl4pPr>
            <a:lvl5pPr defTabSz="544245" fontAlgn="base">
              <a:spcBef>
                <a:spcPct val="0"/>
              </a:spcBef>
              <a:spcAft>
                <a:spcPct val="0"/>
              </a:spcAft>
              <a:defRPr sz="3333">
                <a:latin typeface="Arial" charset="0"/>
                <a:ea typeface="ヒラギノ角ゴ Pro W3" charset="0"/>
                <a:cs typeface="Arial" charset="0"/>
              </a:defRPr>
            </a:lvl5pPr>
            <a:lvl6pPr marL="544245" defTabSz="544245" fontAlgn="base">
              <a:spcBef>
                <a:spcPct val="0"/>
              </a:spcBef>
              <a:spcAft>
                <a:spcPct val="0"/>
              </a:spcAft>
              <a:defRPr sz="3333">
                <a:latin typeface="Arial" charset="0"/>
                <a:ea typeface="ヒラギノ角ゴ Pro W3" charset="0"/>
              </a:defRPr>
            </a:lvl6pPr>
            <a:lvl7pPr marL="1088490" defTabSz="544245" fontAlgn="base">
              <a:spcBef>
                <a:spcPct val="0"/>
              </a:spcBef>
              <a:spcAft>
                <a:spcPct val="0"/>
              </a:spcAft>
              <a:defRPr sz="3333">
                <a:latin typeface="Arial" charset="0"/>
                <a:ea typeface="ヒラギノ角ゴ Pro W3" charset="0"/>
              </a:defRPr>
            </a:lvl7pPr>
            <a:lvl8pPr marL="1632735" defTabSz="544245" fontAlgn="base">
              <a:spcBef>
                <a:spcPct val="0"/>
              </a:spcBef>
              <a:spcAft>
                <a:spcPct val="0"/>
              </a:spcAft>
              <a:defRPr sz="3333">
                <a:latin typeface="Arial" charset="0"/>
                <a:ea typeface="ヒラギノ角ゴ Pro W3" charset="0"/>
              </a:defRPr>
            </a:lvl8pPr>
            <a:lvl9pPr marL="2176980" defTabSz="544245" fontAlgn="base">
              <a:spcBef>
                <a:spcPct val="0"/>
              </a:spcBef>
              <a:spcAft>
                <a:spcPct val="0"/>
              </a:spcAft>
              <a:defRPr sz="3333">
                <a:latin typeface="Arial" charset="0"/>
                <a:ea typeface="ヒラギノ角ゴ Pro W3" charset="0"/>
              </a:defRPr>
            </a:lvl9pPr>
          </a:lstStyle>
          <a:p>
            <a:r>
              <a:rPr lang="en-GB" sz="3200" dirty="0"/>
              <a:t>System Coverage – Economic modelling / crude signals / execution</a:t>
            </a:r>
          </a:p>
        </p:txBody>
      </p:sp>
      <p:sp>
        <p:nvSpPr>
          <p:cNvPr id="2" name="TextBox 1"/>
          <p:cNvSpPr txBox="1"/>
          <p:nvPr/>
        </p:nvSpPr>
        <p:spPr>
          <a:xfrm>
            <a:off x="485031" y="2347469"/>
            <a:ext cx="1912062" cy="1015663"/>
          </a:xfrm>
          <a:prstGeom prst="rect">
            <a:avLst/>
          </a:prstGeom>
          <a:noFill/>
        </p:spPr>
        <p:txBody>
          <a:bodyPr wrap="square" rtlCol="0">
            <a:spAutoFit/>
          </a:bodyPr>
          <a:lstStyle/>
          <a:p>
            <a:r>
              <a:rPr lang="en-GB" sz="1200" dirty="0" smtClean="0">
                <a:solidFill>
                  <a:prstClr val="black"/>
                </a:solidFill>
              </a:rPr>
              <a:t>Assemble model inputs..</a:t>
            </a:r>
          </a:p>
          <a:p>
            <a:endParaRPr lang="en-GB" sz="1200" dirty="0">
              <a:solidFill>
                <a:prstClr val="black"/>
              </a:solidFill>
            </a:endParaRPr>
          </a:p>
          <a:p>
            <a:r>
              <a:rPr lang="en-GB" sz="1200" dirty="0" smtClean="0">
                <a:solidFill>
                  <a:prstClr val="black"/>
                </a:solidFill>
              </a:rPr>
              <a:t>Including Crude and Product Price outlook meetings</a:t>
            </a:r>
            <a:endParaRPr lang="en-GB" sz="1200" dirty="0">
              <a:solidFill>
                <a:prstClr val="black"/>
              </a:solidFill>
            </a:endParaRPr>
          </a:p>
        </p:txBody>
      </p:sp>
      <p:cxnSp>
        <p:nvCxnSpPr>
          <p:cNvPr id="7" name="Straight Arrow Connector 6"/>
          <p:cNvCxnSpPr/>
          <p:nvPr/>
        </p:nvCxnSpPr>
        <p:spPr>
          <a:xfrm>
            <a:off x="703759" y="1928884"/>
            <a:ext cx="10731690" cy="272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540833" y="1238005"/>
            <a:ext cx="1343404" cy="646331"/>
          </a:xfrm>
          <a:prstGeom prst="rect">
            <a:avLst/>
          </a:prstGeom>
          <a:noFill/>
        </p:spPr>
        <p:txBody>
          <a:bodyPr wrap="square" rtlCol="0">
            <a:spAutoFit/>
          </a:bodyPr>
          <a:lstStyle/>
          <a:p>
            <a:pPr algn="ctr"/>
            <a:r>
              <a:rPr lang="en-GB" dirty="0" smtClean="0">
                <a:solidFill>
                  <a:prstClr val="black"/>
                </a:solidFill>
              </a:rPr>
              <a:t>Run-month M</a:t>
            </a:r>
            <a:endParaRPr lang="en-GB" dirty="0">
              <a:solidFill>
                <a:prstClr val="black"/>
              </a:solidFill>
            </a:endParaRPr>
          </a:p>
        </p:txBody>
      </p:sp>
      <p:sp>
        <p:nvSpPr>
          <p:cNvPr id="10" name="TextBox 9"/>
          <p:cNvSpPr txBox="1"/>
          <p:nvPr/>
        </p:nvSpPr>
        <p:spPr>
          <a:xfrm>
            <a:off x="8225263" y="1404494"/>
            <a:ext cx="1343404" cy="369332"/>
          </a:xfrm>
          <a:prstGeom prst="rect">
            <a:avLst/>
          </a:prstGeom>
          <a:noFill/>
        </p:spPr>
        <p:txBody>
          <a:bodyPr wrap="square" rtlCol="0">
            <a:spAutoFit/>
          </a:bodyPr>
          <a:lstStyle/>
          <a:p>
            <a:pPr algn="ctr"/>
            <a:r>
              <a:rPr lang="en-GB" dirty="0" smtClean="0">
                <a:solidFill>
                  <a:prstClr val="black"/>
                </a:solidFill>
              </a:rPr>
              <a:t>M+1</a:t>
            </a:r>
            <a:endParaRPr lang="en-GB" dirty="0">
              <a:solidFill>
                <a:prstClr val="black"/>
              </a:solidFill>
            </a:endParaRPr>
          </a:p>
        </p:txBody>
      </p:sp>
      <p:sp>
        <p:nvSpPr>
          <p:cNvPr id="11" name="TextBox 10"/>
          <p:cNvSpPr txBox="1"/>
          <p:nvPr/>
        </p:nvSpPr>
        <p:spPr>
          <a:xfrm>
            <a:off x="5675519" y="1384113"/>
            <a:ext cx="1343404" cy="369332"/>
          </a:xfrm>
          <a:prstGeom prst="rect">
            <a:avLst/>
          </a:prstGeom>
          <a:noFill/>
        </p:spPr>
        <p:txBody>
          <a:bodyPr wrap="square" rtlCol="0">
            <a:spAutoFit/>
          </a:bodyPr>
          <a:lstStyle/>
          <a:p>
            <a:pPr algn="ctr"/>
            <a:r>
              <a:rPr lang="en-GB" dirty="0" smtClean="0">
                <a:solidFill>
                  <a:prstClr val="black"/>
                </a:solidFill>
              </a:rPr>
              <a:t>M+2</a:t>
            </a:r>
            <a:endParaRPr lang="en-GB" dirty="0">
              <a:solidFill>
                <a:prstClr val="black"/>
              </a:solidFill>
            </a:endParaRPr>
          </a:p>
        </p:txBody>
      </p:sp>
      <p:sp>
        <p:nvSpPr>
          <p:cNvPr id="12" name="TextBox 11"/>
          <p:cNvSpPr txBox="1"/>
          <p:nvPr/>
        </p:nvSpPr>
        <p:spPr>
          <a:xfrm>
            <a:off x="528377" y="1408435"/>
            <a:ext cx="1343404" cy="369332"/>
          </a:xfrm>
          <a:prstGeom prst="rect">
            <a:avLst/>
          </a:prstGeom>
          <a:noFill/>
        </p:spPr>
        <p:txBody>
          <a:bodyPr wrap="square" rtlCol="0">
            <a:spAutoFit/>
          </a:bodyPr>
          <a:lstStyle/>
          <a:p>
            <a:pPr algn="ctr"/>
            <a:r>
              <a:rPr lang="en-GB" dirty="0" smtClean="0">
                <a:solidFill>
                  <a:prstClr val="black"/>
                </a:solidFill>
              </a:rPr>
              <a:t>M+4</a:t>
            </a:r>
            <a:endParaRPr lang="en-GB" dirty="0">
              <a:solidFill>
                <a:prstClr val="black"/>
              </a:solidFill>
            </a:endParaRPr>
          </a:p>
        </p:txBody>
      </p:sp>
      <p:sp>
        <p:nvSpPr>
          <p:cNvPr id="13" name="TextBox 12"/>
          <p:cNvSpPr txBox="1"/>
          <p:nvPr/>
        </p:nvSpPr>
        <p:spPr>
          <a:xfrm>
            <a:off x="3125775" y="1401735"/>
            <a:ext cx="1343404" cy="369332"/>
          </a:xfrm>
          <a:prstGeom prst="rect">
            <a:avLst/>
          </a:prstGeom>
          <a:noFill/>
        </p:spPr>
        <p:txBody>
          <a:bodyPr wrap="square" rtlCol="0">
            <a:spAutoFit/>
          </a:bodyPr>
          <a:lstStyle/>
          <a:p>
            <a:pPr algn="ctr"/>
            <a:r>
              <a:rPr lang="en-GB" dirty="0" smtClean="0">
                <a:solidFill>
                  <a:prstClr val="black"/>
                </a:solidFill>
              </a:rPr>
              <a:t>M+3</a:t>
            </a:r>
            <a:endParaRPr lang="en-GB" dirty="0">
              <a:solidFill>
                <a:prstClr val="black"/>
              </a:solidFill>
            </a:endParaRPr>
          </a:p>
        </p:txBody>
      </p:sp>
      <p:sp>
        <p:nvSpPr>
          <p:cNvPr id="15" name="TextBox 14"/>
          <p:cNvSpPr txBox="1"/>
          <p:nvPr/>
        </p:nvSpPr>
        <p:spPr>
          <a:xfrm>
            <a:off x="2497628" y="2351741"/>
            <a:ext cx="2599697" cy="2677656"/>
          </a:xfrm>
          <a:prstGeom prst="rect">
            <a:avLst/>
          </a:prstGeom>
          <a:noFill/>
        </p:spPr>
        <p:txBody>
          <a:bodyPr wrap="square" rtlCol="0">
            <a:spAutoFit/>
          </a:bodyPr>
          <a:lstStyle/>
          <a:p>
            <a:r>
              <a:rPr lang="en-GB" sz="1200" dirty="0" smtClean="0">
                <a:solidFill>
                  <a:prstClr val="black"/>
                </a:solidFill>
              </a:rPr>
              <a:t>Circuit Economist develops Strategy – reviews with Optimisers, Refinery Co-ordination and Traders</a:t>
            </a:r>
          </a:p>
          <a:p>
            <a:endParaRPr lang="en-GB" sz="1200" dirty="0">
              <a:solidFill>
                <a:prstClr val="black"/>
              </a:solidFill>
            </a:endParaRPr>
          </a:p>
          <a:p>
            <a:r>
              <a:rPr lang="en-GB" sz="1200" dirty="0" smtClean="0">
                <a:solidFill>
                  <a:prstClr val="black"/>
                </a:solidFill>
              </a:rPr>
              <a:t>Site Crude Scheduler develops “schedule” for replenishment in ORION based on base crude slate / run-rate</a:t>
            </a:r>
          </a:p>
          <a:p>
            <a:endParaRPr lang="en-GB" sz="1200" dirty="0">
              <a:solidFill>
                <a:prstClr val="black"/>
              </a:solidFill>
            </a:endParaRPr>
          </a:p>
          <a:p>
            <a:r>
              <a:rPr lang="en-GB" sz="1200" dirty="0" smtClean="0">
                <a:solidFill>
                  <a:prstClr val="black"/>
                </a:solidFill>
              </a:rPr>
              <a:t>First pass signals available (typically on HOLD, or “</a:t>
            </a:r>
            <a:r>
              <a:rPr lang="en-GB" sz="1200" b="1" dirty="0" smtClean="0">
                <a:solidFill>
                  <a:srgbClr val="FF0000"/>
                </a:solidFill>
              </a:rPr>
              <a:t>OP</a:t>
            </a:r>
            <a:r>
              <a:rPr lang="en-GB" sz="1200" dirty="0" smtClean="0">
                <a:solidFill>
                  <a:prstClr val="black"/>
                </a:solidFill>
              </a:rPr>
              <a:t>” in GOM terms)</a:t>
            </a:r>
          </a:p>
          <a:p>
            <a:endParaRPr lang="en-GB" sz="1200" dirty="0">
              <a:solidFill>
                <a:prstClr val="black"/>
              </a:solidFill>
            </a:endParaRPr>
          </a:p>
          <a:p>
            <a:r>
              <a:rPr lang="en-GB" sz="1200" dirty="0" smtClean="0">
                <a:solidFill>
                  <a:prstClr val="black"/>
                </a:solidFill>
              </a:rPr>
              <a:t>Specific Economics can be run at this stage if needed (e.g. WAF, ECAN)</a:t>
            </a:r>
          </a:p>
        </p:txBody>
      </p:sp>
      <p:sp>
        <p:nvSpPr>
          <p:cNvPr id="16" name="TextBox 15"/>
          <p:cNvSpPr txBox="1"/>
          <p:nvPr/>
        </p:nvSpPr>
        <p:spPr>
          <a:xfrm>
            <a:off x="2670412" y="1006475"/>
            <a:ext cx="2064682" cy="369332"/>
          </a:xfrm>
          <a:prstGeom prst="rect">
            <a:avLst/>
          </a:prstGeom>
          <a:noFill/>
        </p:spPr>
        <p:txBody>
          <a:bodyPr wrap="square" rtlCol="0">
            <a:spAutoFit/>
          </a:bodyPr>
          <a:lstStyle/>
          <a:p>
            <a:pPr algn="ctr"/>
            <a:r>
              <a:rPr lang="en-GB" dirty="0" smtClean="0">
                <a:solidFill>
                  <a:prstClr val="black"/>
                </a:solidFill>
              </a:rPr>
              <a:t>Long-term price-set</a:t>
            </a:r>
            <a:endParaRPr lang="en-GB" dirty="0">
              <a:solidFill>
                <a:prstClr val="black"/>
              </a:solidFill>
            </a:endParaRPr>
          </a:p>
        </p:txBody>
      </p:sp>
      <p:sp>
        <p:nvSpPr>
          <p:cNvPr id="17" name="TextBox 16"/>
          <p:cNvSpPr txBox="1"/>
          <p:nvPr/>
        </p:nvSpPr>
        <p:spPr>
          <a:xfrm>
            <a:off x="5365844" y="994471"/>
            <a:ext cx="2064682" cy="369332"/>
          </a:xfrm>
          <a:prstGeom prst="rect">
            <a:avLst/>
          </a:prstGeom>
          <a:noFill/>
        </p:spPr>
        <p:txBody>
          <a:bodyPr wrap="square" rtlCol="0">
            <a:spAutoFit/>
          </a:bodyPr>
          <a:lstStyle/>
          <a:p>
            <a:pPr algn="ctr"/>
            <a:r>
              <a:rPr lang="en-GB" dirty="0" smtClean="0">
                <a:solidFill>
                  <a:prstClr val="black"/>
                </a:solidFill>
              </a:rPr>
              <a:t>Near-term price-set</a:t>
            </a:r>
            <a:endParaRPr lang="en-GB" dirty="0">
              <a:solidFill>
                <a:prstClr val="black"/>
              </a:solidFill>
            </a:endParaRPr>
          </a:p>
        </p:txBody>
      </p:sp>
      <p:sp>
        <p:nvSpPr>
          <p:cNvPr id="18" name="TextBox 17"/>
          <p:cNvSpPr txBox="1"/>
          <p:nvPr/>
        </p:nvSpPr>
        <p:spPr>
          <a:xfrm>
            <a:off x="5205079" y="2324581"/>
            <a:ext cx="2599697" cy="4339650"/>
          </a:xfrm>
          <a:prstGeom prst="rect">
            <a:avLst/>
          </a:prstGeom>
          <a:noFill/>
        </p:spPr>
        <p:txBody>
          <a:bodyPr wrap="square" rtlCol="0">
            <a:spAutoFit/>
          </a:bodyPr>
          <a:lstStyle/>
          <a:p>
            <a:r>
              <a:rPr lang="en-GB" sz="1200" dirty="0" smtClean="0">
                <a:solidFill>
                  <a:prstClr val="black"/>
                </a:solidFill>
              </a:rPr>
              <a:t>Revised price / demand outlook</a:t>
            </a:r>
          </a:p>
          <a:p>
            <a:endParaRPr lang="en-GB" sz="1200" dirty="0">
              <a:solidFill>
                <a:prstClr val="black"/>
              </a:solidFill>
            </a:endParaRPr>
          </a:p>
          <a:p>
            <a:r>
              <a:rPr lang="en-GB" sz="1200" dirty="0" smtClean="0">
                <a:solidFill>
                  <a:prstClr val="black"/>
                </a:solidFill>
              </a:rPr>
              <a:t>Update strategy</a:t>
            </a:r>
          </a:p>
          <a:p>
            <a:endParaRPr lang="en-GB" sz="1200" dirty="0">
              <a:solidFill>
                <a:prstClr val="black"/>
              </a:solidFill>
            </a:endParaRPr>
          </a:p>
          <a:p>
            <a:r>
              <a:rPr lang="en-GB" sz="1200" dirty="0" smtClean="0">
                <a:solidFill>
                  <a:prstClr val="black"/>
                </a:solidFill>
              </a:rPr>
              <a:t>Prompt focus on AG economics</a:t>
            </a:r>
          </a:p>
          <a:p>
            <a:endParaRPr lang="en-GB" sz="1200" dirty="0">
              <a:solidFill>
                <a:prstClr val="black"/>
              </a:solidFill>
            </a:endParaRPr>
          </a:p>
          <a:p>
            <a:r>
              <a:rPr lang="en-GB" sz="1200" dirty="0" smtClean="0">
                <a:solidFill>
                  <a:prstClr val="black"/>
                </a:solidFill>
              </a:rPr>
              <a:t>With AG strategy clear, Circuit Economist commences detailed economics for remaining crude.</a:t>
            </a:r>
          </a:p>
          <a:p>
            <a:endParaRPr lang="en-GB" sz="1200" dirty="0">
              <a:solidFill>
                <a:prstClr val="black"/>
              </a:solidFill>
            </a:endParaRPr>
          </a:p>
          <a:p>
            <a:r>
              <a:rPr lang="en-GB" sz="1200" dirty="0" smtClean="0">
                <a:solidFill>
                  <a:prstClr val="black"/>
                </a:solidFill>
              </a:rPr>
              <a:t>Based on above, site Crude scheduler revises schedule, updating Signals.</a:t>
            </a:r>
            <a:endParaRPr lang="en-GB" sz="1200" dirty="0">
              <a:solidFill>
                <a:prstClr val="black"/>
              </a:solidFill>
            </a:endParaRPr>
          </a:p>
          <a:p>
            <a:endParaRPr lang="en-GB" sz="1200" dirty="0">
              <a:solidFill>
                <a:prstClr val="black"/>
              </a:solidFill>
            </a:endParaRPr>
          </a:p>
          <a:p>
            <a:r>
              <a:rPr lang="en-GB" sz="1200" dirty="0" smtClean="0">
                <a:solidFill>
                  <a:prstClr val="black"/>
                </a:solidFill>
              </a:rPr>
              <a:t>Signals updated (and now typically moving to FIRM, or “</a:t>
            </a:r>
            <a:r>
              <a:rPr lang="en-GB" sz="1200" b="1" dirty="0" smtClean="0">
                <a:solidFill>
                  <a:srgbClr val="FF0000"/>
                </a:solidFill>
              </a:rPr>
              <a:t>SIG</a:t>
            </a:r>
            <a:r>
              <a:rPr lang="en-GB" sz="1200" dirty="0" smtClean="0">
                <a:solidFill>
                  <a:prstClr val="black"/>
                </a:solidFill>
              </a:rPr>
              <a:t>” in GOM terms)</a:t>
            </a:r>
          </a:p>
          <a:p>
            <a:endParaRPr lang="en-GB" sz="1200" dirty="0">
              <a:solidFill>
                <a:prstClr val="black"/>
              </a:solidFill>
            </a:endParaRPr>
          </a:p>
          <a:p>
            <a:r>
              <a:rPr lang="en-GB" sz="1200" dirty="0" smtClean="0">
                <a:solidFill>
                  <a:prstClr val="black"/>
                </a:solidFill>
              </a:rPr>
              <a:t>Optimiser / Trader interaction on coverage and </a:t>
            </a:r>
            <a:r>
              <a:rPr lang="en-GB" sz="1200" dirty="0" err="1" smtClean="0">
                <a:solidFill>
                  <a:prstClr val="black"/>
                </a:solidFill>
              </a:rPr>
              <a:t>Reoptimisation</a:t>
            </a:r>
            <a:r>
              <a:rPr lang="en-GB" sz="1200" dirty="0" smtClean="0">
                <a:solidFill>
                  <a:prstClr val="black"/>
                </a:solidFill>
              </a:rPr>
              <a:t> – cross-desk discussion.</a:t>
            </a:r>
          </a:p>
          <a:p>
            <a:endParaRPr lang="en-GB" sz="1200" dirty="0">
              <a:solidFill>
                <a:prstClr val="black"/>
              </a:solidFill>
            </a:endParaRPr>
          </a:p>
          <a:p>
            <a:r>
              <a:rPr lang="en-GB" sz="1200" dirty="0" smtClean="0">
                <a:solidFill>
                  <a:prstClr val="black"/>
                </a:solidFill>
              </a:rPr>
              <a:t>Continue to review validity of strategy, updating economics and signals</a:t>
            </a:r>
          </a:p>
        </p:txBody>
      </p:sp>
      <p:sp>
        <p:nvSpPr>
          <p:cNvPr id="19" name="TextBox 18"/>
          <p:cNvSpPr txBox="1"/>
          <p:nvPr/>
        </p:nvSpPr>
        <p:spPr>
          <a:xfrm>
            <a:off x="10954385" y="1934800"/>
            <a:ext cx="996287" cy="369332"/>
          </a:xfrm>
          <a:prstGeom prst="rect">
            <a:avLst/>
          </a:prstGeom>
          <a:noFill/>
        </p:spPr>
        <p:txBody>
          <a:bodyPr wrap="square" rtlCol="0">
            <a:spAutoFit/>
          </a:bodyPr>
          <a:lstStyle/>
          <a:p>
            <a:r>
              <a:rPr lang="en-GB" dirty="0" smtClean="0">
                <a:solidFill>
                  <a:prstClr val="black"/>
                </a:solidFill>
              </a:rPr>
              <a:t>Feb</a:t>
            </a:r>
            <a:endParaRPr lang="en-GB" dirty="0">
              <a:solidFill>
                <a:prstClr val="black"/>
              </a:solidFill>
            </a:endParaRPr>
          </a:p>
        </p:txBody>
      </p:sp>
      <p:sp>
        <p:nvSpPr>
          <p:cNvPr id="20" name="TextBox 19"/>
          <p:cNvSpPr txBox="1"/>
          <p:nvPr/>
        </p:nvSpPr>
        <p:spPr>
          <a:xfrm>
            <a:off x="8671259" y="1948447"/>
            <a:ext cx="996287" cy="369332"/>
          </a:xfrm>
          <a:prstGeom prst="rect">
            <a:avLst/>
          </a:prstGeom>
          <a:noFill/>
        </p:spPr>
        <p:txBody>
          <a:bodyPr wrap="square" rtlCol="0">
            <a:spAutoFit/>
          </a:bodyPr>
          <a:lstStyle/>
          <a:p>
            <a:r>
              <a:rPr lang="en-GB" dirty="0" smtClean="0">
                <a:solidFill>
                  <a:prstClr val="black"/>
                </a:solidFill>
              </a:rPr>
              <a:t>Jan</a:t>
            </a:r>
            <a:endParaRPr lang="en-GB" dirty="0">
              <a:solidFill>
                <a:prstClr val="black"/>
              </a:solidFill>
            </a:endParaRPr>
          </a:p>
        </p:txBody>
      </p:sp>
      <p:sp>
        <p:nvSpPr>
          <p:cNvPr id="21" name="TextBox 20"/>
          <p:cNvSpPr txBox="1"/>
          <p:nvPr/>
        </p:nvSpPr>
        <p:spPr>
          <a:xfrm>
            <a:off x="6050503" y="1993509"/>
            <a:ext cx="996287" cy="369332"/>
          </a:xfrm>
          <a:prstGeom prst="rect">
            <a:avLst/>
          </a:prstGeom>
          <a:noFill/>
        </p:spPr>
        <p:txBody>
          <a:bodyPr wrap="square" rtlCol="0">
            <a:spAutoFit/>
          </a:bodyPr>
          <a:lstStyle/>
          <a:p>
            <a:r>
              <a:rPr lang="en-GB" dirty="0" smtClean="0">
                <a:solidFill>
                  <a:prstClr val="black"/>
                </a:solidFill>
              </a:rPr>
              <a:t>Dec</a:t>
            </a:r>
            <a:endParaRPr lang="en-GB" dirty="0">
              <a:solidFill>
                <a:prstClr val="black"/>
              </a:solidFill>
            </a:endParaRPr>
          </a:p>
        </p:txBody>
      </p:sp>
      <p:sp>
        <p:nvSpPr>
          <p:cNvPr id="22" name="TextBox 21"/>
          <p:cNvSpPr txBox="1"/>
          <p:nvPr/>
        </p:nvSpPr>
        <p:spPr>
          <a:xfrm>
            <a:off x="879228" y="1946952"/>
            <a:ext cx="996287" cy="369332"/>
          </a:xfrm>
          <a:prstGeom prst="rect">
            <a:avLst/>
          </a:prstGeom>
          <a:noFill/>
        </p:spPr>
        <p:txBody>
          <a:bodyPr wrap="square" rtlCol="0">
            <a:spAutoFit/>
          </a:bodyPr>
          <a:lstStyle/>
          <a:p>
            <a:r>
              <a:rPr lang="en-GB" dirty="0" smtClean="0">
                <a:solidFill>
                  <a:prstClr val="black"/>
                </a:solidFill>
              </a:rPr>
              <a:t>Oct</a:t>
            </a:r>
            <a:endParaRPr lang="en-GB" dirty="0">
              <a:solidFill>
                <a:prstClr val="black"/>
              </a:solidFill>
            </a:endParaRPr>
          </a:p>
        </p:txBody>
      </p:sp>
      <p:sp>
        <p:nvSpPr>
          <p:cNvPr id="24" name="TextBox 23"/>
          <p:cNvSpPr txBox="1"/>
          <p:nvPr/>
        </p:nvSpPr>
        <p:spPr>
          <a:xfrm>
            <a:off x="3522224" y="1972732"/>
            <a:ext cx="996287" cy="369332"/>
          </a:xfrm>
          <a:prstGeom prst="rect">
            <a:avLst/>
          </a:prstGeom>
          <a:noFill/>
        </p:spPr>
        <p:txBody>
          <a:bodyPr wrap="square" rtlCol="0">
            <a:spAutoFit/>
          </a:bodyPr>
          <a:lstStyle/>
          <a:p>
            <a:r>
              <a:rPr lang="en-GB" dirty="0" smtClean="0">
                <a:solidFill>
                  <a:prstClr val="black"/>
                </a:solidFill>
              </a:rPr>
              <a:t>Nov</a:t>
            </a:r>
            <a:endParaRPr lang="en-GB" dirty="0">
              <a:solidFill>
                <a:prstClr val="black"/>
              </a:solidFill>
            </a:endParaRPr>
          </a:p>
        </p:txBody>
      </p:sp>
      <p:sp>
        <p:nvSpPr>
          <p:cNvPr id="25" name="TextBox 24"/>
          <p:cNvSpPr txBox="1"/>
          <p:nvPr/>
        </p:nvSpPr>
        <p:spPr>
          <a:xfrm>
            <a:off x="7677079" y="1005480"/>
            <a:ext cx="2226646" cy="369332"/>
          </a:xfrm>
          <a:prstGeom prst="rect">
            <a:avLst/>
          </a:prstGeom>
          <a:noFill/>
        </p:spPr>
        <p:txBody>
          <a:bodyPr wrap="square" rtlCol="0">
            <a:spAutoFit/>
          </a:bodyPr>
          <a:lstStyle/>
          <a:p>
            <a:pPr algn="ctr"/>
            <a:r>
              <a:rPr lang="en-GB" dirty="0" smtClean="0">
                <a:solidFill>
                  <a:prstClr val="black"/>
                </a:solidFill>
              </a:rPr>
              <a:t>“PPFV-High” price-set</a:t>
            </a:r>
            <a:endParaRPr lang="en-GB" dirty="0">
              <a:solidFill>
                <a:prstClr val="black"/>
              </a:solidFill>
            </a:endParaRPr>
          </a:p>
        </p:txBody>
      </p:sp>
      <p:sp>
        <p:nvSpPr>
          <p:cNvPr id="26" name="TextBox 25"/>
          <p:cNvSpPr txBox="1"/>
          <p:nvPr/>
        </p:nvSpPr>
        <p:spPr>
          <a:xfrm>
            <a:off x="10099212" y="974431"/>
            <a:ext cx="2226646" cy="369332"/>
          </a:xfrm>
          <a:prstGeom prst="rect">
            <a:avLst/>
          </a:prstGeom>
          <a:noFill/>
        </p:spPr>
        <p:txBody>
          <a:bodyPr wrap="square" rtlCol="0">
            <a:spAutoFit/>
          </a:bodyPr>
          <a:lstStyle/>
          <a:p>
            <a:pPr algn="ctr"/>
            <a:r>
              <a:rPr lang="en-GB" dirty="0" smtClean="0">
                <a:solidFill>
                  <a:prstClr val="black"/>
                </a:solidFill>
              </a:rPr>
              <a:t>PPFV price-set</a:t>
            </a:r>
            <a:endParaRPr lang="en-GB" dirty="0">
              <a:solidFill>
                <a:prstClr val="black"/>
              </a:solidFill>
            </a:endParaRPr>
          </a:p>
        </p:txBody>
      </p:sp>
      <p:sp>
        <p:nvSpPr>
          <p:cNvPr id="27" name="TextBox 26"/>
          <p:cNvSpPr txBox="1"/>
          <p:nvPr/>
        </p:nvSpPr>
        <p:spPr>
          <a:xfrm>
            <a:off x="7804776" y="2309395"/>
            <a:ext cx="2599697" cy="3785652"/>
          </a:xfrm>
          <a:prstGeom prst="rect">
            <a:avLst/>
          </a:prstGeom>
          <a:noFill/>
        </p:spPr>
        <p:txBody>
          <a:bodyPr wrap="square" rtlCol="0">
            <a:spAutoFit/>
          </a:bodyPr>
          <a:lstStyle/>
          <a:p>
            <a:r>
              <a:rPr lang="en-GB" sz="1200" dirty="0" smtClean="0">
                <a:solidFill>
                  <a:prstClr val="black"/>
                </a:solidFill>
              </a:rPr>
              <a:t>Revised price / demand outlook</a:t>
            </a:r>
          </a:p>
          <a:p>
            <a:endParaRPr lang="en-GB" sz="1200" dirty="0">
              <a:solidFill>
                <a:prstClr val="black"/>
              </a:solidFill>
            </a:endParaRPr>
          </a:p>
          <a:p>
            <a:r>
              <a:rPr lang="en-GB" sz="1200" dirty="0" smtClean="0">
                <a:solidFill>
                  <a:prstClr val="black"/>
                </a:solidFill>
              </a:rPr>
              <a:t>Update strategy with crude coverage already done</a:t>
            </a:r>
          </a:p>
          <a:p>
            <a:endParaRPr lang="en-GB" sz="1200" dirty="0">
              <a:solidFill>
                <a:prstClr val="black"/>
              </a:solidFill>
            </a:endParaRPr>
          </a:p>
          <a:p>
            <a:r>
              <a:rPr lang="en-GB" sz="1200" dirty="0" smtClean="0">
                <a:solidFill>
                  <a:prstClr val="black"/>
                </a:solidFill>
              </a:rPr>
              <a:t>Focus on remaining coverage – including Agility around marginally economic crude runs etc.</a:t>
            </a:r>
          </a:p>
          <a:p>
            <a:endParaRPr lang="en-GB" sz="1200" dirty="0" smtClean="0">
              <a:solidFill>
                <a:prstClr val="black"/>
              </a:solidFill>
            </a:endParaRPr>
          </a:p>
          <a:p>
            <a:r>
              <a:rPr lang="en-GB" sz="1200" dirty="0" smtClean="0">
                <a:solidFill>
                  <a:prstClr val="black"/>
                </a:solidFill>
              </a:rPr>
              <a:t>Focus on Regional inter-site transfers / non-crude feedstocks / </a:t>
            </a:r>
            <a:r>
              <a:rPr lang="en-GB" sz="1200" dirty="0" err="1" smtClean="0">
                <a:solidFill>
                  <a:prstClr val="black"/>
                </a:solidFill>
              </a:rPr>
              <a:t>blendhubs</a:t>
            </a:r>
            <a:r>
              <a:rPr lang="en-GB" sz="1200" dirty="0" smtClean="0">
                <a:solidFill>
                  <a:prstClr val="black"/>
                </a:solidFill>
              </a:rPr>
              <a:t> / product strategies</a:t>
            </a:r>
          </a:p>
          <a:p>
            <a:endParaRPr lang="en-GB" sz="1200" dirty="0">
              <a:solidFill>
                <a:prstClr val="black"/>
              </a:solidFill>
            </a:endParaRPr>
          </a:p>
          <a:p>
            <a:r>
              <a:rPr lang="en-GB" sz="1200" dirty="0" smtClean="0">
                <a:solidFill>
                  <a:prstClr val="black"/>
                </a:solidFill>
              </a:rPr>
              <a:t>Finalise Signals / finalise coverage </a:t>
            </a:r>
            <a:r>
              <a:rPr lang="en-GB" sz="1200" dirty="0">
                <a:solidFill>
                  <a:prstClr val="black"/>
                </a:solidFill>
              </a:rPr>
              <a:t>(and now typically moving to </a:t>
            </a:r>
            <a:r>
              <a:rPr lang="en-GB" sz="1200" dirty="0" smtClean="0">
                <a:solidFill>
                  <a:prstClr val="black"/>
                </a:solidFill>
              </a:rPr>
              <a:t>“</a:t>
            </a:r>
            <a:r>
              <a:rPr lang="en-GB" sz="1200" b="1" dirty="0" smtClean="0">
                <a:solidFill>
                  <a:srgbClr val="FF0000"/>
                </a:solidFill>
              </a:rPr>
              <a:t>COV</a:t>
            </a:r>
            <a:r>
              <a:rPr lang="en-GB" sz="1200" dirty="0" smtClean="0">
                <a:solidFill>
                  <a:prstClr val="black"/>
                </a:solidFill>
              </a:rPr>
              <a:t>” when the crude is bought and “</a:t>
            </a:r>
            <a:r>
              <a:rPr lang="en-GB" sz="1200" b="1" dirty="0" smtClean="0">
                <a:solidFill>
                  <a:srgbClr val="FF0000"/>
                </a:solidFill>
              </a:rPr>
              <a:t>SCH</a:t>
            </a:r>
            <a:r>
              <a:rPr lang="en-GB" sz="1200" dirty="0" smtClean="0">
                <a:solidFill>
                  <a:prstClr val="black"/>
                </a:solidFill>
              </a:rPr>
              <a:t>” when the ship/logistics have been arranged)</a:t>
            </a:r>
            <a:endParaRPr lang="en-GB" sz="1200" dirty="0">
              <a:solidFill>
                <a:prstClr val="black"/>
              </a:solidFill>
            </a:endParaRPr>
          </a:p>
          <a:p>
            <a:endParaRPr lang="en-GB" sz="1200" dirty="0" smtClean="0">
              <a:solidFill>
                <a:prstClr val="black"/>
              </a:solidFill>
            </a:endParaRPr>
          </a:p>
          <a:p>
            <a:endParaRPr lang="en-GB" sz="1200" dirty="0">
              <a:solidFill>
                <a:prstClr val="black"/>
              </a:solidFill>
            </a:endParaRPr>
          </a:p>
          <a:p>
            <a:endParaRPr lang="en-GB" sz="1200" dirty="0" smtClean="0">
              <a:solidFill>
                <a:prstClr val="black"/>
              </a:solidFill>
            </a:endParaRPr>
          </a:p>
        </p:txBody>
      </p:sp>
      <p:sp>
        <p:nvSpPr>
          <p:cNvPr id="28" name="TextBox 27"/>
          <p:cNvSpPr txBox="1"/>
          <p:nvPr/>
        </p:nvSpPr>
        <p:spPr>
          <a:xfrm>
            <a:off x="10624347" y="2304132"/>
            <a:ext cx="1344304" cy="1384995"/>
          </a:xfrm>
          <a:prstGeom prst="rect">
            <a:avLst/>
          </a:prstGeom>
          <a:noFill/>
        </p:spPr>
        <p:txBody>
          <a:bodyPr wrap="square" rtlCol="0">
            <a:spAutoFit/>
          </a:bodyPr>
          <a:lstStyle/>
          <a:p>
            <a:r>
              <a:rPr lang="en-GB" sz="1200" dirty="0" smtClean="0">
                <a:solidFill>
                  <a:prstClr val="black"/>
                </a:solidFill>
              </a:rPr>
              <a:t>Site Economist and schedulers fine-tune plans for Operation to execute</a:t>
            </a:r>
          </a:p>
          <a:p>
            <a:endParaRPr lang="en-GB" sz="1200" dirty="0">
              <a:solidFill>
                <a:prstClr val="black"/>
              </a:solidFill>
            </a:endParaRPr>
          </a:p>
          <a:p>
            <a:endParaRPr lang="en-GB" sz="1200" dirty="0" smtClean="0">
              <a:solidFill>
                <a:prstClr val="black"/>
              </a:solidFill>
            </a:endParaRPr>
          </a:p>
        </p:txBody>
      </p:sp>
    </p:spTree>
    <p:extLst>
      <p:ext uri="{BB962C8B-B14F-4D97-AF65-F5344CB8AC3E}">
        <p14:creationId xmlns:p14="http://schemas.microsoft.com/office/powerpoint/2010/main" val="3786835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5" name="Group 4"/>
          <p:cNvGrpSpPr>
            <a:grpSpLocks/>
          </p:cNvGrpSpPr>
          <p:nvPr/>
        </p:nvGrpSpPr>
        <p:grpSpPr bwMode="auto">
          <a:xfrm>
            <a:off x="222837" y="2973539"/>
            <a:ext cx="11602891" cy="2758750"/>
            <a:chOff x="242888" y="3789363"/>
            <a:chExt cx="8793162" cy="2663825"/>
          </a:xfrm>
        </p:grpSpPr>
        <p:sp>
          <p:nvSpPr>
            <p:cNvPr id="6" name="Rectangle 5"/>
            <p:cNvSpPr/>
            <p:nvPr/>
          </p:nvSpPr>
          <p:spPr>
            <a:xfrm>
              <a:off x="242888" y="3789363"/>
              <a:ext cx="8793162" cy="2663825"/>
            </a:xfrm>
            <a:prstGeom prst="rect">
              <a:avLst/>
            </a:prstGeom>
            <a:solidFill>
              <a:schemeClr val="bg2">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dirty="0">
                <a:solidFill>
                  <a:srgbClr val="FFFFFF"/>
                </a:solidFill>
              </a:endParaRPr>
            </a:p>
          </p:txBody>
        </p:sp>
        <p:grpSp>
          <p:nvGrpSpPr>
            <p:cNvPr id="23560" name="Group 34"/>
            <p:cNvGrpSpPr>
              <a:grpSpLocks/>
            </p:cNvGrpSpPr>
            <p:nvPr/>
          </p:nvGrpSpPr>
          <p:grpSpPr bwMode="auto">
            <a:xfrm>
              <a:off x="1563688" y="4041775"/>
              <a:ext cx="7294562" cy="1908175"/>
              <a:chOff x="698916" y="1196752"/>
              <a:chExt cx="7977540" cy="4930417"/>
            </a:xfrm>
          </p:grpSpPr>
          <p:cxnSp>
            <p:nvCxnSpPr>
              <p:cNvPr id="60" name="Straight Connector 59"/>
              <p:cNvCxnSpPr/>
              <p:nvPr/>
            </p:nvCxnSpPr>
            <p:spPr>
              <a:xfrm>
                <a:off x="8675671" y="1196755"/>
                <a:ext cx="0" cy="48976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884379" y="1196755"/>
                <a:ext cx="0" cy="48976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099997" y="1196755"/>
                <a:ext cx="0" cy="48976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293155" y="1196755"/>
                <a:ext cx="0" cy="48976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494952" y="1196755"/>
                <a:ext cx="0" cy="48976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4682927" y="1196755"/>
                <a:ext cx="0" cy="48976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874357" y="1196755"/>
                <a:ext cx="0" cy="48976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083064" y="1196755"/>
                <a:ext cx="0" cy="48976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290043" y="1196755"/>
                <a:ext cx="0" cy="48976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490113" y="1196755"/>
                <a:ext cx="0" cy="48976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98820" y="1229569"/>
                <a:ext cx="0" cy="48976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 name="Oval 7"/>
            <p:cNvSpPr/>
            <p:nvPr/>
          </p:nvSpPr>
          <p:spPr>
            <a:xfrm>
              <a:off x="8418348" y="4137026"/>
              <a:ext cx="213273" cy="211137"/>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solidFill>
                  <a:srgbClr val="FFFFFF"/>
                </a:solidFill>
              </a:endParaRPr>
            </a:p>
          </p:txBody>
        </p:sp>
        <p:sp>
          <p:nvSpPr>
            <p:cNvPr id="9" name="Oval 8"/>
            <p:cNvSpPr/>
            <p:nvPr/>
          </p:nvSpPr>
          <p:spPr>
            <a:xfrm>
              <a:off x="6732703" y="4470401"/>
              <a:ext cx="213272" cy="211137"/>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solidFill>
                  <a:srgbClr val="FFFFFF"/>
                </a:solidFill>
              </a:endParaRPr>
            </a:p>
          </p:txBody>
        </p:sp>
        <p:sp>
          <p:nvSpPr>
            <p:cNvPr id="10" name="Oval 9"/>
            <p:cNvSpPr/>
            <p:nvPr/>
          </p:nvSpPr>
          <p:spPr>
            <a:xfrm>
              <a:off x="6573143" y="4746626"/>
              <a:ext cx="214853" cy="211137"/>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solidFill>
                  <a:srgbClr val="FFFFFF"/>
                </a:solidFill>
              </a:endParaRPr>
            </a:p>
          </p:txBody>
        </p:sp>
        <p:sp>
          <p:nvSpPr>
            <p:cNvPr id="11" name="Oval 10"/>
            <p:cNvSpPr/>
            <p:nvPr/>
          </p:nvSpPr>
          <p:spPr>
            <a:xfrm>
              <a:off x="5100770" y="5046663"/>
              <a:ext cx="213273" cy="211138"/>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solidFill>
                  <a:srgbClr val="FFFFFF"/>
                </a:solidFill>
              </a:endParaRPr>
            </a:p>
          </p:txBody>
        </p:sp>
        <p:sp>
          <p:nvSpPr>
            <p:cNvPr id="12" name="Oval 11"/>
            <p:cNvSpPr/>
            <p:nvPr/>
          </p:nvSpPr>
          <p:spPr>
            <a:xfrm>
              <a:off x="8205076" y="5318126"/>
              <a:ext cx="213272" cy="21272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solidFill>
                  <a:srgbClr val="FFFFFF"/>
                </a:solidFill>
              </a:endParaRPr>
            </a:p>
          </p:txBody>
        </p:sp>
        <p:cxnSp>
          <p:nvCxnSpPr>
            <p:cNvPr id="13" name="Straight Connector 12"/>
            <p:cNvCxnSpPr>
              <a:stCxn id="9" idx="2"/>
            </p:cNvCxnSpPr>
            <p:nvPr/>
          </p:nvCxnSpPr>
          <p:spPr>
            <a:xfrm flipH="1">
              <a:off x="4975966" y="4575176"/>
              <a:ext cx="1756737" cy="0"/>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915920" y="4518026"/>
              <a:ext cx="1448676" cy="1143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solidFill>
                  <a:srgbClr val="FFFFFF"/>
                </a:solidFill>
              </a:endParaRPr>
            </a:p>
          </p:txBody>
        </p:sp>
        <p:cxnSp>
          <p:nvCxnSpPr>
            <p:cNvPr id="15" name="Straight Connector 14"/>
            <p:cNvCxnSpPr/>
            <p:nvPr/>
          </p:nvCxnSpPr>
          <p:spPr>
            <a:xfrm flipH="1">
              <a:off x="3743723" y="4852988"/>
              <a:ext cx="2829420" cy="0"/>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421418" y="4795838"/>
              <a:ext cx="2353901" cy="1143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solidFill>
                  <a:srgbClr val="FFFFFF"/>
                </a:solidFill>
              </a:endParaRPr>
            </a:p>
          </p:txBody>
        </p:sp>
        <p:sp>
          <p:nvSpPr>
            <p:cNvPr id="17" name="Rectangle 16"/>
            <p:cNvSpPr/>
            <p:nvPr/>
          </p:nvSpPr>
          <p:spPr>
            <a:xfrm>
              <a:off x="5682136" y="5367338"/>
              <a:ext cx="1481852" cy="1143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solidFill>
                  <a:srgbClr val="FFFFFF"/>
                </a:solidFill>
              </a:endParaRPr>
            </a:p>
          </p:txBody>
        </p:sp>
        <p:cxnSp>
          <p:nvCxnSpPr>
            <p:cNvPr id="18" name="Straight Connector 17"/>
            <p:cNvCxnSpPr>
              <a:stCxn id="12" idx="2"/>
              <a:endCxn id="17" idx="3"/>
            </p:cNvCxnSpPr>
            <p:nvPr/>
          </p:nvCxnSpPr>
          <p:spPr>
            <a:xfrm flipH="1">
              <a:off x="7163988" y="5424488"/>
              <a:ext cx="1041088" cy="0"/>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8751686" y="3887788"/>
              <a:ext cx="213272" cy="153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defTabSz="457200">
                <a:defRPr/>
              </a:pPr>
              <a:endParaRPr lang="en-US" sz="1000">
                <a:solidFill>
                  <a:srgbClr val="000000"/>
                </a:solidFill>
              </a:endParaRPr>
            </a:p>
          </p:txBody>
        </p:sp>
        <p:sp>
          <p:nvSpPr>
            <p:cNvPr id="20" name="Oval 19"/>
            <p:cNvSpPr/>
            <p:nvPr/>
          </p:nvSpPr>
          <p:spPr>
            <a:xfrm>
              <a:off x="8026558" y="3908426"/>
              <a:ext cx="214853" cy="15398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defTabSz="457200">
                <a:defRPr/>
              </a:pPr>
              <a:r>
                <a:rPr lang="en-US" sz="1000" dirty="0">
                  <a:solidFill>
                    <a:srgbClr val="000000"/>
                  </a:solidFill>
                </a:rPr>
                <a:t>1</a:t>
              </a:r>
            </a:p>
          </p:txBody>
        </p:sp>
        <p:sp>
          <p:nvSpPr>
            <p:cNvPr id="21" name="Oval 20"/>
            <p:cNvSpPr/>
            <p:nvPr/>
          </p:nvSpPr>
          <p:spPr>
            <a:xfrm>
              <a:off x="7310909" y="3900488"/>
              <a:ext cx="211693" cy="15398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defTabSz="457200">
                <a:defRPr/>
              </a:pPr>
              <a:r>
                <a:rPr lang="en-US" sz="1000" dirty="0">
                  <a:solidFill>
                    <a:srgbClr val="000000"/>
                  </a:solidFill>
                </a:rPr>
                <a:t>2</a:t>
              </a:r>
            </a:p>
          </p:txBody>
        </p:sp>
        <p:sp>
          <p:nvSpPr>
            <p:cNvPr id="22" name="Oval 21"/>
            <p:cNvSpPr/>
            <p:nvPr/>
          </p:nvSpPr>
          <p:spPr>
            <a:xfrm>
              <a:off x="6573143" y="3908426"/>
              <a:ext cx="214853" cy="15398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defTabSz="457200">
                <a:defRPr/>
              </a:pPr>
              <a:r>
                <a:rPr lang="en-US" sz="1000" dirty="0">
                  <a:solidFill>
                    <a:srgbClr val="000000"/>
                  </a:solidFill>
                </a:rPr>
                <a:t>3</a:t>
              </a:r>
            </a:p>
          </p:txBody>
        </p:sp>
        <p:sp>
          <p:nvSpPr>
            <p:cNvPr id="23" name="Oval 22"/>
            <p:cNvSpPr/>
            <p:nvPr/>
          </p:nvSpPr>
          <p:spPr>
            <a:xfrm>
              <a:off x="5843275" y="3908426"/>
              <a:ext cx="213273" cy="15398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defTabSz="457200">
                <a:defRPr/>
              </a:pPr>
              <a:r>
                <a:rPr lang="en-US" sz="1000" dirty="0">
                  <a:solidFill>
                    <a:srgbClr val="000000"/>
                  </a:solidFill>
                </a:rPr>
                <a:t>4</a:t>
              </a:r>
            </a:p>
          </p:txBody>
        </p:sp>
        <p:sp>
          <p:nvSpPr>
            <p:cNvPr id="24" name="Oval 23"/>
            <p:cNvSpPr/>
            <p:nvPr/>
          </p:nvSpPr>
          <p:spPr>
            <a:xfrm>
              <a:off x="5100770" y="3892551"/>
              <a:ext cx="213273" cy="1555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defTabSz="457200">
                <a:defRPr/>
              </a:pPr>
              <a:r>
                <a:rPr lang="en-US" sz="1000" dirty="0">
                  <a:solidFill>
                    <a:srgbClr val="000000"/>
                  </a:solidFill>
                </a:rPr>
                <a:t>5</a:t>
              </a:r>
            </a:p>
          </p:txBody>
        </p:sp>
        <p:sp>
          <p:nvSpPr>
            <p:cNvPr id="25" name="Oval 24"/>
            <p:cNvSpPr/>
            <p:nvPr/>
          </p:nvSpPr>
          <p:spPr>
            <a:xfrm>
              <a:off x="4361424" y="3887788"/>
              <a:ext cx="211693" cy="15398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defTabSz="457200">
                <a:defRPr/>
              </a:pPr>
              <a:r>
                <a:rPr lang="en-US" sz="1000" dirty="0">
                  <a:solidFill>
                    <a:srgbClr val="000000"/>
                  </a:solidFill>
                </a:rPr>
                <a:t>6</a:t>
              </a:r>
            </a:p>
          </p:txBody>
        </p:sp>
        <p:sp>
          <p:nvSpPr>
            <p:cNvPr id="26" name="Oval 25"/>
            <p:cNvSpPr/>
            <p:nvPr/>
          </p:nvSpPr>
          <p:spPr>
            <a:xfrm>
              <a:off x="3636297" y="3886201"/>
              <a:ext cx="213272" cy="15398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defTabSz="457200">
                <a:defRPr/>
              </a:pPr>
              <a:r>
                <a:rPr lang="en-US" sz="1000" dirty="0">
                  <a:solidFill>
                    <a:srgbClr val="000000"/>
                  </a:solidFill>
                </a:rPr>
                <a:t>7</a:t>
              </a:r>
            </a:p>
          </p:txBody>
        </p:sp>
        <p:sp>
          <p:nvSpPr>
            <p:cNvPr id="27" name="Oval 26"/>
            <p:cNvSpPr/>
            <p:nvPr/>
          </p:nvSpPr>
          <p:spPr>
            <a:xfrm>
              <a:off x="2912749" y="3886201"/>
              <a:ext cx="213272" cy="15398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defTabSz="457200">
                <a:defRPr/>
              </a:pPr>
              <a:r>
                <a:rPr lang="en-US" sz="1000" dirty="0">
                  <a:solidFill>
                    <a:srgbClr val="000000"/>
                  </a:solidFill>
                </a:rPr>
                <a:t>8</a:t>
              </a:r>
            </a:p>
          </p:txBody>
        </p:sp>
        <p:sp>
          <p:nvSpPr>
            <p:cNvPr id="28" name="Oval 27"/>
            <p:cNvSpPr/>
            <p:nvPr/>
          </p:nvSpPr>
          <p:spPr>
            <a:xfrm>
              <a:off x="2182881" y="3886201"/>
              <a:ext cx="213272" cy="15398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defTabSz="457200">
                <a:defRPr/>
              </a:pPr>
              <a:r>
                <a:rPr lang="en-US" sz="1000" dirty="0">
                  <a:solidFill>
                    <a:srgbClr val="000000"/>
                  </a:solidFill>
                </a:rPr>
                <a:t>9</a:t>
              </a:r>
            </a:p>
          </p:txBody>
        </p:sp>
        <p:sp>
          <p:nvSpPr>
            <p:cNvPr id="29" name="Oval 28"/>
            <p:cNvSpPr/>
            <p:nvPr/>
          </p:nvSpPr>
          <p:spPr>
            <a:xfrm>
              <a:off x="1457753" y="3900488"/>
              <a:ext cx="213273" cy="15398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defTabSz="457200">
                <a:defRPr/>
              </a:pPr>
              <a:endParaRPr lang="en-US" sz="1000" dirty="0">
                <a:solidFill>
                  <a:srgbClr val="000000"/>
                </a:solidFill>
              </a:endParaRPr>
            </a:p>
          </p:txBody>
        </p:sp>
        <p:sp>
          <p:nvSpPr>
            <p:cNvPr id="23583" name="TextBox 57"/>
            <p:cNvSpPr txBox="1">
              <a:spLocks noChangeArrowheads="1"/>
            </p:cNvSpPr>
            <p:nvPr/>
          </p:nvSpPr>
          <p:spPr bwMode="auto">
            <a:xfrm>
              <a:off x="242888" y="4137025"/>
              <a:ext cx="10112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buFont typeface="Arial" panose="020B0604020202020204" pitchFamily="34" charset="0"/>
                <a:buChar char="•"/>
                <a:defRPr sz="2000">
                  <a:solidFill>
                    <a:srgbClr val="000000"/>
                  </a:solidFill>
                  <a:latin typeface="Arial" panose="020B0604020202020204" pitchFamily="34" charset="0"/>
                  <a:cs typeface="Arial" panose="020B0604020202020204" pitchFamily="34" charset="0"/>
                </a:defRPr>
              </a:lvl1pPr>
              <a:lvl2pPr marL="742950" indent="-285750" algn="l" eaLnBrk="0" hangingPunct="0">
                <a:spcBef>
                  <a:spcPts val="600"/>
                </a:spcBef>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2pPr>
              <a:lvl3pPr marL="1143000" indent="-228600" algn="l" eaLnBrk="0" hangingPunct="0">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3pPr>
              <a:lvl4pPr marL="1600200" indent="-228600" algn="l" eaLnBrk="0" hangingPunct="0">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4pPr>
              <a:lvl5pPr marL="2057400" indent="-228600" algn="l" eaLnBrk="0" hangingPunct="0">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9pPr>
            </a:lstStyle>
            <a:p>
              <a:pPr algn="ctr" defTabSz="457200" eaLnBrk="1" hangingPunct="1">
                <a:buFontTx/>
                <a:buNone/>
              </a:pPr>
              <a:r>
                <a:rPr lang="en-US" altLang="en-US" sz="1200">
                  <a:latin typeface="Sakkal Majalla" panose="02000000000000000000" pitchFamily="2" charset="-78"/>
                  <a:cs typeface="Sakkal Majalla" panose="02000000000000000000" pitchFamily="2" charset="-78"/>
                </a:rPr>
                <a:t>North Sea Grades</a:t>
              </a:r>
            </a:p>
          </p:txBody>
        </p:sp>
        <p:sp>
          <p:nvSpPr>
            <p:cNvPr id="23584" name="TextBox 58"/>
            <p:cNvSpPr txBox="1">
              <a:spLocks noChangeArrowheads="1"/>
            </p:cNvSpPr>
            <p:nvPr/>
          </p:nvSpPr>
          <p:spPr bwMode="auto">
            <a:xfrm>
              <a:off x="282575" y="4437063"/>
              <a:ext cx="4286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buFont typeface="Arial" panose="020B0604020202020204" pitchFamily="34" charset="0"/>
                <a:buChar char="•"/>
                <a:defRPr sz="2000">
                  <a:solidFill>
                    <a:srgbClr val="000000"/>
                  </a:solidFill>
                  <a:latin typeface="Arial" panose="020B0604020202020204" pitchFamily="34" charset="0"/>
                  <a:cs typeface="Arial" panose="020B0604020202020204" pitchFamily="34" charset="0"/>
                </a:defRPr>
              </a:lvl1pPr>
              <a:lvl2pPr marL="742950" indent="-285750" algn="l" eaLnBrk="0" hangingPunct="0">
                <a:spcBef>
                  <a:spcPts val="600"/>
                </a:spcBef>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2pPr>
              <a:lvl3pPr marL="1143000" indent="-228600" algn="l" eaLnBrk="0" hangingPunct="0">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3pPr>
              <a:lvl4pPr marL="1600200" indent="-228600" algn="l" eaLnBrk="0" hangingPunct="0">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4pPr>
              <a:lvl5pPr marL="2057400" indent="-228600" algn="l" eaLnBrk="0" hangingPunct="0">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9pPr>
            </a:lstStyle>
            <a:p>
              <a:pPr algn="ctr" defTabSz="457200" eaLnBrk="1" hangingPunct="1">
                <a:buFontTx/>
                <a:buNone/>
              </a:pPr>
              <a:r>
                <a:rPr lang="en-US" altLang="en-US" sz="1200">
                  <a:latin typeface="Sakkal Majalla" panose="02000000000000000000" pitchFamily="2" charset="-78"/>
                  <a:cs typeface="Sakkal Majalla" panose="02000000000000000000" pitchFamily="2" charset="-78"/>
                </a:rPr>
                <a:t>C P C</a:t>
              </a:r>
            </a:p>
          </p:txBody>
        </p:sp>
        <p:sp>
          <p:nvSpPr>
            <p:cNvPr id="23585" name="TextBox 59"/>
            <p:cNvSpPr txBox="1">
              <a:spLocks noChangeArrowheads="1"/>
            </p:cNvSpPr>
            <p:nvPr/>
          </p:nvSpPr>
          <p:spPr bwMode="auto">
            <a:xfrm>
              <a:off x="290513" y="4713288"/>
              <a:ext cx="11398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buFont typeface="Arial" panose="020B0604020202020204" pitchFamily="34" charset="0"/>
                <a:buChar char="•"/>
                <a:defRPr sz="2000">
                  <a:solidFill>
                    <a:srgbClr val="000000"/>
                  </a:solidFill>
                  <a:latin typeface="Arial" panose="020B0604020202020204" pitchFamily="34" charset="0"/>
                  <a:cs typeface="Arial" panose="020B0604020202020204" pitchFamily="34" charset="0"/>
                </a:defRPr>
              </a:lvl1pPr>
              <a:lvl2pPr marL="742950" indent="-285750" algn="l" eaLnBrk="0" hangingPunct="0">
                <a:spcBef>
                  <a:spcPts val="600"/>
                </a:spcBef>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2pPr>
              <a:lvl3pPr marL="1143000" indent="-228600" algn="l" eaLnBrk="0" hangingPunct="0">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3pPr>
              <a:lvl4pPr marL="1600200" indent="-228600" algn="l" eaLnBrk="0" hangingPunct="0">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4pPr>
              <a:lvl5pPr marL="2057400" indent="-228600" algn="l" eaLnBrk="0" hangingPunct="0">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9pPr>
            </a:lstStyle>
            <a:p>
              <a:pPr algn="ctr" defTabSz="457200" eaLnBrk="1" hangingPunct="1">
                <a:buFontTx/>
                <a:buNone/>
              </a:pPr>
              <a:r>
                <a:rPr lang="en-US" altLang="en-US" sz="1200">
                  <a:latin typeface="Sakkal Majalla" panose="02000000000000000000" pitchFamily="2" charset="-78"/>
                  <a:cs typeface="Sakkal Majalla" panose="02000000000000000000" pitchFamily="2" charset="-78"/>
                </a:rPr>
                <a:t>West African Grades</a:t>
              </a:r>
            </a:p>
          </p:txBody>
        </p:sp>
        <p:sp>
          <p:nvSpPr>
            <p:cNvPr id="23586" name="TextBox 60"/>
            <p:cNvSpPr txBox="1">
              <a:spLocks noChangeArrowheads="1"/>
            </p:cNvSpPr>
            <p:nvPr/>
          </p:nvSpPr>
          <p:spPr bwMode="auto">
            <a:xfrm>
              <a:off x="276225" y="5013325"/>
              <a:ext cx="8016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buFont typeface="Arial" panose="020B0604020202020204" pitchFamily="34" charset="0"/>
                <a:buChar char="•"/>
                <a:defRPr sz="2000">
                  <a:solidFill>
                    <a:srgbClr val="000000"/>
                  </a:solidFill>
                  <a:latin typeface="Arial" panose="020B0604020202020204" pitchFamily="34" charset="0"/>
                  <a:cs typeface="Arial" panose="020B0604020202020204" pitchFamily="34" charset="0"/>
                </a:defRPr>
              </a:lvl1pPr>
              <a:lvl2pPr marL="742950" indent="-285750" algn="l" eaLnBrk="0" hangingPunct="0">
                <a:spcBef>
                  <a:spcPts val="600"/>
                </a:spcBef>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2pPr>
              <a:lvl3pPr marL="1143000" indent="-228600" algn="l" eaLnBrk="0" hangingPunct="0">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3pPr>
              <a:lvl4pPr marL="1600200" indent="-228600" algn="l" eaLnBrk="0" hangingPunct="0">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4pPr>
              <a:lvl5pPr marL="2057400" indent="-228600" algn="l" eaLnBrk="0" hangingPunct="0">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9pPr>
            </a:lstStyle>
            <a:p>
              <a:pPr algn="ctr" defTabSz="457200" eaLnBrk="1" hangingPunct="1">
                <a:buFontTx/>
                <a:buNone/>
              </a:pPr>
              <a:r>
                <a:rPr lang="en-US" altLang="en-US" sz="1200">
                  <a:latin typeface="Sakkal Majalla" panose="02000000000000000000" pitchFamily="2" charset="-78"/>
                  <a:cs typeface="Sakkal Majalla" panose="02000000000000000000" pitchFamily="2" charset="-78"/>
                </a:rPr>
                <a:t>Saudi Grades</a:t>
              </a:r>
            </a:p>
          </p:txBody>
        </p:sp>
        <p:sp>
          <p:nvSpPr>
            <p:cNvPr id="23587" name="TextBox 61"/>
            <p:cNvSpPr txBox="1">
              <a:spLocks noChangeArrowheads="1"/>
            </p:cNvSpPr>
            <p:nvPr/>
          </p:nvSpPr>
          <p:spPr bwMode="auto">
            <a:xfrm>
              <a:off x="279400" y="5300663"/>
              <a:ext cx="10668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buFont typeface="Arial" panose="020B0604020202020204" pitchFamily="34" charset="0"/>
                <a:buChar char="•"/>
                <a:defRPr sz="2000">
                  <a:solidFill>
                    <a:srgbClr val="000000"/>
                  </a:solidFill>
                  <a:latin typeface="Arial" panose="020B0604020202020204" pitchFamily="34" charset="0"/>
                  <a:cs typeface="Arial" panose="020B0604020202020204" pitchFamily="34" charset="0"/>
                </a:defRPr>
              </a:lvl1pPr>
              <a:lvl2pPr marL="742950" indent="-285750" algn="l" eaLnBrk="0" hangingPunct="0">
                <a:spcBef>
                  <a:spcPts val="600"/>
                </a:spcBef>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2pPr>
              <a:lvl3pPr marL="1143000" indent="-228600" algn="l" eaLnBrk="0" hangingPunct="0">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3pPr>
              <a:lvl4pPr marL="1600200" indent="-228600" algn="l" eaLnBrk="0" hangingPunct="0">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4pPr>
              <a:lvl5pPr marL="2057400" indent="-228600" algn="l" eaLnBrk="0" hangingPunct="0">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9pPr>
            </a:lstStyle>
            <a:p>
              <a:pPr algn="ctr" defTabSz="457200" eaLnBrk="1" hangingPunct="1">
                <a:buFontTx/>
                <a:buNone/>
              </a:pPr>
              <a:r>
                <a:rPr lang="en-US" altLang="en-US" sz="1200" dirty="0">
                  <a:latin typeface="Sakkal Majalla" panose="02000000000000000000" pitchFamily="2" charset="-78"/>
                  <a:cs typeface="Sakkal Majalla" panose="02000000000000000000" pitchFamily="2" charset="-78"/>
                </a:rPr>
                <a:t>FSU / Urals Grades</a:t>
              </a:r>
            </a:p>
          </p:txBody>
        </p:sp>
        <p:sp>
          <p:nvSpPr>
            <p:cNvPr id="23588" name="TextBox 62"/>
            <p:cNvSpPr txBox="1">
              <a:spLocks noChangeArrowheads="1"/>
            </p:cNvSpPr>
            <p:nvPr/>
          </p:nvSpPr>
          <p:spPr bwMode="auto">
            <a:xfrm>
              <a:off x="1420813" y="3860800"/>
              <a:ext cx="28733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buFont typeface="Arial" panose="020B0604020202020204" pitchFamily="34" charset="0"/>
                <a:buChar char="•"/>
                <a:defRPr sz="2000">
                  <a:solidFill>
                    <a:srgbClr val="000000"/>
                  </a:solidFill>
                  <a:latin typeface="Arial" panose="020B0604020202020204" pitchFamily="34" charset="0"/>
                  <a:cs typeface="Arial" panose="020B0604020202020204" pitchFamily="34" charset="0"/>
                </a:defRPr>
              </a:lvl1pPr>
              <a:lvl2pPr marL="742950" indent="-285750" algn="l" eaLnBrk="0" hangingPunct="0">
                <a:spcBef>
                  <a:spcPts val="600"/>
                </a:spcBef>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2pPr>
              <a:lvl3pPr marL="1143000" indent="-228600" algn="l" eaLnBrk="0" hangingPunct="0">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3pPr>
              <a:lvl4pPr marL="1600200" indent="-228600" algn="l" eaLnBrk="0" hangingPunct="0">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4pPr>
              <a:lvl5pPr marL="2057400" indent="-228600" algn="l" eaLnBrk="0" hangingPunct="0">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9pPr>
            </a:lstStyle>
            <a:p>
              <a:pPr algn="ctr" defTabSz="457200" eaLnBrk="1" hangingPunct="1">
                <a:buFontTx/>
                <a:buNone/>
              </a:pPr>
              <a:r>
                <a:rPr lang="en-US" altLang="en-US" sz="1000">
                  <a:latin typeface="Sakkal Majalla" panose="02000000000000000000" pitchFamily="2" charset="-78"/>
                  <a:cs typeface="Sakkal Majalla" panose="02000000000000000000" pitchFamily="2" charset="-78"/>
                </a:rPr>
                <a:t>10</a:t>
              </a:r>
            </a:p>
          </p:txBody>
        </p:sp>
        <p:sp>
          <p:nvSpPr>
            <p:cNvPr id="36" name="Rectangle 35"/>
            <p:cNvSpPr/>
            <p:nvPr/>
          </p:nvSpPr>
          <p:spPr>
            <a:xfrm>
              <a:off x="5198717" y="4184651"/>
              <a:ext cx="1481852" cy="1143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solidFill>
                  <a:srgbClr val="FFFFFF"/>
                </a:solidFill>
              </a:endParaRPr>
            </a:p>
          </p:txBody>
        </p:sp>
        <p:cxnSp>
          <p:nvCxnSpPr>
            <p:cNvPr id="37" name="Straight Connector 36"/>
            <p:cNvCxnSpPr>
              <a:stCxn id="8" idx="2"/>
              <a:endCxn id="36" idx="3"/>
            </p:cNvCxnSpPr>
            <p:nvPr/>
          </p:nvCxnSpPr>
          <p:spPr>
            <a:xfrm flipH="1" flipV="1">
              <a:off x="6680569" y="4241801"/>
              <a:ext cx="1737779" cy="0"/>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524182" y="5561013"/>
              <a:ext cx="213273" cy="211138"/>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solidFill>
                  <a:srgbClr val="FFFFFF"/>
                </a:solidFill>
              </a:endParaRPr>
            </a:p>
          </p:txBody>
        </p:sp>
        <p:sp>
          <p:nvSpPr>
            <p:cNvPr id="39" name="Rectangle 38"/>
            <p:cNvSpPr/>
            <p:nvPr/>
          </p:nvSpPr>
          <p:spPr>
            <a:xfrm>
              <a:off x="3018595" y="5594351"/>
              <a:ext cx="1041088" cy="1143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solidFill>
                  <a:srgbClr val="FFFFFF"/>
                </a:solidFill>
              </a:endParaRPr>
            </a:p>
          </p:txBody>
        </p:sp>
        <p:cxnSp>
          <p:nvCxnSpPr>
            <p:cNvPr id="40" name="Straight Connector 39"/>
            <p:cNvCxnSpPr>
              <a:stCxn id="38" idx="2"/>
              <a:endCxn id="39" idx="3"/>
            </p:cNvCxnSpPr>
            <p:nvPr/>
          </p:nvCxnSpPr>
          <p:spPr>
            <a:xfrm flipH="1" flipV="1">
              <a:off x="4059683" y="5651501"/>
              <a:ext cx="3464499" cy="15875"/>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594" name="TextBox 81"/>
            <p:cNvSpPr txBox="1">
              <a:spLocks noChangeArrowheads="1"/>
            </p:cNvSpPr>
            <p:nvPr/>
          </p:nvSpPr>
          <p:spPr bwMode="auto">
            <a:xfrm>
              <a:off x="290513" y="5545138"/>
              <a:ext cx="11842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buFont typeface="Arial" panose="020B0604020202020204" pitchFamily="34" charset="0"/>
                <a:buChar char="•"/>
                <a:defRPr sz="2000">
                  <a:solidFill>
                    <a:srgbClr val="000000"/>
                  </a:solidFill>
                  <a:latin typeface="Arial" panose="020B0604020202020204" pitchFamily="34" charset="0"/>
                  <a:cs typeface="Arial" panose="020B0604020202020204" pitchFamily="34" charset="0"/>
                </a:defRPr>
              </a:lvl1pPr>
              <a:lvl2pPr marL="742950" indent="-285750" algn="l" eaLnBrk="0" hangingPunct="0">
                <a:spcBef>
                  <a:spcPts val="600"/>
                </a:spcBef>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2pPr>
              <a:lvl3pPr marL="1143000" indent="-228600" algn="l" eaLnBrk="0" hangingPunct="0">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3pPr>
              <a:lvl4pPr marL="1600200" indent="-228600" algn="l" eaLnBrk="0" hangingPunct="0">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4pPr>
              <a:lvl5pPr marL="2057400" indent="-228600" algn="l" eaLnBrk="0" hangingPunct="0">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9pPr>
            </a:lstStyle>
            <a:p>
              <a:pPr algn="ctr" defTabSz="457200" eaLnBrk="1" hangingPunct="1">
                <a:buFontTx/>
                <a:buNone/>
              </a:pPr>
              <a:r>
                <a:rPr lang="en-US" altLang="en-US" sz="1200" dirty="0">
                  <a:latin typeface="Sakkal Majalla" panose="02000000000000000000" pitchFamily="2" charset="-78"/>
                  <a:cs typeface="Sakkal Majalla" panose="02000000000000000000" pitchFamily="2" charset="-78"/>
                </a:rPr>
                <a:t>North African Grades</a:t>
              </a:r>
            </a:p>
          </p:txBody>
        </p:sp>
        <p:sp>
          <p:nvSpPr>
            <p:cNvPr id="42" name="Rectangle 41"/>
            <p:cNvSpPr/>
            <p:nvPr/>
          </p:nvSpPr>
          <p:spPr>
            <a:xfrm>
              <a:off x="1434057" y="5094288"/>
              <a:ext cx="113746" cy="1143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solidFill>
                  <a:srgbClr val="FFFFFF"/>
                </a:solidFill>
              </a:endParaRPr>
            </a:p>
          </p:txBody>
        </p:sp>
        <p:cxnSp>
          <p:nvCxnSpPr>
            <p:cNvPr id="43" name="Straight Connector 42"/>
            <p:cNvCxnSpPr>
              <a:stCxn id="11" idx="2"/>
              <a:endCxn id="42" idx="3"/>
            </p:cNvCxnSpPr>
            <p:nvPr/>
          </p:nvCxnSpPr>
          <p:spPr>
            <a:xfrm flipH="1" flipV="1">
              <a:off x="1547802" y="5151438"/>
              <a:ext cx="3552968" cy="0"/>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9" idx="6"/>
            </p:cNvCxnSpPr>
            <p:nvPr/>
          </p:nvCxnSpPr>
          <p:spPr>
            <a:xfrm flipV="1">
              <a:off x="6945975" y="4575176"/>
              <a:ext cx="1911557"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0" idx="6"/>
            </p:cNvCxnSpPr>
            <p:nvPr/>
          </p:nvCxnSpPr>
          <p:spPr>
            <a:xfrm flipV="1">
              <a:off x="6787995" y="4852988"/>
              <a:ext cx="2069537"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1" idx="6"/>
            </p:cNvCxnSpPr>
            <p:nvPr/>
          </p:nvCxnSpPr>
          <p:spPr>
            <a:xfrm flipV="1">
              <a:off x="5314043" y="5122863"/>
              <a:ext cx="3543489" cy="285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2" idx="6"/>
            </p:cNvCxnSpPr>
            <p:nvPr/>
          </p:nvCxnSpPr>
          <p:spPr>
            <a:xfrm flipV="1">
              <a:off x="8418348" y="5424488"/>
              <a:ext cx="439184"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8" idx="6"/>
            </p:cNvCxnSpPr>
            <p:nvPr/>
          </p:nvCxnSpPr>
          <p:spPr>
            <a:xfrm>
              <a:off x="7737455" y="5667376"/>
              <a:ext cx="1120077"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8" idx="6"/>
            </p:cNvCxnSpPr>
            <p:nvPr/>
          </p:nvCxnSpPr>
          <p:spPr>
            <a:xfrm flipV="1">
              <a:off x="8631621" y="4241801"/>
              <a:ext cx="225911"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1061224" y="6237288"/>
              <a:ext cx="508695" cy="1143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solidFill>
                  <a:srgbClr val="FFFFFF"/>
                </a:solidFill>
              </a:endParaRPr>
            </a:p>
          </p:txBody>
        </p:sp>
        <p:sp>
          <p:nvSpPr>
            <p:cNvPr id="23604" name="TextBox 8202"/>
            <p:cNvSpPr txBox="1">
              <a:spLocks noChangeArrowheads="1"/>
            </p:cNvSpPr>
            <p:nvPr/>
          </p:nvSpPr>
          <p:spPr bwMode="auto">
            <a:xfrm>
              <a:off x="1511300" y="6156325"/>
              <a:ext cx="11699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buFont typeface="Arial" panose="020B0604020202020204" pitchFamily="34" charset="0"/>
                <a:buChar char="•"/>
                <a:defRPr sz="2000">
                  <a:solidFill>
                    <a:srgbClr val="000000"/>
                  </a:solidFill>
                  <a:latin typeface="Arial" panose="020B0604020202020204" pitchFamily="34" charset="0"/>
                  <a:cs typeface="Arial" panose="020B0604020202020204" pitchFamily="34" charset="0"/>
                </a:defRPr>
              </a:lvl1pPr>
              <a:lvl2pPr marL="742950" indent="-285750" algn="l" eaLnBrk="0" hangingPunct="0">
                <a:spcBef>
                  <a:spcPts val="600"/>
                </a:spcBef>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2pPr>
              <a:lvl3pPr marL="1143000" indent="-228600" algn="l" eaLnBrk="0" hangingPunct="0">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3pPr>
              <a:lvl4pPr marL="1600200" indent="-228600" algn="l" eaLnBrk="0" hangingPunct="0">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4pPr>
              <a:lvl5pPr marL="2057400" indent="-228600" algn="l" eaLnBrk="0" hangingPunct="0">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9pPr>
            </a:lstStyle>
            <a:p>
              <a:pPr algn="ctr" defTabSz="457200" eaLnBrk="1" hangingPunct="1">
                <a:buFontTx/>
                <a:buNone/>
              </a:pPr>
              <a:r>
                <a:rPr lang="en-US" altLang="en-US" sz="1200">
                  <a:latin typeface="Sakkal Majalla" panose="02000000000000000000" pitchFamily="2" charset="-78"/>
                  <a:cs typeface="Sakkal Majalla" panose="02000000000000000000" pitchFamily="2" charset="-78"/>
                </a:rPr>
                <a:t>Negotiating Window</a:t>
              </a:r>
            </a:p>
          </p:txBody>
        </p:sp>
        <p:sp>
          <p:nvSpPr>
            <p:cNvPr id="52" name="Oval 51"/>
            <p:cNvSpPr/>
            <p:nvPr/>
          </p:nvSpPr>
          <p:spPr>
            <a:xfrm>
              <a:off x="2743710" y="6156326"/>
              <a:ext cx="211693" cy="211137"/>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solidFill>
                  <a:srgbClr val="FFFFFF"/>
                </a:solidFill>
              </a:endParaRPr>
            </a:p>
          </p:txBody>
        </p:sp>
        <p:sp>
          <p:nvSpPr>
            <p:cNvPr id="23606" name="TextBox 113"/>
            <p:cNvSpPr txBox="1">
              <a:spLocks noChangeArrowheads="1"/>
            </p:cNvSpPr>
            <p:nvPr/>
          </p:nvSpPr>
          <p:spPr bwMode="auto">
            <a:xfrm>
              <a:off x="2970213" y="6165850"/>
              <a:ext cx="7921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buFont typeface="Arial" panose="020B0604020202020204" pitchFamily="34" charset="0"/>
                <a:buChar char="•"/>
                <a:defRPr sz="2000">
                  <a:solidFill>
                    <a:srgbClr val="000000"/>
                  </a:solidFill>
                  <a:latin typeface="Arial" panose="020B0604020202020204" pitchFamily="34" charset="0"/>
                  <a:cs typeface="Arial" panose="020B0604020202020204" pitchFamily="34" charset="0"/>
                </a:defRPr>
              </a:lvl1pPr>
              <a:lvl2pPr marL="742950" indent="-285750" algn="l" eaLnBrk="0" hangingPunct="0">
                <a:spcBef>
                  <a:spcPts val="600"/>
                </a:spcBef>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2pPr>
              <a:lvl3pPr marL="1143000" indent="-228600" algn="l" eaLnBrk="0" hangingPunct="0">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3pPr>
              <a:lvl4pPr marL="1600200" indent="-228600" algn="l" eaLnBrk="0" hangingPunct="0">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4pPr>
              <a:lvl5pPr marL="2057400" indent="-228600" algn="l" eaLnBrk="0" hangingPunct="0">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9pPr>
            </a:lstStyle>
            <a:p>
              <a:pPr algn="ctr" defTabSz="457200" eaLnBrk="1" hangingPunct="1">
                <a:buFontTx/>
                <a:buNone/>
              </a:pPr>
              <a:r>
                <a:rPr lang="en-US" altLang="en-US" sz="1200">
                  <a:latin typeface="Sakkal Majalla" panose="02000000000000000000" pitchFamily="2" charset="-78"/>
                  <a:cs typeface="Sakkal Majalla" panose="02000000000000000000" pitchFamily="2" charset="-78"/>
                </a:rPr>
                <a:t>Loading date</a:t>
              </a:r>
            </a:p>
          </p:txBody>
        </p:sp>
        <p:cxnSp>
          <p:nvCxnSpPr>
            <p:cNvPr id="54" name="Straight Arrow Connector 53"/>
            <p:cNvCxnSpPr/>
            <p:nvPr/>
          </p:nvCxnSpPr>
          <p:spPr>
            <a:xfrm>
              <a:off x="3835351" y="6265863"/>
              <a:ext cx="46604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608" name="TextBox 116"/>
            <p:cNvSpPr txBox="1">
              <a:spLocks noChangeArrowheads="1"/>
            </p:cNvSpPr>
            <p:nvPr/>
          </p:nvSpPr>
          <p:spPr bwMode="auto">
            <a:xfrm>
              <a:off x="4338638" y="6122988"/>
              <a:ext cx="76041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buFont typeface="Arial" panose="020B0604020202020204" pitchFamily="34" charset="0"/>
                <a:buChar char="•"/>
                <a:defRPr sz="2000">
                  <a:solidFill>
                    <a:srgbClr val="000000"/>
                  </a:solidFill>
                  <a:latin typeface="Arial" panose="020B0604020202020204" pitchFamily="34" charset="0"/>
                  <a:cs typeface="Arial" panose="020B0604020202020204" pitchFamily="34" charset="0"/>
                </a:defRPr>
              </a:lvl1pPr>
              <a:lvl2pPr marL="742950" indent="-285750" algn="l" eaLnBrk="0" hangingPunct="0">
                <a:spcBef>
                  <a:spcPts val="600"/>
                </a:spcBef>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2pPr>
              <a:lvl3pPr marL="1143000" indent="-228600" algn="l" eaLnBrk="0" hangingPunct="0">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3pPr>
              <a:lvl4pPr marL="1600200" indent="-228600" algn="l" eaLnBrk="0" hangingPunct="0">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4pPr>
              <a:lvl5pPr marL="2057400" indent="-228600" algn="l" eaLnBrk="0" hangingPunct="0">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9pPr>
            </a:lstStyle>
            <a:p>
              <a:pPr algn="ctr" defTabSz="457200" eaLnBrk="1" hangingPunct="1">
                <a:buFontTx/>
                <a:buNone/>
              </a:pPr>
              <a:r>
                <a:rPr lang="en-US" altLang="en-US" sz="1200">
                  <a:latin typeface="Sakkal Majalla" panose="02000000000000000000" pitchFamily="2" charset="-78"/>
                  <a:cs typeface="Sakkal Majalla" panose="02000000000000000000" pitchFamily="2" charset="-78"/>
                </a:rPr>
                <a:t>Sailing Time</a:t>
              </a:r>
            </a:p>
          </p:txBody>
        </p:sp>
        <p:sp>
          <p:nvSpPr>
            <p:cNvPr id="56" name="Oval 55"/>
            <p:cNvSpPr/>
            <p:nvPr/>
          </p:nvSpPr>
          <p:spPr>
            <a:xfrm>
              <a:off x="5205037" y="6180138"/>
              <a:ext cx="213273" cy="1539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defTabSz="457200">
                <a:defRPr/>
              </a:pPr>
              <a:endParaRPr lang="en-US" sz="1000">
                <a:solidFill>
                  <a:srgbClr val="000000"/>
                </a:solidFill>
              </a:endParaRPr>
            </a:p>
          </p:txBody>
        </p:sp>
        <p:sp>
          <p:nvSpPr>
            <p:cNvPr id="23610" name="TextBox 118"/>
            <p:cNvSpPr txBox="1">
              <a:spLocks noChangeArrowheads="1"/>
            </p:cNvSpPr>
            <p:nvPr/>
          </p:nvSpPr>
          <p:spPr bwMode="auto">
            <a:xfrm>
              <a:off x="5459413" y="6118225"/>
              <a:ext cx="8001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buFont typeface="Arial" panose="020B0604020202020204" pitchFamily="34" charset="0"/>
                <a:buChar char="•"/>
                <a:defRPr sz="2000">
                  <a:solidFill>
                    <a:srgbClr val="000000"/>
                  </a:solidFill>
                  <a:latin typeface="Arial" panose="020B0604020202020204" pitchFamily="34" charset="0"/>
                  <a:cs typeface="Arial" panose="020B0604020202020204" pitchFamily="34" charset="0"/>
                </a:defRPr>
              </a:lvl1pPr>
              <a:lvl2pPr marL="742950" indent="-285750" algn="l" eaLnBrk="0" hangingPunct="0">
                <a:spcBef>
                  <a:spcPts val="600"/>
                </a:spcBef>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2pPr>
              <a:lvl3pPr marL="1143000" indent="-228600" algn="l" eaLnBrk="0" hangingPunct="0">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3pPr>
              <a:lvl4pPr marL="1600200" indent="-228600" algn="l" eaLnBrk="0" hangingPunct="0">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4pPr>
              <a:lvl5pPr marL="2057400" indent="-228600" algn="l" eaLnBrk="0" hangingPunct="0">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9pPr>
            </a:lstStyle>
            <a:p>
              <a:pPr algn="ctr" defTabSz="457200" eaLnBrk="1" hangingPunct="1">
                <a:buFontTx/>
                <a:buNone/>
              </a:pPr>
              <a:r>
                <a:rPr lang="en-US" altLang="en-US" sz="1200">
                  <a:latin typeface="Sakkal Majalla" panose="02000000000000000000" pitchFamily="2" charset="-78"/>
                  <a:cs typeface="Sakkal Majalla" panose="02000000000000000000" pitchFamily="2" charset="-78"/>
                </a:rPr>
                <a:t>Requirement</a:t>
              </a:r>
            </a:p>
          </p:txBody>
        </p:sp>
        <p:sp>
          <p:nvSpPr>
            <p:cNvPr id="58" name="Oval 57"/>
            <p:cNvSpPr/>
            <p:nvPr/>
          </p:nvSpPr>
          <p:spPr>
            <a:xfrm>
              <a:off x="6282460" y="6188076"/>
              <a:ext cx="213273" cy="15398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defTabSz="457200">
                <a:defRPr/>
              </a:pPr>
              <a:r>
                <a:rPr lang="en-US" sz="1000" dirty="0">
                  <a:solidFill>
                    <a:srgbClr val="000000"/>
                  </a:solidFill>
                </a:rPr>
                <a:t>6</a:t>
              </a:r>
            </a:p>
          </p:txBody>
        </p:sp>
        <p:sp>
          <p:nvSpPr>
            <p:cNvPr id="23612" name="TextBox 120"/>
            <p:cNvSpPr txBox="1">
              <a:spLocks noChangeArrowheads="1"/>
            </p:cNvSpPr>
            <p:nvPr/>
          </p:nvSpPr>
          <p:spPr bwMode="auto">
            <a:xfrm>
              <a:off x="6489700" y="6122988"/>
              <a:ext cx="15382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buFont typeface="Arial" panose="020B0604020202020204" pitchFamily="34" charset="0"/>
                <a:buChar char="•"/>
                <a:defRPr sz="2000">
                  <a:solidFill>
                    <a:srgbClr val="000000"/>
                  </a:solidFill>
                  <a:latin typeface="Arial" panose="020B0604020202020204" pitchFamily="34" charset="0"/>
                  <a:cs typeface="Arial" panose="020B0604020202020204" pitchFamily="34" charset="0"/>
                </a:defRPr>
              </a:lvl1pPr>
              <a:lvl2pPr marL="742950" indent="-285750" algn="l" eaLnBrk="0" hangingPunct="0">
                <a:spcBef>
                  <a:spcPts val="600"/>
                </a:spcBef>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2pPr>
              <a:lvl3pPr marL="1143000" indent="-228600" algn="l" eaLnBrk="0" hangingPunct="0">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3pPr>
              <a:lvl4pPr marL="1600200" indent="-228600" algn="l" eaLnBrk="0" hangingPunct="0">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4pPr>
              <a:lvl5pPr marL="2057400" indent="-228600" algn="l" eaLnBrk="0" hangingPunct="0">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9pPr>
            </a:lstStyle>
            <a:p>
              <a:pPr algn="ctr" defTabSz="457200" eaLnBrk="1" hangingPunct="1">
                <a:buFontTx/>
                <a:buNone/>
              </a:pPr>
              <a:r>
                <a:rPr lang="en-US" altLang="en-US" sz="1200">
                  <a:latin typeface="Sakkal Majalla" panose="02000000000000000000" pitchFamily="2" charset="-78"/>
                  <a:cs typeface="Sakkal Majalla" panose="02000000000000000000" pitchFamily="2" charset="-78"/>
                </a:rPr>
                <a:t>Weeks ahead of requirement</a:t>
              </a:r>
            </a:p>
          </p:txBody>
        </p:sp>
      </p:grpSp>
      <p:sp>
        <p:nvSpPr>
          <p:cNvPr id="23557" name="TextBox 71"/>
          <p:cNvSpPr txBox="1">
            <a:spLocks noChangeArrowheads="1"/>
          </p:cNvSpPr>
          <p:nvPr/>
        </p:nvSpPr>
        <p:spPr bwMode="auto">
          <a:xfrm>
            <a:off x="1828800" y="1144739"/>
            <a:ext cx="7640638"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buFont typeface="Arial" panose="020B0604020202020204" pitchFamily="34" charset="0"/>
              <a:buChar char="•"/>
              <a:defRPr sz="2000">
                <a:solidFill>
                  <a:srgbClr val="000000"/>
                </a:solidFill>
                <a:latin typeface="Arial" panose="020B0604020202020204" pitchFamily="34" charset="0"/>
                <a:cs typeface="Arial" panose="020B0604020202020204" pitchFamily="34" charset="0"/>
              </a:defRPr>
            </a:lvl1pPr>
            <a:lvl2pPr algn="l" eaLnBrk="0" hangingPunct="0">
              <a:spcBef>
                <a:spcPts val="600"/>
              </a:spcBef>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2pPr>
            <a:lvl3pPr marL="1143000" indent="-228600" algn="l" eaLnBrk="0" hangingPunct="0">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3pPr>
            <a:lvl4pPr marL="1600200" indent="-228600" algn="l" eaLnBrk="0" hangingPunct="0">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4pPr>
            <a:lvl5pPr marL="2057400" indent="-228600" algn="l" eaLnBrk="0" hangingPunct="0">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9pPr>
          </a:lstStyle>
          <a:p>
            <a:pPr defTabSz="457200" eaLnBrk="1" hangingPunct="1">
              <a:buFontTx/>
              <a:buNone/>
            </a:pPr>
            <a:r>
              <a:rPr lang="en-US" altLang="en-US" sz="1600" dirty="0">
                <a:latin typeface="Tahoma" panose="020B0604030504040204" pitchFamily="34" charset="0"/>
              </a:rPr>
              <a:t>Decision making relies on understanding the values of your alternates</a:t>
            </a:r>
          </a:p>
          <a:p>
            <a:pPr defTabSz="457200" eaLnBrk="1" hangingPunct="1">
              <a:buFontTx/>
              <a:buNone/>
            </a:pPr>
            <a:endParaRPr lang="en-US" altLang="en-US" sz="800" dirty="0">
              <a:latin typeface="Tahoma" panose="020B0604030504040204" pitchFamily="34" charset="0"/>
            </a:endParaRPr>
          </a:p>
          <a:p>
            <a:pPr defTabSz="457200" eaLnBrk="1" hangingPunct="1">
              <a:buFontTx/>
              <a:buNone/>
            </a:pPr>
            <a:r>
              <a:rPr lang="en-US" altLang="en-US" sz="1600" dirty="0">
                <a:latin typeface="Tahoma" panose="020B0604030504040204" pitchFamily="34" charset="0"/>
              </a:rPr>
              <a:t>Valuation is not always straightforward, as crudes:</a:t>
            </a:r>
          </a:p>
          <a:p>
            <a:pPr defTabSz="457200" eaLnBrk="1" hangingPunct="1">
              <a:buFontTx/>
              <a:buNone/>
            </a:pPr>
            <a:endParaRPr lang="en-US" altLang="en-US" sz="800" dirty="0">
              <a:latin typeface="Tahoma" panose="020B0604030504040204" pitchFamily="34" charset="0"/>
            </a:endParaRPr>
          </a:p>
          <a:p>
            <a:pPr lvl="1" defTabSz="457200" eaLnBrk="1" hangingPunct="1">
              <a:spcBef>
                <a:spcPct val="0"/>
              </a:spcBef>
              <a:buFontTx/>
              <a:buNone/>
            </a:pPr>
            <a:r>
              <a:rPr lang="en-US" altLang="en-US" sz="1600" dirty="0">
                <a:latin typeface="Tahoma" panose="020B0604030504040204" pitchFamily="34" charset="0"/>
              </a:rPr>
              <a:t>Trade at different times</a:t>
            </a:r>
          </a:p>
          <a:p>
            <a:pPr lvl="1" defTabSz="457200" eaLnBrk="1" hangingPunct="1">
              <a:spcBef>
                <a:spcPct val="0"/>
              </a:spcBef>
              <a:buFontTx/>
              <a:buNone/>
            </a:pPr>
            <a:r>
              <a:rPr lang="en-US" altLang="en-US" sz="1600" dirty="0">
                <a:latin typeface="Tahoma" panose="020B0604030504040204" pitchFamily="34" charset="0"/>
              </a:rPr>
              <a:t>Have different delivery lead times</a:t>
            </a:r>
          </a:p>
          <a:p>
            <a:pPr lvl="1" defTabSz="457200" eaLnBrk="1" hangingPunct="1">
              <a:spcBef>
                <a:spcPct val="0"/>
              </a:spcBef>
              <a:buFontTx/>
              <a:buNone/>
            </a:pPr>
            <a:endParaRPr lang="en-US" altLang="en-US" sz="1000" dirty="0">
              <a:latin typeface="Tahoma" panose="020B0604030504040204" pitchFamily="34" charset="0"/>
            </a:endParaRPr>
          </a:p>
          <a:p>
            <a:pPr defTabSz="457200" eaLnBrk="1" hangingPunct="1">
              <a:buFontTx/>
              <a:buNone/>
            </a:pPr>
            <a:r>
              <a:rPr lang="en-US" altLang="en-US" sz="1600" dirty="0">
                <a:latin typeface="Tahoma" panose="020B0604030504040204" pitchFamily="34" charset="0"/>
              </a:rPr>
              <a:t>Strategic decision making, across numerous constantly dynamic markets, is critical</a:t>
            </a:r>
          </a:p>
        </p:txBody>
      </p:sp>
      <p:sp>
        <p:nvSpPr>
          <p:cNvPr id="23558" name="TextBox 73"/>
          <p:cNvSpPr txBox="1">
            <a:spLocks noChangeArrowheads="1"/>
          </p:cNvSpPr>
          <p:nvPr/>
        </p:nvSpPr>
        <p:spPr bwMode="auto">
          <a:xfrm>
            <a:off x="1687310" y="6177275"/>
            <a:ext cx="87645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buFont typeface="Arial" panose="020B0604020202020204" pitchFamily="34" charset="0"/>
              <a:buChar char="•"/>
              <a:defRPr sz="2000">
                <a:solidFill>
                  <a:srgbClr val="000000"/>
                </a:solidFill>
                <a:latin typeface="Arial" panose="020B0604020202020204" pitchFamily="34" charset="0"/>
                <a:cs typeface="Arial" panose="020B0604020202020204" pitchFamily="34" charset="0"/>
              </a:defRPr>
            </a:lvl1pPr>
            <a:lvl2pPr marL="742950" indent="-285750" algn="l" eaLnBrk="0" hangingPunct="0">
              <a:spcBef>
                <a:spcPts val="600"/>
              </a:spcBef>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2pPr>
            <a:lvl3pPr marL="1143000" indent="-228600" algn="l" eaLnBrk="0" hangingPunct="0">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3pPr>
            <a:lvl4pPr marL="1600200" indent="-228600" algn="l" eaLnBrk="0" hangingPunct="0">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4pPr>
            <a:lvl5pPr marL="2057400" indent="-228600" algn="l" eaLnBrk="0" hangingPunct="0">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9pPr>
          </a:lstStyle>
          <a:p>
            <a:pPr algn="ctr" defTabSz="457200" eaLnBrk="1" hangingPunct="1">
              <a:buFontTx/>
              <a:buNone/>
            </a:pPr>
            <a:r>
              <a:rPr lang="en-US" altLang="en-US" sz="1600" b="1" dirty="0">
                <a:latin typeface="Tahoma" panose="020B0604030504040204" pitchFamily="34" charset="0"/>
              </a:rPr>
              <a:t>Timing when to make your move in the market is highly valuable</a:t>
            </a:r>
          </a:p>
          <a:p>
            <a:pPr algn="ctr" defTabSz="457200" eaLnBrk="1" hangingPunct="1">
              <a:buFontTx/>
              <a:buNone/>
            </a:pPr>
            <a:r>
              <a:rPr lang="en-US" altLang="en-US" sz="1600" b="1" dirty="0">
                <a:latin typeface="Tahoma" panose="020B0604030504040204" pitchFamily="34" charset="0"/>
              </a:rPr>
              <a:t>to do that you must have the best data and be inclusive &amp; integrated</a:t>
            </a:r>
          </a:p>
        </p:txBody>
      </p:sp>
      <p:cxnSp>
        <p:nvCxnSpPr>
          <p:cNvPr id="72" name="Straight Connector 71"/>
          <p:cNvCxnSpPr/>
          <p:nvPr/>
        </p:nvCxnSpPr>
        <p:spPr>
          <a:xfrm flipV="1">
            <a:off x="421341" y="853466"/>
            <a:ext cx="11296527" cy="10049"/>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421341" y="161202"/>
            <a:ext cx="13975429" cy="7078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defTabSz="544245" fontAlgn="base">
              <a:spcBef>
                <a:spcPct val="0"/>
              </a:spcBef>
              <a:spcAft>
                <a:spcPct val="0"/>
              </a:spcAft>
              <a:defRPr sz="4000"/>
            </a:lvl1pPr>
            <a:lvl2pPr defTabSz="544245" fontAlgn="base">
              <a:spcBef>
                <a:spcPct val="0"/>
              </a:spcBef>
              <a:spcAft>
                <a:spcPct val="0"/>
              </a:spcAft>
              <a:defRPr sz="3333">
                <a:latin typeface="Arial" charset="0"/>
                <a:ea typeface="ヒラギノ角ゴ Pro W3" charset="0"/>
                <a:cs typeface="Arial" charset="0"/>
              </a:defRPr>
            </a:lvl2pPr>
            <a:lvl3pPr defTabSz="544245" fontAlgn="base">
              <a:spcBef>
                <a:spcPct val="0"/>
              </a:spcBef>
              <a:spcAft>
                <a:spcPct val="0"/>
              </a:spcAft>
              <a:defRPr sz="3333">
                <a:latin typeface="Arial" charset="0"/>
                <a:ea typeface="ヒラギノ角ゴ Pro W3" charset="0"/>
                <a:cs typeface="Arial" charset="0"/>
              </a:defRPr>
            </a:lvl3pPr>
            <a:lvl4pPr defTabSz="544245" fontAlgn="base">
              <a:spcBef>
                <a:spcPct val="0"/>
              </a:spcBef>
              <a:spcAft>
                <a:spcPct val="0"/>
              </a:spcAft>
              <a:defRPr sz="3333">
                <a:latin typeface="Arial" charset="0"/>
                <a:ea typeface="ヒラギノ角ゴ Pro W3" charset="0"/>
                <a:cs typeface="Arial" charset="0"/>
              </a:defRPr>
            </a:lvl4pPr>
            <a:lvl5pPr defTabSz="544245" fontAlgn="base">
              <a:spcBef>
                <a:spcPct val="0"/>
              </a:spcBef>
              <a:spcAft>
                <a:spcPct val="0"/>
              </a:spcAft>
              <a:defRPr sz="3333">
                <a:latin typeface="Arial" charset="0"/>
                <a:ea typeface="ヒラギノ角ゴ Pro W3" charset="0"/>
                <a:cs typeface="Arial" charset="0"/>
              </a:defRPr>
            </a:lvl5pPr>
            <a:lvl6pPr marL="544245" defTabSz="544245" fontAlgn="base">
              <a:spcBef>
                <a:spcPct val="0"/>
              </a:spcBef>
              <a:spcAft>
                <a:spcPct val="0"/>
              </a:spcAft>
              <a:defRPr sz="3333">
                <a:latin typeface="Arial" charset="0"/>
                <a:ea typeface="ヒラギノ角ゴ Pro W3" charset="0"/>
              </a:defRPr>
            </a:lvl6pPr>
            <a:lvl7pPr marL="1088490" defTabSz="544245" fontAlgn="base">
              <a:spcBef>
                <a:spcPct val="0"/>
              </a:spcBef>
              <a:spcAft>
                <a:spcPct val="0"/>
              </a:spcAft>
              <a:defRPr sz="3333">
                <a:latin typeface="Arial" charset="0"/>
                <a:ea typeface="ヒラギノ角ゴ Pro W3" charset="0"/>
              </a:defRPr>
            </a:lvl7pPr>
            <a:lvl8pPr marL="1632735" defTabSz="544245" fontAlgn="base">
              <a:spcBef>
                <a:spcPct val="0"/>
              </a:spcBef>
              <a:spcAft>
                <a:spcPct val="0"/>
              </a:spcAft>
              <a:defRPr sz="3333">
                <a:latin typeface="Arial" charset="0"/>
                <a:ea typeface="ヒラギノ角ゴ Pro W3" charset="0"/>
              </a:defRPr>
            </a:lvl8pPr>
            <a:lvl9pPr marL="2176980" defTabSz="544245" fontAlgn="base">
              <a:spcBef>
                <a:spcPct val="0"/>
              </a:spcBef>
              <a:spcAft>
                <a:spcPct val="0"/>
              </a:spcAft>
              <a:defRPr sz="3333">
                <a:latin typeface="Arial" charset="0"/>
                <a:ea typeface="ヒラギノ角ゴ Pro W3" charset="0"/>
              </a:defRPr>
            </a:lvl9pPr>
          </a:lstStyle>
          <a:p>
            <a:r>
              <a:rPr lang="en-GB" sz="3200" dirty="0" smtClean="0"/>
              <a:t>Trading in “Windows” as we move through M+4 to M</a:t>
            </a:r>
            <a:endParaRPr lang="en-GB" sz="3200" dirty="0"/>
          </a:p>
        </p:txBody>
      </p:sp>
      <p:sp>
        <p:nvSpPr>
          <p:cNvPr id="2" name="TextBox 1"/>
          <p:cNvSpPr txBox="1"/>
          <p:nvPr/>
        </p:nvSpPr>
        <p:spPr>
          <a:xfrm>
            <a:off x="9402432" y="5772204"/>
            <a:ext cx="639919" cy="369332"/>
          </a:xfrm>
          <a:prstGeom prst="rect">
            <a:avLst/>
          </a:prstGeom>
          <a:noFill/>
        </p:spPr>
        <p:txBody>
          <a:bodyPr wrap="none" rtlCol="0">
            <a:spAutoFit/>
          </a:bodyPr>
          <a:lstStyle/>
          <a:p>
            <a:r>
              <a:rPr lang="en-GB" dirty="0" smtClean="0"/>
              <a:t>M+1</a:t>
            </a:r>
            <a:endParaRPr lang="en-GB" dirty="0"/>
          </a:p>
        </p:txBody>
      </p:sp>
      <p:sp>
        <p:nvSpPr>
          <p:cNvPr id="77" name="TextBox 76"/>
          <p:cNvSpPr txBox="1"/>
          <p:nvPr/>
        </p:nvSpPr>
        <p:spPr>
          <a:xfrm>
            <a:off x="5503788" y="5767930"/>
            <a:ext cx="639919" cy="369332"/>
          </a:xfrm>
          <a:prstGeom prst="rect">
            <a:avLst/>
          </a:prstGeom>
          <a:noFill/>
        </p:spPr>
        <p:txBody>
          <a:bodyPr wrap="none" rtlCol="0">
            <a:spAutoFit/>
          </a:bodyPr>
          <a:lstStyle/>
          <a:p>
            <a:r>
              <a:rPr lang="en-GB" dirty="0" smtClean="0"/>
              <a:t>M+2</a:t>
            </a:r>
            <a:endParaRPr lang="en-GB" dirty="0"/>
          </a:p>
        </p:txBody>
      </p:sp>
      <p:sp>
        <p:nvSpPr>
          <p:cNvPr id="78" name="TextBox 77"/>
          <p:cNvSpPr txBox="1"/>
          <p:nvPr/>
        </p:nvSpPr>
        <p:spPr>
          <a:xfrm>
            <a:off x="1653942" y="5732543"/>
            <a:ext cx="639919" cy="369332"/>
          </a:xfrm>
          <a:prstGeom prst="rect">
            <a:avLst/>
          </a:prstGeom>
          <a:noFill/>
        </p:spPr>
        <p:txBody>
          <a:bodyPr wrap="none" rtlCol="0">
            <a:spAutoFit/>
          </a:bodyPr>
          <a:lstStyle/>
          <a:p>
            <a:r>
              <a:rPr lang="en-GB" dirty="0" smtClean="0"/>
              <a:t>M+3</a:t>
            </a:r>
            <a:endParaRPr lang="en-GB" dirty="0"/>
          </a:p>
        </p:txBody>
      </p:sp>
      <p:sp>
        <p:nvSpPr>
          <p:cNvPr id="3" name="TextBox 2"/>
          <p:cNvSpPr txBox="1"/>
          <p:nvPr/>
        </p:nvSpPr>
        <p:spPr>
          <a:xfrm>
            <a:off x="11375736" y="5708609"/>
            <a:ext cx="875561" cy="461665"/>
          </a:xfrm>
          <a:prstGeom prst="rect">
            <a:avLst/>
          </a:prstGeom>
          <a:noFill/>
        </p:spPr>
        <p:txBody>
          <a:bodyPr wrap="none" rtlCol="0">
            <a:spAutoFit/>
          </a:bodyPr>
          <a:lstStyle/>
          <a:p>
            <a:pPr algn="ctr"/>
            <a:r>
              <a:rPr lang="en-GB" sz="1200" dirty="0" smtClean="0"/>
              <a:t>M</a:t>
            </a:r>
          </a:p>
          <a:p>
            <a:pPr algn="ctr"/>
            <a:r>
              <a:rPr lang="en-GB" sz="1200" dirty="0" smtClean="0"/>
              <a:t>run month</a:t>
            </a:r>
            <a:endParaRPr lang="en-GB" sz="1200" dirty="0"/>
          </a:p>
        </p:txBody>
      </p:sp>
      <p:cxnSp>
        <p:nvCxnSpPr>
          <p:cNvPr id="5" name="Straight Arrow Connector 4"/>
          <p:cNvCxnSpPr/>
          <p:nvPr/>
        </p:nvCxnSpPr>
        <p:spPr>
          <a:xfrm flipV="1">
            <a:off x="11578571" y="6184178"/>
            <a:ext cx="423890" cy="5595"/>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86256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lgn="r"/>
            <a:fld id="{6BCEAF00-35EE-2349-AC37-D94588E1CC52}" type="slidenum">
              <a:rPr>
                <a:solidFill>
                  <a:srgbClr val="000000"/>
                </a:solidFill>
              </a:rPr>
              <a:pPr algn="r"/>
              <a:t>13</a:t>
            </a:fld>
            <a:endParaRPr>
              <a:solidFill>
                <a:srgbClr val="000000"/>
              </a:solidFill>
            </a:endParaRPr>
          </a:p>
        </p:txBody>
      </p:sp>
      <p:sp>
        <p:nvSpPr>
          <p:cNvPr id="5" name="Title 6"/>
          <p:cNvSpPr>
            <a:spLocks noGrp="1"/>
          </p:cNvSpPr>
          <p:nvPr>
            <p:ph type="title"/>
          </p:nvPr>
        </p:nvSpPr>
        <p:spPr>
          <a:xfrm>
            <a:off x="486136" y="193964"/>
            <a:ext cx="10301469" cy="762000"/>
          </a:xfrm>
          <a:noFill/>
          <a:ln w="9525">
            <a:noFill/>
            <a:miter lim="800000"/>
            <a:headEnd/>
            <a:tailEnd/>
          </a:ln>
        </p:spPr>
        <p:txBody>
          <a:bodyPr vert="horz" wrap="square" lIns="0" tIns="0" rIns="0" bIns="0" numCol="1" anchor="t" anchorCtr="0" compatLnSpc="1">
            <a:prstTxWarp prst="textNoShape">
              <a:avLst/>
            </a:prstTxWarp>
          </a:bodyPr>
          <a:lstStyle/>
          <a:p>
            <a:r>
              <a:rPr lang="en-US" sz="4000" dirty="0" smtClean="0">
                <a:solidFill>
                  <a:schemeClr val="tx1"/>
                </a:solidFill>
                <a:latin typeface="+mn-lt"/>
                <a:ea typeface="+mn-ea"/>
                <a:cs typeface="+mn-cs"/>
              </a:rPr>
              <a:t> Module 2 – What have we learnt ?</a:t>
            </a:r>
            <a:endParaRPr lang="en-US" sz="4000" dirty="0">
              <a:solidFill>
                <a:schemeClr val="tx1"/>
              </a:solidFill>
              <a:latin typeface="+mn-lt"/>
              <a:ea typeface="+mn-ea"/>
              <a:cs typeface="+mn-cs"/>
            </a:endParaRPr>
          </a:p>
        </p:txBody>
      </p:sp>
      <p:cxnSp>
        <p:nvCxnSpPr>
          <p:cNvPr id="6" name="Straight Connector 5"/>
          <p:cNvCxnSpPr/>
          <p:nvPr/>
        </p:nvCxnSpPr>
        <p:spPr>
          <a:xfrm flipV="1">
            <a:off x="593766" y="944088"/>
            <a:ext cx="11038115" cy="1187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55582" y="1508971"/>
            <a:ext cx="10386048" cy="3293209"/>
          </a:xfrm>
          <a:prstGeom prst="rect">
            <a:avLst/>
          </a:prstGeom>
          <a:noFill/>
        </p:spPr>
        <p:txBody>
          <a:bodyPr wrap="none" rtlCol="0">
            <a:spAutoFit/>
          </a:bodyPr>
          <a:lstStyle/>
          <a:p>
            <a:endParaRPr lang="en-GB" sz="1600" dirty="0" smtClean="0">
              <a:solidFill>
                <a:srgbClr val="000000"/>
              </a:solidFill>
            </a:endParaRPr>
          </a:p>
          <a:p>
            <a:endParaRPr lang="en-GB" sz="1600" dirty="0">
              <a:solidFill>
                <a:srgbClr val="000000"/>
              </a:solidFill>
            </a:endParaRPr>
          </a:p>
          <a:p>
            <a:pPr marL="285750" indent="-285750">
              <a:buFont typeface="Wingdings" panose="05000000000000000000" pitchFamily="2" charset="2"/>
              <a:buChar char="Ø"/>
            </a:pPr>
            <a:r>
              <a:rPr lang="en-GB" sz="1600" dirty="0" smtClean="0">
                <a:solidFill>
                  <a:srgbClr val="000000"/>
                </a:solidFill>
              </a:rPr>
              <a:t>How the global crude market trade flows work and when they don’t – introducing arbitrage</a:t>
            </a:r>
          </a:p>
          <a:p>
            <a:pPr marL="285750" indent="-285750">
              <a:buFont typeface="Wingdings" panose="05000000000000000000" pitchFamily="2" charset="2"/>
              <a:buChar char="Ø"/>
            </a:pPr>
            <a:endParaRPr lang="en-GB" sz="1600" dirty="0">
              <a:solidFill>
                <a:srgbClr val="000000"/>
              </a:solidFill>
            </a:endParaRPr>
          </a:p>
          <a:p>
            <a:pPr marL="285750" indent="-285750">
              <a:buFont typeface="Wingdings" panose="05000000000000000000" pitchFamily="2" charset="2"/>
              <a:buChar char="Ø"/>
            </a:pPr>
            <a:r>
              <a:rPr lang="en-GB" sz="1600" dirty="0" smtClean="0">
                <a:solidFill>
                  <a:srgbClr val="000000"/>
                </a:solidFill>
              </a:rPr>
              <a:t>An introduction to crude oil, how its categorised and valued</a:t>
            </a:r>
          </a:p>
          <a:p>
            <a:pPr marL="285750" indent="-285750">
              <a:buFont typeface="Wingdings" panose="05000000000000000000" pitchFamily="2" charset="2"/>
              <a:buChar char="Ø"/>
            </a:pPr>
            <a:endParaRPr lang="en-GB" sz="1600" dirty="0">
              <a:solidFill>
                <a:srgbClr val="000000"/>
              </a:solidFill>
            </a:endParaRPr>
          </a:p>
          <a:p>
            <a:pPr marL="285750" indent="-285750">
              <a:buFont typeface="Wingdings" panose="05000000000000000000" pitchFamily="2" charset="2"/>
              <a:buChar char="Ø"/>
            </a:pPr>
            <a:r>
              <a:rPr lang="en-GB" sz="1600" dirty="0" smtClean="0">
                <a:solidFill>
                  <a:srgbClr val="000000"/>
                </a:solidFill>
              </a:rPr>
              <a:t>A very basic introduction to the refinery process</a:t>
            </a:r>
          </a:p>
          <a:p>
            <a:pPr marL="285750" indent="-285750">
              <a:buFont typeface="Wingdings" panose="05000000000000000000" pitchFamily="2" charset="2"/>
              <a:buChar char="Ø"/>
            </a:pPr>
            <a:endParaRPr lang="en-GB" sz="1600" dirty="0">
              <a:solidFill>
                <a:srgbClr val="000000"/>
              </a:solidFill>
            </a:endParaRPr>
          </a:p>
          <a:p>
            <a:pPr marL="285750" indent="-285750">
              <a:buFont typeface="Wingdings" panose="05000000000000000000" pitchFamily="2" charset="2"/>
              <a:buChar char="Ø"/>
            </a:pPr>
            <a:r>
              <a:rPr lang="en-GB" sz="1600" dirty="0" smtClean="0">
                <a:solidFill>
                  <a:srgbClr val="000000"/>
                </a:solidFill>
              </a:rPr>
              <a:t>Overview of Freight and Logistics</a:t>
            </a:r>
          </a:p>
          <a:p>
            <a:pPr marL="285750" indent="-285750">
              <a:buFont typeface="Wingdings" panose="05000000000000000000" pitchFamily="2" charset="2"/>
              <a:buChar char="Ø"/>
            </a:pPr>
            <a:endParaRPr lang="en-GB" sz="1600" dirty="0">
              <a:solidFill>
                <a:srgbClr val="000000"/>
              </a:solidFill>
            </a:endParaRPr>
          </a:p>
          <a:p>
            <a:pPr marL="285750" indent="-285750">
              <a:buFont typeface="Wingdings" panose="05000000000000000000" pitchFamily="2" charset="2"/>
              <a:buChar char="Ø"/>
            </a:pPr>
            <a:r>
              <a:rPr lang="en-GB" sz="1600" dirty="0" smtClean="0">
                <a:solidFill>
                  <a:srgbClr val="000000"/>
                </a:solidFill>
              </a:rPr>
              <a:t>A bit more depth into Marine Logistics, focusing on how chartering works and how freight costs are calculated</a:t>
            </a:r>
          </a:p>
          <a:p>
            <a:pPr marL="285750" indent="-285750">
              <a:buFont typeface="Wingdings" panose="05000000000000000000" pitchFamily="2" charset="2"/>
              <a:buChar char="Ø"/>
            </a:pPr>
            <a:endParaRPr lang="en-GB" sz="1600" dirty="0">
              <a:solidFill>
                <a:srgbClr val="000000"/>
              </a:solidFill>
            </a:endParaRPr>
          </a:p>
          <a:p>
            <a:pPr marL="285750" indent="-285750">
              <a:buFont typeface="Wingdings" panose="05000000000000000000" pitchFamily="2" charset="2"/>
              <a:buChar char="Ø"/>
            </a:pPr>
            <a:r>
              <a:rPr lang="en-GB" sz="1600" dirty="0" smtClean="0">
                <a:solidFill>
                  <a:srgbClr val="000000"/>
                </a:solidFill>
              </a:rPr>
              <a:t>How MMS drives our system demand and how it interacts with trading</a:t>
            </a:r>
            <a:endParaRPr lang="en-GB" sz="1600" dirty="0">
              <a:solidFill>
                <a:srgbClr val="000000"/>
              </a:solidFill>
            </a:endParaRPr>
          </a:p>
        </p:txBody>
      </p:sp>
    </p:spTree>
    <p:extLst>
      <p:ext uri="{BB962C8B-B14F-4D97-AF65-F5344CB8AC3E}">
        <p14:creationId xmlns:p14="http://schemas.microsoft.com/office/powerpoint/2010/main" val="3702562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lgn="r"/>
            <a:fld id="{6BCEAF00-35EE-2349-AC37-D94588E1CC52}" type="slidenum">
              <a:rPr>
                <a:solidFill>
                  <a:srgbClr val="000000"/>
                </a:solidFill>
              </a:rPr>
              <a:pPr algn="r"/>
              <a:t>2</a:t>
            </a:fld>
            <a:endParaRPr>
              <a:solidFill>
                <a:srgbClr val="000000"/>
              </a:solidFill>
            </a:endParaRPr>
          </a:p>
        </p:txBody>
      </p:sp>
      <p:sp>
        <p:nvSpPr>
          <p:cNvPr id="5" name="Title 6"/>
          <p:cNvSpPr>
            <a:spLocks noGrp="1"/>
          </p:cNvSpPr>
          <p:nvPr>
            <p:ph type="title"/>
          </p:nvPr>
        </p:nvSpPr>
        <p:spPr>
          <a:xfrm>
            <a:off x="486136" y="193964"/>
            <a:ext cx="10301469" cy="762000"/>
          </a:xfrm>
          <a:noFill/>
          <a:ln w="9525">
            <a:noFill/>
            <a:miter lim="800000"/>
            <a:headEnd/>
            <a:tailEnd/>
          </a:ln>
        </p:spPr>
        <p:txBody>
          <a:bodyPr vert="horz" wrap="square" lIns="0" tIns="0" rIns="0" bIns="0" numCol="1" anchor="t" anchorCtr="0" compatLnSpc="1">
            <a:prstTxWarp prst="textNoShape">
              <a:avLst/>
            </a:prstTxWarp>
          </a:bodyPr>
          <a:lstStyle/>
          <a:p>
            <a:r>
              <a:rPr lang="en-US" sz="4000" dirty="0" smtClean="0">
                <a:solidFill>
                  <a:schemeClr val="tx1"/>
                </a:solidFill>
                <a:latin typeface="+mn-lt"/>
                <a:ea typeface="+mn-ea"/>
                <a:cs typeface="+mn-cs"/>
              </a:rPr>
              <a:t> Module 2 – Introduction</a:t>
            </a:r>
            <a:endParaRPr lang="en-US" sz="4000" dirty="0">
              <a:solidFill>
                <a:schemeClr val="tx1"/>
              </a:solidFill>
              <a:latin typeface="+mn-lt"/>
              <a:ea typeface="+mn-ea"/>
              <a:cs typeface="+mn-cs"/>
            </a:endParaRPr>
          </a:p>
        </p:txBody>
      </p:sp>
      <p:cxnSp>
        <p:nvCxnSpPr>
          <p:cNvPr id="6" name="Straight Connector 5"/>
          <p:cNvCxnSpPr/>
          <p:nvPr/>
        </p:nvCxnSpPr>
        <p:spPr>
          <a:xfrm flipV="1">
            <a:off x="593766" y="944088"/>
            <a:ext cx="11038115" cy="1187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055582" y="1508971"/>
            <a:ext cx="6644255" cy="3539430"/>
          </a:xfrm>
          <a:prstGeom prst="rect">
            <a:avLst/>
          </a:prstGeom>
          <a:noFill/>
        </p:spPr>
        <p:txBody>
          <a:bodyPr wrap="none" rtlCol="0">
            <a:spAutoFit/>
          </a:bodyPr>
          <a:lstStyle/>
          <a:p>
            <a:r>
              <a:rPr lang="en-GB" sz="1600" dirty="0" smtClean="0">
                <a:solidFill>
                  <a:srgbClr val="000000"/>
                </a:solidFill>
              </a:rPr>
              <a:t>In this module we will learn about</a:t>
            </a:r>
          </a:p>
          <a:p>
            <a:endParaRPr lang="en-GB" sz="1600" dirty="0" smtClean="0">
              <a:solidFill>
                <a:srgbClr val="000000"/>
              </a:solidFill>
            </a:endParaRPr>
          </a:p>
          <a:p>
            <a:endParaRPr lang="en-GB" sz="1600" dirty="0">
              <a:solidFill>
                <a:srgbClr val="000000"/>
              </a:solidFill>
            </a:endParaRPr>
          </a:p>
          <a:p>
            <a:pPr lvl="4"/>
            <a:r>
              <a:rPr lang="en-GB" sz="1600" dirty="0" smtClean="0">
                <a:solidFill>
                  <a:srgbClr val="000000"/>
                </a:solidFill>
              </a:rPr>
              <a:t>Global market Trade Flows</a:t>
            </a:r>
          </a:p>
          <a:p>
            <a:pPr lvl="4"/>
            <a:endParaRPr lang="en-GB" sz="1600" dirty="0">
              <a:solidFill>
                <a:srgbClr val="000000"/>
              </a:solidFill>
            </a:endParaRPr>
          </a:p>
          <a:p>
            <a:pPr lvl="4"/>
            <a:r>
              <a:rPr lang="en-GB" sz="1600" dirty="0" smtClean="0">
                <a:solidFill>
                  <a:srgbClr val="000000"/>
                </a:solidFill>
              </a:rPr>
              <a:t>An introduction to crude oil</a:t>
            </a:r>
          </a:p>
          <a:p>
            <a:pPr lvl="4"/>
            <a:endParaRPr lang="en-GB" sz="1600" dirty="0">
              <a:solidFill>
                <a:srgbClr val="000000"/>
              </a:solidFill>
            </a:endParaRPr>
          </a:p>
          <a:p>
            <a:pPr lvl="4"/>
            <a:r>
              <a:rPr lang="en-GB" sz="1600" dirty="0" smtClean="0">
                <a:solidFill>
                  <a:srgbClr val="000000"/>
                </a:solidFill>
              </a:rPr>
              <a:t>Basic introduction to refinery process</a:t>
            </a:r>
          </a:p>
          <a:p>
            <a:pPr lvl="4"/>
            <a:endParaRPr lang="en-GB" sz="1600" dirty="0">
              <a:solidFill>
                <a:srgbClr val="000000"/>
              </a:solidFill>
            </a:endParaRPr>
          </a:p>
          <a:p>
            <a:pPr lvl="4"/>
            <a:r>
              <a:rPr lang="en-GB" sz="1600" dirty="0" smtClean="0">
                <a:solidFill>
                  <a:srgbClr val="000000"/>
                </a:solidFill>
              </a:rPr>
              <a:t>Overview of Freight and Logistics</a:t>
            </a:r>
          </a:p>
          <a:p>
            <a:pPr lvl="4"/>
            <a:endParaRPr lang="en-GB" sz="1600" dirty="0">
              <a:solidFill>
                <a:srgbClr val="000000"/>
              </a:solidFill>
            </a:endParaRPr>
          </a:p>
          <a:p>
            <a:pPr lvl="4"/>
            <a:r>
              <a:rPr lang="en-GB" sz="1600" dirty="0" smtClean="0">
                <a:solidFill>
                  <a:srgbClr val="000000"/>
                </a:solidFill>
              </a:rPr>
              <a:t>Marine Logistics</a:t>
            </a:r>
          </a:p>
          <a:p>
            <a:pPr lvl="4"/>
            <a:endParaRPr lang="en-GB" sz="1600" dirty="0">
              <a:solidFill>
                <a:srgbClr val="000000"/>
              </a:solidFill>
            </a:endParaRPr>
          </a:p>
          <a:p>
            <a:pPr lvl="4"/>
            <a:r>
              <a:rPr lang="en-GB" sz="1600" dirty="0" smtClean="0">
                <a:solidFill>
                  <a:srgbClr val="000000"/>
                </a:solidFill>
              </a:rPr>
              <a:t>ExxonMobil’s Molecule Management System MMS</a:t>
            </a:r>
            <a:endParaRPr lang="en-GB" sz="1600" dirty="0">
              <a:solidFill>
                <a:srgbClr val="000000"/>
              </a:solidFill>
            </a:endParaRPr>
          </a:p>
        </p:txBody>
      </p:sp>
    </p:spTree>
    <p:extLst>
      <p:ext uri="{BB962C8B-B14F-4D97-AF65-F5344CB8AC3E}">
        <p14:creationId xmlns:p14="http://schemas.microsoft.com/office/powerpoint/2010/main" val="21575084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lgn="r"/>
            <a:fld id="{6BCEAF00-35EE-2349-AC37-D94588E1CC52}" type="slidenum">
              <a:rPr>
                <a:solidFill>
                  <a:srgbClr val="000000"/>
                </a:solidFill>
              </a:rPr>
              <a:pPr algn="r"/>
              <a:t>3</a:t>
            </a:fld>
            <a:endParaRPr>
              <a:solidFill>
                <a:srgbClr val="000000"/>
              </a:solidFill>
            </a:endParaRPr>
          </a:p>
        </p:txBody>
      </p:sp>
      <p:sp>
        <p:nvSpPr>
          <p:cNvPr id="5" name="TextBox 4"/>
          <p:cNvSpPr txBox="1"/>
          <p:nvPr/>
        </p:nvSpPr>
        <p:spPr>
          <a:xfrm>
            <a:off x="683162" y="181091"/>
            <a:ext cx="6659195" cy="7078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defTabSz="544245" fontAlgn="base">
              <a:spcBef>
                <a:spcPct val="0"/>
              </a:spcBef>
              <a:spcAft>
                <a:spcPct val="0"/>
              </a:spcAft>
              <a:defRPr sz="4000"/>
            </a:lvl1pPr>
            <a:lvl2pPr defTabSz="544245" fontAlgn="base">
              <a:spcBef>
                <a:spcPct val="0"/>
              </a:spcBef>
              <a:spcAft>
                <a:spcPct val="0"/>
              </a:spcAft>
              <a:defRPr sz="3333">
                <a:latin typeface="Arial" charset="0"/>
                <a:ea typeface="ヒラギノ角ゴ Pro W3" charset="0"/>
                <a:cs typeface="Arial" charset="0"/>
              </a:defRPr>
            </a:lvl2pPr>
            <a:lvl3pPr defTabSz="544245" fontAlgn="base">
              <a:spcBef>
                <a:spcPct val="0"/>
              </a:spcBef>
              <a:spcAft>
                <a:spcPct val="0"/>
              </a:spcAft>
              <a:defRPr sz="3333">
                <a:latin typeface="Arial" charset="0"/>
                <a:ea typeface="ヒラギノ角ゴ Pro W3" charset="0"/>
                <a:cs typeface="Arial" charset="0"/>
              </a:defRPr>
            </a:lvl3pPr>
            <a:lvl4pPr defTabSz="544245" fontAlgn="base">
              <a:spcBef>
                <a:spcPct val="0"/>
              </a:spcBef>
              <a:spcAft>
                <a:spcPct val="0"/>
              </a:spcAft>
              <a:defRPr sz="3333">
                <a:latin typeface="Arial" charset="0"/>
                <a:ea typeface="ヒラギノ角ゴ Pro W3" charset="0"/>
                <a:cs typeface="Arial" charset="0"/>
              </a:defRPr>
            </a:lvl4pPr>
            <a:lvl5pPr defTabSz="544245" fontAlgn="base">
              <a:spcBef>
                <a:spcPct val="0"/>
              </a:spcBef>
              <a:spcAft>
                <a:spcPct val="0"/>
              </a:spcAft>
              <a:defRPr sz="3333">
                <a:latin typeface="Arial" charset="0"/>
                <a:ea typeface="ヒラギノ角ゴ Pro W3" charset="0"/>
                <a:cs typeface="Arial" charset="0"/>
              </a:defRPr>
            </a:lvl5pPr>
            <a:lvl6pPr marL="544245" defTabSz="544245" fontAlgn="base">
              <a:spcBef>
                <a:spcPct val="0"/>
              </a:spcBef>
              <a:spcAft>
                <a:spcPct val="0"/>
              </a:spcAft>
              <a:defRPr sz="3333">
                <a:latin typeface="Arial" charset="0"/>
                <a:ea typeface="ヒラギノ角ゴ Pro W3" charset="0"/>
              </a:defRPr>
            </a:lvl6pPr>
            <a:lvl7pPr marL="1088490" defTabSz="544245" fontAlgn="base">
              <a:spcBef>
                <a:spcPct val="0"/>
              </a:spcBef>
              <a:spcAft>
                <a:spcPct val="0"/>
              </a:spcAft>
              <a:defRPr sz="3333">
                <a:latin typeface="Arial" charset="0"/>
                <a:ea typeface="ヒラギノ角ゴ Pro W3" charset="0"/>
              </a:defRPr>
            </a:lvl7pPr>
            <a:lvl8pPr marL="1632735" defTabSz="544245" fontAlgn="base">
              <a:spcBef>
                <a:spcPct val="0"/>
              </a:spcBef>
              <a:spcAft>
                <a:spcPct val="0"/>
              </a:spcAft>
              <a:defRPr sz="3333">
                <a:latin typeface="Arial" charset="0"/>
                <a:ea typeface="ヒラギノ角ゴ Pro W3" charset="0"/>
              </a:defRPr>
            </a:lvl8pPr>
            <a:lvl9pPr marL="2176980" defTabSz="544245" fontAlgn="base">
              <a:spcBef>
                <a:spcPct val="0"/>
              </a:spcBef>
              <a:spcAft>
                <a:spcPct val="0"/>
              </a:spcAft>
              <a:defRPr sz="3333">
                <a:latin typeface="Arial" charset="0"/>
                <a:ea typeface="ヒラギノ角ゴ Pro W3" charset="0"/>
              </a:defRPr>
            </a:lvl9pPr>
          </a:lstStyle>
          <a:p>
            <a:r>
              <a:rPr lang="en-GB" dirty="0" smtClean="0">
                <a:solidFill>
                  <a:srgbClr val="000000"/>
                </a:solidFill>
              </a:rPr>
              <a:t>Global Market Trade </a:t>
            </a:r>
            <a:r>
              <a:rPr lang="en-GB" dirty="0">
                <a:solidFill>
                  <a:srgbClr val="000000"/>
                </a:solidFill>
              </a:rPr>
              <a:t>flows</a:t>
            </a:r>
          </a:p>
        </p:txBody>
      </p:sp>
      <p:sp>
        <p:nvSpPr>
          <p:cNvPr id="6" name="Rectangle 5"/>
          <p:cNvSpPr/>
          <p:nvPr/>
        </p:nvSpPr>
        <p:spPr>
          <a:xfrm>
            <a:off x="417196" y="1761603"/>
            <a:ext cx="1076446" cy="1794076"/>
          </a:xfrm>
          <a:prstGeom prst="rect">
            <a:avLst/>
          </a:prstGeom>
          <a:solidFill>
            <a:schemeClr val="accent2"/>
          </a:solidFill>
          <a:ln>
            <a:solidFill>
              <a:schemeClr val="accent2">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sp>
        <p:nvSpPr>
          <p:cNvPr id="7" name="Rectangle 6"/>
          <p:cNvSpPr/>
          <p:nvPr/>
        </p:nvSpPr>
        <p:spPr>
          <a:xfrm>
            <a:off x="410904" y="3831242"/>
            <a:ext cx="1076446" cy="1632884"/>
          </a:xfrm>
          <a:prstGeom prst="rect">
            <a:avLst/>
          </a:prstGeom>
          <a:solidFill>
            <a:schemeClr val="accent2">
              <a:lumMod val="40000"/>
              <a:lumOff val="60000"/>
            </a:schemeClr>
          </a:solidFill>
          <a:ln>
            <a:solidFill>
              <a:schemeClr val="accent2">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sp>
        <p:nvSpPr>
          <p:cNvPr id="8" name="Rectangle 7"/>
          <p:cNvSpPr/>
          <p:nvPr/>
        </p:nvSpPr>
        <p:spPr>
          <a:xfrm>
            <a:off x="2542574" y="3670050"/>
            <a:ext cx="1076446" cy="1794076"/>
          </a:xfrm>
          <a:prstGeom prst="rect">
            <a:avLst/>
          </a:prstGeom>
          <a:solidFill>
            <a:schemeClr val="accent6">
              <a:lumMod val="60000"/>
              <a:lumOff val="4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sp>
        <p:nvSpPr>
          <p:cNvPr id="9" name="Rectangle 8"/>
          <p:cNvSpPr/>
          <p:nvPr/>
        </p:nvSpPr>
        <p:spPr>
          <a:xfrm>
            <a:off x="2553305" y="2259379"/>
            <a:ext cx="1502781" cy="1296300"/>
          </a:xfrm>
          <a:prstGeom prst="rect">
            <a:avLst/>
          </a:prstGeom>
          <a:solidFill>
            <a:schemeClr val="tx2">
              <a:lumMod val="60000"/>
              <a:lumOff val="4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sp>
        <p:nvSpPr>
          <p:cNvPr id="10" name="Rectangle 9"/>
          <p:cNvSpPr/>
          <p:nvPr/>
        </p:nvSpPr>
        <p:spPr>
          <a:xfrm>
            <a:off x="3711616" y="3670050"/>
            <a:ext cx="1076446" cy="605742"/>
          </a:xfrm>
          <a:prstGeom prst="rect">
            <a:avLst/>
          </a:prstGeom>
          <a:solidFill>
            <a:srgbClr val="CCCCFF"/>
          </a:solidFill>
          <a:ln>
            <a:solidFill>
              <a:srgbClr val="CCCC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sp>
        <p:nvSpPr>
          <p:cNvPr id="11" name="Rectangle 10"/>
          <p:cNvSpPr/>
          <p:nvPr/>
        </p:nvSpPr>
        <p:spPr>
          <a:xfrm>
            <a:off x="5251049" y="3640236"/>
            <a:ext cx="1306011" cy="1946476"/>
          </a:xfrm>
          <a:prstGeom prst="rect">
            <a:avLst/>
          </a:prstGeom>
          <a:solidFill>
            <a:schemeClr val="accent3">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cxnSp>
        <p:nvCxnSpPr>
          <p:cNvPr id="12" name="Straight Connector 11"/>
          <p:cNvCxnSpPr/>
          <p:nvPr/>
        </p:nvCxnSpPr>
        <p:spPr>
          <a:xfrm flipV="1">
            <a:off x="593766" y="944088"/>
            <a:ext cx="11038115" cy="1187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071822" y="1761603"/>
            <a:ext cx="2485238" cy="1794076"/>
          </a:xfrm>
          <a:prstGeom prst="rect">
            <a:avLst/>
          </a:prstGeom>
          <a:solidFill>
            <a:schemeClr val="tx2">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sp>
        <p:nvSpPr>
          <p:cNvPr id="14" name="TextBox 13"/>
          <p:cNvSpPr txBox="1"/>
          <p:nvPr/>
        </p:nvSpPr>
        <p:spPr>
          <a:xfrm>
            <a:off x="6977356" y="1432787"/>
            <a:ext cx="4856257" cy="5047536"/>
          </a:xfrm>
          <a:prstGeom prst="rect">
            <a:avLst/>
          </a:prstGeom>
          <a:noFill/>
        </p:spPr>
        <p:txBody>
          <a:bodyPr wrap="square" rtlCol="0">
            <a:spAutoFit/>
          </a:bodyPr>
          <a:lstStyle/>
          <a:p>
            <a:r>
              <a:rPr lang="en-GB" sz="1400" dirty="0">
                <a:solidFill>
                  <a:srgbClr val="000000"/>
                </a:solidFill>
              </a:rPr>
              <a:t>The earth is round – everything </a:t>
            </a:r>
            <a:r>
              <a:rPr lang="en-GB" sz="1400" dirty="0" smtClean="0">
                <a:solidFill>
                  <a:srgbClr val="000000"/>
                </a:solidFill>
              </a:rPr>
              <a:t>ultimately mass balances</a:t>
            </a:r>
          </a:p>
          <a:p>
            <a:endParaRPr lang="en-GB" sz="1400" dirty="0">
              <a:solidFill>
                <a:srgbClr val="000000"/>
              </a:solidFill>
            </a:endParaRPr>
          </a:p>
          <a:p>
            <a:r>
              <a:rPr lang="en-GB" sz="1400" dirty="0" smtClean="0">
                <a:solidFill>
                  <a:srgbClr val="000000"/>
                </a:solidFill>
              </a:rPr>
              <a:t>There are distinct regions of high production, regions of high processing and regions of high demand.</a:t>
            </a:r>
          </a:p>
          <a:p>
            <a:endParaRPr lang="en-GB" sz="1400" dirty="0">
              <a:solidFill>
                <a:srgbClr val="000000"/>
              </a:solidFill>
            </a:endParaRPr>
          </a:p>
          <a:p>
            <a:r>
              <a:rPr lang="en-GB" sz="1400" dirty="0" smtClean="0">
                <a:solidFill>
                  <a:srgbClr val="000000"/>
                </a:solidFill>
              </a:rPr>
              <a:t>Typically molecules flow:  production – process – end user</a:t>
            </a:r>
          </a:p>
          <a:p>
            <a:endParaRPr lang="en-GB" sz="1400" dirty="0">
              <a:solidFill>
                <a:srgbClr val="000000"/>
              </a:solidFill>
            </a:endParaRPr>
          </a:p>
          <a:p>
            <a:r>
              <a:rPr lang="en-GB" sz="1400" dirty="0" smtClean="0">
                <a:solidFill>
                  <a:srgbClr val="000000"/>
                </a:solidFill>
              </a:rPr>
              <a:t>These supply patterns make economic and logistical sense</a:t>
            </a:r>
          </a:p>
          <a:p>
            <a:endParaRPr lang="en-GB" sz="1400" dirty="0">
              <a:solidFill>
                <a:srgbClr val="000000"/>
              </a:solidFill>
            </a:endParaRPr>
          </a:p>
          <a:p>
            <a:r>
              <a:rPr lang="en-GB" sz="1400" dirty="0" smtClean="0">
                <a:solidFill>
                  <a:srgbClr val="000000"/>
                </a:solidFill>
              </a:rPr>
              <a:t>However no market is perfect, nor perfectly stable. These trade flows can be disrupted or even reversed.</a:t>
            </a:r>
          </a:p>
          <a:p>
            <a:endParaRPr lang="en-GB" sz="1400" dirty="0">
              <a:solidFill>
                <a:srgbClr val="000000"/>
              </a:solidFill>
            </a:endParaRPr>
          </a:p>
          <a:p>
            <a:r>
              <a:rPr lang="en-GB" sz="1400" dirty="0" smtClean="0">
                <a:solidFill>
                  <a:srgbClr val="000000"/>
                </a:solidFill>
              </a:rPr>
              <a:t>There are numerous fundamentals driving crude flows:</a:t>
            </a:r>
          </a:p>
          <a:p>
            <a:endParaRPr lang="en-GB" sz="1000" dirty="0">
              <a:solidFill>
                <a:srgbClr val="000000"/>
              </a:solidFill>
            </a:endParaRPr>
          </a:p>
          <a:p>
            <a:pPr lvl="1"/>
            <a:r>
              <a:rPr lang="en-GB" sz="1400" dirty="0" smtClean="0">
                <a:solidFill>
                  <a:srgbClr val="000000"/>
                </a:solidFill>
              </a:rPr>
              <a:t>Supply growth / disruptions</a:t>
            </a:r>
          </a:p>
          <a:p>
            <a:pPr lvl="1"/>
            <a:r>
              <a:rPr lang="en-GB" sz="1400" dirty="0" smtClean="0">
                <a:solidFill>
                  <a:srgbClr val="000000"/>
                </a:solidFill>
              </a:rPr>
              <a:t>Demand growth / disruptions</a:t>
            </a:r>
          </a:p>
          <a:p>
            <a:pPr lvl="1"/>
            <a:r>
              <a:rPr lang="en-GB" sz="1400" dirty="0" smtClean="0">
                <a:solidFill>
                  <a:srgbClr val="000000"/>
                </a:solidFill>
              </a:rPr>
              <a:t>Weather</a:t>
            </a:r>
          </a:p>
          <a:p>
            <a:pPr lvl="1"/>
            <a:r>
              <a:rPr lang="en-GB" sz="1400" dirty="0" smtClean="0">
                <a:solidFill>
                  <a:srgbClr val="000000"/>
                </a:solidFill>
              </a:rPr>
              <a:t>Politics</a:t>
            </a:r>
          </a:p>
          <a:p>
            <a:pPr lvl="1"/>
            <a:r>
              <a:rPr lang="en-GB" sz="1400" dirty="0" smtClean="0">
                <a:solidFill>
                  <a:srgbClr val="000000"/>
                </a:solidFill>
              </a:rPr>
              <a:t>Financial speculation</a:t>
            </a:r>
          </a:p>
          <a:p>
            <a:pPr lvl="1"/>
            <a:r>
              <a:rPr lang="en-GB" sz="1400" dirty="0" smtClean="0">
                <a:solidFill>
                  <a:srgbClr val="000000"/>
                </a:solidFill>
              </a:rPr>
              <a:t>Shipping availability</a:t>
            </a:r>
          </a:p>
          <a:p>
            <a:pPr lvl="1"/>
            <a:r>
              <a:rPr lang="en-GB" sz="1400" dirty="0" smtClean="0">
                <a:solidFill>
                  <a:srgbClr val="000000"/>
                </a:solidFill>
              </a:rPr>
              <a:t>Inventory / stock levels</a:t>
            </a:r>
          </a:p>
          <a:p>
            <a:pPr lvl="1"/>
            <a:r>
              <a:rPr lang="en-GB" sz="1400" dirty="0" smtClean="0">
                <a:solidFill>
                  <a:srgbClr val="000000"/>
                </a:solidFill>
              </a:rPr>
              <a:t>Seasonality</a:t>
            </a:r>
          </a:p>
          <a:p>
            <a:pPr lvl="1"/>
            <a:r>
              <a:rPr lang="en-GB" sz="1400" dirty="0" smtClean="0">
                <a:solidFill>
                  <a:srgbClr val="000000"/>
                </a:solidFill>
              </a:rPr>
              <a:t>…</a:t>
            </a:r>
            <a:endParaRPr lang="en-GB" sz="1400" dirty="0">
              <a:solidFill>
                <a:srgbClr val="000000"/>
              </a:solidFill>
            </a:endParaRPr>
          </a:p>
        </p:txBody>
      </p:sp>
      <p:sp>
        <p:nvSpPr>
          <p:cNvPr id="17" name="Down Arrow 16"/>
          <p:cNvSpPr/>
          <p:nvPr/>
        </p:nvSpPr>
        <p:spPr>
          <a:xfrm rot="9608109">
            <a:off x="2775910" y="2497318"/>
            <a:ext cx="484632" cy="1045918"/>
          </a:xfrm>
          <a:prstGeom prst="downArrow">
            <a:avLst>
              <a:gd name="adj1" fmla="val 47521"/>
              <a:gd name="adj2" fmla="val 50000"/>
            </a:avLst>
          </a:prstGeom>
          <a:solidFill>
            <a:srgbClr val="CCCCFF"/>
          </a:solidFill>
          <a:ln>
            <a:solidFill>
              <a:srgbClr val="CCCC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sp>
        <p:nvSpPr>
          <p:cNvPr id="19" name="Down Arrow 18"/>
          <p:cNvSpPr/>
          <p:nvPr/>
        </p:nvSpPr>
        <p:spPr>
          <a:xfrm rot="4544479">
            <a:off x="6116480" y="3146992"/>
            <a:ext cx="293064" cy="1098587"/>
          </a:xfrm>
          <a:prstGeom prst="downArrow">
            <a:avLst>
              <a:gd name="adj1" fmla="val 47521"/>
              <a:gd name="adj2" fmla="val 50000"/>
            </a:avLst>
          </a:prstGeom>
          <a:solidFill>
            <a:schemeClr val="tx2">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sp>
        <p:nvSpPr>
          <p:cNvPr id="20" name="Down Arrow 19"/>
          <p:cNvSpPr/>
          <p:nvPr/>
        </p:nvSpPr>
        <p:spPr>
          <a:xfrm rot="6730465">
            <a:off x="1138000" y="3275450"/>
            <a:ext cx="484632" cy="694543"/>
          </a:xfrm>
          <a:prstGeom prst="downArrow">
            <a:avLst>
              <a:gd name="adj1" fmla="val 47521"/>
              <a:gd name="adj2" fmla="val 50000"/>
            </a:avLst>
          </a:prstGeom>
          <a:solidFill>
            <a:schemeClr val="accent2">
              <a:lumMod val="40000"/>
              <a:lumOff val="60000"/>
            </a:schemeClr>
          </a:solidFill>
          <a:ln>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sp>
        <p:nvSpPr>
          <p:cNvPr id="21" name="Down Arrow 20"/>
          <p:cNvSpPr/>
          <p:nvPr/>
        </p:nvSpPr>
        <p:spPr>
          <a:xfrm rot="12862560">
            <a:off x="5238356" y="3796862"/>
            <a:ext cx="484632" cy="2135418"/>
          </a:xfrm>
          <a:prstGeom prst="downArrow">
            <a:avLst>
              <a:gd name="adj1" fmla="val 47521"/>
              <a:gd name="adj2" fmla="val 50000"/>
            </a:avLst>
          </a:prstGeom>
          <a:solidFill>
            <a:schemeClr val="accent2">
              <a:lumMod val="40000"/>
              <a:lumOff val="6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sp>
        <p:nvSpPr>
          <p:cNvPr id="23" name="Rectangle 22"/>
          <p:cNvSpPr/>
          <p:nvPr/>
        </p:nvSpPr>
        <p:spPr>
          <a:xfrm>
            <a:off x="1657619" y="5670410"/>
            <a:ext cx="3319890" cy="135362"/>
          </a:xfrm>
          <a:prstGeom prst="rect">
            <a:avLst/>
          </a:prstGeom>
          <a:solidFill>
            <a:schemeClr val="accent2">
              <a:lumMod val="40000"/>
              <a:lumOff val="6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sp>
        <p:nvSpPr>
          <p:cNvPr id="24" name="Rectangle 23"/>
          <p:cNvSpPr/>
          <p:nvPr/>
        </p:nvSpPr>
        <p:spPr>
          <a:xfrm rot="5400000">
            <a:off x="637220" y="4662757"/>
            <a:ext cx="2163413" cy="122616"/>
          </a:xfrm>
          <a:prstGeom prst="rect">
            <a:avLst/>
          </a:prstGeom>
          <a:solidFill>
            <a:schemeClr val="accent2">
              <a:lumMod val="40000"/>
              <a:lumOff val="6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sp>
        <p:nvSpPr>
          <p:cNvPr id="25" name="Rectangle 24"/>
          <p:cNvSpPr/>
          <p:nvPr/>
        </p:nvSpPr>
        <p:spPr>
          <a:xfrm>
            <a:off x="1248201" y="4664597"/>
            <a:ext cx="500533" cy="123152"/>
          </a:xfrm>
          <a:prstGeom prst="rect">
            <a:avLst/>
          </a:prstGeom>
          <a:solidFill>
            <a:schemeClr val="accent2">
              <a:lumMod val="40000"/>
              <a:lumOff val="6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sp>
        <p:nvSpPr>
          <p:cNvPr id="26" name="Rectangle 25"/>
          <p:cNvSpPr/>
          <p:nvPr/>
        </p:nvSpPr>
        <p:spPr>
          <a:xfrm>
            <a:off x="2303751" y="4513927"/>
            <a:ext cx="591958" cy="121884"/>
          </a:xfrm>
          <a:prstGeom prst="rect">
            <a:avLst/>
          </a:prstGeom>
          <a:solidFill>
            <a:schemeClr val="accent6">
              <a:lumMod val="60000"/>
              <a:lumOff val="4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sp>
        <p:nvSpPr>
          <p:cNvPr id="27" name="Rectangle 26"/>
          <p:cNvSpPr/>
          <p:nvPr/>
        </p:nvSpPr>
        <p:spPr>
          <a:xfrm rot="5400000">
            <a:off x="1063013" y="4274952"/>
            <a:ext cx="2522866" cy="114351"/>
          </a:xfrm>
          <a:prstGeom prst="rect">
            <a:avLst/>
          </a:prstGeom>
          <a:solidFill>
            <a:schemeClr val="accent6">
              <a:lumMod val="60000"/>
              <a:lumOff val="4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sp>
        <p:nvSpPr>
          <p:cNvPr id="28" name="Rectangle 27"/>
          <p:cNvSpPr/>
          <p:nvPr/>
        </p:nvSpPr>
        <p:spPr>
          <a:xfrm>
            <a:off x="2269032" y="5508437"/>
            <a:ext cx="2360841" cy="126511"/>
          </a:xfrm>
          <a:prstGeom prst="rect">
            <a:avLst/>
          </a:prstGeom>
          <a:solidFill>
            <a:schemeClr val="accent6">
              <a:lumMod val="60000"/>
              <a:lumOff val="4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sp>
        <p:nvSpPr>
          <p:cNvPr id="29" name="Down Arrow 28"/>
          <p:cNvSpPr/>
          <p:nvPr/>
        </p:nvSpPr>
        <p:spPr>
          <a:xfrm rot="12862560">
            <a:off x="4856208" y="3796687"/>
            <a:ext cx="484632" cy="1962462"/>
          </a:xfrm>
          <a:prstGeom prst="downArrow">
            <a:avLst>
              <a:gd name="adj1" fmla="val 47521"/>
              <a:gd name="adj2" fmla="val 50000"/>
            </a:avLst>
          </a:prstGeom>
          <a:solidFill>
            <a:schemeClr val="accent6">
              <a:lumMod val="60000"/>
              <a:lumOff val="4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sp>
        <p:nvSpPr>
          <p:cNvPr id="30" name="Down Arrow 29"/>
          <p:cNvSpPr/>
          <p:nvPr/>
        </p:nvSpPr>
        <p:spPr>
          <a:xfrm rot="12862560">
            <a:off x="4882588" y="3611824"/>
            <a:ext cx="484632" cy="978826"/>
          </a:xfrm>
          <a:prstGeom prst="downArrow">
            <a:avLst>
              <a:gd name="adj1" fmla="val 47521"/>
              <a:gd name="adj2" fmla="val 50000"/>
            </a:avLst>
          </a:prstGeom>
          <a:solidFill>
            <a:srgbClr val="CCCCFF"/>
          </a:solidFill>
          <a:ln>
            <a:solidFill>
              <a:srgbClr val="CCCC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sp>
        <p:nvSpPr>
          <p:cNvPr id="31" name="Rectangle 30"/>
          <p:cNvSpPr/>
          <p:nvPr/>
        </p:nvSpPr>
        <p:spPr>
          <a:xfrm>
            <a:off x="4038494" y="4443904"/>
            <a:ext cx="881700" cy="140194"/>
          </a:xfrm>
          <a:prstGeom prst="rect">
            <a:avLst/>
          </a:prstGeom>
          <a:solidFill>
            <a:srgbClr val="CCCCFF"/>
          </a:solidFill>
          <a:ln>
            <a:solidFill>
              <a:srgbClr val="CCCC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sp>
        <p:nvSpPr>
          <p:cNvPr id="32" name="Rectangle 31"/>
          <p:cNvSpPr/>
          <p:nvPr/>
        </p:nvSpPr>
        <p:spPr>
          <a:xfrm>
            <a:off x="2673751" y="1828590"/>
            <a:ext cx="1406015" cy="155793"/>
          </a:xfrm>
          <a:prstGeom prst="rect">
            <a:avLst/>
          </a:prstGeom>
          <a:solidFill>
            <a:schemeClr val="tx2">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sp>
        <p:nvSpPr>
          <p:cNvPr id="34" name="Rectangle 33"/>
          <p:cNvSpPr/>
          <p:nvPr/>
        </p:nvSpPr>
        <p:spPr>
          <a:xfrm>
            <a:off x="6549115" y="1856298"/>
            <a:ext cx="250795" cy="128085"/>
          </a:xfrm>
          <a:prstGeom prst="rect">
            <a:avLst/>
          </a:prstGeom>
          <a:solidFill>
            <a:schemeClr val="tx2">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sp>
        <p:nvSpPr>
          <p:cNvPr id="35" name="Rectangle 34"/>
          <p:cNvSpPr/>
          <p:nvPr/>
        </p:nvSpPr>
        <p:spPr>
          <a:xfrm rot="5400000">
            <a:off x="5854230" y="2674727"/>
            <a:ext cx="1760743" cy="130616"/>
          </a:xfrm>
          <a:prstGeom prst="rect">
            <a:avLst/>
          </a:prstGeom>
          <a:solidFill>
            <a:schemeClr val="tx2">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sp>
        <p:nvSpPr>
          <p:cNvPr id="36" name="Rectangle 35"/>
          <p:cNvSpPr/>
          <p:nvPr/>
        </p:nvSpPr>
        <p:spPr>
          <a:xfrm>
            <a:off x="1400601" y="4816997"/>
            <a:ext cx="500533" cy="123152"/>
          </a:xfrm>
          <a:prstGeom prst="rect">
            <a:avLst/>
          </a:prstGeom>
          <a:solidFill>
            <a:schemeClr val="accent2">
              <a:lumMod val="40000"/>
              <a:lumOff val="6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sp>
        <p:nvSpPr>
          <p:cNvPr id="37" name="Rectangle 36"/>
          <p:cNvSpPr/>
          <p:nvPr/>
        </p:nvSpPr>
        <p:spPr>
          <a:xfrm rot="5400000">
            <a:off x="1006000" y="3977244"/>
            <a:ext cx="1814207" cy="110055"/>
          </a:xfrm>
          <a:prstGeom prst="rect">
            <a:avLst/>
          </a:prstGeom>
          <a:solidFill>
            <a:schemeClr val="accent2">
              <a:lumMod val="40000"/>
              <a:lumOff val="6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sp>
        <p:nvSpPr>
          <p:cNvPr id="38" name="Down Arrow 37"/>
          <p:cNvSpPr/>
          <p:nvPr/>
        </p:nvSpPr>
        <p:spPr>
          <a:xfrm rot="13487419">
            <a:off x="2413595" y="2557562"/>
            <a:ext cx="257957" cy="664490"/>
          </a:xfrm>
          <a:prstGeom prst="downArrow">
            <a:avLst>
              <a:gd name="adj1" fmla="val 47521"/>
              <a:gd name="adj2" fmla="val 50000"/>
            </a:avLst>
          </a:prstGeom>
          <a:solidFill>
            <a:schemeClr val="accent6">
              <a:lumMod val="60000"/>
              <a:lumOff val="4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sp>
        <p:nvSpPr>
          <p:cNvPr id="39" name="Down Arrow 38"/>
          <p:cNvSpPr/>
          <p:nvPr/>
        </p:nvSpPr>
        <p:spPr>
          <a:xfrm rot="13675290">
            <a:off x="2109572" y="2338073"/>
            <a:ext cx="302291" cy="1014494"/>
          </a:xfrm>
          <a:prstGeom prst="downArrow">
            <a:avLst>
              <a:gd name="adj1" fmla="val 47521"/>
              <a:gd name="adj2" fmla="val 50000"/>
            </a:avLst>
          </a:prstGeom>
          <a:solidFill>
            <a:schemeClr val="accent2">
              <a:lumMod val="40000"/>
              <a:lumOff val="6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sp>
        <p:nvSpPr>
          <p:cNvPr id="40" name="Down Arrow 39"/>
          <p:cNvSpPr/>
          <p:nvPr/>
        </p:nvSpPr>
        <p:spPr>
          <a:xfrm rot="15066390">
            <a:off x="1961789" y="2001848"/>
            <a:ext cx="312707" cy="901287"/>
          </a:xfrm>
          <a:prstGeom prst="downArrow">
            <a:avLst>
              <a:gd name="adj1" fmla="val 47521"/>
              <a:gd name="adj2" fmla="val 50000"/>
            </a:avLst>
          </a:prstGeom>
          <a:solidFill>
            <a:schemeClr val="accent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sp>
        <p:nvSpPr>
          <p:cNvPr id="41" name="Rectangle 40"/>
          <p:cNvSpPr/>
          <p:nvPr/>
        </p:nvSpPr>
        <p:spPr>
          <a:xfrm rot="5400000">
            <a:off x="1279690" y="2904103"/>
            <a:ext cx="853401" cy="114910"/>
          </a:xfrm>
          <a:prstGeom prst="rect">
            <a:avLst/>
          </a:prstGeom>
          <a:solidFill>
            <a:schemeClr val="accent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sp>
        <p:nvSpPr>
          <p:cNvPr id="42" name="Rectangle 41"/>
          <p:cNvSpPr/>
          <p:nvPr/>
        </p:nvSpPr>
        <p:spPr>
          <a:xfrm rot="5400000">
            <a:off x="3864816" y="4310967"/>
            <a:ext cx="421076" cy="125188"/>
          </a:xfrm>
          <a:prstGeom prst="rect">
            <a:avLst/>
          </a:prstGeom>
          <a:solidFill>
            <a:srgbClr val="CCCCFF"/>
          </a:solidFill>
          <a:ln>
            <a:solidFill>
              <a:srgbClr val="CCCC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sp>
        <p:nvSpPr>
          <p:cNvPr id="43" name="Rectangle 42"/>
          <p:cNvSpPr/>
          <p:nvPr/>
        </p:nvSpPr>
        <p:spPr>
          <a:xfrm>
            <a:off x="3088534" y="3415485"/>
            <a:ext cx="667447" cy="140194"/>
          </a:xfrm>
          <a:prstGeom prst="rect">
            <a:avLst/>
          </a:prstGeom>
          <a:solidFill>
            <a:srgbClr val="CCCCFF"/>
          </a:solidFill>
          <a:ln>
            <a:solidFill>
              <a:srgbClr val="CCCC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sp>
        <p:nvSpPr>
          <p:cNvPr id="44" name="Rectangle 43"/>
          <p:cNvSpPr/>
          <p:nvPr/>
        </p:nvSpPr>
        <p:spPr>
          <a:xfrm rot="5400000">
            <a:off x="3589447" y="3558611"/>
            <a:ext cx="421076" cy="125188"/>
          </a:xfrm>
          <a:prstGeom prst="rect">
            <a:avLst/>
          </a:prstGeom>
          <a:solidFill>
            <a:srgbClr val="CCCCFF"/>
          </a:solidFill>
          <a:ln>
            <a:solidFill>
              <a:srgbClr val="CCCC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sp>
        <p:nvSpPr>
          <p:cNvPr id="45" name="Rectangle 44"/>
          <p:cNvSpPr/>
          <p:nvPr/>
        </p:nvSpPr>
        <p:spPr>
          <a:xfrm>
            <a:off x="1424704" y="3285224"/>
            <a:ext cx="339547" cy="99972"/>
          </a:xfrm>
          <a:prstGeom prst="rect">
            <a:avLst/>
          </a:prstGeom>
          <a:solidFill>
            <a:schemeClr val="accent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sp>
        <p:nvSpPr>
          <p:cNvPr id="46" name="Down Arrow 45"/>
          <p:cNvSpPr/>
          <p:nvPr/>
        </p:nvSpPr>
        <p:spPr>
          <a:xfrm>
            <a:off x="2595136" y="1964572"/>
            <a:ext cx="302720" cy="428633"/>
          </a:xfrm>
          <a:prstGeom prst="downArrow">
            <a:avLst>
              <a:gd name="adj1" fmla="val 47521"/>
              <a:gd name="adj2" fmla="val 50000"/>
            </a:avLst>
          </a:prstGeom>
          <a:solidFill>
            <a:schemeClr val="tx2">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sp>
        <p:nvSpPr>
          <p:cNvPr id="47" name="Down Arrow 46"/>
          <p:cNvSpPr/>
          <p:nvPr/>
        </p:nvSpPr>
        <p:spPr>
          <a:xfrm rot="7542636">
            <a:off x="3512368" y="2189183"/>
            <a:ext cx="293064" cy="1285314"/>
          </a:xfrm>
          <a:prstGeom prst="downArrow">
            <a:avLst>
              <a:gd name="adj1" fmla="val 47521"/>
              <a:gd name="adj2" fmla="val 50000"/>
            </a:avLst>
          </a:prstGeom>
          <a:solidFill>
            <a:schemeClr val="tx2">
              <a:lumMod val="7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sp>
        <p:nvSpPr>
          <p:cNvPr id="48" name="TextBox 47"/>
          <p:cNvSpPr txBox="1"/>
          <p:nvPr/>
        </p:nvSpPr>
        <p:spPr>
          <a:xfrm>
            <a:off x="5772991" y="4721744"/>
            <a:ext cx="527710" cy="338554"/>
          </a:xfrm>
          <a:prstGeom prst="rect">
            <a:avLst/>
          </a:prstGeom>
          <a:noFill/>
        </p:spPr>
        <p:txBody>
          <a:bodyPr wrap="none" rtlCol="0">
            <a:spAutoFit/>
          </a:bodyPr>
          <a:lstStyle/>
          <a:p>
            <a:pPr algn="ctr"/>
            <a:r>
              <a:rPr lang="en-GB" sz="1600" dirty="0" smtClean="0">
                <a:solidFill>
                  <a:srgbClr val="000000"/>
                </a:solidFill>
                <a:latin typeface="Calibri" panose="020F0502020204030204" pitchFamily="34" charset="0"/>
                <a:cs typeface="Calibri" panose="020F0502020204030204" pitchFamily="34" charset="0"/>
              </a:rPr>
              <a:t>Asia</a:t>
            </a:r>
            <a:endParaRPr lang="en-GB" sz="1600" dirty="0">
              <a:solidFill>
                <a:srgbClr val="000000"/>
              </a:solidFill>
              <a:latin typeface="Calibri" panose="020F0502020204030204" pitchFamily="34" charset="0"/>
              <a:cs typeface="Calibri" panose="020F0502020204030204" pitchFamily="34" charset="0"/>
            </a:endParaRPr>
          </a:p>
        </p:txBody>
      </p:sp>
      <p:sp>
        <p:nvSpPr>
          <p:cNvPr id="49" name="TextBox 48"/>
          <p:cNvSpPr txBox="1"/>
          <p:nvPr/>
        </p:nvSpPr>
        <p:spPr>
          <a:xfrm>
            <a:off x="522717" y="4253749"/>
            <a:ext cx="870623" cy="584775"/>
          </a:xfrm>
          <a:prstGeom prst="rect">
            <a:avLst/>
          </a:prstGeom>
          <a:noFill/>
        </p:spPr>
        <p:txBody>
          <a:bodyPr wrap="none" rtlCol="0">
            <a:spAutoFit/>
          </a:bodyPr>
          <a:lstStyle/>
          <a:p>
            <a:pPr algn="ctr"/>
            <a:r>
              <a:rPr lang="en-GB" sz="1600" dirty="0" smtClean="0">
                <a:solidFill>
                  <a:srgbClr val="000000"/>
                </a:solidFill>
                <a:latin typeface="Calibri" panose="020F0502020204030204" pitchFamily="34" charset="0"/>
                <a:cs typeface="Calibri" panose="020F0502020204030204" pitchFamily="34" charset="0"/>
              </a:rPr>
              <a:t>South</a:t>
            </a:r>
          </a:p>
          <a:p>
            <a:pPr algn="ctr"/>
            <a:r>
              <a:rPr lang="en-GB" sz="1600" dirty="0" smtClean="0">
                <a:solidFill>
                  <a:srgbClr val="000000"/>
                </a:solidFill>
                <a:latin typeface="Calibri" panose="020F0502020204030204" pitchFamily="34" charset="0"/>
                <a:cs typeface="Calibri" panose="020F0502020204030204" pitchFamily="34" charset="0"/>
              </a:rPr>
              <a:t>America</a:t>
            </a:r>
            <a:endParaRPr lang="en-GB" sz="1600" dirty="0">
              <a:solidFill>
                <a:srgbClr val="000000"/>
              </a:solidFill>
              <a:latin typeface="Calibri" panose="020F0502020204030204" pitchFamily="34" charset="0"/>
              <a:cs typeface="Calibri" panose="020F0502020204030204" pitchFamily="34" charset="0"/>
            </a:endParaRPr>
          </a:p>
        </p:txBody>
      </p:sp>
      <p:sp>
        <p:nvSpPr>
          <p:cNvPr id="50" name="TextBox 49"/>
          <p:cNvSpPr txBox="1"/>
          <p:nvPr/>
        </p:nvSpPr>
        <p:spPr>
          <a:xfrm>
            <a:off x="2777511" y="2604070"/>
            <a:ext cx="1146276" cy="584775"/>
          </a:xfrm>
          <a:prstGeom prst="rect">
            <a:avLst/>
          </a:prstGeom>
          <a:noFill/>
        </p:spPr>
        <p:txBody>
          <a:bodyPr wrap="none" rtlCol="0">
            <a:spAutoFit/>
          </a:bodyPr>
          <a:lstStyle/>
          <a:p>
            <a:pPr algn="ctr"/>
            <a:r>
              <a:rPr lang="en-GB" sz="1600" dirty="0" smtClean="0">
                <a:solidFill>
                  <a:srgbClr val="000000"/>
                </a:solidFill>
                <a:latin typeface="Calibri" panose="020F0502020204030204" pitchFamily="34" charset="0"/>
                <a:cs typeface="Calibri" panose="020F0502020204030204" pitchFamily="34" charset="0"/>
              </a:rPr>
              <a:t>North West</a:t>
            </a:r>
          </a:p>
          <a:p>
            <a:pPr algn="ctr"/>
            <a:r>
              <a:rPr lang="en-GB" sz="1600" dirty="0" smtClean="0">
                <a:solidFill>
                  <a:srgbClr val="000000"/>
                </a:solidFill>
                <a:latin typeface="Calibri" panose="020F0502020204030204" pitchFamily="34" charset="0"/>
                <a:cs typeface="Calibri" panose="020F0502020204030204" pitchFamily="34" charset="0"/>
              </a:rPr>
              <a:t>Europe</a:t>
            </a:r>
            <a:endParaRPr lang="en-GB" sz="1600" dirty="0">
              <a:solidFill>
                <a:srgbClr val="000000"/>
              </a:solidFill>
              <a:latin typeface="Calibri" panose="020F0502020204030204" pitchFamily="34" charset="0"/>
              <a:cs typeface="Calibri" panose="020F0502020204030204" pitchFamily="34" charset="0"/>
            </a:endParaRPr>
          </a:p>
        </p:txBody>
      </p:sp>
      <p:sp>
        <p:nvSpPr>
          <p:cNvPr id="51" name="TextBox 50"/>
          <p:cNvSpPr txBox="1"/>
          <p:nvPr/>
        </p:nvSpPr>
        <p:spPr>
          <a:xfrm>
            <a:off x="4960089" y="2380345"/>
            <a:ext cx="795794" cy="584775"/>
          </a:xfrm>
          <a:prstGeom prst="rect">
            <a:avLst/>
          </a:prstGeom>
          <a:noFill/>
        </p:spPr>
        <p:txBody>
          <a:bodyPr wrap="none" rtlCol="0">
            <a:spAutoFit/>
          </a:bodyPr>
          <a:lstStyle/>
          <a:p>
            <a:pPr algn="ctr"/>
            <a:r>
              <a:rPr lang="en-GB" sz="1600" dirty="0" smtClean="0">
                <a:solidFill>
                  <a:srgbClr val="000000"/>
                </a:solidFill>
                <a:latin typeface="Calibri" panose="020F0502020204030204" pitchFamily="34" charset="0"/>
                <a:cs typeface="Calibri" panose="020F0502020204030204" pitchFamily="34" charset="0"/>
              </a:rPr>
              <a:t>Former</a:t>
            </a:r>
          </a:p>
          <a:p>
            <a:pPr algn="ctr"/>
            <a:r>
              <a:rPr lang="en-GB" sz="1600" dirty="0" smtClean="0">
                <a:solidFill>
                  <a:srgbClr val="000000"/>
                </a:solidFill>
                <a:latin typeface="Calibri" panose="020F0502020204030204" pitchFamily="34" charset="0"/>
                <a:cs typeface="Calibri" panose="020F0502020204030204" pitchFamily="34" charset="0"/>
              </a:rPr>
              <a:t>USSR</a:t>
            </a:r>
            <a:endParaRPr lang="en-GB" sz="1600" dirty="0">
              <a:solidFill>
                <a:srgbClr val="000000"/>
              </a:solidFill>
              <a:latin typeface="Calibri" panose="020F0502020204030204" pitchFamily="34" charset="0"/>
              <a:cs typeface="Calibri" panose="020F0502020204030204" pitchFamily="34" charset="0"/>
            </a:endParaRPr>
          </a:p>
        </p:txBody>
      </p:sp>
      <p:sp>
        <p:nvSpPr>
          <p:cNvPr id="52" name="TextBox 51"/>
          <p:cNvSpPr txBox="1"/>
          <p:nvPr/>
        </p:nvSpPr>
        <p:spPr>
          <a:xfrm>
            <a:off x="3899946" y="3696285"/>
            <a:ext cx="769763" cy="584775"/>
          </a:xfrm>
          <a:prstGeom prst="rect">
            <a:avLst/>
          </a:prstGeom>
          <a:noFill/>
        </p:spPr>
        <p:txBody>
          <a:bodyPr wrap="none" rtlCol="0">
            <a:spAutoFit/>
          </a:bodyPr>
          <a:lstStyle/>
          <a:p>
            <a:pPr algn="ctr"/>
            <a:r>
              <a:rPr lang="en-GB" sz="1600" dirty="0" smtClean="0">
                <a:solidFill>
                  <a:srgbClr val="000000"/>
                </a:solidFill>
                <a:latin typeface="Calibri" panose="020F0502020204030204" pitchFamily="34" charset="0"/>
                <a:cs typeface="Calibri" panose="020F0502020204030204" pitchFamily="34" charset="0"/>
              </a:rPr>
              <a:t>Middle</a:t>
            </a:r>
          </a:p>
          <a:p>
            <a:pPr algn="ctr"/>
            <a:r>
              <a:rPr lang="en-GB" sz="1600" dirty="0" smtClean="0">
                <a:solidFill>
                  <a:srgbClr val="000000"/>
                </a:solidFill>
                <a:latin typeface="Calibri" panose="020F0502020204030204" pitchFamily="34" charset="0"/>
                <a:cs typeface="Calibri" panose="020F0502020204030204" pitchFamily="34" charset="0"/>
              </a:rPr>
              <a:t>East</a:t>
            </a:r>
            <a:endParaRPr lang="en-GB" sz="1600" dirty="0">
              <a:solidFill>
                <a:srgbClr val="000000"/>
              </a:solidFill>
              <a:latin typeface="Calibri" panose="020F0502020204030204" pitchFamily="34" charset="0"/>
              <a:cs typeface="Calibri" panose="020F0502020204030204" pitchFamily="34" charset="0"/>
            </a:endParaRPr>
          </a:p>
        </p:txBody>
      </p:sp>
      <p:sp>
        <p:nvSpPr>
          <p:cNvPr id="53" name="TextBox 52"/>
          <p:cNvSpPr txBox="1"/>
          <p:nvPr/>
        </p:nvSpPr>
        <p:spPr>
          <a:xfrm>
            <a:off x="516328" y="2422025"/>
            <a:ext cx="870623" cy="584775"/>
          </a:xfrm>
          <a:prstGeom prst="rect">
            <a:avLst/>
          </a:prstGeom>
          <a:noFill/>
        </p:spPr>
        <p:txBody>
          <a:bodyPr wrap="none" rtlCol="0">
            <a:spAutoFit/>
          </a:bodyPr>
          <a:lstStyle/>
          <a:p>
            <a:pPr algn="ctr"/>
            <a:r>
              <a:rPr lang="en-GB" sz="1600" dirty="0" smtClean="0">
                <a:solidFill>
                  <a:srgbClr val="000000"/>
                </a:solidFill>
                <a:latin typeface="Calibri" panose="020F0502020204030204" pitchFamily="34" charset="0"/>
                <a:cs typeface="Calibri" panose="020F0502020204030204" pitchFamily="34" charset="0"/>
              </a:rPr>
              <a:t>North</a:t>
            </a:r>
          </a:p>
          <a:p>
            <a:pPr algn="ctr"/>
            <a:r>
              <a:rPr lang="en-GB" sz="1600" dirty="0" smtClean="0">
                <a:solidFill>
                  <a:srgbClr val="000000"/>
                </a:solidFill>
                <a:latin typeface="Calibri" panose="020F0502020204030204" pitchFamily="34" charset="0"/>
                <a:cs typeface="Calibri" panose="020F0502020204030204" pitchFamily="34" charset="0"/>
              </a:rPr>
              <a:t>America</a:t>
            </a:r>
            <a:endParaRPr lang="en-GB" sz="1600" dirty="0">
              <a:solidFill>
                <a:srgbClr val="000000"/>
              </a:solidFill>
              <a:latin typeface="Calibri" panose="020F0502020204030204" pitchFamily="34" charset="0"/>
              <a:cs typeface="Calibri" panose="020F0502020204030204" pitchFamily="34" charset="0"/>
            </a:endParaRPr>
          </a:p>
        </p:txBody>
      </p:sp>
      <p:sp>
        <p:nvSpPr>
          <p:cNvPr id="54" name="TextBox 53"/>
          <p:cNvSpPr txBox="1"/>
          <p:nvPr/>
        </p:nvSpPr>
        <p:spPr>
          <a:xfrm>
            <a:off x="2751319" y="4366860"/>
            <a:ext cx="667042" cy="338554"/>
          </a:xfrm>
          <a:prstGeom prst="rect">
            <a:avLst/>
          </a:prstGeom>
          <a:noFill/>
        </p:spPr>
        <p:txBody>
          <a:bodyPr wrap="none" rtlCol="0">
            <a:spAutoFit/>
          </a:bodyPr>
          <a:lstStyle/>
          <a:p>
            <a:pPr algn="ctr"/>
            <a:r>
              <a:rPr lang="en-GB" sz="1600" dirty="0" smtClean="0">
                <a:solidFill>
                  <a:srgbClr val="000000"/>
                </a:solidFill>
                <a:latin typeface="Calibri" panose="020F0502020204030204" pitchFamily="34" charset="0"/>
                <a:cs typeface="Calibri" panose="020F0502020204030204" pitchFamily="34" charset="0"/>
              </a:rPr>
              <a:t>Africa</a:t>
            </a:r>
            <a:endParaRPr lang="en-GB" sz="16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3929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lgn="r"/>
            <a:fld id="{6BCEAF00-35EE-2349-AC37-D94588E1CC52}" type="slidenum">
              <a:rPr>
                <a:solidFill>
                  <a:srgbClr val="000000"/>
                </a:solidFill>
              </a:rPr>
              <a:pPr algn="r"/>
              <a:t>4</a:t>
            </a:fld>
            <a:endParaRPr>
              <a:solidFill>
                <a:srgbClr val="000000"/>
              </a:solidFill>
            </a:endParaRPr>
          </a:p>
        </p:txBody>
      </p:sp>
      <p:sp>
        <p:nvSpPr>
          <p:cNvPr id="5" name="Title 6"/>
          <p:cNvSpPr>
            <a:spLocks noGrp="1"/>
          </p:cNvSpPr>
          <p:nvPr>
            <p:ph type="title"/>
          </p:nvPr>
        </p:nvSpPr>
        <p:spPr>
          <a:xfrm>
            <a:off x="486136" y="193964"/>
            <a:ext cx="10301469" cy="762000"/>
          </a:xfrm>
          <a:noFill/>
          <a:ln w="9525">
            <a:noFill/>
            <a:miter lim="800000"/>
            <a:headEnd/>
            <a:tailEnd/>
          </a:ln>
        </p:spPr>
        <p:txBody>
          <a:bodyPr vert="horz" wrap="square" lIns="0" tIns="0" rIns="0" bIns="0" numCol="1" anchor="t" anchorCtr="0" compatLnSpc="1">
            <a:prstTxWarp prst="textNoShape">
              <a:avLst/>
            </a:prstTxWarp>
          </a:bodyPr>
          <a:lstStyle/>
          <a:p>
            <a:r>
              <a:rPr lang="en-US" sz="4000" dirty="0" smtClean="0">
                <a:solidFill>
                  <a:schemeClr val="tx1"/>
                </a:solidFill>
                <a:latin typeface="+mn-lt"/>
                <a:ea typeface="+mn-ea"/>
                <a:cs typeface="+mn-cs"/>
              </a:rPr>
              <a:t> What is Crude Oil ? How are they different ?</a:t>
            </a:r>
            <a:endParaRPr lang="en-US" sz="4000" dirty="0">
              <a:solidFill>
                <a:schemeClr val="tx1"/>
              </a:solidFill>
              <a:latin typeface="+mn-lt"/>
              <a:ea typeface="+mn-ea"/>
              <a:cs typeface="+mn-cs"/>
            </a:endParaRPr>
          </a:p>
        </p:txBody>
      </p:sp>
      <p:cxnSp>
        <p:nvCxnSpPr>
          <p:cNvPr id="6" name="Straight Connector 5"/>
          <p:cNvCxnSpPr/>
          <p:nvPr/>
        </p:nvCxnSpPr>
        <p:spPr>
          <a:xfrm flipV="1">
            <a:off x="593766" y="944088"/>
            <a:ext cx="11038115" cy="11876"/>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6225" y="1608881"/>
            <a:ext cx="7077844" cy="464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50158" y="1321725"/>
            <a:ext cx="4768769" cy="5124480"/>
          </a:xfrm>
          <a:prstGeom prst="rect">
            <a:avLst/>
          </a:prstGeom>
          <a:noFill/>
        </p:spPr>
        <p:txBody>
          <a:bodyPr wrap="square" rtlCol="0">
            <a:spAutoFit/>
          </a:bodyPr>
          <a:lstStyle/>
          <a:p>
            <a:r>
              <a:rPr lang="en-GB" sz="1400" dirty="0" smtClean="0">
                <a:solidFill>
                  <a:srgbClr val="000000"/>
                </a:solidFill>
              </a:rPr>
              <a:t>Crude oil </a:t>
            </a:r>
            <a:r>
              <a:rPr lang="en-GB" sz="1400" dirty="0" err="1" smtClean="0">
                <a:solidFill>
                  <a:srgbClr val="000000"/>
                </a:solidFill>
              </a:rPr>
              <a:t>ia</a:t>
            </a:r>
            <a:r>
              <a:rPr lang="en-GB" sz="1400" dirty="0" smtClean="0">
                <a:solidFill>
                  <a:srgbClr val="000000"/>
                </a:solidFill>
              </a:rPr>
              <a:t> a collection of hydrocarbons, each with its own boiling point, and about 3% other impurities</a:t>
            </a:r>
          </a:p>
          <a:p>
            <a:endParaRPr lang="en-GB" sz="800" dirty="0">
              <a:solidFill>
                <a:srgbClr val="000000"/>
              </a:solidFill>
            </a:endParaRPr>
          </a:p>
          <a:p>
            <a:r>
              <a:rPr lang="en-GB" sz="1400" dirty="0" smtClean="0">
                <a:solidFill>
                  <a:srgbClr val="000000"/>
                </a:solidFill>
              </a:rPr>
              <a:t>It is primarily classified by its:</a:t>
            </a:r>
          </a:p>
          <a:p>
            <a:endParaRPr lang="en-GB" sz="500" dirty="0" smtClean="0">
              <a:solidFill>
                <a:srgbClr val="000000"/>
              </a:solidFill>
            </a:endParaRPr>
          </a:p>
          <a:p>
            <a:pPr lvl="1"/>
            <a:r>
              <a:rPr lang="en-GB" sz="1200" dirty="0" smtClean="0">
                <a:solidFill>
                  <a:srgbClr val="000000"/>
                </a:solidFill>
              </a:rPr>
              <a:t>Density : 	Light or Heavy</a:t>
            </a:r>
          </a:p>
          <a:p>
            <a:pPr lvl="1"/>
            <a:r>
              <a:rPr lang="en-GB" sz="1200" dirty="0" smtClean="0">
                <a:solidFill>
                  <a:srgbClr val="000000"/>
                </a:solidFill>
              </a:rPr>
              <a:t>Sulphur Content : 	Sweet or Sour</a:t>
            </a:r>
          </a:p>
          <a:p>
            <a:endParaRPr lang="en-GB" sz="800" dirty="0" smtClean="0">
              <a:solidFill>
                <a:srgbClr val="000000"/>
              </a:solidFill>
            </a:endParaRPr>
          </a:p>
          <a:p>
            <a:r>
              <a:rPr lang="en-GB" sz="1400" dirty="0" smtClean="0">
                <a:solidFill>
                  <a:srgbClr val="000000"/>
                </a:solidFill>
              </a:rPr>
              <a:t>Generally the lighter and sweeter the crude, the more valuable it is to refiners</a:t>
            </a:r>
            <a:endParaRPr lang="en-GB" sz="1400" dirty="0">
              <a:solidFill>
                <a:srgbClr val="000000"/>
              </a:solidFill>
            </a:endParaRPr>
          </a:p>
          <a:p>
            <a:endParaRPr lang="en-GB" sz="800" dirty="0">
              <a:solidFill>
                <a:srgbClr val="000000"/>
              </a:solidFill>
            </a:endParaRPr>
          </a:p>
          <a:p>
            <a:r>
              <a:rPr lang="en-GB" sz="1400" dirty="0" smtClean="0">
                <a:solidFill>
                  <a:srgbClr val="000000"/>
                </a:solidFill>
              </a:rPr>
              <a:t>However its remaining composition is important as it will dictate its ease of processing and most importantly, its unique yield profile</a:t>
            </a:r>
          </a:p>
          <a:p>
            <a:endParaRPr lang="en-GB" sz="800" dirty="0">
              <a:solidFill>
                <a:srgbClr val="000000"/>
              </a:solidFill>
            </a:endParaRPr>
          </a:p>
          <a:p>
            <a:r>
              <a:rPr lang="en-GB" sz="1400" dirty="0" smtClean="0">
                <a:solidFill>
                  <a:srgbClr val="000000"/>
                </a:solidFill>
              </a:rPr>
              <a:t>The full characteristics of crudes are contained in its assay</a:t>
            </a:r>
          </a:p>
          <a:p>
            <a:endParaRPr lang="en-GB" sz="800" dirty="0">
              <a:solidFill>
                <a:srgbClr val="000000"/>
              </a:solidFill>
            </a:endParaRPr>
          </a:p>
          <a:p>
            <a:r>
              <a:rPr lang="en-GB" sz="1400" dirty="0" smtClean="0">
                <a:solidFill>
                  <a:srgbClr val="000000"/>
                </a:solidFill>
              </a:rPr>
              <a:t>Selection of crudes for specific refineries is highly complex:</a:t>
            </a:r>
          </a:p>
          <a:p>
            <a:endParaRPr lang="en-GB" sz="800" dirty="0" smtClean="0">
              <a:solidFill>
                <a:srgbClr val="000000"/>
              </a:solidFill>
            </a:endParaRPr>
          </a:p>
          <a:p>
            <a:pPr lvl="1"/>
            <a:r>
              <a:rPr lang="en-GB" sz="1200" dirty="0" smtClean="0">
                <a:solidFill>
                  <a:srgbClr val="000000"/>
                </a:solidFill>
              </a:rPr>
              <a:t>Assay: its yields, its quality, its consistency</a:t>
            </a:r>
          </a:p>
          <a:p>
            <a:pPr lvl="1"/>
            <a:r>
              <a:rPr lang="en-GB" sz="1200" dirty="0" smtClean="0">
                <a:solidFill>
                  <a:srgbClr val="000000"/>
                </a:solidFill>
              </a:rPr>
              <a:t>Availability and price</a:t>
            </a:r>
          </a:p>
          <a:p>
            <a:pPr lvl="1"/>
            <a:r>
              <a:rPr lang="en-GB" sz="1200" dirty="0" smtClean="0">
                <a:solidFill>
                  <a:srgbClr val="000000"/>
                </a:solidFill>
              </a:rPr>
              <a:t>Its load port and logistics complexity</a:t>
            </a:r>
          </a:p>
          <a:p>
            <a:pPr lvl="1"/>
            <a:r>
              <a:rPr lang="en-GB" sz="1200" dirty="0" smtClean="0">
                <a:solidFill>
                  <a:srgbClr val="000000"/>
                </a:solidFill>
              </a:rPr>
              <a:t>The demand for, and price of, specific refined products </a:t>
            </a:r>
          </a:p>
          <a:p>
            <a:pPr lvl="1"/>
            <a:r>
              <a:rPr lang="en-GB" sz="1200" dirty="0" smtClean="0">
                <a:solidFill>
                  <a:srgbClr val="000000"/>
                </a:solidFill>
              </a:rPr>
              <a:t>Its match to the specific refinery assets and configuration</a:t>
            </a:r>
          </a:p>
          <a:p>
            <a:pPr lvl="1"/>
            <a:r>
              <a:rPr lang="en-GB" sz="1200" dirty="0" smtClean="0">
                <a:solidFill>
                  <a:srgbClr val="000000"/>
                </a:solidFill>
              </a:rPr>
              <a:t>The other crudes that it will run with – the “crude slate”</a:t>
            </a:r>
            <a:endParaRPr lang="en-GB" sz="1200" dirty="0">
              <a:solidFill>
                <a:srgbClr val="000000"/>
              </a:solidFill>
            </a:endParaRPr>
          </a:p>
        </p:txBody>
      </p:sp>
    </p:spTree>
    <p:extLst>
      <p:ext uri="{BB962C8B-B14F-4D97-AF65-F5344CB8AC3E}">
        <p14:creationId xmlns:p14="http://schemas.microsoft.com/office/powerpoint/2010/main" val="2456008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lgn="r"/>
            <a:fld id="{6BCEAF00-35EE-2349-AC37-D94588E1CC52}" type="slidenum">
              <a:rPr>
                <a:solidFill>
                  <a:srgbClr val="000000"/>
                </a:solidFill>
              </a:rPr>
              <a:pPr algn="r"/>
              <a:t>5</a:t>
            </a:fld>
            <a:endParaRPr>
              <a:solidFill>
                <a:srgbClr val="000000"/>
              </a:solidFill>
            </a:endParaRPr>
          </a:p>
        </p:txBody>
      </p:sp>
      <p:sp>
        <p:nvSpPr>
          <p:cNvPr id="5" name="Title 6"/>
          <p:cNvSpPr>
            <a:spLocks noGrp="1"/>
          </p:cNvSpPr>
          <p:nvPr>
            <p:ph type="title"/>
          </p:nvPr>
        </p:nvSpPr>
        <p:spPr>
          <a:xfrm>
            <a:off x="486136" y="193964"/>
            <a:ext cx="10301469" cy="762000"/>
          </a:xfrm>
          <a:noFill/>
          <a:ln w="9525">
            <a:noFill/>
            <a:miter lim="800000"/>
            <a:headEnd/>
            <a:tailEnd/>
          </a:ln>
        </p:spPr>
        <p:txBody>
          <a:bodyPr vert="horz" wrap="square" lIns="0" tIns="0" rIns="0" bIns="0" numCol="1" anchor="t" anchorCtr="0" compatLnSpc="1">
            <a:prstTxWarp prst="textNoShape">
              <a:avLst/>
            </a:prstTxWarp>
          </a:bodyPr>
          <a:lstStyle/>
          <a:p>
            <a:r>
              <a:rPr lang="en-US" sz="4000" dirty="0" smtClean="0">
                <a:solidFill>
                  <a:schemeClr val="tx1"/>
                </a:solidFill>
                <a:latin typeface="+mn-lt"/>
                <a:ea typeface="+mn-ea"/>
                <a:cs typeface="+mn-cs"/>
              </a:rPr>
              <a:t> Crude Oil Refining</a:t>
            </a:r>
            <a:endParaRPr lang="en-US" sz="4000" dirty="0">
              <a:solidFill>
                <a:schemeClr val="tx1"/>
              </a:solidFill>
              <a:latin typeface="+mn-lt"/>
              <a:ea typeface="+mn-ea"/>
              <a:cs typeface="+mn-cs"/>
            </a:endParaRPr>
          </a:p>
        </p:txBody>
      </p:sp>
      <p:cxnSp>
        <p:nvCxnSpPr>
          <p:cNvPr id="6" name="Straight Connector 5"/>
          <p:cNvCxnSpPr/>
          <p:nvPr/>
        </p:nvCxnSpPr>
        <p:spPr>
          <a:xfrm flipV="1">
            <a:off x="593766" y="944088"/>
            <a:ext cx="11038115" cy="1187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290578" y="1770927"/>
            <a:ext cx="1481559" cy="4311570"/>
          </a:xfrm>
          <a:prstGeom prst="rect">
            <a:avLst/>
          </a:prstGeom>
          <a:solidFill>
            <a:schemeClr val="bg1"/>
          </a:solidFill>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sp>
        <p:nvSpPr>
          <p:cNvPr id="11" name="Right Arrow 10"/>
          <p:cNvSpPr/>
          <p:nvPr/>
        </p:nvSpPr>
        <p:spPr>
          <a:xfrm>
            <a:off x="800637" y="5607930"/>
            <a:ext cx="489941" cy="484632"/>
          </a:xfrm>
          <a:prstGeom prst="rightArrow">
            <a:avLst/>
          </a:prstGeom>
          <a:solidFill>
            <a:schemeClr val="tx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sp>
        <p:nvSpPr>
          <p:cNvPr id="12" name="Right Arrow 11"/>
          <p:cNvSpPr/>
          <p:nvPr/>
        </p:nvSpPr>
        <p:spPr>
          <a:xfrm>
            <a:off x="2825352" y="1706088"/>
            <a:ext cx="708386" cy="484632"/>
          </a:xfrm>
          <a:prstGeom prst="rightArrow">
            <a:avLst/>
          </a:prstGeom>
          <a:solidFill>
            <a:schemeClr val="tx2">
              <a:lumMod val="20000"/>
              <a:lumOff val="8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cxnSp>
        <p:nvCxnSpPr>
          <p:cNvPr id="14" name="Straight Connector 13"/>
          <p:cNvCxnSpPr/>
          <p:nvPr/>
        </p:nvCxnSpPr>
        <p:spPr>
          <a:xfrm flipH="1">
            <a:off x="1312269" y="2144474"/>
            <a:ext cx="1481559" cy="0"/>
          </a:xfrm>
          <a:prstGeom prst="line">
            <a:avLst/>
          </a:prstGeom>
          <a:ln w="12700"/>
          <a:effectLst/>
        </p:spPr>
        <p:style>
          <a:lnRef idx="2">
            <a:schemeClr val="accent1"/>
          </a:lnRef>
          <a:fillRef idx="0">
            <a:schemeClr val="accent1"/>
          </a:fillRef>
          <a:effectRef idx="1">
            <a:schemeClr val="accent1"/>
          </a:effectRef>
          <a:fontRef idx="minor">
            <a:schemeClr val="tx1"/>
          </a:fontRef>
        </p:style>
      </p:cxnSp>
      <p:sp>
        <p:nvSpPr>
          <p:cNvPr id="15" name="Right Arrow 14"/>
          <p:cNvSpPr/>
          <p:nvPr/>
        </p:nvSpPr>
        <p:spPr>
          <a:xfrm>
            <a:off x="2825352" y="2331474"/>
            <a:ext cx="708386" cy="484632"/>
          </a:xfrm>
          <a:prstGeom prst="rightArrow">
            <a:avLst/>
          </a:prstGeom>
          <a:solidFill>
            <a:schemeClr val="accent1">
              <a:lumMod val="20000"/>
              <a:lumOff val="8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cxnSp>
        <p:nvCxnSpPr>
          <p:cNvPr id="17" name="Straight Connector 16"/>
          <p:cNvCxnSpPr/>
          <p:nvPr/>
        </p:nvCxnSpPr>
        <p:spPr>
          <a:xfrm flipH="1">
            <a:off x="1290578" y="2975453"/>
            <a:ext cx="1459868" cy="0"/>
          </a:xfrm>
          <a:prstGeom prst="line">
            <a:avLst/>
          </a:prstGeom>
          <a:ln w="12700"/>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1312269" y="3611269"/>
            <a:ext cx="1459868" cy="0"/>
          </a:xfrm>
          <a:prstGeom prst="line">
            <a:avLst/>
          </a:prstGeom>
          <a:ln w="12700"/>
          <a:effectLst/>
        </p:spPr>
        <p:style>
          <a:lnRef idx="2">
            <a:schemeClr val="accent1"/>
          </a:lnRef>
          <a:fillRef idx="0">
            <a:schemeClr val="accent1"/>
          </a:fillRef>
          <a:effectRef idx="1">
            <a:schemeClr val="accent1"/>
          </a:effectRef>
          <a:fontRef idx="minor">
            <a:schemeClr val="tx1"/>
          </a:fontRef>
        </p:style>
      </p:cxnSp>
      <p:sp>
        <p:nvSpPr>
          <p:cNvPr id="19" name="Right Arrow 18"/>
          <p:cNvSpPr/>
          <p:nvPr/>
        </p:nvSpPr>
        <p:spPr>
          <a:xfrm>
            <a:off x="2825352" y="3046528"/>
            <a:ext cx="708386" cy="484632"/>
          </a:xfrm>
          <a:prstGeom prst="rightArrow">
            <a:avLst/>
          </a:prstGeom>
          <a:solidFill>
            <a:schemeClr val="accent2">
              <a:lumMod val="20000"/>
              <a:lumOff val="8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cxnSp>
        <p:nvCxnSpPr>
          <p:cNvPr id="20" name="Straight Connector 19"/>
          <p:cNvCxnSpPr/>
          <p:nvPr/>
        </p:nvCxnSpPr>
        <p:spPr>
          <a:xfrm flipH="1">
            <a:off x="1290578" y="4244018"/>
            <a:ext cx="1459868" cy="0"/>
          </a:xfrm>
          <a:prstGeom prst="line">
            <a:avLst/>
          </a:prstGeom>
          <a:ln w="12700"/>
          <a:effectLst/>
        </p:spPr>
        <p:style>
          <a:lnRef idx="2">
            <a:schemeClr val="accent1"/>
          </a:lnRef>
          <a:fillRef idx="0">
            <a:schemeClr val="accent1"/>
          </a:fillRef>
          <a:effectRef idx="1">
            <a:schemeClr val="accent1"/>
          </a:effectRef>
          <a:fontRef idx="minor">
            <a:schemeClr val="tx1"/>
          </a:fontRef>
        </p:style>
      </p:cxnSp>
      <p:sp>
        <p:nvSpPr>
          <p:cNvPr id="21" name="Right Arrow 20"/>
          <p:cNvSpPr/>
          <p:nvPr/>
        </p:nvSpPr>
        <p:spPr>
          <a:xfrm>
            <a:off x="2825352" y="3684396"/>
            <a:ext cx="708386" cy="484632"/>
          </a:xfrm>
          <a:prstGeom prst="rightArrow">
            <a:avLst/>
          </a:prstGeom>
          <a:solidFill>
            <a:schemeClr val="accent3">
              <a:lumMod val="20000"/>
              <a:lumOff val="8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cxnSp>
        <p:nvCxnSpPr>
          <p:cNvPr id="22" name="Straight Connector 21"/>
          <p:cNvCxnSpPr/>
          <p:nvPr/>
        </p:nvCxnSpPr>
        <p:spPr>
          <a:xfrm flipH="1">
            <a:off x="1301424" y="5009699"/>
            <a:ext cx="1459868" cy="0"/>
          </a:xfrm>
          <a:prstGeom prst="line">
            <a:avLst/>
          </a:prstGeom>
          <a:ln w="12700"/>
          <a:effectLst/>
        </p:spPr>
        <p:style>
          <a:lnRef idx="2">
            <a:schemeClr val="accent1"/>
          </a:lnRef>
          <a:fillRef idx="0">
            <a:schemeClr val="accent1"/>
          </a:fillRef>
          <a:effectRef idx="1">
            <a:schemeClr val="accent1"/>
          </a:effectRef>
          <a:fontRef idx="minor">
            <a:schemeClr val="tx1"/>
          </a:fontRef>
        </p:style>
      </p:cxnSp>
      <p:sp>
        <p:nvSpPr>
          <p:cNvPr id="23" name="Right Arrow 22"/>
          <p:cNvSpPr/>
          <p:nvPr/>
        </p:nvSpPr>
        <p:spPr>
          <a:xfrm>
            <a:off x="2825352" y="4399057"/>
            <a:ext cx="708386" cy="484632"/>
          </a:xfrm>
          <a:prstGeom prst="rightArrow">
            <a:avLst/>
          </a:prstGeom>
          <a:solidFill>
            <a:schemeClr val="accent6">
              <a:lumMod val="40000"/>
              <a:lumOff val="6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sp>
        <p:nvSpPr>
          <p:cNvPr id="24" name="Right Arrow 23"/>
          <p:cNvSpPr/>
          <p:nvPr/>
        </p:nvSpPr>
        <p:spPr>
          <a:xfrm>
            <a:off x="2830846" y="5110944"/>
            <a:ext cx="708386" cy="484632"/>
          </a:xfrm>
          <a:prstGeom prst="rightArrow">
            <a:avLst/>
          </a:prstGeom>
          <a:solidFill>
            <a:srgbClr val="CCCCFF"/>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sp>
        <p:nvSpPr>
          <p:cNvPr id="25" name="TextBox 24"/>
          <p:cNvSpPr txBox="1"/>
          <p:nvPr/>
        </p:nvSpPr>
        <p:spPr>
          <a:xfrm>
            <a:off x="1344686" y="1763736"/>
            <a:ext cx="1351652" cy="369332"/>
          </a:xfrm>
          <a:prstGeom prst="rect">
            <a:avLst/>
          </a:prstGeom>
          <a:noFill/>
        </p:spPr>
        <p:txBody>
          <a:bodyPr wrap="none" rtlCol="0">
            <a:spAutoFit/>
          </a:bodyPr>
          <a:lstStyle/>
          <a:p>
            <a:r>
              <a:rPr lang="en-GB" dirty="0" smtClean="0">
                <a:solidFill>
                  <a:srgbClr val="000000"/>
                </a:solidFill>
              </a:rPr>
              <a:t>Gas &amp; LPG</a:t>
            </a:r>
            <a:endParaRPr lang="en-GB" dirty="0">
              <a:solidFill>
                <a:srgbClr val="000000"/>
              </a:solidFill>
            </a:endParaRPr>
          </a:p>
        </p:txBody>
      </p:sp>
      <p:sp>
        <p:nvSpPr>
          <p:cNvPr id="26" name="TextBox 25"/>
          <p:cNvSpPr txBox="1"/>
          <p:nvPr/>
        </p:nvSpPr>
        <p:spPr>
          <a:xfrm>
            <a:off x="1290579" y="2389124"/>
            <a:ext cx="1481558" cy="369332"/>
          </a:xfrm>
          <a:prstGeom prst="rect">
            <a:avLst/>
          </a:prstGeom>
          <a:noFill/>
        </p:spPr>
        <p:txBody>
          <a:bodyPr wrap="square" rtlCol="0">
            <a:spAutoFit/>
          </a:bodyPr>
          <a:lstStyle/>
          <a:p>
            <a:pPr algn="ctr"/>
            <a:r>
              <a:rPr lang="en-GB" dirty="0" smtClean="0">
                <a:solidFill>
                  <a:srgbClr val="000000"/>
                </a:solidFill>
              </a:rPr>
              <a:t>Naphtha</a:t>
            </a:r>
            <a:endParaRPr lang="en-GB" dirty="0">
              <a:solidFill>
                <a:srgbClr val="000000"/>
              </a:solidFill>
            </a:endParaRPr>
          </a:p>
        </p:txBody>
      </p:sp>
      <p:sp>
        <p:nvSpPr>
          <p:cNvPr id="27" name="TextBox 26"/>
          <p:cNvSpPr txBox="1"/>
          <p:nvPr/>
        </p:nvSpPr>
        <p:spPr>
          <a:xfrm>
            <a:off x="1279733" y="3108695"/>
            <a:ext cx="1481558" cy="369332"/>
          </a:xfrm>
          <a:prstGeom prst="rect">
            <a:avLst/>
          </a:prstGeom>
          <a:noFill/>
        </p:spPr>
        <p:txBody>
          <a:bodyPr wrap="square" rtlCol="0">
            <a:spAutoFit/>
          </a:bodyPr>
          <a:lstStyle/>
          <a:p>
            <a:pPr algn="ctr"/>
            <a:r>
              <a:rPr lang="en-GB" dirty="0" smtClean="0">
                <a:solidFill>
                  <a:srgbClr val="000000"/>
                </a:solidFill>
              </a:rPr>
              <a:t>Kerosene</a:t>
            </a:r>
            <a:endParaRPr lang="en-GB" dirty="0">
              <a:solidFill>
                <a:srgbClr val="000000"/>
              </a:solidFill>
            </a:endParaRPr>
          </a:p>
        </p:txBody>
      </p:sp>
      <p:sp>
        <p:nvSpPr>
          <p:cNvPr id="28" name="TextBox 27"/>
          <p:cNvSpPr txBox="1"/>
          <p:nvPr/>
        </p:nvSpPr>
        <p:spPr>
          <a:xfrm>
            <a:off x="1301424" y="3738063"/>
            <a:ext cx="1481558" cy="369332"/>
          </a:xfrm>
          <a:prstGeom prst="rect">
            <a:avLst/>
          </a:prstGeom>
          <a:noFill/>
        </p:spPr>
        <p:txBody>
          <a:bodyPr wrap="square" rtlCol="0">
            <a:spAutoFit/>
          </a:bodyPr>
          <a:lstStyle/>
          <a:p>
            <a:pPr algn="ctr"/>
            <a:r>
              <a:rPr lang="en-GB" dirty="0" smtClean="0">
                <a:solidFill>
                  <a:srgbClr val="000000"/>
                </a:solidFill>
              </a:rPr>
              <a:t>Diesel</a:t>
            </a:r>
            <a:endParaRPr lang="en-GB" dirty="0">
              <a:solidFill>
                <a:srgbClr val="000000"/>
              </a:solidFill>
            </a:endParaRPr>
          </a:p>
        </p:txBody>
      </p:sp>
      <p:sp>
        <p:nvSpPr>
          <p:cNvPr id="29" name="TextBox 28"/>
          <p:cNvSpPr txBox="1"/>
          <p:nvPr/>
        </p:nvSpPr>
        <p:spPr>
          <a:xfrm>
            <a:off x="1268887" y="4451599"/>
            <a:ext cx="1481558" cy="369332"/>
          </a:xfrm>
          <a:prstGeom prst="rect">
            <a:avLst/>
          </a:prstGeom>
          <a:noFill/>
        </p:spPr>
        <p:txBody>
          <a:bodyPr wrap="square" rtlCol="0">
            <a:spAutoFit/>
          </a:bodyPr>
          <a:lstStyle/>
          <a:p>
            <a:pPr algn="ctr"/>
            <a:r>
              <a:rPr lang="en-GB" dirty="0" smtClean="0">
                <a:solidFill>
                  <a:srgbClr val="000000"/>
                </a:solidFill>
              </a:rPr>
              <a:t>Gasoil</a:t>
            </a:r>
            <a:endParaRPr lang="en-GB" dirty="0">
              <a:solidFill>
                <a:srgbClr val="000000"/>
              </a:solidFill>
            </a:endParaRPr>
          </a:p>
        </p:txBody>
      </p:sp>
      <p:cxnSp>
        <p:nvCxnSpPr>
          <p:cNvPr id="30" name="Straight Connector 29"/>
          <p:cNvCxnSpPr/>
          <p:nvPr/>
        </p:nvCxnSpPr>
        <p:spPr>
          <a:xfrm flipH="1">
            <a:off x="1300343" y="5642448"/>
            <a:ext cx="1459868" cy="0"/>
          </a:xfrm>
          <a:prstGeom prst="line">
            <a:avLst/>
          </a:prstGeom>
          <a:ln w="12700"/>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268887" y="5168594"/>
            <a:ext cx="1481558" cy="369332"/>
          </a:xfrm>
          <a:prstGeom prst="rect">
            <a:avLst/>
          </a:prstGeom>
          <a:noFill/>
        </p:spPr>
        <p:txBody>
          <a:bodyPr wrap="square" rtlCol="0">
            <a:spAutoFit/>
          </a:bodyPr>
          <a:lstStyle/>
          <a:p>
            <a:pPr algn="ctr"/>
            <a:r>
              <a:rPr lang="en-GB" dirty="0" smtClean="0">
                <a:solidFill>
                  <a:srgbClr val="000000"/>
                </a:solidFill>
              </a:rPr>
              <a:t>Fuel Oil</a:t>
            </a:r>
            <a:endParaRPr lang="en-GB" dirty="0">
              <a:solidFill>
                <a:srgbClr val="000000"/>
              </a:solidFill>
            </a:endParaRPr>
          </a:p>
        </p:txBody>
      </p:sp>
      <p:sp>
        <p:nvSpPr>
          <p:cNvPr id="32" name="TextBox 31"/>
          <p:cNvSpPr txBox="1"/>
          <p:nvPr/>
        </p:nvSpPr>
        <p:spPr>
          <a:xfrm>
            <a:off x="1301424" y="5665580"/>
            <a:ext cx="1481558" cy="369332"/>
          </a:xfrm>
          <a:prstGeom prst="rect">
            <a:avLst/>
          </a:prstGeom>
          <a:noFill/>
        </p:spPr>
        <p:txBody>
          <a:bodyPr wrap="square" rtlCol="0">
            <a:spAutoFit/>
          </a:bodyPr>
          <a:lstStyle/>
          <a:p>
            <a:pPr algn="ctr"/>
            <a:r>
              <a:rPr lang="en-GB" dirty="0" smtClean="0">
                <a:solidFill>
                  <a:srgbClr val="000000"/>
                </a:solidFill>
              </a:rPr>
              <a:t>Bitumen</a:t>
            </a:r>
            <a:endParaRPr lang="en-GB" dirty="0">
              <a:solidFill>
                <a:srgbClr val="000000"/>
              </a:solidFill>
            </a:endParaRPr>
          </a:p>
        </p:txBody>
      </p:sp>
      <p:sp>
        <p:nvSpPr>
          <p:cNvPr id="33" name="Right Arrow 32"/>
          <p:cNvSpPr/>
          <p:nvPr/>
        </p:nvSpPr>
        <p:spPr>
          <a:xfrm>
            <a:off x="2825352" y="5635527"/>
            <a:ext cx="708386" cy="484632"/>
          </a:xfrm>
          <a:prstGeom prst="rightArrow">
            <a:avLst/>
          </a:prstGeom>
          <a:solidFill>
            <a:schemeClr val="bg1">
              <a:lumMod val="85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solidFill>
                <a:srgbClr val="000000"/>
              </a:solidFill>
            </a:endParaRPr>
          </a:p>
        </p:txBody>
      </p:sp>
      <p:sp>
        <p:nvSpPr>
          <p:cNvPr id="34" name="TextBox 33"/>
          <p:cNvSpPr txBox="1"/>
          <p:nvPr/>
        </p:nvSpPr>
        <p:spPr>
          <a:xfrm>
            <a:off x="3985713" y="1002599"/>
            <a:ext cx="7537471" cy="5816977"/>
          </a:xfrm>
          <a:prstGeom prst="rect">
            <a:avLst/>
          </a:prstGeom>
          <a:noFill/>
        </p:spPr>
        <p:txBody>
          <a:bodyPr wrap="square" rtlCol="0">
            <a:spAutoFit/>
          </a:bodyPr>
          <a:lstStyle/>
          <a:p>
            <a:r>
              <a:rPr lang="en-GB" sz="1400" dirty="0" smtClean="0">
                <a:solidFill>
                  <a:srgbClr val="000000"/>
                </a:solidFill>
              </a:rPr>
              <a:t>There are four generic categories of refinery process:</a:t>
            </a:r>
          </a:p>
          <a:p>
            <a:endParaRPr lang="en-GB" sz="500" dirty="0">
              <a:solidFill>
                <a:srgbClr val="000000"/>
              </a:solidFill>
            </a:endParaRPr>
          </a:p>
          <a:p>
            <a:pPr marL="800100" lvl="1" indent="-342900">
              <a:buFont typeface="+mj-lt"/>
              <a:buAutoNum type="arabicPeriod"/>
            </a:pPr>
            <a:r>
              <a:rPr lang="en-GB" sz="1400" b="1" dirty="0" smtClean="0">
                <a:solidFill>
                  <a:srgbClr val="000000"/>
                </a:solidFill>
              </a:rPr>
              <a:t>Fractionation</a:t>
            </a:r>
          </a:p>
          <a:p>
            <a:pPr marL="800100" lvl="1" indent="-342900">
              <a:buFont typeface="+mj-lt"/>
              <a:buAutoNum type="arabicPeriod"/>
            </a:pPr>
            <a:endParaRPr lang="en-GB" sz="500" dirty="0" smtClean="0">
              <a:solidFill>
                <a:srgbClr val="000000"/>
              </a:solidFill>
            </a:endParaRPr>
          </a:p>
          <a:p>
            <a:pPr lvl="2"/>
            <a:r>
              <a:rPr lang="en-GB" sz="1200" dirty="0">
                <a:solidFill>
                  <a:srgbClr val="000000"/>
                </a:solidFill>
              </a:rPr>
              <a:t>Separation of hydrocarbons by </a:t>
            </a:r>
            <a:r>
              <a:rPr lang="en-GB" sz="1200" u="sng" dirty="0">
                <a:solidFill>
                  <a:srgbClr val="000000"/>
                </a:solidFill>
              </a:rPr>
              <a:t>physical means </a:t>
            </a:r>
            <a:r>
              <a:rPr lang="en-GB" sz="1200" dirty="0">
                <a:solidFill>
                  <a:srgbClr val="000000"/>
                </a:solidFill>
              </a:rPr>
              <a:t>(boiling point)</a:t>
            </a:r>
          </a:p>
          <a:p>
            <a:pPr lvl="2"/>
            <a:r>
              <a:rPr lang="en-GB" sz="1200" dirty="0" smtClean="0">
                <a:solidFill>
                  <a:srgbClr val="000000"/>
                </a:solidFill>
              </a:rPr>
              <a:t>Typically atmospheric and/or vacuum distillation towers</a:t>
            </a:r>
            <a:endParaRPr lang="en-GB" sz="800" dirty="0" smtClean="0">
              <a:solidFill>
                <a:srgbClr val="000000"/>
              </a:solidFill>
            </a:endParaRPr>
          </a:p>
          <a:p>
            <a:pPr lvl="2"/>
            <a:r>
              <a:rPr lang="en-GB" sz="1200" dirty="0" smtClean="0">
                <a:solidFill>
                  <a:srgbClr val="000000"/>
                </a:solidFill>
              </a:rPr>
              <a:t>Products condense out when the temperature drops below their boiling point</a:t>
            </a:r>
          </a:p>
          <a:p>
            <a:pPr lvl="2"/>
            <a:r>
              <a:rPr lang="en-GB" sz="1200" dirty="0" smtClean="0">
                <a:solidFill>
                  <a:srgbClr val="000000"/>
                </a:solidFill>
              </a:rPr>
              <a:t>Simple refineries that just have fractionation units are called vac skimming refineries</a:t>
            </a:r>
          </a:p>
          <a:p>
            <a:pPr lvl="2"/>
            <a:endParaRPr lang="en-GB" sz="800" dirty="0" smtClean="0">
              <a:solidFill>
                <a:srgbClr val="000000"/>
              </a:solidFill>
            </a:endParaRPr>
          </a:p>
          <a:p>
            <a:pPr marL="800100" lvl="1" indent="-342900">
              <a:buFont typeface="+mj-lt"/>
              <a:buAutoNum type="arabicPeriod"/>
            </a:pPr>
            <a:r>
              <a:rPr lang="en-GB" sz="1400" b="1" dirty="0" smtClean="0">
                <a:solidFill>
                  <a:srgbClr val="000000"/>
                </a:solidFill>
              </a:rPr>
              <a:t>Conversion</a:t>
            </a:r>
          </a:p>
          <a:p>
            <a:pPr marL="800100" lvl="1" indent="-342900">
              <a:buFont typeface="+mj-lt"/>
              <a:buAutoNum type="arabicPeriod"/>
            </a:pPr>
            <a:endParaRPr lang="en-GB" sz="500" dirty="0" smtClean="0">
              <a:solidFill>
                <a:srgbClr val="000000"/>
              </a:solidFill>
            </a:endParaRPr>
          </a:p>
          <a:p>
            <a:pPr lvl="2"/>
            <a:r>
              <a:rPr lang="en-GB" sz="1200" dirty="0" smtClean="0">
                <a:solidFill>
                  <a:srgbClr val="000000"/>
                </a:solidFill>
              </a:rPr>
              <a:t>Transformation of hydrocarbons by </a:t>
            </a:r>
            <a:r>
              <a:rPr lang="en-GB" sz="1200" u="sng" dirty="0" smtClean="0">
                <a:solidFill>
                  <a:srgbClr val="000000"/>
                </a:solidFill>
              </a:rPr>
              <a:t>chemical means</a:t>
            </a:r>
          </a:p>
          <a:p>
            <a:pPr lvl="2"/>
            <a:endParaRPr lang="en-GB" sz="500" dirty="0" smtClean="0">
              <a:solidFill>
                <a:srgbClr val="000000"/>
              </a:solidFill>
            </a:endParaRPr>
          </a:p>
          <a:p>
            <a:pPr lvl="3"/>
            <a:r>
              <a:rPr lang="en-GB" sz="1200" dirty="0" smtClean="0">
                <a:solidFill>
                  <a:srgbClr val="000000"/>
                </a:solidFill>
              </a:rPr>
              <a:t>Catalytic Cracking –splitting long chain molecules into shorter chain molecules</a:t>
            </a:r>
          </a:p>
          <a:p>
            <a:pPr lvl="3"/>
            <a:r>
              <a:rPr lang="en-GB" sz="1200" dirty="0" smtClean="0">
                <a:solidFill>
                  <a:srgbClr val="000000"/>
                </a:solidFill>
              </a:rPr>
              <a:t>Polymerisation – joining short chain molecules into long chain molecules</a:t>
            </a:r>
          </a:p>
          <a:p>
            <a:pPr lvl="3"/>
            <a:r>
              <a:rPr lang="en-GB" sz="1200" dirty="0" smtClean="0">
                <a:solidFill>
                  <a:srgbClr val="000000"/>
                </a:solidFill>
              </a:rPr>
              <a:t>Reforming/isomerization – upgrading the octane of feedstock using catalysts</a:t>
            </a:r>
          </a:p>
          <a:p>
            <a:pPr lvl="3"/>
            <a:endParaRPr lang="en-GB" sz="500" dirty="0">
              <a:solidFill>
                <a:srgbClr val="000000"/>
              </a:solidFill>
            </a:endParaRPr>
          </a:p>
          <a:p>
            <a:pPr lvl="2"/>
            <a:r>
              <a:rPr lang="en-GB" sz="1200" dirty="0" smtClean="0">
                <a:solidFill>
                  <a:srgbClr val="000000"/>
                </a:solidFill>
              </a:rPr>
              <a:t>Refineries that have a network of conversion units are called complex refineries</a:t>
            </a:r>
          </a:p>
          <a:p>
            <a:pPr lvl="2"/>
            <a:endParaRPr lang="en-GB" sz="500" dirty="0" smtClean="0">
              <a:solidFill>
                <a:srgbClr val="000000"/>
              </a:solidFill>
            </a:endParaRPr>
          </a:p>
          <a:p>
            <a:pPr marL="800100" lvl="1" indent="-342900">
              <a:buFont typeface="+mj-lt"/>
              <a:buAutoNum type="arabicPeriod"/>
            </a:pPr>
            <a:r>
              <a:rPr lang="en-GB" sz="1400" b="1" dirty="0" smtClean="0">
                <a:solidFill>
                  <a:srgbClr val="000000"/>
                </a:solidFill>
              </a:rPr>
              <a:t>Treating</a:t>
            </a:r>
          </a:p>
          <a:p>
            <a:pPr marL="800100" lvl="1" indent="-342900">
              <a:buFont typeface="+mj-lt"/>
              <a:buAutoNum type="arabicPeriod"/>
            </a:pPr>
            <a:endParaRPr lang="en-GB" sz="500" dirty="0" smtClean="0">
              <a:solidFill>
                <a:srgbClr val="000000"/>
              </a:solidFill>
            </a:endParaRPr>
          </a:p>
          <a:p>
            <a:pPr lvl="2"/>
            <a:r>
              <a:rPr lang="en-GB" sz="1200" dirty="0" smtClean="0">
                <a:solidFill>
                  <a:srgbClr val="000000"/>
                </a:solidFill>
              </a:rPr>
              <a:t>Targeted removal of the inherent impurities in crude oil</a:t>
            </a:r>
          </a:p>
          <a:p>
            <a:pPr lvl="2"/>
            <a:endParaRPr lang="en-GB" sz="500" dirty="0" smtClean="0">
              <a:solidFill>
                <a:srgbClr val="000000"/>
              </a:solidFill>
            </a:endParaRPr>
          </a:p>
          <a:p>
            <a:pPr marL="800100" lvl="1" indent="-342900">
              <a:buFont typeface="+mj-lt"/>
              <a:buAutoNum type="arabicPeriod"/>
            </a:pPr>
            <a:r>
              <a:rPr lang="en-GB" sz="1400" b="1" dirty="0" smtClean="0">
                <a:solidFill>
                  <a:srgbClr val="000000"/>
                </a:solidFill>
              </a:rPr>
              <a:t>Blending</a:t>
            </a:r>
          </a:p>
          <a:p>
            <a:pPr marL="800100" lvl="1" indent="-342900">
              <a:buFont typeface="+mj-lt"/>
              <a:buAutoNum type="arabicPeriod"/>
            </a:pPr>
            <a:endParaRPr lang="en-GB" sz="500" dirty="0" smtClean="0">
              <a:solidFill>
                <a:srgbClr val="000000"/>
              </a:solidFill>
            </a:endParaRPr>
          </a:p>
          <a:p>
            <a:pPr lvl="2"/>
            <a:r>
              <a:rPr lang="en-GB" sz="1200" dirty="0" smtClean="0">
                <a:solidFill>
                  <a:srgbClr val="000000"/>
                </a:solidFill>
              </a:rPr>
              <a:t>The combining of intermediate refinery streams, specific blend components like bio fuels, to make specific finished </a:t>
            </a:r>
            <a:r>
              <a:rPr lang="en-GB" sz="1200" dirty="0">
                <a:solidFill>
                  <a:srgbClr val="000000"/>
                </a:solidFill>
              </a:rPr>
              <a:t>products</a:t>
            </a:r>
          </a:p>
          <a:p>
            <a:pPr lvl="1"/>
            <a:endParaRPr lang="en-GB" sz="500" dirty="0">
              <a:solidFill>
                <a:srgbClr val="000000"/>
              </a:solidFill>
            </a:endParaRPr>
          </a:p>
          <a:p>
            <a:r>
              <a:rPr lang="en-GB" sz="1400" dirty="0" smtClean="0">
                <a:solidFill>
                  <a:srgbClr val="000000"/>
                </a:solidFill>
              </a:rPr>
              <a:t>Refinery margins are set by :</a:t>
            </a:r>
          </a:p>
          <a:p>
            <a:endParaRPr lang="en-GB" sz="500" dirty="0" smtClean="0">
              <a:solidFill>
                <a:srgbClr val="000000"/>
              </a:solidFill>
            </a:endParaRPr>
          </a:p>
          <a:p>
            <a:pPr marL="685800" lvl="1" indent="-228600">
              <a:buFont typeface="+mj-lt"/>
              <a:buAutoNum type="arabicPeriod"/>
            </a:pPr>
            <a:r>
              <a:rPr lang="en-GB" sz="1200" dirty="0" smtClean="0">
                <a:solidFill>
                  <a:srgbClr val="000000"/>
                </a:solidFill>
              </a:rPr>
              <a:t>Investment in the right assets – degree of refinery complexity and integration (chemicals / power)</a:t>
            </a:r>
          </a:p>
          <a:p>
            <a:pPr marL="685800" lvl="1" indent="-228600">
              <a:buFont typeface="+mj-lt"/>
              <a:buAutoNum type="arabicPeriod"/>
            </a:pPr>
            <a:r>
              <a:rPr lang="en-GB" sz="1200" dirty="0" smtClean="0">
                <a:solidFill>
                  <a:srgbClr val="000000"/>
                </a:solidFill>
              </a:rPr>
              <a:t>Selection of the crude slate </a:t>
            </a:r>
          </a:p>
          <a:p>
            <a:pPr marL="685800" lvl="1" indent="-228600">
              <a:buFont typeface="+mj-lt"/>
              <a:buAutoNum type="arabicPeriod"/>
            </a:pPr>
            <a:r>
              <a:rPr lang="en-GB" sz="1200" dirty="0" smtClean="0">
                <a:solidFill>
                  <a:srgbClr val="000000"/>
                </a:solidFill>
              </a:rPr>
              <a:t>Management of the running costs</a:t>
            </a:r>
          </a:p>
          <a:p>
            <a:pPr marL="685800" lvl="1" indent="-228600">
              <a:buFont typeface="+mj-lt"/>
              <a:buAutoNum type="arabicPeriod"/>
            </a:pPr>
            <a:r>
              <a:rPr lang="en-GB" sz="1200" dirty="0" smtClean="0">
                <a:solidFill>
                  <a:srgbClr val="000000"/>
                </a:solidFill>
              </a:rPr>
              <a:t>Alignment of the refined product output with the market demand, in the highest value permutation</a:t>
            </a:r>
          </a:p>
          <a:p>
            <a:pPr lvl="1"/>
            <a:endParaRPr lang="en-GB" sz="500" dirty="0">
              <a:solidFill>
                <a:srgbClr val="000000"/>
              </a:solidFill>
            </a:endParaRPr>
          </a:p>
          <a:p>
            <a:r>
              <a:rPr lang="en-GB" sz="1400" dirty="0" smtClean="0">
                <a:solidFill>
                  <a:srgbClr val="000000"/>
                </a:solidFill>
              </a:rPr>
              <a:t>Calculating the lowest cost crude slate which gives the highest value refined products, within the constraints of the specific refinery assets, is highly complex and done by linear programs</a:t>
            </a:r>
            <a:endParaRPr lang="en-GB" sz="1400" dirty="0">
              <a:solidFill>
                <a:srgbClr val="000000"/>
              </a:solidFill>
            </a:endParaRPr>
          </a:p>
        </p:txBody>
      </p:sp>
      <p:sp>
        <p:nvSpPr>
          <p:cNvPr id="35" name="TextBox 34"/>
          <p:cNvSpPr txBox="1"/>
          <p:nvPr/>
        </p:nvSpPr>
        <p:spPr>
          <a:xfrm>
            <a:off x="557291" y="6047563"/>
            <a:ext cx="787395" cy="246221"/>
          </a:xfrm>
          <a:prstGeom prst="rect">
            <a:avLst/>
          </a:prstGeom>
          <a:noFill/>
        </p:spPr>
        <p:txBody>
          <a:bodyPr wrap="none" rtlCol="0">
            <a:spAutoFit/>
          </a:bodyPr>
          <a:lstStyle/>
          <a:p>
            <a:r>
              <a:rPr lang="en-GB" sz="1000" b="1" i="1" dirty="0" smtClean="0">
                <a:solidFill>
                  <a:srgbClr val="000000"/>
                </a:solidFill>
              </a:rPr>
              <a:t>600 </a:t>
            </a:r>
            <a:r>
              <a:rPr lang="en-GB" sz="1000" b="1" i="1" dirty="0" err="1" smtClean="0">
                <a:solidFill>
                  <a:srgbClr val="000000"/>
                </a:solidFill>
              </a:rPr>
              <a:t>deg</a:t>
            </a:r>
            <a:r>
              <a:rPr lang="en-GB" sz="1000" b="1" i="1" dirty="0" smtClean="0">
                <a:solidFill>
                  <a:srgbClr val="000000"/>
                </a:solidFill>
              </a:rPr>
              <a:t> C</a:t>
            </a:r>
            <a:endParaRPr lang="en-GB" sz="1000" b="1" i="1" dirty="0">
              <a:solidFill>
                <a:srgbClr val="000000"/>
              </a:solidFill>
            </a:endParaRPr>
          </a:p>
        </p:txBody>
      </p:sp>
    </p:spTree>
    <p:extLst>
      <p:ext uri="{BB962C8B-B14F-4D97-AF65-F5344CB8AC3E}">
        <p14:creationId xmlns:p14="http://schemas.microsoft.com/office/powerpoint/2010/main" val="522902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lgn="r"/>
            <a:fld id="{6BCEAF00-35EE-2349-AC37-D94588E1CC52}" type="slidenum">
              <a:rPr>
                <a:solidFill>
                  <a:srgbClr val="000000"/>
                </a:solidFill>
              </a:rPr>
              <a:pPr algn="r"/>
              <a:t>6</a:t>
            </a:fld>
            <a:endParaRPr>
              <a:solidFill>
                <a:srgbClr val="000000"/>
              </a:solidFill>
            </a:endParaRPr>
          </a:p>
        </p:txBody>
      </p:sp>
      <p:sp>
        <p:nvSpPr>
          <p:cNvPr id="5" name="Title 6"/>
          <p:cNvSpPr>
            <a:spLocks noGrp="1"/>
          </p:cNvSpPr>
          <p:nvPr>
            <p:ph type="title"/>
          </p:nvPr>
        </p:nvSpPr>
        <p:spPr>
          <a:xfrm>
            <a:off x="486136" y="193964"/>
            <a:ext cx="10301469" cy="762000"/>
          </a:xfrm>
          <a:noFill/>
          <a:ln w="9525">
            <a:noFill/>
            <a:miter lim="800000"/>
            <a:headEnd/>
            <a:tailEnd/>
          </a:ln>
        </p:spPr>
        <p:txBody>
          <a:bodyPr vert="horz" wrap="square" lIns="0" tIns="0" rIns="0" bIns="0" numCol="1" anchor="t" anchorCtr="0" compatLnSpc="1">
            <a:prstTxWarp prst="textNoShape">
              <a:avLst/>
            </a:prstTxWarp>
          </a:bodyPr>
          <a:lstStyle/>
          <a:p>
            <a:r>
              <a:rPr lang="en-US" sz="4000" dirty="0" smtClean="0">
                <a:solidFill>
                  <a:schemeClr val="tx1"/>
                </a:solidFill>
                <a:latin typeface="+mn-lt"/>
                <a:ea typeface="+mn-ea"/>
                <a:cs typeface="+mn-cs"/>
              </a:rPr>
              <a:t> Freight and Logistics</a:t>
            </a:r>
            <a:endParaRPr lang="en-US" sz="4000" dirty="0">
              <a:solidFill>
                <a:schemeClr val="tx1"/>
              </a:solidFill>
              <a:latin typeface="+mn-lt"/>
              <a:ea typeface="+mn-ea"/>
              <a:cs typeface="+mn-cs"/>
            </a:endParaRPr>
          </a:p>
        </p:txBody>
      </p:sp>
      <p:cxnSp>
        <p:nvCxnSpPr>
          <p:cNvPr id="6" name="Straight Connector 5"/>
          <p:cNvCxnSpPr/>
          <p:nvPr/>
        </p:nvCxnSpPr>
        <p:spPr>
          <a:xfrm flipV="1">
            <a:off x="593766" y="944088"/>
            <a:ext cx="11038115" cy="1187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820245" y="1570821"/>
            <a:ext cx="10205310" cy="4401205"/>
          </a:xfrm>
          <a:prstGeom prst="rect">
            <a:avLst/>
          </a:prstGeom>
        </p:spPr>
        <p:txBody>
          <a:bodyPr wrap="square">
            <a:spAutoFit/>
          </a:bodyPr>
          <a:lstStyle/>
          <a:p>
            <a:r>
              <a:rPr lang="en-GB" sz="1400" dirty="0" smtClean="0">
                <a:solidFill>
                  <a:srgbClr val="000000"/>
                </a:solidFill>
              </a:rPr>
              <a:t>There are four generic methods </a:t>
            </a:r>
            <a:r>
              <a:rPr lang="en-GB" sz="1400" dirty="0">
                <a:solidFill>
                  <a:srgbClr val="000000"/>
                </a:solidFill>
              </a:rPr>
              <a:t>of oil </a:t>
            </a:r>
            <a:r>
              <a:rPr lang="en-GB" sz="1400" dirty="0" smtClean="0">
                <a:solidFill>
                  <a:srgbClr val="000000"/>
                </a:solidFill>
              </a:rPr>
              <a:t>movement:</a:t>
            </a:r>
            <a:endParaRPr lang="en-GB" sz="1400" dirty="0">
              <a:solidFill>
                <a:srgbClr val="000000"/>
              </a:solidFill>
            </a:endParaRPr>
          </a:p>
          <a:p>
            <a:endParaRPr lang="en-GB" sz="1400" dirty="0">
              <a:solidFill>
                <a:srgbClr val="000000"/>
              </a:solidFill>
            </a:endParaRPr>
          </a:p>
          <a:p>
            <a:r>
              <a:rPr lang="en-GB" sz="1400" dirty="0">
                <a:solidFill>
                  <a:srgbClr val="000000"/>
                </a:solidFill>
              </a:rPr>
              <a:t>	</a:t>
            </a:r>
            <a:r>
              <a:rPr lang="en-GB" sz="1400" dirty="0" smtClean="0">
                <a:solidFill>
                  <a:srgbClr val="000000"/>
                </a:solidFill>
              </a:rPr>
              <a:t>Marine - oil </a:t>
            </a:r>
            <a:r>
              <a:rPr lang="en-GB" sz="1400" dirty="0">
                <a:solidFill>
                  <a:srgbClr val="000000"/>
                </a:solidFill>
              </a:rPr>
              <a:t>tanker &amp; barge</a:t>
            </a:r>
          </a:p>
          <a:p>
            <a:pPr lvl="2"/>
            <a:r>
              <a:rPr lang="en-GB" sz="1400" dirty="0">
                <a:solidFill>
                  <a:srgbClr val="000000"/>
                </a:solidFill>
              </a:rPr>
              <a:t>Pipeline</a:t>
            </a:r>
          </a:p>
          <a:p>
            <a:pPr lvl="2"/>
            <a:r>
              <a:rPr lang="en-GB" sz="1400" dirty="0">
                <a:solidFill>
                  <a:srgbClr val="000000"/>
                </a:solidFill>
              </a:rPr>
              <a:t>Rail Car</a:t>
            </a:r>
          </a:p>
          <a:p>
            <a:pPr lvl="2"/>
            <a:r>
              <a:rPr lang="en-GB" sz="1400" dirty="0">
                <a:solidFill>
                  <a:srgbClr val="000000"/>
                </a:solidFill>
              </a:rPr>
              <a:t>Tank </a:t>
            </a:r>
            <a:r>
              <a:rPr lang="en-GB" sz="1400" dirty="0" smtClean="0">
                <a:solidFill>
                  <a:srgbClr val="000000"/>
                </a:solidFill>
              </a:rPr>
              <a:t>Truck</a:t>
            </a:r>
          </a:p>
          <a:p>
            <a:pPr lvl="2"/>
            <a:endParaRPr lang="en-GB" sz="1400" dirty="0">
              <a:solidFill>
                <a:srgbClr val="000000"/>
              </a:solidFill>
            </a:endParaRPr>
          </a:p>
          <a:p>
            <a:r>
              <a:rPr lang="en-GB" sz="1400" dirty="0" smtClean="0">
                <a:solidFill>
                  <a:srgbClr val="000000"/>
                </a:solidFill>
              </a:rPr>
              <a:t>All have inherent advantages and disadvantages</a:t>
            </a:r>
          </a:p>
          <a:p>
            <a:endParaRPr lang="en-GB" sz="1400" dirty="0">
              <a:solidFill>
                <a:srgbClr val="000000"/>
              </a:solidFill>
            </a:endParaRPr>
          </a:p>
          <a:p>
            <a:r>
              <a:rPr lang="en-GB" sz="1400" dirty="0" smtClean="0">
                <a:solidFill>
                  <a:srgbClr val="000000"/>
                </a:solidFill>
              </a:rPr>
              <a:t>In oil contracts the mode of delivery is described by a standard set of international sales terms published by the International Chamber of Commerce, called INCO Terms. </a:t>
            </a:r>
          </a:p>
          <a:p>
            <a:endParaRPr lang="en-GB" sz="1400" dirty="0">
              <a:solidFill>
                <a:srgbClr val="000000"/>
              </a:solidFill>
            </a:endParaRPr>
          </a:p>
          <a:p>
            <a:r>
              <a:rPr lang="en-GB" sz="1400" dirty="0" smtClean="0">
                <a:solidFill>
                  <a:srgbClr val="000000"/>
                </a:solidFill>
              </a:rPr>
              <a:t>These include:</a:t>
            </a:r>
          </a:p>
          <a:p>
            <a:endParaRPr lang="en-GB" sz="1400" dirty="0">
              <a:solidFill>
                <a:srgbClr val="000000"/>
              </a:solidFill>
            </a:endParaRPr>
          </a:p>
          <a:p>
            <a:r>
              <a:rPr lang="en-GB" sz="1400" dirty="0" smtClean="0">
                <a:solidFill>
                  <a:srgbClr val="000000"/>
                </a:solidFill>
              </a:rPr>
              <a:t>ITT	=	In tank transfer</a:t>
            </a:r>
          </a:p>
          <a:p>
            <a:r>
              <a:rPr lang="en-GB" sz="1400" dirty="0" smtClean="0">
                <a:solidFill>
                  <a:srgbClr val="000000"/>
                </a:solidFill>
              </a:rPr>
              <a:t>DAP 	=	Delivered at place ex ship (replaced the old DES in 2010, a lot of people still use DES)</a:t>
            </a:r>
          </a:p>
          <a:p>
            <a:r>
              <a:rPr lang="en-GB" sz="1400" dirty="0" smtClean="0">
                <a:solidFill>
                  <a:srgbClr val="000000"/>
                </a:solidFill>
              </a:rPr>
              <a:t>FOB	=	Free on board</a:t>
            </a:r>
          </a:p>
          <a:p>
            <a:r>
              <a:rPr lang="en-GB" sz="1400" dirty="0" smtClean="0">
                <a:solidFill>
                  <a:srgbClr val="000000"/>
                </a:solidFill>
              </a:rPr>
              <a:t>CFR	=	Cost and Freight</a:t>
            </a:r>
          </a:p>
          <a:p>
            <a:r>
              <a:rPr lang="en-GB" sz="1400" dirty="0" smtClean="0">
                <a:solidFill>
                  <a:srgbClr val="000000"/>
                </a:solidFill>
              </a:rPr>
              <a:t>CIF	=	Cost, insurance and freight</a:t>
            </a:r>
          </a:p>
          <a:p>
            <a:endParaRPr lang="en-GB" sz="1400" dirty="0">
              <a:solidFill>
                <a:srgbClr val="000000"/>
              </a:solidFill>
            </a:endParaRPr>
          </a:p>
        </p:txBody>
      </p:sp>
    </p:spTree>
    <p:extLst>
      <p:ext uri="{BB962C8B-B14F-4D97-AF65-F5344CB8AC3E}">
        <p14:creationId xmlns:p14="http://schemas.microsoft.com/office/powerpoint/2010/main" val="4081390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lgn="r"/>
            <a:fld id="{6BCEAF00-35EE-2349-AC37-D94588E1CC52}" type="slidenum">
              <a:rPr>
                <a:solidFill>
                  <a:srgbClr val="000000"/>
                </a:solidFill>
              </a:rPr>
              <a:pPr algn="r"/>
              <a:t>7</a:t>
            </a:fld>
            <a:endParaRPr>
              <a:solidFill>
                <a:srgbClr val="000000"/>
              </a:solidFill>
            </a:endParaRPr>
          </a:p>
        </p:txBody>
      </p:sp>
      <p:sp>
        <p:nvSpPr>
          <p:cNvPr id="5" name="Title 6"/>
          <p:cNvSpPr>
            <a:spLocks noGrp="1"/>
          </p:cNvSpPr>
          <p:nvPr>
            <p:ph type="title"/>
          </p:nvPr>
        </p:nvSpPr>
        <p:spPr>
          <a:xfrm>
            <a:off x="486136" y="193964"/>
            <a:ext cx="10301469" cy="762000"/>
          </a:xfrm>
          <a:noFill/>
          <a:ln w="9525">
            <a:noFill/>
            <a:miter lim="800000"/>
            <a:headEnd/>
            <a:tailEnd/>
          </a:ln>
        </p:spPr>
        <p:txBody>
          <a:bodyPr vert="horz" wrap="square" lIns="0" tIns="0" rIns="0" bIns="0" numCol="1" anchor="t" anchorCtr="0" compatLnSpc="1">
            <a:prstTxWarp prst="textNoShape">
              <a:avLst/>
            </a:prstTxWarp>
          </a:bodyPr>
          <a:lstStyle/>
          <a:p>
            <a:r>
              <a:rPr lang="en-US" sz="4000" dirty="0" smtClean="0">
                <a:solidFill>
                  <a:schemeClr val="tx1"/>
                </a:solidFill>
                <a:latin typeface="+mn-lt"/>
                <a:ea typeface="+mn-ea"/>
                <a:cs typeface="+mn-cs"/>
              </a:rPr>
              <a:t> Marine Logistics</a:t>
            </a:r>
            <a:endParaRPr lang="en-US" sz="4000" dirty="0">
              <a:solidFill>
                <a:schemeClr val="tx1"/>
              </a:solidFill>
              <a:latin typeface="+mn-lt"/>
              <a:ea typeface="+mn-ea"/>
              <a:cs typeface="+mn-cs"/>
            </a:endParaRPr>
          </a:p>
        </p:txBody>
      </p:sp>
      <p:cxnSp>
        <p:nvCxnSpPr>
          <p:cNvPr id="6" name="Straight Connector 5"/>
          <p:cNvCxnSpPr/>
          <p:nvPr/>
        </p:nvCxnSpPr>
        <p:spPr>
          <a:xfrm flipV="1">
            <a:off x="593766" y="944088"/>
            <a:ext cx="11038115" cy="1187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17857" y="1180618"/>
            <a:ext cx="10514802" cy="5247590"/>
          </a:xfrm>
          <a:prstGeom prst="rect">
            <a:avLst/>
          </a:prstGeom>
          <a:noFill/>
        </p:spPr>
        <p:txBody>
          <a:bodyPr wrap="none" rtlCol="0">
            <a:spAutoFit/>
          </a:bodyPr>
          <a:lstStyle/>
          <a:p>
            <a:r>
              <a:rPr lang="en-GB" sz="1400" b="1" dirty="0" smtClean="0">
                <a:solidFill>
                  <a:srgbClr val="000000"/>
                </a:solidFill>
              </a:rPr>
              <a:t>Types of vessel typically used to move crude oil:</a:t>
            </a:r>
          </a:p>
          <a:p>
            <a:endParaRPr lang="en-GB" sz="500" dirty="0">
              <a:solidFill>
                <a:srgbClr val="000000"/>
              </a:solidFill>
            </a:endParaRPr>
          </a:p>
          <a:p>
            <a:pPr lvl="1"/>
            <a:r>
              <a:rPr lang="en-GB" sz="1400" dirty="0" smtClean="0">
                <a:solidFill>
                  <a:srgbClr val="000000"/>
                </a:solidFill>
              </a:rPr>
              <a:t>VLCC	260,000 MT	roughly 3x </a:t>
            </a:r>
            <a:r>
              <a:rPr lang="en-GB" sz="1400" dirty="0" err="1" smtClean="0">
                <a:solidFill>
                  <a:srgbClr val="000000"/>
                </a:solidFill>
              </a:rPr>
              <a:t>afras</a:t>
            </a:r>
            <a:endParaRPr lang="en-GB" sz="1400" dirty="0" smtClean="0">
              <a:solidFill>
                <a:srgbClr val="000000"/>
              </a:solidFill>
            </a:endParaRPr>
          </a:p>
          <a:p>
            <a:pPr lvl="1"/>
            <a:r>
              <a:rPr lang="en-GB" sz="1400" dirty="0" smtClean="0">
                <a:solidFill>
                  <a:srgbClr val="000000"/>
                </a:solidFill>
              </a:rPr>
              <a:t>Suez		170,000 MT	roughly 2x </a:t>
            </a:r>
            <a:r>
              <a:rPr lang="en-GB" sz="1400" dirty="0" err="1" smtClean="0">
                <a:solidFill>
                  <a:srgbClr val="000000"/>
                </a:solidFill>
              </a:rPr>
              <a:t>afras</a:t>
            </a:r>
            <a:endParaRPr lang="en-GB" sz="1400" dirty="0" smtClean="0">
              <a:solidFill>
                <a:srgbClr val="000000"/>
              </a:solidFill>
            </a:endParaRPr>
          </a:p>
          <a:p>
            <a:pPr lvl="1"/>
            <a:r>
              <a:rPr lang="en-GB" sz="1400" dirty="0" err="1" smtClean="0">
                <a:solidFill>
                  <a:srgbClr val="000000"/>
                </a:solidFill>
              </a:rPr>
              <a:t>Afra</a:t>
            </a:r>
            <a:r>
              <a:rPr lang="en-GB" sz="1400" dirty="0" smtClean="0">
                <a:solidFill>
                  <a:srgbClr val="000000"/>
                </a:solidFill>
              </a:rPr>
              <a:t>		  85,000 MT</a:t>
            </a:r>
          </a:p>
          <a:p>
            <a:endParaRPr lang="en-GB" sz="500" dirty="0" smtClean="0">
              <a:solidFill>
                <a:srgbClr val="000000"/>
              </a:solidFill>
            </a:endParaRPr>
          </a:p>
          <a:p>
            <a:r>
              <a:rPr lang="en-GB" sz="1400" b="1" dirty="0" smtClean="0">
                <a:solidFill>
                  <a:srgbClr val="000000"/>
                </a:solidFill>
              </a:rPr>
              <a:t>Types of charter contract</a:t>
            </a:r>
          </a:p>
          <a:p>
            <a:endParaRPr lang="en-GB" sz="500" dirty="0">
              <a:solidFill>
                <a:srgbClr val="000000"/>
              </a:solidFill>
            </a:endParaRPr>
          </a:p>
          <a:p>
            <a:pPr lvl="1"/>
            <a:r>
              <a:rPr lang="en-GB" sz="1400" dirty="0">
                <a:solidFill>
                  <a:srgbClr val="000000"/>
                </a:solidFill>
              </a:rPr>
              <a:t>Spot or </a:t>
            </a:r>
            <a:r>
              <a:rPr lang="en-GB" sz="1400" dirty="0" smtClean="0">
                <a:solidFill>
                  <a:srgbClr val="000000"/>
                </a:solidFill>
              </a:rPr>
              <a:t>Contract </a:t>
            </a:r>
            <a:r>
              <a:rPr lang="en-GB" sz="1400" dirty="0">
                <a:solidFill>
                  <a:srgbClr val="000000"/>
                </a:solidFill>
              </a:rPr>
              <a:t>of </a:t>
            </a:r>
            <a:r>
              <a:rPr lang="en-GB" sz="1400" dirty="0" err="1">
                <a:solidFill>
                  <a:srgbClr val="000000"/>
                </a:solidFill>
              </a:rPr>
              <a:t>A</a:t>
            </a:r>
            <a:r>
              <a:rPr lang="en-GB" sz="1400" dirty="0" err="1" smtClean="0">
                <a:solidFill>
                  <a:srgbClr val="000000"/>
                </a:solidFill>
              </a:rPr>
              <a:t>freightment</a:t>
            </a:r>
            <a:endParaRPr lang="en-GB" sz="1400" dirty="0">
              <a:solidFill>
                <a:srgbClr val="000000"/>
              </a:solidFill>
            </a:endParaRPr>
          </a:p>
          <a:p>
            <a:pPr lvl="1"/>
            <a:r>
              <a:rPr lang="en-GB" sz="1400" dirty="0" smtClean="0">
                <a:solidFill>
                  <a:srgbClr val="000000"/>
                </a:solidFill>
              </a:rPr>
              <a:t>Time </a:t>
            </a:r>
            <a:r>
              <a:rPr lang="en-GB" sz="1400" dirty="0">
                <a:solidFill>
                  <a:srgbClr val="000000"/>
                </a:solidFill>
              </a:rPr>
              <a:t>Charter</a:t>
            </a:r>
          </a:p>
          <a:p>
            <a:pPr lvl="1"/>
            <a:r>
              <a:rPr lang="en-GB" sz="1400" dirty="0" smtClean="0">
                <a:solidFill>
                  <a:srgbClr val="000000"/>
                </a:solidFill>
              </a:rPr>
              <a:t>Bareboat</a:t>
            </a:r>
          </a:p>
          <a:p>
            <a:endParaRPr lang="en-GB" sz="500" dirty="0">
              <a:solidFill>
                <a:srgbClr val="000000"/>
              </a:solidFill>
            </a:endParaRPr>
          </a:p>
          <a:p>
            <a:r>
              <a:rPr lang="en-GB" sz="1400" b="1" dirty="0" smtClean="0">
                <a:solidFill>
                  <a:srgbClr val="000000"/>
                </a:solidFill>
              </a:rPr>
              <a:t>Vessel </a:t>
            </a:r>
            <a:r>
              <a:rPr lang="en-GB" sz="1400" b="1" dirty="0">
                <a:solidFill>
                  <a:srgbClr val="000000"/>
                </a:solidFill>
              </a:rPr>
              <a:t>Screening and Approval</a:t>
            </a:r>
          </a:p>
          <a:p>
            <a:endParaRPr lang="en-GB" sz="500" dirty="0" smtClean="0">
              <a:solidFill>
                <a:srgbClr val="000000"/>
              </a:solidFill>
            </a:endParaRPr>
          </a:p>
          <a:p>
            <a:pPr lvl="1"/>
            <a:r>
              <a:rPr lang="en-GB" sz="1400" dirty="0" smtClean="0">
                <a:solidFill>
                  <a:srgbClr val="000000"/>
                </a:solidFill>
              </a:rPr>
              <a:t>All vessels chartered for ExxonMobil use MUST be screened and specifically approved</a:t>
            </a:r>
          </a:p>
          <a:p>
            <a:pPr lvl="1"/>
            <a:r>
              <a:rPr lang="en-GB" sz="1400" dirty="0" smtClean="0">
                <a:solidFill>
                  <a:srgbClr val="000000"/>
                </a:solidFill>
              </a:rPr>
              <a:t>It is a vital, non discretionary, element of all trading deal recaps</a:t>
            </a:r>
            <a:endParaRPr lang="en-GB" sz="1400" dirty="0">
              <a:solidFill>
                <a:srgbClr val="000000"/>
              </a:solidFill>
            </a:endParaRPr>
          </a:p>
          <a:p>
            <a:endParaRPr lang="en-GB" sz="500" dirty="0">
              <a:solidFill>
                <a:srgbClr val="000000"/>
              </a:solidFill>
            </a:endParaRPr>
          </a:p>
          <a:p>
            <a:endParaRPr lang="en-GB" sz="500" dirty="0" smtClean="0">
              <a:solidFill>
                <a:srgbClr val="000000"/>
              </a:solidFill>
            </a:endParaRPr>
          </a:p>
          <a:p>
            <a:r>
              <a:rPr lang="en-GB" sz="1400" b="1" dirty="0" smtClean="0">
                <a:solidFill>
                  <a:srgbClr val="000000"/>
                </a:solidFill>
              </a:rPr>
              <a:t>Calculating Freight Rates: Flat </a:t>
            </a:r>
            <a:r>
              <a:rPr lang="en-GB" sz="1400" b="1" dirty="0">
                <a:solidFill>
                  <a:srgbClr val="000000"/>
                </a:solidFill>
              </a:rPr>
              <a:t>R</a:t>
            </a:r>
            <a:r>
              <a:rPr lang="en-GB" sz="1400" b="1" dirty="0" smtClean="0">
                <a:solidFill>
                  <a:srgbClr val="000000"/>
                </a:solidFill>
              </a:rPr>
              <a:t>ate and World Scale (WS)</a:t>
            </a:r>
          </a:p>
          <a:p>
            <a:endParaRPr lang="en-GB" sz="500" dirty="0" smtClean="0">
              <a:solidFill>
                <a:srgbClr val="000000"/>
              </a:solidFill>
            </a:endParaRPr>
          </a:p>
          <a:p>
            <a:pPr marL="742950" lvl="1" indent="-285750">
              <a:buFont typeface="Arial" panose="020B0604020202020204" pitchFamily="34" charset="0"/>
              <a:buChar char="•"/>
            </a:pPr>
            <a:r>
              <a:rPr lang="en-GB" sz="1400" dirty="0" smtClean="0">
                <a:solidFill>
                  <a:srgbClr val="000000"/>
                </a:solidFill>
              </a:rPr>
              <a:t>WS is a shipping market index and it is the mechanism that the shipping markets use to calculate freight costs</a:t>
            </a:r>
          </a:p>
          <a:p>
            <a:pPr marL="742950" lvl="1" indent="-285750">
              <a:buFont typeface="Arial" panose="020B0604020202020204" pitchFamily="34" charset="0"/>
              <a:buChar char="•"/>
            </a:pPr>
            <a:r>
              <a:rPr lang="en-GB" sz="1400" dirty="0" smtClean="0">
                <a:solidFill>
                  <a:srgbClr val="000000"/>
                </a:solidFill>
              </a:rPr>
              <a:t>WS is reported each day by agencies like </a:t>
            </a:r>
            <a:r>
              <a:rPr lang="en-GB" sz="1400" dirty="0" err="1" smtClean="0">
                <a:solidFill>
                  <a:srgbClr val="000000"/>
                </a:solidFill>
              </a:rPr>
              <a:t>Platts</a:t>
            </a:r>
            <a:r>
              <a:rPr lang="en-GB" sz="1400" dirty="0" smtClean="0">
                <a:solidFill>
                  <a:srgbClr val="000000"/>
                </a:solidFill>
              </a:rPr>
              <a:t> and Argus in exactly the same way as oil prices</a:t>
            </a:r>
          </a:p>
          <a:p>
            <a:pPr marL="742950" lvl="1" indent="-285750">
              <a:buFont typeface="Arial" panose="020B0604020202020204" pitchFamily="34" charset="0"/>
              <a:buChar char="•"/>
            </a:pPr>
            <a:r>
              <a:rPr lang="en-GB" sz="1400" dirty="0" smtClean="0">
                <a:solidFill>
                  <a:srgbClr val="000000"/>
                </a:solidFill>
              </a:rPr>
              <a:t>The WS quotes are for fixed routes, standard vessel sizes and type of oil (clean or dirty)</a:t>
            </a:r>
          </a:p>
          <a:p>
            <a:pPr marL="742950" lvl="1" indent="-285750">
              <a:buFont typeface="Arial" panose="020B0604020202020204" pitchFamily="34" charset="0"/>
              <a:buChar char="•"/>
            </a:pPr>
            <a:r>
              <a:rPr lang="en-GB" sz="1400" dirty="0" smtClean="0">
                <a:solidFill>
                  <a:srgbClr val="000000"/>
                </a:solidFill>
              </a:rPr>
              <a:t>A WS of 100 is based on a “normal” market, below 100 and the freight market is weak and above 100 and it is strong.</a:t>
            </a:r>
          </a:p>
          <a:p>
            <a:pPr marL="742950" lvl="1" indent="-285750">
              <a:buFont typeface="Arial" panose="020B0604020202020204" pitchFamily="34" charset="0"/>
              <a:buChar char="•"/>
            </a:pPr>
            <a:endParaRPr lang="en-GB" sz="500" dirty="0">
              <a:solidFill>
                <a:srgbClr val="000000"/>
              </a:solidFill>
            </a:endParaRPr>
          </a:p>
          <a:p>
            <a:pPr marL="742950" lvl="1" indent="-285750">
              <a:buFont typeface="Arial" panose="020B0604020202020204" pitchFamily="34" charset="0"/>
              <a:buChar char="•"/>
            </a:pPr>
            <a:r>
              <a:rPr lang="en-GB" sz="1400" dirty="0" smtClean="0">
                <a:solidFill>
                  <a:srgbClr val="000000"/>
                </a:solidFill>
              </a:rPr>
              <a:t>The FR is a standard price, in dollars, from port A to port B</a:t>
            </a:r>
          </a:p>
          <a:p>
            <a:pPr marL="742950" lvl="1" indent="-285750">
              <a:buFont typeface="Arial" panose="020B0604020202020204" pitchFamily="34" charset="0"/>
              <a:buChar char="•"/>
            </a:pPr>
            <a:r>
              <a:rPr lang="en-GB" sz="1400" dirty="0" smtClean="0">
                <a:solidFill>
                  <a:srgbClr val="000000"/>
                </a:solidFill>
              </a:rPr>
              <a:t>The rates are set annually and are based on the average freight market of the previous year and the cost of bunkers</a:t>
            </a:r>
          </a:p>
          <a:p>
            <a:pPr marL="742950" lvl="1" indent="-285750">
              <a:buFont typeface="Arial" panose="020B0604020202020204" pitchFamily="34" charset="0"/>
              <a:buChar char="•"/>
            </a:pPr>
            <a:endParaRPr lang="en-GB" sz="500" dirty="0">
              <a:solidFill>
                <a:srgbClr val="000000"/>
              </a:solidFill>
            </a:endParaRPr>
          </a:p>
          <a:p>
            <a:pPr marL="742950" lvl="1" indent="-285750">
              <a:buFont typeface="Arial" panose="020B0604020202020204" pitchFamily="34" charset="0"/>
              <a:buChar char="•"/>
            </a:pPr>
            <a:r>
              <a:rPr lang="en-GB" sz="1400" dirty="0" smtClean="0">
                <a:solidFill>
                  <a:srgbClr val="000000"/>
                </a:solidFill>
              </a:rPr>
              <a:t>WS multiplied by FR gives you a lump sum. This lump sum, divided by the cargo size, is the freight rate in $/Bbl.</a:t>
            </a:r>
          </a:p>
          <a:p>
            <a:pPr marL="742950" lvl="1" indent="-285750">
              <a:buFont typeface="Arial" panose="020B0604020202020204" pitchFamily="34" charset="0"/>
              <a:buChar char="•"/>
            </a:pPr>
            <a:endParaRPr lang="en-GB" sz="500" dirty="0" smtClean="0">
              <a:solidFill>
                <a:srgbClr val="000000"/>
              </a:solidFill>
            </a:endParaRPr>
          </a:p>
          <a:p>
            <a:r>
              <a:rPr lang="en-GB" sz="1400" dirty="0" smtClean="0">
                <a:solidFill>
                  <a:srgbClr val="000000"/>
                </a:solidFill>
              </a:rPr>
              <a:t>Example: A ship is quoted at WS 155 for voyages from the Med to NWE. The FR is 1.25 $/</a:t>
            </a:r>
            <a:r>
              <a:rPr lang="en-GB" sz="1400" dirty="0" err="1" smtClean="0">
                <a:solidFill>
                  <a:srgbClr val="000000"/>
                </a:solidFill>
              </a:rPr>
              <a:t>Te</a:t>
            </a:r>
            <a:r>
              <a:rPr lang="en-GB" sz="1400" dirty="0" smtClean="0">
                <a:solidFill>
                  <a:srgbClr val="000000"/>
                </a:solidFill>
              </a:rPr>
              <a:t>, so the voyage cost is 155*1.25=1.94</a:t>
            </a:r>
          </a:p>
        </p:txBody>
      </p:sp>
    </p:spTree>
    <p:extLst>
      <p:ext uri="{BB962C8B-B14F-4D97-AF65-F5344CB8AC3E}">
        <p14:creationId xmlns:p14="http://schemas.microsoft.com/office/powerpoint/2010/main" val="340339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lgn="r"/>
            <a:fld id="{6BCEAF00-35EE-2349-AC37-D94588E1CC52}" type="slidenum">
              <a:rPr>
                <a:solidFill>
                  <a:srgbClr val="000000"/>
                </a:solidFill>
              </a:rPr>
              <a:pPr algn="r"/>
              <a:t>8</a:t>
            </a:fld>
            <a:endParaRPr>
              <a:solidFill>
                <a:srgbClr val="000000"/>
              </a:solidFill>
            </a:endParaRPr>
          </a:p>
        </p:txBody>
      </p:sp>
      <p:sp>
        <p:nvSpPr>
          <p:cNvPr id="5" name="Title 6"/>
          <p:cNvSpPr>
            <a:spLocks noGrp="1"/>
          </p:cNvSpPr>
          <p:nvPr>
            <p:ph type="title"/>
          </p:nvPr>
        </p:nvSpPr>
        <p:spPr>
          <a:xfrm>
            <a:off x="486136" y="193964"/>
            <a:ext cx="10301469" cy="762000"/>
          </a:xfrm>
          <a:noFill/>
          <a:ln w="9525">
            <a:noFill/>
            <a:miter lim="800000"/>
            <a:headEnd/>
            <a:tailEnd/>
          </a:ln>
        </p:spPr>
        <p:txBody>
          <a:bodyPr vert="horz" wrap="square" lIns="0" tIns="0" rIns="0" bIns="0" numCol="1" anchor="t" anchorCtr="0" compatLnSpc="1">
            <a:prstTxWarp prst="textNoShape">
              <a:avLst/>
            </a:prstTxWarp>
          </a:bodyPr>
          <a:lstStyle/>
          <a:p>
            <a:r>
              <a:rPr lang="en-US" sz="4000" dirty="0" smtClean="0">
                <a:solidFill>
                  <a:schemeClr val="tx1"/>
                </a:solidFill>
                <a:latin typeface="+mn-lt"/>
                <a:ea typeface="+mn-ea"/>
                <a:cs typeface="+mn-cs"/>
              </a:rPr>
              <a:t> Marine Logistics</a:t>
            </a:r>
            <a:endParaRPr lang="en-US" sz="4000" dirty="0">
              <a:solidFill>
                <a:schemeClr val="tx1"/>
              </a:solidFill>
              <a:latin typeface="+mn-lt"/>
              <a:ea typeface="+mn-ea"/>
              <a:cs typeface="+mn-cs"/>
            </a:endParaRPr>
          </a:p>
        </p:txBody>
      </p:sp>
      <p:cxnSp>
        <p:nvCxnSpPr>
          <p:cNvPr id="6" name="Straight Connector 5"/>
          <p:cNvCxnSpPr/>
          <p:nvPr/>
        </p:nvCxnSpPr>
        <p:spPr>
          <a:xfrm flipV="1">
            <a:off x="593766" y="944088"/>
            <a:ext cx="11038115" cy="1187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69920" y="3492767"/>
            <a:ext cx="10436507" cy="2585323"/>
          </a:xfrm>
          <a:prstGeom prst="rect">
            <a:avLst/>
          </a:prstGeom>
        </p:spPr>
        <p:txBody>
          <a:bodyPr wrap="square">
            <a:spAutoFit/>
          </a:bodyPr>
          <a:lstStyle/>
          <a:p>
            <a:endParaRPr lang="en-GB" sz="1400" dirty="0">
              <a:solidFill>
                <a:srgbClr val="000000"/>
              </a:solidFill>
            </a:endParaRPr>
          </a:p>
          <a:p>
            <a:endParaRPr lang="en-GB" sz="1400" dirty="0">
              <a:solidFill>
                <a:srgbClr val="000000"/>
              </a:solidFill>
            </a:endParaRPr>
          </a:p>
          <a:p>
            <a:r>
              <a:rPr lang="en-GB" sz="1600" b="1" dirty="0" smtClean="0">
                <a:solidFill>
                  <a:srgbClr val="000000"/>
                </a:solidFill>
              </a:rPr>
              <a:t>Marine Logistics …… what could possibly </a:t>
            </a:r>
            <a:r>
              <a:rPr lang="en-GB" sz="1600" b="1" dirty="0">
                <a:solidFill>
                  <a:srgbClr val="000000"/>
                </a:solidFill>
              </a:rPr>
              <a:t>go </a:t>
            </a:r>
            <a:r>
              <a:rPr lang="en-GB" sz="1600" b="1" dirty="0" smtClean="0">
                <a:solidFill>
                  <a:srgbClr val="000000"/>
                </a:solidFill>
              </a:rPr>
              <a:t>wrong ? </a:t>
            </a:r>
            <a:r>
              <a:rPr lang="en-GB" sz="1600" b="1" i="1" dirty="0">
                <a:solidFill>
                  <a:srgbClr val="000000"/>
                </a:solidFill>
              </a:rPr>
              <a:t>– well, practically everything !</a:t>
            </a:r>
          </a:p>
          <a:p>
            <a:endParaRPr lang="en-GB" sz="500" dirty="0">
              <a:solidFill>
                <a:srgbClr val="000000"/>
              </a:solidFill>
            </a:endParaRPr>
          </a:p>
          <a:p>
            <a:pPr lvl="1"/>
            <a:r>
              <a:rPr lang="en-GB" sz="1200" dirty="0" smtClean="0">
                <a:solidFill>
                  <a:srgbClr val="000000"/>
                </a:solidFill>
              </a:rPr>
              <a:t>Vessel fails its EM inspection</a:t>
            </a:r>
          </a:p>
          <a:p>
            <a:pPr lvl="1"/>
            <a:r>
              <a:rPr lang="en-GB" sz="1200" dirty="0" smtClean="0">
                <a:solidFill>
                  <a:srgbClr val="000000"/>
                </a:solidFill>
              </a:rPr>
              <a:t>The counter party, who is organising the freight “at cost” (we bought DES), quotes us a WS rate that is way higher than the market</a:t>
            </a:r>
          </a:p>
          <a:p>
            <a:pPr lvl="1"/>
            <a:r>
              <a:rPr lang="en-GB" sz="1200" dirty="0" smtClean="0">
                <a:solidFill>
                  <a:srgbClr val="000000"/>
                </a:solidFill>
              </a:rPr>
              <a:t>Oil </a:t>
            </a:r>
            <a:r>
              <a:rPr lang="en-GB" sz="1200" dirty="0">
                <a:solidFill>
                  <a:srgbClr val="000000"/>
                </a:solidFill>
              </a:rPr>
              <a:t>is unavailable at the load port – production issues, quality problems ….</a:t>
            </a:r>
          </a:p>
          <a:p>
            <a:pPr lvl="1"/>
            <a:r>
              <a:rPr lang="en-GB" sz="1200" dirty="0">
                <a:solidFill>
                  <a:srgbClr val="000000"/>
                </a:solidFill>
              </a:rPr>
              <a:t>The berths are congested</a:t>
            </a:r>
          </a:p>
          <a:p>
            <a:pPr lvl="1"/>
            <a:r>
              <a:rPr lang="en-GB" sz="1200" dirty="0">
                <a:solidFill>
                  <a:srgbClr val="000000"/>
                </a:solidFill>
              </a:rPr>
              <a:t>The vessel is late arriving from its previous </a:t>
            </a:r>
            <a:r>
              <a:rPr lang="en-GB" sz="1200" dirty="0" smtClean="0">
                <a:solidFill>
                  <a:srgbClr val="000000"/>
                </a:solidFill>
              </a:rPr>
              <a:t>voyage and misses its </a:t>
            </a:r>
            <a:r>
              <a:rPr lang="en-GB" sz="1200" dirty="0" err="1" smtClean="0">
                <a:solidFill>
                  <a:srgbClr val="000000"/>
                </a:solidFill>
              </a:rPr>
              <a:t>laycan</a:t>
            </a:r>
            <a:endParaRPr lang="en-GB" sz="1200" dirty="0">
              <a:solidFill>
                <a:srgbClr val="000000"/>
              </a:solidFill>
            </a:endParaRPr>
          </a:p>
          <a:p>
            <a:pPr lvl="1"/>
            <a:r>
              <a:rPr lang="en-GB" sz="1200" dirty="0">
                <a:solidFill>
                  <a:srgbClr val="000000"/>
                </a:solidFill>
              </a:rPr>
              <a:t>Delays in the Turkish Straits, out of the Black Sea</a:t>
            </a:r>
          </a:p>
          <a:p>
            <a:pPr lvl="1"/>
            <a:r>
              <a:rPr lang="en-GB" sz="1200" dirty="0">
                <a:solidFill>
                  <a:srgbClr val="000000"/>
                </a:solidFill>
              </a:rPr>
              <a:t>Weather</a:t>
            </a:r>
          </a:p>
          <a:p>
            <a:pPr lvl="1"/>
            <a:r>
              <a:rPr lang="en-GB" sz="1200" dirty="0">
                <a:solidFill>
                  <a:srgbClr val="000000"/>
                </a:solidFill>
              </a:rPr>
              <a:t>Ice (ice cleared vessels)</a:t>
            </a:r>
          </a:p>
          <a:p>
            <a:pPr lvl="1"/>
            <a:r>
              <a:rPr lang="en-GB" sz="1200" dirty="0">
                <a:solidFill>
                  <a:srgbClr val="000000"/>
                </a:solidFill>
              </a:rPr>
              <a:t>Delays at discharge – waiting for a pilot, berth congestion, receipt line clearing, no </a:t>
            </a:r>
            <a:r>
              <a:rPr lang="en-GB" sz="1200" dirty="0" smtClean="0">
                <a:solidFill>
                  <a:srgbClr val="000000"/>
                </a:solidFill>
              </a:rPr>
              <a:t>ullage at receipt tank</a:t>
            </a:r>
          </a:p>
          <a:p>
            <a:pPr lvl="1"/>
            <a:endParaRPr lang="en-GB" sz="500" dirty="0">
              <a:solidFill>
                <a:srgbClr val="000000"/>
              </a:solidFill>
            </a:endParaRPr>
          </a:p>
        </p:txBody>
      </p:sp>
      <p:sp>
        <p:nvSpPr>
          <p:cNvPr id="8" name="TextBox 7"/>
          <p:cNvSpPr txBox="1"/>
          <p:nvPr/>
        </p:nvSpPr>
        <p:spPr>
          <a:xfrm>
            <a:off x="593766" y="1243596"/>
            <a:ext cx="10915486" cy="2369880"/>
          </a:xfrm>
          <a:prstGeom prst="rect">
            <a:avLst/>
          </a:prstGeom>
          <a:noFill/>
          <a:ln>
            <a:solidFill>
              <a:schemeClr val="tx2">
                <a:lumMod val="75000"/>
              </a:schemeClr>
            </a:solidFill>
          </a:ln>
        </p:spPr>
        <p:txBody>
          <a:bodyPr wrap="square" rtlCol="0">
            <a:spAutoFit/>
          </a:bodyPr>
          <a:lstStyle/>
          <a:p>
            <a:r>
              <a:rPr lang="en-GB" sz="1400" b="1" dirty="0" smtClean="0"/>
              <a:t>Some examples for us to work through and discuss …</a:t>
            </a:r>
          </a:p>
          <a:p>
            <a:endParaRPr lang="en-GB" sz="1000" i="1" dirty="0">
              <a:solidFill>
                <a:srgbClr val="C00000"/>
              </a:solidFill>
            </a:endParaRPr>
          </a:p>
          <a:p>
            <a:r>
              <a:rPr lang="en-GB" sz="1400" dirty="0" smtClean="0"/>
              <a:t>You have been quoted a price “</a:t>
            </a:r>
            <a:r>
              <a:rPr lang="en-GB" sz="1400" dirty="0" err="1" smtClean="0"/>
              <a:t>dtd</a:t>
            </a:r>
            <a:r>
              <a:rPr lang="en-GB" sz="1400" dirty="0" smtClean="0"/>
              <a:t> +1.35 $/</a:t>
            </a:r>
            <a:r>
              <a:rPr lang="en-GB" sz="1400" dirty="0" err="1" smtClean="0"/>
              <a:t>bbl</a:t>
            </a:r>
            <a:r>
              <a:rPr lang="en-GB" sz="1400" dirty="0" smtClean="0"/>
              <a:t>, DES Augusta with onward freight at cost” for a </a:t>
            </a:r>
            <a:r>
              <a:rPr lang="en-GB" sz="1400" dirty="0" err="1" smtClean="0"/>
              <a:t>suez</a:t>
            </a:r>
            <a:r>
              <a:rPr lang="en-GB" sz="1400" dirty="0" smtClean="0"/>
              <a:t> of CPC Blend loading at Ceyhan in the black sea, what is the final cost, delivered to Rotterdam ?</a:t>
            </a:r>
          </a:p>
          <a:p>
            <a:r>
              <a:rPr lang="en-GB" sz="1000" b="1" i="1" dirty="0" smtClean="0"/>
              <a:t>Suez carrying 1000 </a:t>
            </a:r>
            <a:r>
              <a:rPr lang="en-GB" sz="1000" b="1" i="1" dirty="0" err="1" smtClean="0"/>
              <a:t>kbbls</a:t>
            </a:r>
            <a:r>
              <a:rPr lang="en-GB" sz="1000" b="1" i="1" dirty="0" smtClean="0"/>
              <a:t> WS=85; Flat rate Ceyhan-Augusta is 1.01 $/</a:t>
            </a:r>
            <a:r>
              <a:rPr lang="en-GB" sz="1000" b="1" i="1" dirty="0" err="1" smtClean="0"/>
              <a:t>bbl</a:t>
            </a:r>
            <a:r>
              <a:rPr lang="en-GB" sz="1000" b="1" i="1" dirty="0" smtClean="0"/>
              <a:t> and Ceyhan-Rotterdam is 1.99 $/</a:t>
            </a:r>
            <a:r>
              <a:rPr lang="en-GB" sz="1000" b="1" i="1" dirty="0" err="1" smtClean="0"/>
              <a:t>bbl</a:t>
            </a:r>
            <a:endParaRPr lang="en-GB" sz="1000" b="1" i="1" dirty="0"/>
          </a:p>
          <a:p>
            <a:endParaRPr lang="en-GB" sz="1000" i="1" dirty="0">
              <a:solidFill>
                <a:srgbClr val="C00000"/>
              </a:solidFill>
            </a:endParaRPr>
          </a:p>
          <a:p>
            <a:r>
              <a:rPr lang="en-GB" sz="1400" dirty="0" smtClean="0"/>
              <a:t>How much extra should the </a:t>
            </a:r>
            <a:r>
              <a:rPr lang="en-GB" sz="1400" dirty="0" err="1" smtClean="0"/>
              <a:t>afra</a:t>
            </a:r>
            <a:r>
              <a:rPr lang="en-GB" sz="1400" dirty="0" smtClean="0"/>
              <a:t> price at Augusta be relative to a Suez price at Augusta in the above example ? What is the difference in delivered cost ($/</a:t>
            </a:r>
            <a:r>
              <a:rPr lang="en-GB" sz="1400" dirty="0" err="1" smtClean="0"/>
              <a:t>bbl</a:t>
            </a:r>
            <a:r>
              <a:rPr lang="en-GB" sz="1400" dirty="0" smtClean="0"/>
              <a:t>) between an </a:t>
            </a:r>
            <a:r>
              <a:rPr lang="en-GB" sz="1400" dirty="0" err="1" smtClean="0"/>
              <a:t>afra</a:t>
            </a:r>
            <a:r>
              <a:rPr lang="en-GB" sz="1400" dirty="0" smtClean="0"/>
              <a:t> and a </a:t>
            </a:r>
            <a:r>
              <a:rPr lang="en-GB" sz="1400" dirty="0" err="1" smtClean="0"/>
              <a:t>suez</a:t>
            </a:r>
            <a:r>
              <a:rPr lang="en-GB" sz="1400" dirty="0" smtClean="0"/>
              <a:t> for a voyage from Ceyhan in the black sea to Rotterdam ?</a:t>
            </a:r>
          </a:p>
          <a:p>
            <a:r>
              <a:rPr lang="en-GB" sz="1000" b="1" i="1" dirty="0" smtClean="0"/>
              <a:t>Suez WS=85 and </a:t>
            </a:r>
            <a:r>
              <a:rPr lang="en-GB" sz="1000" b="1" i="1" dirty="0" err="1" smtClean="0"/>
              <a:t>Afra</a:t>
            </a:r>
            <a:r>
              <a:rPr lang="en-GB" sz="1000" b="1" i="1" dirty="0" smtClean="0"/>
              <a:t> WS=105</a:t>
            </a:r>
          </a:p>
          <a:p>
            <a:endParaRPr lang="en-GB" sz="1400" i="1" dirty="0">
              <a:solidFill>
                <a:srgbClr val="C00000"/>
              </a:solidFill>
            </a:endParaRPr>
          </a:p>
          <a:p>
            <a:r>
              <a:rPr lang="en-GB" sz="1400" dirty="0" smtClean="0"/>
              <a:t>Is it better to 2x port discharge a VLCC or charter 2x </a:t>
            </a:r>
            <a:r>
              <a:rPr lang="en-GB" sz="1400" dirty="0" err="1" smtClean="0"/>
              <a:t>suez</a:t>
            </a:r>
            <a:r>
              <a:rPr lang="en-GB" sz="1400" dirty="0" smtClean="0"/>
              <a:t> vessels for a voyage from </a:t>
            </a:r>
            <a:r>
              <a:rPr lang="en-GB" sz="1400" dirty="0" err="1" smtClean="0"/>
              <a:t>Sidi</a:t>
            </a:r>
            <a:r>
              <a:rPr lang="en-GB" sz="1400" dirty="0" smtClean="0"/>
              <a:t> </a:t>
            </a:r>
            <a:r>
              <a:rPr lang="en-GB" sz="1400" dirty="0" err="1" smtClean="0"/>
              <a:t>Kerir</a:t>
            </a:r>
            <a:r>
              <a:rPr lang="en-GB" sz="1400" dirty="0" smtClean="0"/>
              <a:t> to Port Jerome and Rotterdam</a:t>
            </a:r>
          </a:p>
          <a:p>
            <a:r>
              <a:rPr lang="en-GB" sz="1000" b="1" i="1" dirty="0" smtClean="0"/>
              <a:t>Flat Rates: SK-Rotterdam - 1.73 $/</a:t>
            </a:r>
            <a:r>
              <a:rPr lang="en-GB" sz="1000" b="1" i="1" dirty="0" err="1" smtClean="0"/>
              <a:t>bbl</a:t>
            </a:r>
            <a:r>
              <a:rPr lang="en-GB" sz="1000" b="1" i="1" dirty="0" smtClean="0"/>
              <a:t>; SK-Port Jerome – 1.83 $/bbl. Rotterdam-Port Jerome – 0.18$/bbl. VLCC WS=33  and </a:t>
            </a:r>
            <a:r>
              <a:rPr lang="en-GB" sz="1000" b="1" i="1" dirty="0" err="1" smtClean="0"/>
              <a:t>SuezWS</a:t>
            </a:r>
            <a:r>
              <a:rPr lang="en-GB" sz="1000" b="1" i="1" dirty="0" smtClean="0"/>
              <a:t>=55</a:t>
            </a:r>
            <a:endParaRPr lang="en-GB" sz="1000" b="1" i="1" dirty="0"/>
          </a:p>
        </p:txBody>
      </p:sp>
    </p:spTree>
    <p:extLst>
      <p:ext uri="{BB962C8B-B14F-4D97-AF65-F5344CB8AC3E}">
        <p14:creationId xmlns:p14="http://schemas.microsoft.com/office/powerpoint/2010/main" val="2168857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lgn="r"/>
            <a:fld id="{6BCEAF00-35EE-2349-AC37-D94588E1CC52}" type="slidenum">
              <a:rPr>
                <a:solidFill>
                  <a:srgbClr val="000000"/>
                </a:solidFill>
              </a:rPr>
              <a:pPr algn="r"/>
              <a:t>9</a:t>
            </a:fld>
            <a:endParaRPr>
              <a:solidFill>
                <a:srgbClr val="000000"/>
              </a:solidFill>
            </a:endParaRPr>
          </a:p>
        </p:txBody>
      </p:sp>
      <p:sp>
        <p:nvSpPr>
          <p:cNvPr id="5" name="Title 6"/>
          <p:cNvSpPr>
            <a:spLocks noGrp="1"/>
          </p:cNvSpPr>
          <p:nvPr>
            <p:ph type="title"/>
          </p:nvPr>
        </p:nvSpPr>
        <p:spPr>
          <a:xfrm>
            <a:off x="486136" y="193964"/>
            <a:ext cx="11231732" cy="762000"/>
          </a:xfrm>
          <a:noFill/>
          <a:ln w="9525">
            <a:noFill/>
            <a:miter lim="800000"/>
            <a:headEnd/>
            <a:tailEnd/>
          </a:ln>
        </p:spPr>
        <p:txBody>
          <a:bodyPr vert="horz" wrap="square" lIns="0" tIns="0" rIns="0" bIns="0" numCol="1" anchor="t" anchorCtr="0" compatLnSpc="1">
            <a:prstTxWarp prst="textNoShape">
              <a:avLst/>
            </a:prstTxWarp>
          </a:bodyPr>
          <a:lstStyle/>
          <a:p>
            <a:r>
              <a:rPr lang="en-US" sz="4000" dirty="0" smtClean="0">
                <a:solidFill>
                  <a:schemeClr val="tx1"/>
                </a:solidFill>
                <a:latin typeface="+mn-lt"/>
                <a:ea typeface="+mn-ea"/>
                <a:cs typeface="+mn-cs"/>
              </a:rPr>
              <a:t> </a:t>
            </a:r>
            <a:r>
              <a:rPr lang="en-US" sz="4000" i="1" dirty="0" smtClean="0">
                <a:solidFill>
                  <a:schemeClr val="bg1">
                    <a:lumMod val="65000"/>
                  </a:schemeClr>
                </a:solidFill>
                <a:latin typeface="+mn-lt"/>
                <a:ea typeface="+mn-ea"/>
                <a:cs typeface="+mn-cs"/>
              </a:rPr>
              <a:t>For Reference : Some Marine Logistics Terms</a:t>
            </a:r>
            <a:endParaRPr lang="en-US" sz="4000" i="1" dirty="0">
              <a:solidFill>
                <a:schemeClr val="bg1">
                  <a:lumMod val="65000"/>
                </a:schemeClr>
              </a:solidFill>
              <a:latin typeface="+mn-lt"/>
              <a:ea typeface="+mn-ea"/>
              <a:cs typeface="+mn-cs"/>
            </a:endParaRPr>
          </a:p>
        </p:txBody>
      </p:sp>
      <p:cxnSp>
        <p:nvCxnSpPr>
          <p:cNvPr id="6" name="Straight Connector 5"/>
          <p:cNvCxnSpPr/>
          <p:nvPr/>
        </p:nvCxnSpPr>
        <p:spPr>
          <a:xfrm flipV="1">
            <a:off x="593766" y="944088"/>
            <a:ext cx="11038115" cy="1187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86136" y="1096129"/>
            <a:ext cx="11357261" cy="5278368"/>
          </a:xfrm>
          <a:prstGeom prst="rect">
            <a:avLst/>
          </a:prstGeom>
          <a:noFill/>
        </p:spPr>
        <p:txBody>
          <a:bodyPr wrap="square" rtlCol="0">
            <a:spAutoFit/>
          </a:bodyPr>
          <a:lstStyle/>
          <a:p>
            <a:r>
              <a:rPr lang="en-GB" sz="1400" b="1" dirty="0" smtClean="0">
                <a:solidFill>
                  <a:srgbClr val="000000"/>
                </a:solidFill>
              </a:rPr>
              <a:t>Charter Party </a:t>
            </a:r>
            <a:r>
              <a:rPr lang="en-GB" sz="1400" dirty="0" smtClean="0">
                <a:solidFill>
                  <a:srgbClr val="000000"/>
                </a:solidFill>
              </a:rPr>
              <a:t>is a marine contract by which a ship owner agrees to lease and the charterer agrees to hire an entire ship (or all/part of the cargo space) to carry a cargo for an agreed sum, under specific conditions</a:t>
            </a:r>
          </a:p>
          <a:p>
            <a:endParaRPr lang="en-GB" sz="1200" dirty="0">
              <a:solidFill>
                <a:srgbClr val="000000"/>
              </a:solidFill>
            </a:endParaRPr>
          </a:p>
          <a:p>
            <a:r>
              <a:rPr lang="en-GB" sz="1400" b="1" dirty="0" err="1" smtClean="0">
                <a:solidFill>
                  <a:srgbClr val="000000"/>
                </a:solidFill>
              </a:rPr>
              <a:t>Laydays</a:t>
            </a:r>
            <a:r>
              <a:rPr lang="en-GB" sz="1400" dirty="0" smtClean="0">
                <a:solidFill>
                  <a:srgbClr val="000000"/>
                </a:solidFill>
              </a:rPr>
              <a:t> is the period of time, described in the charter party, during which the vessel owner must tender his ship for loading</a:t>
            </a:r>
          </a:p>
          <a:p>
            <a:r>
              <a:rPr lang="en-GB" sz="1200" dirty="0" smtClean="0">
                <a:solidFill>
                  <a:srgbClr val="000000"/>
                </a:solidFill>
              </a:rPr>
              <a:t> </a:t>
            </a:r>
            <a:endParaRPr lang="en-GB" sz="1200" dirty="0">
              <a:solidFill>
                <a:srgbClr val="000000"/>
              </a:solidFill>
            </a:endParaRPr>
          </a:p>
          <a:p>
            <a:r>
              <a:rPr lang="en-GB" sz="1400" b="1" dirty="0" err="1" smtClean="0">
                <a:solidFill>
                  <a:srgbClr val="000000"/>
                </a:solidFill>
              </a:rPr>
              <a:t>Laycan</a:t>
            </a:r>
            <a:r>
              <a:rPr lang="en-GB" sz="1400" dirty="0" smtClean="0">
                <a:solidFill>
                  <a:srgbClr val="000000"/>
                </a:solidFill>
              </a:rPr>
              <a:t> is short for lay-days and cancelling-days. If a vessel does not present within the specified dates then the charterer can cancel</a:t>
            </a:r>
          </a:p>
          <a:p>
            <a:endParaRPr lang="en-GB" sz="1200" dirty="0">
              <a:solidFill>
                <a:srgbClr val="000000"/>
              </a:solidFill>
            </a:endParaRPr>
          </a:p>
          <a:p>
            <a:r>
              <a:rPr lang="en-GB" sz="1400" b="1" dirty="0" smtClean="0">
                <a:solidFill>
                  <a:srgbClr val="000000"/>
                </a:solidFill>
              </a:rPr>
              <a:t>Demurrage</a:t>
            </a:r>
            <a:r>
              <a:rPr lang="en-GB" sz="1400" dirty="0" smtClean="0">
                <a:solidFill>
                  <a:srgbClr val="000000"/>
                </a:solidFill>
              </a:rPr>
              <a:t> is the extra time used by a vessel for either loading or discharging. </a:t>
            </a:r>
          </a:p>
          <a:p>
            <a:endParaRPr lang="en-GB" sz="500" dirty="0" smtClean="0">
              <a:solidFill>
                <a:srgbClr val="000000"/>
              </a:solidFill>
            </a:endParaRPr>
          </a:p>
          <a:p>
            <a:pPr marL="628650" lvl="1" indent="-171450">
              <a:buFont typeface="Arial" panose="020B0604020202020204" pitchFamily="34" charset="0"/>
              <a:buChar char="•"/>
            </a:pPr>
            <a:r>
              <a:rPr lang="en-GB" sz="1200" dirty="0" smtClean="0">
                <a:solidFill>
                  <a:srgbClr val="000000"/>
                </a:solidFill>
              </a:rPr>
              <a:t>In the charter party a vessel will be given a set time for these operations, say 36 hours.</a:t>
            </a:r>
          </a:p>
          <a:p>
            <a:pPr marL="628650" lvl="1" indent="-171450">
              <a:buFont typeface="Arial" panose="020B0604020202020204" pitchFamily="34" charset="0"/>
              <a:buChar char="•"/>
            </a:pPr>
            <a:r>
              <a:rPr lang="en-GB" sz="1200" dirty="0" smtClean="0">
                <a:solidFill>
                  <a:srgbClr val="000000"/>
                </a:solidFill>
              </a:rPr>
              <a:t>If it takes 48 hours then the extra 12 hours is charged at a pre agreed rate</a:t>
            </a:r>
          </a:p>
          <a:p>
            <a:pPr marL="628650" lvl="1" indent="-171450">
              <a:buFont typeface="Arial" panose="020B0604020202020204" pitchFamily="34" charset="0"/>
              <a:buChar char="•"/>
            </a:pPr>
            <a:r>
              <a:rPr lang="en-GB" sz="1200" dirty="0" smtClean="0">
                <a:solidFill>
                  <a:srgbClr val="000000"/>
                </a:solidFill>
              </a:rPr>
              <a:t>Most claims have to be made by a pre agreed date, typically 60 or 90 days after the event (after that there is a time bar)</a:t>
            </a:r>
          </a:p>
          <a:p>
            <a:pPr marL="628650" lvl="1" indent="-171450">
              <a:buFont typeface="Arial" panose="020B0604020202020204" pitchFamily="34" charset="0"/>
              <a:buChar char="•"/>
            </a:pPr>
            <a:endParaRPr lang="en-GB" sz="1200" dirty="0">
              <a:solidFill>
                <a:srgbClr val="000000"/>
              </a:solidFill>
            </a:endParaRPr>
          </a:p>
          <a:p>
            <a:r>
              <a:rPr lang="en-GB" sz="1400" b="1" dirty="0" smtClean="0">
                <a:solidFill>
                  <a:srgbClr val="000000"/>
                </a:solidFill>
              </a:rPr>
              <a:t>Overage</a:t>
            </a:r>
            <a:r>
              <a:rPr lang="en-GB" sz="1400" dirty="0" smtClean="0">
                <a:solidFill>
                  <a:srgbClr val="000000"/>
                </a:solidFill>
              </a:rPr>
              <a:t> is essential surplus cargo over the contracted amount (sometimes it is possible to put more on the vessel). The more cargo on the ship the lower the unit freight rate. How the benefit is allocated between vessel owner and charterer is defined in the charter party</a:t>
            </a:r>
          </a:p>
          <a:p>
            <a:endParaRPr lang="en-GB" sz="1200" dirty="0" smtClean="0">
              <a:solidFill>
                <a:srgbClr val="000000"/>
              </a:solidFill>
            </a:endParaRPr>
          </a:p>
          <a:p>
            <a:r>
              <a:rPr lang="en-GB" sz="1400" b="1" dirty="0" err="1" smtClean="0">
                <a:solidFill>
                  <a:srgbClr val="000000"/>
                </a:solidFill>
              </a:rPr>
              <a:t>Deadfreight</a:t>
            </a:r>
            <a:r>
              <a:rPr lang="en-GB" sz="1400" dirty="0" smtClean="0">
                <a:solidFill>
                  <a:srgbClr val="000000"/>
                </a:solidFill>
              </a:rPr>
              <a:t> is in some ways the opposite of overage, it is non utilisation of the cargo carrying capacity on the vessel.</a:t>
            </a:r>
          </a:p>
          <a:p>
            <a:endParaRPr lang="en-GB" sz="1200" dirty="0">
              <a:solidFill>
                <a:srgbClr val="000000"/>
              </a:solidFill>
            </a:endParaRPr>
          </a:p>
          <a:p>
            <a:r>
              <a:rPr lang="en-GB" sz="1400" b="1" dirty="0" smtClean="0">
                <a:solidFill>
                  <a:srgbClr val="000000"/>
                </a:solidFill>
              </a:rPr>
              <a:t>Lightering</a:t>
            </a:r>
            <a:r>
              <a:rPr lang="en-GB" sz="1400" dirty="0" smtClean="0">
                <a:solidFill>
                  <a:srgbClr val="000000"/>
                </a:solidFill>
              </a:rPr>
              <a:t> is the process of transferring a larger cargo from a vessel to one of a number of smaller vessels</a:t>
            </a:r>
          </a:p>
          <a:p>
            <a:endParaRPr lang="en-GB" sz="1400" dirty="0">
              <a:solidFill>
                <a:srgbClr val="000000"/>
              </a:solidFill>
            </a:endParaRPr>
          </a:p>
          <a:p>
            <a:r>
              <a:rPr lang="en-GB" sz="1400" b="1" dirty="0" smtClean="0">
                <a:solidFill>
                  <a:srgbClr val="000000"/>
                </a:solidFill>
              </a:rPr>
              <a:t>Backhaul</a:t>
            </a:r>
            <a:r>
              <a:rPr lang="en-GB" sz="1400" dirty="0" smtClean="0">
                <a:solidFill>
                  <a:srgbClr val="000000"/>
                </a:solidFill>
              </a:rPr>
              <a:t> is the movement of a cargo on the return leg of a voyage</a:t>
            </a:r>
          </a:p>
          <a:p>
            <a:endParaRPr lang="en-GB" sz="1400" dirty="0" smtClean="0">
              <a:solidFill>
                <a:srgbClr val="000000"/>
              </a:solidFill>
            </a:endParaRPr>
          </a:p>
          <a:p>
            <a:r>
              <a:rPr lang="en-GB" sz="1400" b="1" dirty="0" smtClean="0">
                <a:solidFill>
                  <a:srgbClr val="000000"/>
                </a:solidFill>
              </a:rPr>
              <a:t>Placing a vessel on subs </a:t>
            </a:r>
            <a:r>
              <a:rPr lang="en-GB" sz="1400" dirty="0" smtClean="0">
                <a:solidFill>
                  <a:srgbClr val="000000"/>
                </a:solidFill>
              </a:rPr>
              <a:t>means “reserving” a vessel for a limited period – literally “subject to final approval”</a:t>
            </a:r>
          </a:p>
          <a:p>
            <a:endParaRPr lang="en-GB" sz="1400" dirty="0" smtClean="0">
              <a:solidFill>
                <a:srgbClr val="000000"/>
              </a:solidFill>
            </a:endParaRPr>
          </a:p>
          <a:p>
            <a:r>
              <a:rPr lang="en-GB" sz="1400" b="1" dirty="0" smtClean="0">
                <a:solidFill>
                  <a:srgbClr val="000000"/>
                </a:solidFill>
              </a:rPr>
              <a:t>FFA</a:t>
            </a:r>
            <a:r>
              <a:rPr lang="en-GB" sz="1400" dirty="0" smtClean="0">
                <a:solidFill>
                  <a:srgbClr val="000000"/>
                </a:solidFill>
              </a:rPr>
              <a:t> is a Freight Futures Agreement. It is a paper contract for shipping where a freight price for a future voyage is agreed at today’s value. It can be used to lock in freight costs.</a:t>
            </a:r>
            <a:endParaRPr lang="en-GB" sz="1400" dirty="0">
              <a:solidFill>
                <a:srgbClr val="000000"/>
              </a:solidFill>
            </a:endParaRPr>
          </a:p>
        </p:txBody>
      </p:sp>
    </p:spTree>
    <p:extLst>
      <p:ext uri="{BB962C8B-B14F-4D97-AF65-F5344CB8AC3E}">
        <p14:creationId xmlns:p14="http://schemas.microsoft.com/office/powerpoint/2010/main" val="16368471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DMANUEL\AppData\Local\Temp\articulate\presenter\imgtemp\B7LxyINQ_files\slide0001_image001.png"/>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ExxonMobil_WSTemplate_Arial">
  <a:themeElements>
    <a:clrScheme name="ExxonMobil">
      <a:dk1>
        <a:srgbClr val="000000"/>
      </a:dk1>
      <a:lt1>
        <a:srgbClr val="FFFFFF"/>
      </a:lt1>
      <a:dk2>
        <a:srgbClr val="ED1C2E"/>
      </a:dk2>
      <a:lt2>
        <a:srgbClr val="5A5A5A"/>
      </a:lt2>
      <a:accent1>
        <a:srgbClr val="0C479D"/>
      </a:accent1>
      <a:accent2>
        <a:srgbClr val="00A3E0"/>
      </a:accent2>
      <a:accent3>
        <a:srgbClr val="13943C"/>
      </a:accent3>
      <a:accent4>
        <a:srgbClr val="B4D405"/>
      </a:accent4>
      <a:accent5>
        <a:srgbClr val="FFD700"/>
      </a:accent5>
      <a:accent6>
        <a:srgbClr val="ED8B00"/>
      </a:accent6>
      <a:hlink>
        <a:srgbClr val="0C479D"/>
      </a:hlink>
      <a:folHlink>
        <a:srgbClr val="00A3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w="12700"/>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ExxonMobil_WSTemplate_EMPrint.potx" id="{684DEBAC-04AB-4EBF-AC18-8B4D916D52C0}" vid="{7161C697-543A-41FF-96F7-43C9752C1449}"/>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Energy Lives Here 4 by 3">
  <a:themeElements>
    <a:clrScheme name="ExxonMobil2">
      <a:dk1>
        <a:srgbClr val="000000"/>
      </a:dk1>
      <a:lt1>
        <a:srgbClr val="FFFFFF"/>
      </a:lt1>
      <a:dk2>
        <a:srgbClr val="ED1C2E"/>
      </a:dk2>
      <a:lt2>
        <a:srgbClr val="5A5A5A"/>
      </a:lt2>
      <a:accent1>
        <a:srgbClr val="0C479D"/>
      </a:accent1>
      <a:accent2>
        <a:srgbClr val="00A3E0"/>
      </a:accent2>
      <a:accent3>
        <a:srgbClr val="00ACA8"/>
      </a:accent3>
      <a:accent4>
        <a:srgbClr val="B4D405"/>
      </a:accent4>
      <a:accent5>
        <a:srgbClr val="FFD700"/>
      </a:accent5>
      <a:accent6>
        <a:srgbClr val="ED8B00"/>
      </a:accent6>
      <a:hlink>
        <a:srgbClr val="0C479D"/>
      </a:hlink>
      <a:folHlink>
        <a:srgbClr val="00A3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w="12700"/>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48DE85F9C2504ABF477E5E455671D0" ma:contentTypeVersion="0" ma:contentTypeDescription="Create a new document." ma:contentTypeScope="" ma:versionID="b51e784ce54154790a6fb660c0b1ed37">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07E364D-E909-4112-89C0-E5B7C4AB9A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467D325-1C81-4E14-A63B-870EEDC21F1A}">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F001FD59-384E-403B-B996-AB51284180C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10350</TotalTime>
  <Words>1762</Words>
  <Application>Microsoft Office PowerPoint</Application>
  <PresentationFormat>Widescreen</PresentationFormat>
  <Paragraphs>362</Paragraphs>
  <Slides>13</Slides>
  <Notes>3</Notes>
  <HiddenSlides>0</HiddenSlides>
  <MMClips>0</MMClips>
  <ScaleCrop>false</ScaleCrop>
  <HeadingPairs>
    <vt:vector size="8" baseType="variant">
      <vt:variant>
        <vt:lpstr>Fonts Used</vt:lpstr>
      </vt:variant>
      <vt:variant>
        <vt:i4>12</vt:i4>
      </vt:variant>
      <vt:variant>
        <vt:lpstr>Theme</vt:lpstr>
      </vt:variant>
      <vt:variant>
        <vt:i4>3</vt:i4>
      </vt:variant>
      <vt:variant>
        <vt:lpstr>Embedded OLE Servers</vt:lpstr>
      </vt:variant>
      <vt:variant>
        <vt:i4>1</vt:i4>
      </vt:variant>
      <vt:variant>
        <vt:lpstr>Slide Titles</vt:lpstr>
      </vt:variant>
      <vt:variant>
        <vt:i4>13</vt:i4>
      </vt:variant>
    </vt:vector>
  </HeadingPairs>
  <TitlesOfParts>
    <vt:vector size="29" baseType="lpstr">
      <vt:lpstr>Arial</vt:lpstr>
      <vt:lpstr>Arial Narrow</vt:lpstr>
      <vt:lpstr>Calibri</vt:lpstr>
      <vt:lpstr>Calibri Light</vt:lpstr>
      <vt:lpstr>Courier New</vt:lpstr>
      <vt:lpstr>EMprint</vt:lpstr>
      <vt:lpstr>EMprint Semibold</vt:lpstr>
      <vt:lpstr>Sakkal Majalla</vt:lpstr>
      <vt:lpstr>Tahoma</vt:lpstr>
      <vt:lpstr>Times New Roman</vt:lpstr>
      <vt:lpstr>Wingdings</vt:lpstr>
      <vt:lpstr>ヒラギノ角ゴ Pro W3</vt:lpstr>
      <vt:lpstr>ExxonMobil_WSTemplate_Arial</vt:lpstr>
      <vt:lpstr>1_Office Theme</vt:lpstr>
      <vt:lpstr>Energy Lives Here 4 by 3</vt:lpstr>
      <vt:lpstr>think-cell Slide</vt:lpstr>
      <vt:lpstr>Module 2 Market Fundamentals</vt:lpstr>
      <vt:lpstr> Module 2 – Introduction</vt:lpstr>
      <vt:lpstr>PowerPoint Presentation</vt:lpstr>
      <vt:lpstr> What is Crude Oil ? How are they different ?</vt:lpstr>
      <vt:lpstr> Crude Oil Refining</vt:lpstr>
      <vt:lpstr> Freight and Logistics</vt:lpstr>
      <vt:lpstr> Marine Logistics</vt:lpstr>
      <vt:lpstr> Marine Logistics</vt:lpstr>
      <vt:lpstr> For Reference : Some Marine Logistics Terms</vt:lpstr>
      <vt:lpstr>PowerPoint Presentation</vt:lpstr>
      <vt:lpstr>PowerPoint Presentation</vt:lpstr>
      <vt:lpstr>PowerPoint Presentation</vt:lpstr>
      <vt:lpstr> Module 2 – What have we learnt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Trading and Market Fundamentals</dc:title>
  <dc:creator>Carr, Neil E</dc:creator>
  <cp:lastModifiedBy>Lonergan, Ben M</cp:lastModifiedBy>
  <cp:revision>68</cp:revision>
  <dcterms:created xsi:type="dcterms:W3CDTF">2012-07-27T01:16:44Z</dcterms:created>
  <dcterms:modified xsi:type="dcterms:W3CDTF">2022-05-24T07:27:42Z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0x0101002E48DE85F9C2504ABF477E5E455671D0</vt:lpwstr>
  </property>
</Properties>
</file>