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62" r:id="rId4"/>
    <p:sldId id="260" r:id="rId5"/>
    <p:sldId id="261" r:id="rId6"/>
    <p:sldId id="263" r:id="rId7"/>
    <p:sldId id="264" r:id="rId8"/>
    <p:sldId id="265" r:id="rId9"/>
    <p:sldId id="266" r:id="rId10"/>
    <p:sldId id="267" r:id="rId11"/>
    <p:sldId id="269" r:id="rId12"/>
    <p:sldId id="268" r:id="rId13"/>
    <p:sldId id="273" r:id="rId14"/>
    <p:sldId id="276" r:id="rId15"/>
    <p:sldId id="270" r:id="rId16"/>
    <p:sldId id="271" r:id="rId17"/>
    <p:sldId id="274" r:id="rId18"/>
    <p:sldId id="275"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60" d="100"/>
          <a:sy n="60" d="100"/>
        </p:scale>
        <p:origin x="81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23FAE-32B5-4C78-AD49-E3D33341C61C}"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89F01-05C4-4B80-956A-7BF3D71C8A9E}" type="slidenum">
              <a:rPr lang="en-US" smtClean="0"/>
              <a:t>‹#›</a:t>
            </a:fld>
            <a:endParaRPr lang="en-US"/>
          </a:p>
        </p:txBody>
      </p:sp>
    </p:spTree>
    <p:extLst>
      <p:ext uri="{BB962C8B-B14F-4D97-AF65-F5344CB8AC3E}">
        <p14:creationId xmlns:p14="http://schemas.microsoft.com/office/powerpoint/2010/main" val="168319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AF0AAA7B-9573-458E-9D0F-92FA031423F2}" type="datetime1">
              <a:rPr lang="en-US" smtClean="0"/>
              <a:t>9/24/2023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r>
              <a:rPr lang="en-US" dirty="0"/>
              <a:t>MLtechniques.com - NoGAN Synthesizer</a:t>
            </a:r>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55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058A02D0-48C0-4090-89DE-440CCF05A9D1}" type="datetime1">
              <a:rPr lang="en-US" smtClean="0"/>
              <a:t>9/24/2023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r>
              <a:rPr lang="en-US" dirty="0"/>
              <a:t>MLtechniques.com - NoGAN Synthesizer</a:t>
            </a:r>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32119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26CA7FA-FDD7-4F34-A87A-DEA27BE3489E}" type="datetime1">
              <a:rPr lang="en-US" smtClean="0"/>
              <a:t>9/24/2023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r>
              <a:rPr lang="en-US" dirty="0"/>
              <a:t>MLtechniques.com - NoGAN Synthesizer</a:t>
            </a:r>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32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2B831F1B-EC85-4514-BE93-714D61C57263}" type="datetime1">
              <a:rPr lang="en-US" smtClean="0"/>
              <a:t>9/24/2023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r>
              <a:rPr lang="en-US" dirty="0"/>
              <a:t>MLtechniques.com - NoGAN Synthesizer</a:t>
            </a:r>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155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5C82EB9F-AED8-4F2F-84BD-C19E7B4DBBAB}" type="datetime1">
              <a:rPr lang="en-US" smtClean="0"/>
              <a:t>9/24/2023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r>
              <a:rPr lang="en-US" dirty="0"/>
              <a:t>MLtechniques.com - NoGAN Synthesizer</a:t>
            </a:r>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35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1EB370D6-2777-4EE6-9D5C-AEA6552B78A4}" type="datetime1">
              <a:rPr lang="en-US" smtClean="0"/>
              <a:t>9/24/2023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r>
              <a:rPr lang="en-US" dirty="0"/>
              <a:t>MLtechniques.com - NoGAN Synthesizer</a:t>
            </a:r>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11579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185959AE-986A-4B38-9490-D824EAB59967}" type="datetime1">
              <a:rPr lang="en-US" smtClean="0"/>
              <a:t>9/24/2023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r>
              <a:rPr lang="en-US" dirty="0"/>
              <a:t>MLtechniques.com - NoGAN Synthesizer</a:t>
            </a:r>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998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EB240464-18F7-45CA-9877-019FC5E5F195}" type="datetime1">
              <a:rPr lang="en-US" smtClean="0"/>
              <a:t>9/24/2023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r>
              <a:rPr lang="en-US" dirty="0"/>
              <a:t>MLtechniques.com - NoGAN Synthesizer</a:t>
            </a:r>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1267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2206EFF0-6BCE-411A-B0F8-8E710B6D7954}" type="datetime1">
              <a:rPr lang="en-US" smtClean="0"/>
              <a:t>9/24/2023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r>
              <a:rPr lang="en-US" dirty="0"/>
              <a:t>MLtechniques.com - NoGAN Synthesizer</a:t>
            </a:r>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09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A315186A-AF29-417E-B808-7961659B9492}" type="datetime1">
              <a:rPr lang="en-US" smtClean="0"/>
              <a:t>9/24/2023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r>
              <a:rPr lang="en-US" dirty="0"/>
              <a:t>MLtechniques.com - NoGAN Synthesizer</a:t>
            </a:r>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76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EC6D3E32-6739-447D-B6C8-27D8B01662A8}" type="datetime1">
              <a:rPr lang="en-US" smtClean="0"/>
              <a:t>9/24/2023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r>
              <a:rPr lang="en-US" dirty="0"/>
              <a:t>MLtechniques.com - NoGAN Synthesizer</a:t>
            </a:r>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152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C5FABA65-081C-4627-8075-68F1CC474160}" type="datetime1">
              <a:rPr lang="en-US" smtClean="0"/>
              <a:t>9/24/2023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MLtechniques.com - NoGAN Synthesizer</a:t>
            </a:r>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12850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ltechniques.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pi.org/project/genai-evalu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VincentGranville/Main/blob/main/NoGAN_gaussian.p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mltblog.com/46nfUd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mltblog.com/3pWxvZK" TargetMode="External"/><Relationship Id="rId13" Type="http://schemas.openxmlformats.org/officeDocument/2006/relationships/hyperlink" Target="https://mltechniques.com/shop/" TargetMode="External"/><Relationship Id="rId3" Type="http://schemas.openxmlformats.org/officeDocument/2006/relationships/hyperlink" Target="https://www.linkedin.com/in/rajivi/" TargetMode="External"/><Relationship Id="rId7" Type="http://schemas.openxmlformats.org/officeDocument/2006/relationships/hyperlink" Target="https://ydata.ai/" TargetMode="External"/><Relationship Id="rId12" Type="http://schemas.openxmlformats.org/officeDocument/2006/relationships/hyperlink" Target="https://www.linkedin.com/in/fabiana-clemente/" TargetMode="External"/><Relationship Id="rId2" Type="http://schemas.openxmlformats.org/officeDocument/2006/relationships/hyperlink" Target="https://www.linkedin.com/in/shakti-chaturvedi-49aab9106/" TargetMode="External"/><Relationship Id="rId1" Type="http://schemas.openxmlformats.org/officeDocument/2006/relationships/slideLayout" Target="../slideLayouts/slideLayout2.xml"/><Relationship Id="rId6" Type="http://schemas.openxmlformats.org/officeDocument/2006/relationships/hyperlink" Target="https://www.linkedin.com/in/willie-waters-79451350/" TargetMode="External"/><Relationship Id="rId11" Type="http://schemas.openxmlformats.org/officeDocument/2006/relationships/hyperlink" Target="https://mltblog.com/3DBfjsi" TargetMode="External"/><Relationship Id="rId5" Type="http://schemas.openxmlformats.org/officeDocument/2006/relationships/hyperlink" Target="https://www.linkedin.com/in/oliver-chikumbo-17b7559/" TargetMode="External"/><Relationship Id="rId10" Type="http://schemas.openxmlformats.org/officeDocument/2006/relationships/hyperlink" Target="https://mltblog.com/46nfUdy" TargetMode="External"/><Relationship Id="rId4" Type="http://schemas.openxmlformats.org/officeDocument/2006/relationships/hyperlink" Target="https://www.linkedin.com/in/mkurniawan/" TargetMode="External"/><Relationship Id="rId9" Type="http://schemas.openxmlformats.org/officeDocument/2006/relationships/hyperlink" Target="https://mltblog.com/46hwDi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VincentGranville/Ma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VincentGranville/Main"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0238D-E295-49BE-9BFE-E9189D69E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5E9A4A-0183-4A3C-B68E-A22927891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9" cy="6858000"/>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9C6763-2FA2-B1E7-093C-AE274D20DA67}"/>
              </a:ext>
            </a:extLst>
          </p:cNvPr>
          <p:cNvSpPr>
            <a:spLocks noGrp="1"/>
          </p:cNvSpPr>
          <p:nvPr>
            <p:ph type="ctrTitle"/>
          </p:nvPr>
        </p:nvSpPr>
        <p:spPr>
          <a:xfrm>
            <a:off x="6580233" y="2579129"/>
            <a:ext cx="5256168" cy="3433149"/>
          </a:xfrm>
          <a:noFill/>
          <a:ln>
            <a:noFill/>
          </a:ln>
        </p:spPr>
        <p:txBody>
          <a:bodyPr anchor="ctr">
            <a:normAutofit fontScale="90000"/>
          </a:bodyPr>
          <a:lstStyle/>
          <a:p>
            <a:r>
              <a:rPr lang="en-US" sz="4000" dirty="0"/>
              <a:t>NoGAN: New Generation of Synthetic Data</a:t>
            </a:r>
            <a:br>
              <a:rPr lang="en-US" sz="4000" dirty="0"/>
            </a:br>
            <a:br>
              <a:rPr lang="en-US" sz="4000" dirty="0"/>
            </a:br>
            <a:r>
              <a:rPr lang="en-US" sz="2000" dirty="0"/>
              <a:t>Vincent Granville, PhD</a:t>
            </a:r>
            <a:br>
              <a:rPr lang="en-US" sz="2000" dirty="0"/>
            </a:br>
            <a:r>
              <a:rPr lang="en-US" sz="2000" dirty="0"/>
              <a:t>Chief AI Scientist </a:t>
            </a:r>
            <a:br>
              <a:rPr lang="en-US" sz="2000" dirty="0"/>
            </a:br>
            <a:r>
              <a:rPr lang="en-US" sz="2000" dirty="0">
                <a:solidFill>
                  <a:srgbClr val="0070C0"/>
                </a:solidFill>
              </a:rPr>
              <a:t>MLtechniques.com</a:t>
            </a:r>
            <a:br>
              <a:rPr lang="en-US" sz="2000" dirty="0">
                <a:solidFill>
                  <a:srgbClr val="0070C0"/>
                </a:solidFill>
              </a:rPr>
            </a:br>
            <a:r>
              <a:rPr lang="en-US" sz="2000" dirty="0">
                <a:solidFill>
                  <a:srgbClr val="FF0000"/>
                </a:solidFill>
              </a:rPr>
              <a:t>vincentg@mltechniques.com</a:t>
            </a:r>
          </a:p>
        </p:txBody>
      </p:sp>
      <p:sp useBgFill="1">
        <p:nvSpPr>
          <p:cNvPr id="15" name="Rectangle 14">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0" cy="1874237"/>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97A89357-76EE-D64E-63F1-04B15F8FF0EB}"/>
              </a:ext>
            </a:extLst>
          </p:cNvPr>
          <p:cNvSpPr>
            <a:spLocks noGrp="1"/>
          </p:cNvSpPr>
          <p:nvPr>
            <p:ph type="subTitle" idx="1"/>
          </p:nvPr>
        </p:nvSpPr>
        <p:spPr>
          <a:xfrm>
            <a:off x="6584796" y="293427"/>
            <a:ext cx="4452371" cy="1392072"/>
          </a:xfrm>
        </p:spPr>
        <p:txBody>
          <a:bodyPr anchor="b">
            <a:normAutofit/>
          </a:bodyPr>
          <a:lstStyle/>
          <a:p>
            <a:r>
              <a:rPr lang="en-US" sz="2000" dirty="0"/>
              <a:t>GenAI Breakthrough: Fast, High Quality Tabular Data Synthetization</a:t>
            </a:r>
          </a:p>
        </p:txBody>
      </p:sp>
      <p:pic>
        <p:nvPicPr>
          <p:cNvPr id="4" name="Picture 3" descr="Top view of a background splashed with colors">
            <a:extLst>
              <a:ext uri="{FF2B5EF4-FFF2-40B4-BE49-F238E27FC236}">
                <a16:creationId xmlns:a16="http://schemas.microsoft.com/office/drawing/2014/main" id="{D2836A84-FC9E-943D-F680-F5D5CC13D216}"/>
              </a:ext>
            </a:extLst>
          </p:cNvPr>
          <p:cNvPicPr>
            <a:picLocks noChangeAspect="1"/>
          </p:cNvPicPr>
          <p:nvPr/>
        </p:nvPicPr>
        <p:blipFill rotWithShape="1">
          <a:blip r:embed="rId2"/>
          <a:srcRect l="19737" r="29375" b="1"/>
          <a:stretch/>
        </p:blipFill>
        <p:spPr>
          <a:xfrm>
            <a:off x="20" y="-1"/>
            <a:ext cx="6095978" cy="6857999"/>
          </a:xfrm>
          <a:prstGeom prst="rect">
            <a:avLst/>
          </a:prstGeom>
        </p:spPr>
      </p:pic>
      <p:cxnSp>
        <p:nvCxnSpPr>
          <p:cNvPr id="17" name="Straight Connector 16">
            <a:extLst>
              <a:ext uri="{FF2B5EF4-FFF2-40B4-BE49-F238E27FC236}">
                <a16:creationId xmlns:a16="http://schemas.microsoft.com/office/drawing/2014/main" id="{872DAFA4-5D2E-4391-AD38-B26F579F40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C43760B6-002D-2AF1-843C-4BE325D5BE48}"/>
              </a:ext>
            </a:extLst>
          </p:cNvPr>
          <p:cNvSpPr>
            <a:spLocks noGrp="1"/>
          </p:cNvSpPr>
          <p:nvPr>
            <p:ph type="ftr" sz="quarter" idx="11"/>
          </p:nvPr>
        </p:nvSpPr>
        <p:spPr/>
        <p:txBody>
          <a:bodyPr/>
          <a:lstStyle/>
          <a:p>
            <a:r>
              <a:rPr lang="en-US" dirty="0"/>
              <a:t>MLtechniques.com – GenAI: NoGAN Data Synthesizer, by Vincent Granville</a:t>
            </a:r>
          </a:p>
        </p:txBody>
      </p:sp>
      <p:sp>
        <p:nvSpPr>
          <p:cNvPr id="6" name="Slide Number Placeholder 5">
            <a:extLst>
              <a:ext uri="{FF2B5EF4-FFF2-40B4-BE49-F238E27FC236}">
                <a16:creationId xmlns:a16="http://schemas.microsoft.com/office/drawing/2014/main" id="{8207C785-7278-FE35-BBC5-87386AD355A9}"/>
              </a:ext>
            </a:extLst>
          </p:cNvPr>
          <p:cNvSpPr>
            <a:spLocks noGrp="1"/>
          </p:cNvSpPr>
          <p:nvPr>
            <p:ph type="sldNum" sz="quarter" idx="12"/>
          </p:nvPr>
        </p:nvSpPr>
        <p:spPr/>
        <p:txBody>
          <a:bodyPr/>
          <a:lstStyle/>
          <a:p>
            <a:fld id="{B4A918BC-4D43-4B42-B3C0-E7EBE25E6AF0}" type="slidenum">
              <a:rPr lang="en-US" smtClean="0"/>
              <a:t>1</a:t>
            </a:fld>
            <a:endParaRPr lang="en-US" dirty="0"/>
          </a:p>
        </p:txBody>
      </p:sp>
      <p:sp>
        <p:nvSpPr>
          <p:cNvPr id="7" name="Rectangle 6">
            <a:hlinkClick r:id="rId3"/>
            <a:extLst>
              <a:ext uri="{FF2B5EF4-FFF2-40B4-BE49-F238E27FC236}">
                <a16:creationId xmlns:a16="http://schemas.microsoft.com/office/drawing/2014/main" id="{FAF0B4B3-217C-18B9-C77A-7A73BAA3ABE1}"/>
              </a:ext>
            </a:extLst>
          </p:cNvPr>
          <p:cNvSpPr/>
          <p:nvPr/>
        </p:nvSpPr>
        <p:spPr>
          <a:xfrm>
            <a:off x="6686396" y="5040508"/>
            <a:ext cx="2033111" cy="1377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95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Cross-validation with Holdout Method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r>
              <a:rPr lang="en-US" sz="2400" dirty="0"/>
              <a:t>To avoid over-fitting and get a better assessment of how the method performs on future observations, proceed as follows:</a:t>
            </a:r>
          </a:p>
          <a:p>
            <a:pPr marL="342900" indent="-342900">
              <a:buFont typeface="Wingdings" panose="05000000000000000000" pitchFamily="2" charset="2"/>
              <a:buChar char="§"/>
            </a:pPr>
            <a:r>
              <a:rPr lang="en-US" sz="2400" dirty="0"/>
              <a:t>Split your real data into two sets: training data, and </a:t>
            </a:r>
            <a:r>
              <a:rPr lang="en-US" sz="2400" b="1" dirty="0"/>
              <a:t>validation set </a:t>
            </a:r>
            <a:r>
              <a:rPr lang="en-US" sz="2400" dirty="0"/>
              <a:t>(50/50).</a:t>
            </a:r>
          </a:p>
          <a:p>
            <a:pPr marL="342900" indent="-342900">
              <a:buFont typeface="Wingdings" panose="05000000000000000000" pitchFamily="2" charset="2"/>
              <a:buChar char="§"/>
            </a:pPr>
            <a:r>
              <a:rPr lang="en-US" sz="2400" dirty="0"/>
              <a:t>Use the training data to train the model, to generate synthetic data.</a:t>
            </a:r>
          </a:p>
          <a:p>
            <a:pPr marL="342900" indent="-342900">
              <a:buFont typeface="Wingdings" panose="05000000000000000000" pitchFamily="2" charset="2"/>
              <a:buChar char="§"/>
            </a:pPr>
            <a:r>
              <a:rPr lang="en-US" sz="2400" dirty="0"/>
              <a:t>Compare your synthetic data with the validation set (the holdout data)</a:t>
            </a:r>
          </a:p>
          <a:p>
            <a:pPr marL="800100" lvl="2" indent="-342900">
              <a:buFont typeface="Courier New" panose="02070309020205020404" pitchFamily="49" charset="0"/>
              <a:buChar char="o"/>
            </a:pPr>
            <a:r>
              <a:rPr lang="en-US" sz="2000" b="1" dirty="0"/>
              <a:t>KS</a:t>
            </a:r>
            <a:r>
              <a:rPr lang="en-US" sz="2000" dirty="0"/>
              <a:t> is the distance between both sets (more precisely, between the two underlying joint empirical distributions, called </a:t>
            </a:r>
            <a:r>
              <a:rPr lang="en-US" sz="2000" b="1" dirty="0"/>
              <a:t>multivariate ECDF</a:t>
            </a:r>
            <a:r>
              <a:rPr lang="en-US" sz="2000" dirty="0"/>
              <a:t>s)</a:t>
            </a:r>
          </a:p>
          <a:p>
            <a:pPr marL="800100" lvl="2" indent="-342900">
              <a:buFont typeface="Courier New" panose="02070309020205020404" pitchFamily="49" charset="0"/>
              <a:buChar char="o"/>
            </a:pPr>
            <a:r>
              <a:rPr lang="en-US" sz="2000" dirty="0"/>
              <a:t>Likewise, </a:t>
            </a:r>
            <a:r>
              <a:rPr lang="en-US" sz="2000" b="1" dirty="0"/>
              <a:t>Base KS</a:t>
            </a:r>
            <a:r>
              <a:rPr lang="en-US" sz="2000" dirty="0"/>
              <a:t> is the distance between the training and validation sets</a:t>
            </a:r>
          </a:p>
          <a:p>
            <a:pPr marL="800100" lvl="2" indent="-342900">
              <a:buFont typeface="Courier New" panose="02070309020205020404" pitchFamily="49" charset="0"/>
              <a:buChar char="o"/>
            </a:pPr>
            <a:r>
              <a:rPr lang="en-US" sz="2000" dirty="0"/>
              <a:t>If and only if KS ≈ Base KS, then your synthetic data is good</a:t>
            </a:r>
          </a:p>
          <a:p>
            <a:pPr marL="800100" lvl="2" indent="-342900">
              <a:buFont typeface="Courier New" panose="02070309020205020404" pitchFamily="49" charset="0"/>
              <a:buChar char="o"/>
            </a:pPr>
            <a:r>
              <a:rPr lang="en-US" sz="2000" dirty="0"/>
              <a:t>KS and Base KS range from 0 (best fit) to 1 (worst fit)</a:t>
            </a:r>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10</a:t>
            </a:fld>
            <a:endParaRPr lang="en-US"/>
          </a:p>
        </p:txBody>
      </p:sp>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034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Best Evaluation Metric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r>
              <a:rPr lang="en-US" sz="2400" dirty="0"/>
              <a:t>Metrics used by vendors fail to capture complex feature dependencies, see circle dataset. Avoid this problem by using the ultimate distance:</a:t>
            </a:r>
          </a:p>
          <a:p>
            <a:pPr marL="342900" indent="-342900">
              <a:buFont typeface="Wingdings" panose="05000000000000000000" pitchFamily="2" charset="2"/>
              <a:buChar char="§"/>
            </a:pPr>
            <a:r>
              <a:rPr lang="en-US" sz="2400" dirty="0"/>
              <a:t>The multivariate Kolmogorov-Smirnov distance (</a:t>
            </a:r>
            <a:r>
              <a:rPr lang="en-US" sz="2400" b="1" dirty="0"/>
              <a:t>KS</a:t>
            </a:r>
            <a:r>
              <a:rPr lang="en-US" sz="2400" dirty="0"/>
              <a:t>) between two empirical distributions: validation set vs synthetic data. </a:t>
            </a:r>
          </a:p>
          <a:p>
            <a:pPr marL="342900" indent="-342900">
              <a:buFont typeface="Wingdings" panose="05000000000000000000" pitchFamily="2" charset="2"/>
              <a:buChar char="§"/>
            </a:pPr>
            <a:r>
              <a:rPr lang="en-US" sz="2400" dirty="0"/>
              <a:t>Belongs to the family of </a:t>
            </a:r>
            <a:r>
              <a:rPr lang="en-US" sz="2400" b="1" dirty="0"/>
              <a:t>Integral Probability Metrics</a:t>
            </a:r>
            <a:r>
              <a:rPr lang="en-US" sz="2400" dirty="0"/>
              <a:t>.</a:t>
            </a:r>
          </a:p>
          <a:p>
            <a:pPr marL="342900" indent="-342900">
              <a:buFont typeface="Wingdings" panose="05000000000000000000" pitchFamily="2" charset="2"/>
              <a:buChar char="§"/>
            </a:pPr>
            <a:r>
              <a:rPr lang="en-US" sz="2400" dirty="0"/>
              <a:t>Successfully Implemented in high dimensions for the first time, for NoGAN evaluation (case studies with both categorical and numerical features)</a:t>
            </a:r>
          </a:p>
          <a:p>
            <a:pPr marL="342900" indent="-342900">
              <a:buFont typeface="Wingdings" panose="05000000000000000000" pitchFamily="2" charset="2"/>
              <a:buChar char="§"/>
            </a:pPr>
            <a:r>
              <a:rPr lang="en-US" sz="2400" dirty="0"/>
              <a:t>Fast implementation based on approximated formula.</a:t>
            </a:r>
          </a:p>
          <a:p>
            <a:pPr marL="342900" indent="-342900">
              <a:buFont typeface="Wingdings" panose="05000000000000000000" pitchFamily="2" charset="2"/>
              <a:buChar char="§"/>
            </a:pPr>
            <a:r>
              <a:rPr lang="en-US" sz="2400" b="1" dirty="0"/>
              <a:t>Open source</a:t>
            </a:r>
            <a:r>
              <a:rPr lang="en-US" sz="2400" dirty="0"/>
              <a:t>: </a:t>
            </a:r>
            <a:r>
              <a:rPr lang="en-US" sz="2400" dirty="0">
                <a:solidFill>
                  <a:srgbClr val="0070C0"/>
                </a:solidFill>
              </a:rPr>
              <a:t>GenAI-Evaluation library </a:t>
            </a:r>
            <a:r>
              <a:rPr lang="en-US" sz="2400" dirty="0"/>
              <a:t>(Python)  </a:t>
            </a:r>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11</a:t>
            </a:fld>
            <a:endParaRPr lang="en-US"/>
          </a:p>
        </p:txBody>
      </p:sp>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F8EB931-4C41-2CC0-A667-DC64A701DAC7}"/>
              </a:ext>
            </a:extLst>
          </p:cNvPr>
          <p:cNvSpPr/>
          <p:nvPr/>
        </p:nvSpPr>
        <p:spPr>
          <a:xfrm>
            <a:off x="2753833" y="5762847"/>
            <a:ext cx="3157869" cy="2361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hlinkClick r:id="rId2"/>
            <a:extLst>
              <a:ext uri="{FF2B5EF4-FFF2-40B4-BE49-F238E27FC236}">
                <a16:creationId xmlns:a16="http://schemas.microsoft.com/office/drawing/2014/main" id="{C189566A-FE25-B130-A44D-F929F8C8323C}"/>
              </a:ext>
            </a:extLst>
          </p:cNvPr>
          <p:cNvSpPr/>
          <p:nvPr/>
        </p:nvSpPr>
        <p:spPr>
          <a:xfrm>
            <a:off x="2753833" y="5762847"/>
            <a:ext cx="3157869" cy="2361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1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NoGAN Visual Evaluation – Scatterplots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pPr marL="342900" indent="-342900">
              <a:buFont typeface="Wingdings" panose="05000000000000000000" pitchFamily="2" charset="2"/>
              <a:buChar char="§"/>
            </a:pPr>
            <a:r>
              <a:rPr lang="en-US" sz="2400" dirty="0"/>
              <a:t>Telecom dataset, numerical features for category “churn = No”</a:t>
            </a:r>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12</a:t>
            </a:fld>
            <a:endParaRPr lang="en-US"/>
          </a:p>
        </p:txBody>
      </p:sp>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A group of blue and white lines&#10;&#10;Description automatically generated with medium confidence">
            <a:extLst>
              <a:ext uri="{FF2B5EF4-FFF2-40B4-BE49-F238E27FC236}">
                <a16:creationId xmlns:a16="http://schemas.microsoft.com/office/drawing/2014/main" id="{C67D55D6-6335-F692-9138-0261D2D15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996" y="2282290"/>
            <a:ext cx="5266744" cy="4135162"/>
          </a:xfrm>
          <a:prstGeom prst="rect">
            <a:avLst/>
          </a:prstGeom>
        </p:spPr>
      </p:pic>
    </p:spTree>
    <p:extLst>
      <p:ext uri="{BB962C8B-B14F-4D97-AF65-F5344CB8AC3E}">
        <p14:creationId xmlns:p14="http://schemas.microsoft.com/office/powerpoint/2010/main" val="385460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NoGAN Visual Evaluation – Histograms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pPr marL="342900" indent="-342900">
              <a:buFont typeface="Wingdings" panose="05000000000000000000" pitchFamily="2" charset="2"/>
              <a:buChar char="§"/>
            </a:pPr>
            <a:r>
              <a:rPr lang="en-US" sz="2400" dirty="0"/>
              <a:t>Telecom dataset, numerical features for category “churn = No”</a:t>
            </a:r>
          </a:p>
          <a:p>
            <a:pPr marL="342900" indent="-342900">
              <a:buFont typeface="Wingdings" panose="05000000000000000000" pitchFamily="2" charset="2"/>
              <a:buChar char="§"/>
            </a:pPr>
            <a:endParaRPr lang="en-US" sz="2400" dirty="0"/>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13</a:t>
            </a:fld>
            <a:endParaRPr lang="en-US"/>
          </a:p>
        </p:txBody>
      </p:sp>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A graph of different sizes of lines&#10;&#10;Description automatically generated with medium confidence">
            <a:extLst>
              <a:ext uri="{FF2B5EF4-FFF2-40B4-BE49-F238E27FC236}">
                <a16:creationId xmlns:a16="http://schemas.microsoft.com/office/drawing/2014/main" id="{7490E40A-141C-F2B6-E128-F1C936E19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996" y="2210791"/>
            <a:ext cx="5575088" cy="4332893"/>
          </a:xfrm>
          <a:prstGeom prst="rect">
            <a:avLst/>
          </a:prstGeom>
        </p:spPr>
      </p:pic>
    </p:spTree>
    <p:extLst>
      <p:ext uri="{BB962C8B-B14F-4D97-AF65-F5344CB8AC3E}">
        <p14:creationId xmlns:p14="http://schemas.microsoft.com/office/powerpoint/2010/main" val="1344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NoGAN – Multivariate ECDF scatterplot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pPr marL="342900" indent="-342900">
              <a:buFont typeface="Wingdings" panose="05000000000000000000" pitchFamily="2" charset="2"/>
              <a:buChar char="§"/>
            </a:pPr>
            <a:r>
              <a:rPr lang="en-US" sz="2400" dirty="0"/>
              <a:t>Telecom dataset, joint distribution, 4 features (3 numerical, 1 categorical)</a:t>
            </a:r>
          </a:p>
          <a:p>
            <a:pPr marL="342900" indent="-342900">
              <a:buFont typeface="Wingdings" panose="05000000000000000000" pitchFamily="2" charset="2"/>
              <a:buChar char="§"/>
            </a:pPr>
            <a:r>
              <a:rPr lang="en-US" sz="2400" dirty="0"/>
              <a:t>Comparing ECDF values: synthetic data vs validation set</a:t>
            </a:r>
          </a:p>
          <a:p>
            <a:pPr marL="342900" indent="-342900">
              <a:buFont typeface="Wingdings" panose="05000000000000000000" pitchFamily="2" charset="2"/>
              <a:buChar char="§"/>
            </a:pPr>
            <a:r>
              <a:rPr lang="en-US" sz="2400" dirty="0"/>
              <a:t>Part of the KS evaluation metric (main diagonal = perfect fit)</a:t>
            </a:r>
          </a:p>
          <a:p>
            <a:pPr marL="342900" indent="-342900">
              <a:buFont typeface="Wingdings" panose="05000000000000000000" pitchFamily="2" charset="2"/>
              <a:buChar char="§"/>
            </a:pPr>
            <a:endParaRPr lang="en-US" sz="2400" dirty="0"/>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14</a:t>
            </a:fld>
            <a:endParaRPr lang="en-US"/>
          </a:p>
        </p:txBody>
      </p:sp>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A blue line graph with numbers&#10;&#10;Description automatically generated">
            <a:extLst>
              <a:ext uri="{FF2B5EF4-FFF2-40B4-BE49-F238E27FC236}">
                <a16:creationId xmlns:a16="http://schemas.microsoft.com/office/drawing/2014/main" id="{09742768-4791-4301-D6EC-9832B568F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996" y="3429000"/>
            <a:ext cx="3915963" cy="2884527"/>
          </a:xfrm>
          <a:prstGeom prst="rect">
            <a:avLst/>
          </a:prstGeom>
        </p:spPr>
      </p:pic>
    </p:spTree>
    <p:extLst>
      <p:ext uri="{BB962C8B-B14F-4D97-AF65-F5344CB8AC3E}">
        <p14:creationId xmlns:p14="http://schemas.microsoft.com/office/powerpoint/2010/main" val="4089287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NoGAN Hyperparameters, Auto-tuning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pPr marL="342900" indent="-342900">
              <a:buFont typeface="Wingdings" panose="05000000000000000000" pitchFamily="2" charset="2"/>
              <a:buChar char="§"/>
            </a:pPr>
            <a:r>
              <a:rPr lang="en-US" sz="2400" dirty="0"/>
              <a:t>Hyperparameter vector with one value for each feature, specifying the number of univariate bins when slicing the corresponding empirical distribution. Large values always do well but can lead to overfitting and “holes”.</a:t>
            </a:r>
          </a:p>
          <a:p>
            <a:pPr marL="342900" indent="-342900">
              <a:buFont typeface="Wingdings" panose="05000000000000000000" pitchFamily="2" charset="2"/>
              <a:buChar char="§"/>
            </a:pPr>
            <a:r>
              <a:rPr lang="en-US" sz="2400" dirty="0"/>
              <a:t>High values result in many hyperrectangles with very few observations.</a:t>
            </a:r>
          </a:p>
          <a:p>
            <a:pPr marL="342900" indent="-342900">
              <a:buFont typeface="Wingdings" panose="05000000000000000000" pitchFamily="2" charset="2"/>
              <a:buChar char="§"/>
            </a:pPr>
            <a:r>
              <a:rPr lang="en-US" sz="2400" b="1" dirty="0"/>
              <a:t>Auto-tuning</a:t>
            </a:r>
            <a:r>
              <a:rPr lang="en-US" sz="2400" dirty="0"/>
              <a:t>: for each feature, set the value to the minimum so that categories / intervals with few observations are not missed in the synthetization. Mathematical formula available for automation.</a:t>
            </a:r>
          </a:p>
          <a:p>
            <a:pPr marL="342900" indent="-342900">
              <a:buFont typeface="Wingdings" panose="05000000000000000000" pitchFamily="2" charset="2"/>
              <a:buChar char="§"/>
            </a:pPr>
            <a:r>
              <a:rPr lang="en-US" sz="2400" dirty="0"/>
              <a:t>The seed parameter allows for </a:t>
            </a:r>
            <a:r>
              <a:rPr lang="en-US" sz="2400" b="1" dirty="0"/>
              <a:t>replicability</a:t>
            </a:r>
            <a:r>
              <a:rPr lang="en-US" sz="2400" dirty="0"/>
              <a:t>, unlike neural network methods.</a:t>
            </a:r>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15</a:t>
            </a:fld>
            <a:endParaRPr lang="en-US"/>
          </a:p>
        </p:txBody>
      </p:sp>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67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Gaussian NoGAN – Telecom Dataset</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r>
              <a:rPr lang="en-US" sz="2400" dirty="0"/>
              <a:t>Validation set (left), NoGAN (middle), Gaussian NoGAN (right)</a:t>
            </a:r>
          </a:p>
          <a:p>
            <a:pPr marL="342900" indent="-342900">
              <a:buFont typeface="Wingdings" panose="05000000000000000000" pitchFamily="2" charset="2"/>
              <a:buChar char="§"/>
            </a:pPr>
            <a:endParaRPr lang="en-US" sz="2400" dirty="0"/>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16</a:t>
            </a:fld>
            <a:endParaRPr lang="en-US"/>
          </a:p>
        </p:txBody>
      </p:sp>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FAD18ED-D3CD-A692-A37E-9F3F28CE159A}"/>
              </a:ext>
            </a:extLst>
          </p:cNvPr>
          <p:cNvPicPr>
            <a:picLocks noChangeAspect="1"/>
          </p:cNvPicPr>
          <p:nvPr/>
        </p:nvPicPr>
        <p:blipFill>
          <a:blip r:embed="rId2"/>
          <a:stretch>
            <a:fillRect/>
          </a:stretch>
        </p:blipFill>
        <p:spPr>
          <a:xfrm>
            <a:off x="761799" y="2281480"/>
            <a:ext cx="10382106" cy="3873477"/>
          </a:xfrm>
          <a:prstGeom prst="rect">
            <a:avLst/>
          </a:prstGeom>
        </p:spPr>
      </p:pic>
    </p:spTree>
    <p:extLst>
      <p:ext uri="{BB962C8B-B14F-4D97-AF65-F5344CB8AC3E}">
        <p14:creationId xmlns:p14="http://schemas.microsoft.com/office/powerpoint/2010/main" val="313014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Gaussian NoGAN (Cont.)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pPr marL="342900" indent="-342900">
              <a:buFont typeface="Wingdings" panose="05000000000000000000" pitchFamily="2" charset="2"/>
              <a:buChar char="§"/>
            </a:pPr>
            <a:r>
              <a:rPr lang="en-US" sz="2400" dirty="0"/>
              <a:t>Replace uniform by Gaussian sampling in each hyperrectangle.</a:t>
            </a:r>
          </a:p>
          <a:p>
            <a:pPr marL="342900" indent="-342900">
              <a:buFont typeface="Wingdings" panose="05000000000000000000" pitchFamily="2" charset="2"/>
              <a:buChar char="§"/>
            </a:pPr>
            <a:r>
              <a:rPr lang="en-US" sz="2400" dirty="0"/>
              <a:t>Two extra hyperparameters: the </a:t>
            </a:r>
            <a:r>
              <a:rPr lang="en-US" sz="2400" b="1" dirty="0"/>
              <a:t>stretching vectors</a:t>
            </a:r>
            <a:r>
              <a:rPr lang="en-US" sz="2400" dirty="0"/>
              <a:t>.</a:t>
            </a:r>
          </a:p>
          <a:p>
            <a:pPr marL="800100" lvl="2" indent="-342900">
              <a:buFont typeface="Courier New" panose="02070309020205020404" pitchFamily="49" charset="0"/>
              <a:buChar char="o"/>
            </a:pPr>
            <a:r>
              <a:rPr lang="en-US" sz="2000" dirty="0"/>
              <a:t>Stretch_type[</a:t>
            </a:r>
            <a:r>
              <a:rPr lang="en-US" sz="2000" i="1" dirty="0"/>
              <a:t>k</a:t>
            </a:r>
            <a:r>
              <a:rPr lang="en-US" sz="2000" dirty="0"/>
              <a:t>] specifies the sampling type for feature </a:t>
            </a:r>
            <a:r>
              <a:rPr lang="en-US" sz="2000" i="1" dirty="0"/>
              <a:t>k</a:t>
            </a:r>
            <a:r>
              <a:rPr lang="en-US" sz="2000" dirty="0"/>
              <a:t> (uniform or Gaussian)</a:t>
            </a:r>
          </a:p>
          <a:p>
            <a:pPr marL="800100" lvl="2" indent="-342900">
              <a:buFont typeface="Courier New" panose="02070309020205020404" pitchFamily="49" charset="0"/>
              <a:buChar char="o"/>
            </a:pPr>
            <a:r>
              <a:rPr lang="en-US" sz="2000" dirty="0"/>
              <a:t>Stretch_value[</a:t>
            </a:r>
            <a:r>
              <a:rPr lang="en-US" sz="2000" i="1" dirty="0"/>
              <a:t>k</a:t>
            </a:r>
            <a:r>
              <a:rPr lang="en-US" sz="2000" dirty="0"/>
              <a:t>]  specifies the stretching factor (scale) for feature </a:t>
            </a:r>
            <a:r>
              <a:rPr lang="en-US" sz="2000" i="1" dirty="0"/>
              <a:t>k</a:t>
            </a:r>
          </a:p>
          <a:p>
            <a:pPr marL="800100" lvl="2" indent="-342900">
              <a:buFont typeface="Courier New" panose="02070309020205020404" pitchFamily="49" charset="0"/>
              <a:buChar char="o"/>
            </a:pPr>
            <a:r>
              <a:rPr lang="en-US" sz="2000" dirty="0"/>
              <a:t>Stretching value between 0 and 1 keeps generated observations inside each hyperrectangle (with uniform sampling)</a:t>
            </a:r>
          </a:p>
          <a:p>
            <a:pPr marL="800100" lvl="2" indent="-342900">
              <a:buFont typeface="Courier New" panose="02070309020205020404" pitchFamily="49" charset="0"/>
              <a:buChar char="o"/>
            </a:pPr>
            <a:r>
              <a:rPr lang="en-US" sz="2000" dirty="0"/>
              <a:t>Gaussian sampling allowed for numerical features only</a:t>
            </a:r>
          </a:p>
          <a:p>
            <a:pPr marL="800100" lvl="2" indent="-342900">
              <a:buFont typeface="Courier New" panose="02070309020205020404" pitchFamily="49" charset="0"/>
              <a:buChar char="o"/>
            </a:pPr>
            <a:r>
              <a:rPr lang="en-US" sz="2000" dirty="0"/>
              <a:t>Stretching value &gt; 1 not allowed for categorical features; increases data variety for numerical features</a:t>
            </a:r>
          </a:p>
          <a:p>
            <a:pPr marL="342900" indent="-342900">
              <a:buFont typeface="Wingdings" panose="05000000000000000000" pitchFamily="2" charset="2"/>
              <a:buChar char="§"/>
            </a:pPr>
            <a:r>
              <a:rPr lang="en-US" sz="2400" dirty="0"/>
              <a:t>Source code on GitHub, </a:t>
            </a:r>
            <a:r>
              <a:rPr lang="en-US" sz="2400" dirty="0">
                <a:solidFill>
                  <a:srgbClr val="0070C0"/>
                </a:solidFill>
              </a:rPr>
              <a:t>here</a:t>
            </a:r>
            <a:r>
              <a:rPr lang="en-US" sz="2400" dirty="0"/>
              <a:t>. Back-compatibility with NoGAN.</a:t>
            </a:r>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17</a:t>
            </a:fld>
            <a:endParaRPr lang="en-US"/>
          </a:p>
        </p:txBody>
      </p:sp>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hlinkClick r:id="rId2"/>
            <a:extLst>
              <a:ext uri="{FF2B5EF4-FFF2-40B4-BE49-F238E27FC236}">
                <a16:creationId xmlns:a16="http://schemas.microsoft.com/office/drawing/2014/main" id="{66C3C933-FF42-9597-81BC-34A3BC930DA0}"/>
              </a:ext>
            </a:extLst>
          </p:cNvPr>
          <p:cNvSpPr/>
          <p:nvPr/>
        </p:nvSpPr>
        <p:spPr>
          <a:xfrm>
            <a:off x="4447281" y="5688419"/>
            <a:ext cx="518124" cy="2017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344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NoGAN Enhancements</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pPr marL="342900" indent="-342900">
              <a:buFont typeface="Wingdings" panose="05000000000000000000" pitchFamily="2" charset="2"/>
              <a:buChar char="§"/>
            </a:pPr>
            <a:r>
              <a:rPr lang="en-US" sz="2400" dirty="0"/>
              <a:t>The KS distance does not require categorical features to be handled differently, thanks to smart encoding. No </a:t>
            </a:r>
            <a:r>
              <a:rPr lang="en-US" sz="2400" b="1" dirty="0"/>
              <a:t>Cramer’s V</a:t>
            </a:r>
            <a:r>
              <a:rPr lang="en-US" sz="2400" dirty="0"/>
              <a:t> needed.</a:t>
            </a:r>
          </a:p>
          <a:p>
            <a:pPr marL="342900" indent="-342900">
              <a:buFont typeface="Wingdings" panose="05000000000000000000" pitchFamily="2" charset="2"/>
              <a:buChar char="§"/>
            </a:pPr>
            <a:r>
              <a:rPr lang="en-US" sz="2400" dirty="0"/>
              <a:t>Data transforms such as decorrelation, prior to NoGAN and followed by inverse transforms, can help. </a:t>
            </a:r>
          </a:p>
          <a:p>
            <a:pPr marL="342900" indent="-342900">
              <a:buFont typeface="Wingdings" panose="05000000000000000000" pitchFamily="2" charset="2"/>
              <a:buChar char="§"/>
            </a:pPr>
            <a:r>
              <a:rPr lang="en-US" sz="2400" dirty="0"/>
              <a:t>To sample outside the range of observations, Gaussian NoGAN can help. </a:t>
            </a:r>
            <a:r>
              <a:rPr lang="en-US" sz="2400" b="1" dirty="0"/>
              <a:t>Quantile extrapolation</a:t>
            </a:r>
            <a:r>
              <a:rPr lang="en-US" sz="2400" dirty="0"/>
              <a:t> is another approach. </a:t>
            </a:r>
          </a:p>
          <a:p>
            <a:pPr marL="342900" indent="-342900">
              <a:buClr>
                <a:schemeClr val="tx1"/>
              </a:buClr>
              <a:buFont typeface="Wingdings" panose="05000000000000000000" pitchFamily="2" charset="2"/>
              <a:buChar char="§"/>
            </a:pPr>
            <a:r>
              <a:rPr lang="en-US" sz="2400" dirty="0">
                <a:solidFill>
                  <a:srgbClr val="0070C0"/>
                </a:solidFill>
              </a:rPr>
              <a:t>NoGAN2</a:t>
            </a:r>
            <a:r>
              <a:rPr lang="en-US" sz="2400" dirty="0"/>
              <a:t> (based on resampling and hierarchical Bayesian models) uses a loss function that approximates KS. In NoGAN3, the loss function will be based on the NoGAN hyperrectangle structure, for better approximation.</a:t>
            </a:r>
          </a:p>
          <a:p>
            <a:pPr marL="342900" indent="-342900">
              <a:buFont typeface="Wingdings" panose="05000000000000000000" pitchFamily="2" charset="2"/>
              <a:buChar char="§"/>
            </a:pPr>
            <a:r>
              <a:rPr lang="en-US" sz="2400" dirty="0"/>
              <a:t>Auto-tuning will soon be implemented.</a:t>
            </a:r>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18</a:t>
            </a:fld>
            <a:endParaRPr lang="en-US"/>
          </a:p>
        </p:txBody>
      </p:sp>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hlinkClick r:id="rId2"/>
            <a:extLst>
              <a:ext uri="{FF2B5EF4-FFF2-40B4-BE49-F238E27FC236}">
                <a16:creationId xmlns:a16="http://schemas.microsoft.com/office/drawing/2014/main" id="{C694EC68-CE00-BD07-AC08-329AA291AE50}"/>
              </a:ext>
            </a:extLst>
          </p:cNvPr>
          <p:cNvSpPr/>
          <p:nvPr/>
        </p:nvSpPr>
        <p:spPr>
          <a:xfrm>
            <a:off x="1233377" y="4731488"/>
            <a:ext cx="1095153" cy="2126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592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Acknowledgements &amp; References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lnSpcReduction="10000"/>
          </a:bodyPr>
          <a:lstStyle/>
          <a:p>
            <a:r>
              <a:rPr lang="en-US" sz="2400" dirty="0"/>
              <a:t>I am very grateful to </a:t>
            </a:r>
            <a:r>
              <a:rPr lang="en-US" sz="2400" dirty="0">
                <a:solidFill>
                  <a:srgbClr val="0070C0"/>
                </a:solidFill>
              </a:rPr>
              <a:t>Shakti Chaturvedi</a:t>
            </a:r>
            <a:r>
              <a:rPr lang="en-US" sz="2400" dirty="0"/>
              <a:t>, </a:t>
            </a:r>
            <a:r>
              <a:rPr lang="en-US" sz="2400" dirty="0">
                <a:solidFill>
                  <a:srgbClr val="0070C0"/>
                </a:solidFill>
              </a:rPr>
              <a:t>Rajiv Iyer</a:t>
            </a:r>
            <a:r>
              <a:rPr lang="en-US" sz="2400" dirty="0"/>
              <a:t>, </a:t>
            </a:r>
            <a:r>
              <a:rPr lang="en-US" sz="2400" dirty="0">
                <a:solidFill>
                  <a:srgbClr val="0070C0"/>
                </a:solidFill>
              </a:rPr>
              <a:t>Mulyadi Kurniawan</a:t>
            </a:r>
            <a:r>
              <a:rPr lang="en-US" sz="2400" dirty="0"/>
              <a:t>, Avinash Das, </a:t>
            </a:r>
            <a:r>
              <a:rPr lang="en-US" sz="2400" dirty="0">
                <a:solidFill>
                  <a:srgbClr val="0070C0"/>
                </a:solidFill>
              </a:rPr>
              <a:t>Oliver Chikumbo</a:t>
            </a:r>
            <a:r>
              <a:rPr lang="en-US" sz="2400" dirty="0"/>
              <a:t>, and </a:t>
            </a:r>
            <a:r>
              <a:rPr lang="en-US" sz="2400" dirty="0">
                <a:solidFill>
                  <a:srgbClr val="0070C0"/>
                </a:solidFill>
              </a:rPr>
              <a:t>Willie Waters</a:t>
            </a:r>
            <a:r>
              <a:rPr lang="en-US" sz="2400" dirty="0"/>
              <a:t>, for their outstanding contributions to shape this new technology, when attending the </a:t>
            </a:r>
            <a:r>
              <a:rPr lang="en-US" sz="2400" dirty="0">
                <a:solidFill>
                  <a:srgbClr val="0070C0"/>
                </a:solidFill>
              </a:rPr>
              <a:t>MLT GenAI certification program</a:t>
            </a:r>
            <a:r>
              <a:rPr lang="en-US" sz="2400" dirty="0"/>
              <a:t>. Also, a big thank you to </a:t>
            </a:r>
            <a:r>
              <a:rPr lang="en-US" sz="2400" dirty="0">
                <a:solidFill>
                  <a:srgbClr val="0070C0"/>
                </a:solidFill>
              </a:rPr>
              <a:t>Fabiana Clemente</a:t>
            </a:r>
            <a:r>
              <a:rPr lang="en-US" sz="2400" dirty="0"/>
              <a:t>, CDO at </a:t>
            </a:r>
            <a:r>
              <a:rPr lang="en-US" sz="2400" dirty="0">
                <a:solidFill>
                  <a:srgbClr val="0070C0"/>
                </a:solidFill>
              </a:rPr>
              <a:t>Ydata.ai</a:t>
            </a:r>
            <a:r>
              <a:rPr lang="en-US" sz="2400" dirty="0"/>
              <a:t>, for many insightful discussions on the topic. </a:t>
            </a:r>
          </a:p>
          <a:p>
            <a:r>
              <a:rPr lang="en-US" sz="2400" b="1" dirty="0"/>
              <a:t>References</a:t>
            </a:r>
            <a:r>
              <a:rPr lang="en-US" sz="2400" dirty="0"/>
              <a:t>: </a:t>
            </a:r>
          </a:p>
          <a:p>
            <a:pPr marL="342900" indent="-342900">
              <a:buClr>
                <a:schemeClr val="tx1"/>
              </a:buClr>
              <a:buFont typeface="Wingdings" panose="05000000000000000000" pitchFamily="2" charset="2"/>
              <a:buChar char="§"/>
            </a:pPr>
            <a:r>
              <a:rPr lang="en-US" sz="2400" dirty="0">
                <a:solidFill>
                  <a:srgbClr val="0070C0"/>
                </a:solidFill>
              </a:rPr>
              <a:t>New Python Library to Evaluate Synthetic Data</a:t>
            </a:r>
            <a:r>
              <a:rPr lang="en-US" sz="2400" dirty="0"/>
              <a:t>. </a:t>
            </a:r>
          </a:p>
          <a:p>
            <a:pPr marL="342900" indent="-342900">
              <a:buClr>
                <a:schemeClr val="tx1"/>
              </a:buClr>
              <a:buFont typeface="Wingdings" panose="05000000000000000000" pitchFamily="2" charset="2"/>
              <a:buChar char="§"/>
            </a:pPr>
            <a:r>
              <a:rPr lang="en-US" sz="2400" dirty="0">
                <a:solidFill>
                  <a:srgbClr val="0070C0"/>
                </a:solidFill>
              </a:rPr>
              <a:t>Fast Data Synthetization with Hierarchical Bayesian Models</a:t>
            </a:r>
            <a:r>
              <a:rPr lang="en-US" sz="2400" dirty="0"/>
              <a:t>. </a:t>
            </a:r>
          </a:p>
          <a:p>
            <a:pPr marL="342900" indent="-342900">
              <a:buClr>
                <a:schemeClr val="tx1"/>
              </a:buClr>
              <a:buFont typeface="Wingdings" panose="05000000000000000000" pitchFamily="2" charset="2"/>
              <a:buChar char="§"/>
            </a:pPr>
            <a:r>
              <a:rPr lang="en-US" sz="2400" dirty="0">
                <a:solidFill>
                  <a:srgbClr val="0070C0"/>
                </a:solidFill>
              </a:rPr>
              <a:t>NoGAN: Spectacular Performance of New Synthesizer</a:t>
            </a:r>
            <a:r>
              <a:rPr lang="en-US" sz="2400" dirty="0"/>
              <a:t>.</a:t>
            </a:r>
          </a:p>
          <a:p>
            <a:pPr marL="342900" indent="-342900">
              <a:buClr>
                <a:schemeClr val="tx1"/>
              </a:buClr>
              <a:buFont typeface="Wingdings" panose="05000000000000000000" pitchFamily="2" charset="2"/>
              <a:buChar char="§"/>
            </a:pPr>
            <a:r>
              <a:rPr lang="en-US" sz="2400" dirty="0"/>
              <a:t>Optimization for GenAI and ML. </a:t>
            </a:r>
            <a:r>
              <a:rPr lang="en-US" sz="2400" dirty="0">
                <a:solidFill>
                  <a:srgbClr val="0070C0"/>
                </a:solidFill>
              </a:rPr>
              <a:t>Upcoming book</a:t>
            </a:r>
            <a:r>
              <a:rPr lang="en-US" sz="2400" dirty="0"/>
              <a:t>.</a:t>
            </a:r>
          </a:p>
          <a:p>
            <a:pPr marL="342900" indent="-342900">
              <a:buFont typeface="Wingdings" panose="05000000000000000000" pitchFamily="2" charset="2"/>
              <a:buChar char="§"/>
            </a:pPr>
            <a:endParaRPr lang="en-US" sz="2400" dirty="0"/>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19</a:t>
            </a:fld>
            <a:endParaRPr lang="en-US"/>
          </a:p>
        </p:txBody>
      </p:sp>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hlinkClick r:id="rId2"/>
            <a:extLst>
              <a:ext uri="{FF2B5EF4-FFF2-40B4-BE49-F238E27FC236}">
                <a16:creationId xmlns:a16="http://schemas.microsoft.com/office/drawing/2014/main" id="{00552B0F-9C6F-862C-FBAD-4548CF72E7DC}"/>
              </a:ext>
            </a:extLst>
          </p:cNvPr>
          <p:cNvSpPr/>
          <p:nvPr/>
        </p:nvSpPr>
        <p:spPr>
          <a:xfrm>
            <a:off x="3498112" y="1935126"/>
            <a:ext cx="2381693" cy="1913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3"/>
            <a:extLst>
              <a:ext uri="{FF2B5EF4-FFF2-40B4-BE49-F238E27FC236}">
                <a16:creationId xmlns:a16="http://schemas.microsoft.com/office/drawing/2014/main" id="{5FE82F1B-8056-D448-2C44-719F0FD9F322}"/>
              </a:ext>
            </a:extLst>
          </p:cNvPr>
          <p:cNvSpPr/>
          <p:nvPr/>
        </p:nvSpPr>
        <p:spPr>
          <a:xfrm>
            <a:off x="6007395" y="1935126"/>
            <a:ext cx="1190847" cy="1913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hlinkClick r:id="rId4"/>
            <a:extLst>
              <a:ext uri="{FF2B5EF4-FFF2-40B4-BE49-F238E27FC236}">
                <a16:creationId xmlns:a16="http://schemas.microsoft.com/office/drawing/2014/main" id="{AB4C4A95-7576-F833-6B05-1A48BB0FF0DA}"/>
              </a:ext>
            </a:extLst>
          </p:cNvPr>
          <p:cNvSpPr/>
          <p:nvPr/>
        </p:nvSpPr>
        <p:spPr>
          <a:xfrm>
            <a:off x="7315200" y="1935126"/>
            <a:ext cx="2477386" cy="1913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hlinkClick r:id="rId5"/>
            <a:extLst>
              <a:ext uri="{FF2B5EF4-FFF2-40B4-BE49-F238E27FC236}">
                <a16:creationId xmlns:a16="http://schemas.microsoft.com/office/drawing/2014/main" id="{2F4693F2-AF74-8369-CBA1-653D98D4C48E}"/>
              </a:ext>
            </a:extLst>
          </p:cNvPr>
          <p:cNvSpPr/>
          <p:nvPr/>
        </p:nvSpPr>
        <p:spPr>
          <a:xfrm>
            <a:off x="1552353" y="2317898"/>
            <a:ext cx="2200940" cy="2658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6"/>
            <a:extLst>
              <a:ext uri="{FF2B5EF4-FFF2-40B4-BE49-F238E27FC236}">
                <a16:creationId xmlns:a16="http://schemas.microsoft.com/office/drawing/2014/main" id="{609B54E1-29A5-9D52-1817-0F83F5F783CE}"/>
              </a:ext>
            </a:extLst>
          </p:cNvPr>
          <p:cNvSpPr/>
          <p:nvPr/>
        </p:nvSpPr>
        <p:spPr>
          <a:xfrm>
            <a:off x="4447281" y="2317898"/>
            <a:ext cx="1648719" cy="2658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7"/>
            <a:extLst>
              <a:ext uri="{FF2B5EF4-FFF2-40B4-BE49-F238E27FC236}">
                <a16:creationId xmlns:a16="http://schemas.microsoft.com/office/drawing/2014/main" id="{43E393A5-BA3F-E099-12F8-AF376B26B9E9}"/>
              </a:ext>
            </a:extLst>
          </p:cNvPr>
          <p:cNvSpPr/>
          <p:nvPr/>
        </p:nvSpPr>
        <p:spPr>
          <a:xfrm>
            <a:off x="850605" y="3540642"/>
            <a:ext cx="1063255" cy="2658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8"/>
            <a:extLst>
              <a:ext uri="{FF2B5EF4-FFF2-40B4-BE49-F238E27FC236}">
                <a16:creationId xmlns:a16="http://schemas.microsoft.com/office/drawing/2014/main" id="{379C627A-B719-DA15-4EDC-53E3A5D992EB}"/>
              </a:ext>
            </a:extLst>
          </p:cNvPr>
          <p:cNvSpPr/>
          <p:nvPr/>
        </p:nvSpPr>
        <p:spPr>
          <a:xfrm>
            <a:off x="6220047" y="2753833"/>
            <a:ext cx="4210493" cy="1913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9"/>
            <a:extLst>
              <a:ext uri="{FF2B5EF4-FFF2-40B4-BE49-F238E27FC236}">
                <a16:creationId xmlns:a16="http://schemas.microsoft.com/office/drawing/2014/main" id="{9869809C-7203-9866-57B1-BB571BAB1EE3}"/>
              </a:ext>
            </a:extLst>
          </p:cNvPr>
          <p:cNvSpPr/>
          <p:nvPr/>
        </p:nvSpPr>
        <p:spPr>
          <a:xfrm>
            <a:off x="1233377" y="4380616"/>
            <a:ext cx="6081823" cy="1913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10"/>
            <a:extLst>
              <a:ext uri="{FF2B5EF4-FFF2-40B4-BE49-F238E27FC236}">
                <a16:creationId xmlns:a16="http://schemas.microsoft.com/office/drawing/2014/main" id="{1E61EFBC-0F7B-0E06-77F4-AFE47663DEA2}"/>
              </a:ext>
            </a:extLst>
          </p:cNvPr>
          <p:cNvSpPr/>
          <p:nvPr/>
        </p:nvSpPr>
        <p:spPr>
          <a:xfrm>
            <a:off x="1233377" y="4848450"/>
            <a:ext cx="7719237" cy="21265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11"/>
            <a:extLst>
              <a:ext uri="{FF2B5EF4-FFF2-40B4-BE49-F238E27FC236}">
                <a16:creationId xmlns:a16="http://schemas.microsoft.com/office/drawing/2014/main" id="{7570DDF8-5496-C679-7E3D-0C15C31BC78B}"/>
              </a:ext>
            </a:extLst>
          </p:cNvPr>
          <p:cNvSpPr/>
          <p:nvPr/>
        </p:nvSpPr>
        <p:spPr>
          <a:xfrm>
            <a:off x="1222744" y="5358810"/>
            <a:ext cx="7028121" cy="21265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12"/>
            <a:extLst>
              <a:ext uri="{FF2B5EF4-FFF2-40B4-BE49-F238E27FC236}">
                <a16:creationId xmlns:a16="http://schemas.microsoft.com/office/drawing/2014/main" id="{9B6D6D17-6415-FD14-B113-AB20C2593880}"/>
              </a:ext>
            </a:extLst>
          </p:cNvPr>
          <p:cNvSpPr/>
          <p:nvPr/>
        </p:nvSpPr>
        <p:spPr>
          <a:xfrm>
            <a:off x="5199321" y="3147237"/>
            <a:ext cx="2402958" cy="2339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7"/>
            <a:extLst>
              <a:ext uri="{FF2B5EF4-FFF2-40B4-BE49-F238E27FC236}">
                <a16:creationId xmlns:a16="http://schemas.microsoft.com/office/drawing/2014/main" id="{B22B3EB8-C7A9-CDA6-E2F8-069283E13420}"/>
              </a:ext>
            </a:extLst>
          </p:cNvPr>
          <p:cNvSpPr/>
          <p:nvPr/>
        </p:nvSpPr>
        <p:spPr>
          <a:xfrm>
            <a:off x="8825023" y="3147237"/>
            <a:ext cx="967563" cy="2339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13"/>
            <a:extLst>
              <a:ext uri="{FF2B5EF4-FFF2-40B4-BE49-F238E27FC236}">
                <a16:creationId xmlns:a16="http://schemas.microsoft.com/office/drawing/2014/main" id="{D6BD4E8D-3946-66A3-1376-D9F658F21E6E}"/>
              </a:ext>
            </a:extLst>
          </p:cNvPr>
          <p:cNvSpPr/>
          <p:nvPr/>
        </p:nvSpPr>
        <p:spPr>
          <a:xfrm>
            <a:off x="5411972" y="5869172"/>
            <a:ext cx="2052084" cy="21265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693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What is Synthetic Data?</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401425"/>
          </a:xfrm>
        </p:spPr>
        <p:txBody>
          <a:bodyPr>
            <a:normAutofit lnSpcReduction="10000"/>
          </a:bodyPr>
          <a:lstStyle/>
          <a:p>
            <a:pPr marL="342900" indent="-342900">
              <a:buFont typeface="Wingdings" panose="05000000000000000000" pitchFamily="2" charset="2"/>
              <a:buChar char="§"/>
            </a:pPr>
            <a:r>
              <a:rPr lang="en-US" sz="2400" dirty="0"/>
              <a:t>Artificially generated data to mimic some real data</a:t>
            </a:r>
          </a:p>
          <a:p>
            <a:pPr marL="342900" indent="-342900">
              <a:buFont typeface="Wingdings" panose="05000000000000000000" pitchFamily="2" charset="2"/>
              <a:buChar char="§"/>
            </a:pPr>
            <a:r>
              <a:rPr lang="en-US" sz="2400" dirty="0"/>
              <a:t>Images, sound, time series, text (LLM), tabular data, geospatial</a:t>
            </a:r>
          </a:p>
          <a:p>
            <a:pPr marL="342900" indent="-342900">
              <a:buFont typeface="Wingdings" panose="05000000000000000000" pitchFamily="2" charset="2"/>
              <a:buChar char="§"/>
            </a:pPr>
            <a:r>
              <a:rPr lang="en-US" sz="2400" dirty="0"/>
              <a:t>Potential goals:</a:t>
            </a:r>
          </a:p>
          <a:p>
            <a:pPr marL="800100" lvl="2" indent="-342900">
              <a:buFont typeface="Courier New" panose="02070309020205020404" pitchFamily="49" charset="0"/>
              <a:buChar char="o"/>
            </a:pPr>
            <a:r>
              <a:rPr lang="en-US" sz="2000" dirty="0"/>
              <a:t>Data augmentation to enrich predictive models</a:t>
            </a:r>
          </a:p>
          <a:p>
            <a:pPr marL="800100" lvl="2" indent="-342900">
              <a:buFont typeface="Courier New" panose="02070309020205020404" pitchFamily="49" charset="0"/>
              <a:buChar char="o"/>
            </a:pPr>
            <a:r>
              <a:rPr lang="en-US" sz="2000" dirty="0"/>
              <a:t>Compute confidence intervals</a:t>
            </a:r>
          </a:p>
          <a:p>
            <a:pPr marL="800100" lvl="2" indent="-342900">
              <a:buFont typeface="Courier New" panose="02070309020205020404" pitchFamily="49" charset="0"/>
              <a:buChar char="o"/>
            </a:pPr>
            <a:r>
              <a:rPr lang="en-US" sz="2000" dirty="0"/>
              <a:t>Benchmarking algorithms on bigger and more varied data</a:t>
            </a:r>
          </a:p>
          <a:p>
            <a:pPr marL="800100" lvl="2" indent="-342900">
              <a:buFont typeface="Courier New" panose="02070309020205020404" pitchFamily="49" charset="0"/>
              <a:buChar char="o"/>
            </a:pPr>
            <a:r>
              <a:rPr lang="en-US" sz="2000" dirty="0"/>
              <a:t>Increasing sample size of small segments </a:t>
            </a:r>
          </a:p>
          <a:p>
            <a:pPr marL="800100" lvl="2" indent="-342900">
              <a:buFont typeface="Courier New" panose="02070309020205020404" pitchFamily="49" charset="0"/>
              <a:buChar char="o"/>
            </a:pPr>
            <a:r>
              <a:rPr lang="en-US" sz="2000" dirty="0"/>
              <a:t>Algorithmic bias removal</a:t>
            </a:r>
          </a:p>
          <a:p>
            <a:pPr marL="800100" lvl="2" indent="-342900">
              <a:buFont typeface="Courier New" panose="02070309020205020404" pitchFamily="49" charset="0"/>
              <a:buChar char="o"/>
            </a:pPr>
            <a:r>
              <a:rPr lang="en-US" sz="2000" dirty="0"/>
              <a:t>Imputing missing values</a:t>
            </a:r>
          </a:p>
          <a:p>
            <a:pPr marL="800100" lvl="2" indent="-342900">
              <a:buFont typeface="Courier New" panose="02070309020205020404" pitchFamily="49" charset="0"/>
              <a:buChar char="o"/>
            </a:pPr>
            <a:r>
              <a:rPr lang="en-US" sz="2000" dirty="0"/>
              <a:t>Addressing security and privacy issues</a:t>
            </a:r>
          </a:p>
          <a:p>
            <a:pPr marL="800100" lvl="2" indent="-342900">
              <a:buFont typeface="Courier New" panose="02070309020205020404" pitchFamily="49" charset="0"/>
              <a:buChar char="o"/>
            </a:pPr>
            <a:r>
              <a:rPr lang="en-US" sz="2000" dirty="0"/>
              <a:t>Low-cost option when data is hard to get (clinical trials)</a:t>
            </a:r>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2</a:t>
            </a:fld>
            <a:endParaRPr lang="en-US"/>
          </a:p>
        </p:txBody>
      </p:sp>
      <p:cxnSp>
        <p:nvCxnSpPr>
          <p:cNvPr id="7" name="Straight Connector 6">
            <a:extLst>
              <a:ext uri="{FF2B5EF4-FFF2-40B4-BE49-F238E27FC236}">
                <a16:creationId xmlns:a16="http://schemas.microsoft.com/office/drawing/2014/main" id="{973F4479-29AC-B16E-BDEA-2B9FF1BDFCC3}"/>
              </a:ext>
            </a:extLst>
          </p:cNvPr>
          <p:cNvCxnSpPr/>
          <p:nvPr/>
        </p:nvCxnSpPr>
        <p:spPr>
          <a:xfrm>
            <a:off x="761799" y="1536700"/>
            <a:ext cx="103812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28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Techniques for Data Synthetization </a:t>
            </a:r>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3</a:t>
            </a:fld>
            <a:endParaRPr lang="en-US"/>
          </a:p>
        </p:txBody>
      </p:sp>
      <p:graphicFrame>
        <p:nvGraphicFramePr>
          <p:cNvPr id="8" name="Table 7">
            <a:extLst>
              <a:ext uri="{FF2B5EF4-FFF2-40B4-BE49-F238E27FC236}">
                <a16:creationId xmlns:a16="http://schemas.microsoft.com/office/drawing/2014/main" id="{C6502647-BFC0-7D05-7C81-95A4D3499D68}"/>
              </a:ext>
            </a:extLst>
          </p:cNvPr>
          <p:cNvGraphicFramePr>
            <a:graphicFrameLocks noGrp="1"/>
          </p:cNvGraphicFramePr>
          <p:nvPr>
            <p:extLst>
              <p:ext uri="{D42A27DB-BD31-4B8C-83A1-F6EECF244321}">
                <p14:modId xmlns:p14="http://schemas.microsoft.com/office/powerpoint/2010/main" val="3997135619"/>
              </p:ext>
            </p:extLst>
          </p:nvPr>
        </p:nvGraphicFramePr>
        <p:xfrm>
          <a:off x="901701" y="1943101"/>
          <a:ext cx="10147299" cy="3200400"/>
        </p:xfrm>
        <a:graphic>
          <a:graphicData uri="http://schemas.openxmlformats.org/drawingml/2006/table">
            <a:tbl>
              <a:tblPr firstRow="1" bandRow="1">
                <a:tableStyleId>{5202B0CA-FC54-4496-8BCA-5EF66A818D29}</a:tableStyleId>
              </a:tblPr>
              <a:tblGrid>
                <a:gridCol w="3744727">
                  <a:extLst>
                    <a:ext uri="{9D8B030D-6E8A-4147-A177-3AD203B41FA5}">
                      <a16:colId xmlns:a16="http://schemas.microsoft.com/office/drawing/2014/main" val="1328345218"/>
                    </a:ext>
                  </a:extLst>
                </a:gridCol>
                <a:gridCol w="6402572">
                  <a:extLst>
                    <a:ext uri="{9D8B030D-6E8A-4147-A177-3AD203B41FA5}">
                      <a16:colId xmlns:a16="http://schemas.microsoft.com/office/drawing/2014/main" val="3010875869"/>
                    </a:ext>
                  </a:extLst>
                </a:gridCol>
              </a:tblGrid>
              <a:tr h="429930">
                <a:tc>
                  <a:txBody>
                    <a:bodyPr/>
                    <a:lstStyle/>
                    <a:p>
                      <a:r>
                        <a:rPr lang="en-US" sz="2400" dirty="0">
                          <a:solidFill>
                            <a:srgbClr val="FFC000"/>
                          </a:solidFill>
                        </a:rPr>
                        <a:t>Method</a:t>
                      </a:r>
                    </a:p>
                  </a:txBody>
                  <a:tcPr/>
                </a:tc>
                <a:tc>
                  <a:txBody>
                    <a:bodyPr/>
                    <a:lstStyle/>
                    <a:p>
                      <a:r>
                        <a:rPr lang="en-US" sz="2400" dirty="0">
                          <a:solidFill>
                            <a:srgbClr val="FFC000"/>
                          </a:solidFill>
                        </a:rPr>
                        <a:t>Comment</a:t>
                      </a:r>
                    </a:p>
                  </a:txBody>
                  <a:tcPr/>
                </a:tc>
                <a:extLst>
                  <a:ext uri="{0D108BD9-81ED-4DB2-BD59-A6C34878D82A}">
                    <a16:rowId xmlns:a16="http://schemas.microsoft.com/office/drawing/2014/main" val="2924278083"/>
                  </a:ext>
                </a:extLst>
              </a:tr>
              <a:tr h="417327">
                <a:tc>
                  <a:txBody>
                    <a:bodyPr/>
                    <a:lstStyle/>
                    <a:p>
                      <a:r>
                        <a:rPr lang="en-US" sz="2400" dirty="0"/>
                        <a:t>Copula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Reproduce marginal distributions, correlations</a:t>
                      </a:r>
                    </a:p>
                  </a:txBody>
                  <a:tcPr/>
                </a:tc>
                <a:extLst>
                  <a:ext uri="{0D108BD9-81ED-4DB2-BD59-A6C34878D82A}">
                    <a16:rowId xmlns:a16="http://schemas.microsoft.com/office/drawing/2014/main" val="254423461"/>
                  </a:ext>
                </a:extLst>
              </a:tr>
              <a:tr h="4299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Agent-based modeling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Weather patterns, virus propagation</a:t>
                      </a:r>
                    </a:p>
                  </a:txBody>
                  <a:tcPr/>
                </a:tc>
                <a:extLst>
                  <a:ext uri="{0D108BD9-81ED-4DB2-BD59-A6C34878D82A}">
                    <a16:rowId xmlns:a16="http://schemas.microsoft.com/office/drawing/2014/main" val="1319115319"/>
                  </a:ext>
                </a:extLst>
              </a:tr>
              <a:tr h="4299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Parametric methods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Gaussian mixture Models (GMM), EM algorithm</a:t>
                      </a:r>
                    </a:p>
                  </a:txBody>
                  <a:tcPr/>
                </a:tc>
                <a:extLst>
                  <a:ext uri="{0D108BD9-81ED-4DB2-BD59-A6C34878D82A}">
                    <a16:rowId xmlns:a16="http://schemas.microsoft.com/office/drawing/2014/main" val="256781809"/>
                  </a:ext>
                </a:extLst>
              </a:tr>
              <a:tr h="4343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Deep neural networks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GAN, Wasserstein GAN</a:t>
                      </a:r>
                    </a:p>
                  </a:txBody>
                  <a:tcPr/>
                </a:tc>
                <a:extLst>
                  <a:ext uri="{0D108BD9-81ED-4DB2-BD59-A6C34878D82A}">
                    <a16:rowId xmlns:a16="http://schemas.microsoft.com/office/drawing/2014/main" val="3602873674"/>
                  </a:ext>
                </a:extLst>
              </a:tr>
              <a:tr h="2456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Multivariate interpolation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Time series, geospatial data</a:t>
                      </a:r>
                    </a:p>
                  </a:txBody>
                  <a:tcPr/>
                </a:tc>
                <a:extLst>
                  <a:ext uri="{0D108BD9-81ED-4DB2-BD59-A6C34878D82A}">
                    <a16:rowId xmlns:a16="http://schemas.microsoft.com/office/drawing/2014/main" val="2684418536"/>
                  </a:ext>
                </a:extLst>
              </a:tr>
              <a:tr h="4513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White noise perturbation</a:t>
                      </a:r>
                    </a:p>
                  </a:txBody>
                  <a:tcPr/>
                </a:tc>
                <a:tc>
                  <a:txBody>
                    <a:bodyPr/>
                    <a:lstStyle/>
                    <a:p>
                      <a:r>
                        <a:rPr lang="en-US" sz="2400" dirty="0"/>
                        <a:t>Easiest, but noise must be properly calibrated</a:t>
                      </a:r>
                    </a:p>
                  </a:txBody>
                  <a:tcPr/>
                </a:tc>
                <a:extLst>
                  <a:ext uri="{0D108BD9-81ED-4DB2-BD59-A6C34878D82A}">
                    <a16:rowId xmlns:a16="http://schemas.microsoft.com/office/drawing/2014/main" val="4228018882"/>
                  </a:ext>
                </a:extLst>
              </a:tr>
            </a:tbl>
          </a:graphicData>
        </a:graphic>
      </p:graphicFrame>
      <p:cxnSp>
        <p:nvCxnSpPr>
          <p:cNvPr id="10" name="Straight Connector 9">
            <a:extLst>
              <a:ext uri="{FF2B5EF4-FFF2-40B4-BE49-F238E27FC236}">
                <a16:creationId xmlns:a16="http://schemas.microsoft.com/office/drawing/2014/main" id="{CC4C8A02-8490-C2A7-A096-AFF7CC0922EE}"/>
              </a:ext>
            </a:extLst>
          </p:cNvPr>
          <p:cNvCxnSpPr/>
          <p:nvPr/>
        </p:nvCxnSpPr>
        <p:spPr>
          <a:xfrm>
            <a:off x="761799" y="1549400"/>
            <a:ext cx="103805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81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Why NoGAN, and where does it fit?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pPr marL="342900" indent="-342900">
              <a:buFont typeface="Wingdings" panose="05000000000000000000" pitchFamily="2" charset="2"/>
              <a:buChar char="§"/>
            </a:pPr>
            <a:r>
              <a:rPr lang="en-US" sz="2400" dirty="0"/>
              <a:t>NoGAN is to GAN what NoSQL is to SQL</a:t>
            </a:r>
          </a:p>
          <a:p>
            <a:pPr marL="342900" indent="-342900">
              <a:buFont typeface="Wingdings" panose="05000000000000000000" pitchFamily="2" charset="2"/>
              <a:buChar char="§"/>
            </a:pPr>
            <a:r>
              <a:rPr lang="en-US" sz="2400" dirty="0"/>
              <a:t>No neural network involved, </a:t>
            </a:r>
            <a:r>
              <a:rPr lang="en-US" sz="2400" b="1" dirty="0"/>
              <a:t>1000x faster</a:t>
            </a:r>
          </a:p>
          <a:p>
            <a:pPr marL="342900" indent="-342900">
              <a:buFont typeface="Wingdings" panose="05000000000000000000" pitchFamily="2" charset="2"/>
              <a:buChar char="§"/>
            </a:pPr>
            <a:r>
              <a:rPr lang="en-US" sz="2400" dirty="0"/>
              <a:t>Consistently </a:t>
            </a:r>
            <a:r>
              <a:rPr lang="en-US" sz="2400" b="1" dirty="0"/>
              <a:t>better results</a:t>
            </a:r>
            <a:r>
              <a:rPr lang="en-US" sz="2400" dirty="0"/>
              <a:t>, based on sound evaluation metrics</a:t>
            </a:r>
          </a:p>
          <a:p>
            <a:pPr marL="342900" indent="-342900">
              <a:buFont typeface="Wingdings" panose="05000000000000000000" pitchFamily="2" charset="2"/>
              <a:buChar char="§"/>
            </a:pPr>
            <a:r>
              <a:rPr lang="en-US" sz="2400" dirty="0"/>
              <a:t>Explainable AI, intuitive method and hyperparameters</a:t>
            </a:r>
          </a:p>
          <a:p>
            <a:pPr marL="342900" indent="-342900">
              <a:buFont typeface="Wingdings" panose="05000000000000000000" pitchFamily="2" charset="2"/>
              <a:buChar char="§"/>
            </a:pPr>
            <a:r>
              <a:rPr lang="en-US" sz="2400" dirty="0"/>
              <a:t>Easy to fine-tune, leading to </a:t>
            </a:r>
            <a:r>
              <a:rPr lang="en-US" sz="2400" b="1" dirty="0"/>
              <a:t>auto-tuning</a:t>
            </a:r>
          </a:p>
          <a:p>
            <a:pPr marL="342900" indent="-342900">
              <a:buFont typeface="Wingdings" panose="05000000000000000000" pitchFamily="2" charset="2"/>
              <a:buChar char="§"/>
            </a:pPr>
            <a:r>
              <a:rPr lang="en-US" sz="2400" dirty="0"/>
              <a:t>Case studies: telecom, insurance, healthcare, cybersecurity, education</a:t>
            </a:r>
          </a:p>
          <a:p>
            <a:pPr marL="342900" indent="-342900">
              <a:buFont typeface="Wingdings" panose="05000000000000000000" pitchFamily="2" charset="2"/>
              <a:buChar char="§"/>
            </a:pPr>
            <a:r>
              <a:rPr lang="en-US" sz="2400" b="1" dirty="0"/>
              <a:t>Open source</a:t>
            </a:r>
            <a:r>
              <a:rPr lang="en-US" sz="2400" dirty="0"/>
              <a:t>:</a:t>
            </a:r>
            <a:r>
              <a:rPr lang="en-US" sz="2400" b="1" dirty="0"/>
              <a:t> </a:t>
            </a:r>
            <a:r>
              <a:rPr lang="en-US" sz="2400" dirty="0"/>
              <a:t>Python library, available </a:t>
            </a:r>
            <a:r>
              <a:rPr lang="en-US" sz="2400" dirty="0">
                <a:solidFill>
                  <a:srgbClr val="0070C0"/>
                </a:solidFill>
              </a:rPr>
              <a:t>here</a:t>
            </a:r>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4</a:t>
            </a:fld>
            <a:endParaRPr lang="en-US"/>
          </a:p>
        </p:txBody>
      </p:sp>
      <p:cxnSp>
        <p:nvCxnSpPr>
          <p:cNvPr id="9" name="Straight Connector 8">
            <a:extLst>
              <a:ext uri="{FF2B5EF4-FFF2-40B4-BE49-F238E27FC236}">
                <a16:creationId xmlns:a16="http://schemas.microsoft.com/office/drawing/2014/main" id="{D8F6C743-4331-30EE-87C4-D062740EAB05}"/>
              </a:ext>
            </a:extLst>
          </p:cNvPr>
          <p:cNvCxnSpPr/>
          <p:nvPr/>
        </p:nvCxnSpPr>
        <p:spPr>
          <a:xfrm flipH="1">
            <a:off x="761799" y="1549400"/>
            <a:ext cx="1038120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hlinkClick r:id="rId2"/>
            <a:extLst>
              <a:ext uri="{FF2B5EF4-FFF2-40B4-BE49-F238E27FC236}">
                <a16:creationId xmlns:a16="http://schemas.microsoft.com/office/drawing/2014/main" id="{5345E8D9-65B2-CC59-2523-6C3C20F5EF36}"/>
              </a:ext>
            </a:extLst>
          </p:cNvPr>
          <p:cNvSpPr/>
          <p:nvPr/>
        </p:nvSpPr>
        <p:spPr>
          <a:xfrm>
            <a:off x="6315740" y="5103628"/>
            <a:ext cx="627320" cy="204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34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GAN: Vendor Comparison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pPr marL="342900" indent="-342900">
              <a:buFont typeface="Wingdings" panose="05000000000000000000" pitchFamily="2" charset="2"/>
              <a:buChar char="§"/>
            </a:pPr>
            <a:r>
              <a:rPr lang="en-US" sz="2400" dirty="0"/>
              <a:t>Circle dataset: all vendors rate their synthetization as excellent</a:t>
            </a:r>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5</a:t>
            </a:fld>
            <a:endParaRPr lang="en-US"/>
          </a:p>
        </p:txBody>
      </p:sp>
      <p:pic>
        <p:nvPicPr>
          <p:cNvPr id="7" name="Picture 6" descr="A group of blue dots&#10;&#10;Description automatically generated">
            <a:extLst>
              <a:ext uri="{FF2B5EF4-FFF2-40B4-BE49-F238E27FC236}">
                <a16:creationId xmlns:a16="http://schemas.microsoft.com/office/drawing/2014/main" id="{6120DE36-31DC-69E6-86FD-63A0C4502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086" y="2283539"/>
            <a:ext cx="6281057" cy="4123852"/>
          </a:xfrm>
          <a:prstGeom prst="rect">
            <a:avLst/>
          </a:prstGeom>
        </p:spPr>
      </p:pic>
      <p:cxnSp>
        <p:nvCxnSpPr>
          <p:cNvPr id="9" name="Straight Connector 8">
            <a:extLst>
              <a:ext uri="{FF2B5EF4-FFF2-40B4-BE49-F238E27FC236}">
                <a16:creationId xmlns:a16="http://schemas.microsoft.com/office/drawing/2014/main" id="{DAE0FF4B-310B-CFC0-C7E4-D379EAD3FA56}"/>
              </a:ext>
            </a:extLst>
          </p:cNvPr>
          <p:cNvCxnSpPr/>
          <p:nvPr/>
        </p:nvCxnSpPr>
        <p:spPr>
          <a:xfrm flipH="1">
            <a:off x="761799" y="1549400"/>
            <a:ext cx="103812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7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NoGAN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pPr marL="342900" indent="-342900">
              <a:buFont typeface="Wingdings" panose="05000000000000000000" pitchFamily="2" charset="2"/>
              <a:buChar char="§"/>
            </a:pPr>
            <a:r>
              <a:rPr lang="en-US" sz="2400" dirty="0"/>
              <a:t>Performance on circle dataset: synthetic data (left) vs validation set (right)</a:t>
            </a:r>
          </a:p>
          <a:p>
            <a:pPr marL="342900" indent="-342900">
              <a:buFont typeface="Wingdings" panose="05000000000000000000" pitchFamily="2" charset="2"/>
              <a:buChar char="§"/>
            </a:pPr>
            <a:r>
              <a:rPr lang="en-US" sz="2400" dirty="0"/>
              <a:t>Source code: </a:t>
            </a:r>
            <a:r>
              <a:rPr lang="en-US" sz="2400" dirty="0">
                <a:solidFill>
                  <a:srgbClr val="0070C0"/>
                </a:solidFill>
              </a:rPr>
              <a:t>on GitHub</a:t>
            </a:r>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6</a:t>
            </a:fld>
            <a:endParaRPr lang="en-US"/>
          </a:p>
        </p:txBody>
      </p:sp>
      <p:pic>
        <p:nvPicPr>
          <p:cNvPr id="8" name="Picture 7" descr="A comparison of circles with text&#10;&#10;Description automatically generated with medium confidence">
            <a:extLst>
              <a:ext uri="{FF2B5EF4-FFF2-40B4-BE49-F238E27FC236}">
                <a16:creationId xmlns:a16="http://schemas.microsoft.com/office/drawing/2014/main" id="{355DF836-08C5-0170-9372-4A71C4BA1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019" y="2993982"/>
            <a:ext cx="3616841" cy="1894537"/>
          </a:xfrm>
          <a:prstGeom prst="rect">
            <a:avLst/>
          </a:prstGeom>
        </p:spPr>
      </p:pic>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hlinkClick r:id="rId3"/>
            <a:extLst>
              <a:ext uri="{FF2B5EF4-FFF2-40B4-BE49-F238E27FC236}">
                <a16:creationId xmlns:a16="http://schemas.microsoft.com/office/drawing/2014/main" id="{A0DDD843-A6F2-34D4-FC83-0A6940FB5599}"/>
              </a:ext>
            </a:extLst>
          </p:cNvPr>
          <p:cNvSpPr/>
          <p:nvPr/>
        </p:nvSpPr>
        <p:spPr>
          <a:xfrm>
            <a:off x="3040912" y="2468450"/>
            <a:ext cx="1318437" cy="2369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18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NoGAN Algorithm in a Nutshell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pPr marL="342900" indent="-342900">
              <a:buFont typeface="Wingdings" panose="05000000000000000000" pitchFamily="2" charset="2"/>
              <a:buChar char="§"/>
            </a:pPr>
            <a:r>
              <a:rPr lang="en-US" sz="2400" dirty="0"/>
              <a:t>Train the “model” with training data:</a:t>
            </a:r>
          </a:p>
          <a:p>
            <a:pPr marL="800100" lvl="2" indent="-342900">
              <a:buFont typeface="Courier New" panose="02070309020205020404" pitchFamily="49" charset="0"/>
              <a:buChar char="o"/>
            </a:pPr>
            <a:r>
              <a:rPr lang="en-US" sz="2000" dirty="0"/>
              <a:t>Bin each feature separately based on empirical quantiles evenly spaced out</a:t>
            </a:r>
          </a:p>
          <a:p>
            <a:pPr marL="800100" lvl="2" indent="-342900">
              <a:buFont typeface="Courier New" panose="02070309020205020404" pitchFamily="49" charset="0"/>
              <a:buChar char="o"/>
            </a:pPr>
            <a:r>
              <a:rPr lang="en-US" sz="2000" dirty="0"/>
              <a:t>Create static multivariate bins (</a:t>
            </a:r>
            <a:r>
              <a:rPr lang="en-US" sz="2000" b="1" dirty="0"/>
              <a:t>hyperrectangles</a:t>
            </a:r>
            <a:r>
              <a:rPr lang="en-US" sz="2000" dirty="0"/>
              <a:t>), based on above slices</a:t>
            </a:r>
          </a:p>
          <a:p>
            <a:pPr marL="800100" lvl="2" indent="-342900">
              <a:buFont typeface="Courier New" panose="02070309020205020404" pitchFamily="49" charset="0"/>
              <a:buChar char="o"/>
            </a:pPr>
            <a:r>
              <a:rPr lang="en-US" sz="2000" dirty="0"/>
              <a:t>Let</a:t>
            </a:r>
            <a:r>
              <a:rPr lang="en-US" sz="2000" i="1" dirty="0"/>
              <a:t> p</a:t>
            </a:r>
            <a:r>
              <a:rPr lang="en-US" sz="2000" i="1" baseline="-25000" dirty="0"/>
              <a:t>k</a:t>
            </a:r>
            <a:r>
              <a:rPr lang="en-US" sz="2000" dirty="0"/>
              <a:t> be the proportion of training set observations in hyperrectangle </a:t>
            </a:r>
            <a:r>
              <a:rPr lang="en-US" sz="2000" i="1" dirty="0"/>
              <a:t>B</a:t>
            </a:r>
            <a:r>
              <a:rPr lang="en-US" sz="2000" i="1" baseline="-25000" dirty="0"/>
              <a:t>k </a:t>
            </a:r>
            <a:endParaRPr lang="en-US" sz="2000" dirty="0"/>
          </a:p>
          <a:p>
            <a:pPr marL="342900" indent="-342900">
              <a:buFont typeface="Wingdings" panose="05000000000000000000" pitchFamily="2" charset="2"/>
              <a:buChar char="§"/>
            </a:pPr>
            <a:r>
              <a:rPr lang="en-US" sz="2400" dirty="0"/>
              <a:t>Generate </a:t>
            </a:r>
            <a:r>
              <a:rPr lang="en-US" sz="2400" i="1" dirty="0"/>
              <a:t>N</a:t>
            </a:r>
            <a:r>
              <a:rPr lang="en-US" sz="2400" dirty="0"/>
              <a:t> synthetic observations:</a:t>
            </a:r>
          </a:p>
          <a:p>
            <a:pPr marL="800100" lvl="2" indent="-342900">
              <a:buFont typeface="Courier New" panose="02070309020205020404" pitchFamily="49" charset="0"/>
              <a:buChar char="o"/>
            </a:pPr>
            <a:r>
              <a:rPr lang="en-US" sz="2000" dirty="0"/>
              <a:t>For each  </a:t>
            </a:r>
            <a:r>
              <a:rPr lang="en-US" sz="2000" i="1" dirty="0"/>
              <a:t>k</a:t>
            </a:r>
            <a:r>
              <a:rPr lang="en-US" sz="2000" dirty="0"/>
              <a:t>, generate a count </a:t>
            </a:r>
            <a:r>
              <a:rPr lang="en-US" sz="2000" i="1" dirty="0"/>
              <a:t>n</a:t>
            </a:r>
            <a:r>
              <a:rPr lang="en-US" sz="2000" i="1" baseline="-25000" dirty="0"/>
              <a:t>k</a:t>
            </a:r>
            <a:r>
              <a:rPr lang="en-US" sz="2000" dirty="0"/>
              <a:t> attached to hyperrectangle </a:t>
            </a:r>
            <a:r>
              <a:rPr lang="en-US" sz="2000" i="1" dirty="0"/>
              <a:t>B</a:t>
            </a:r>
            <a:r>
              <a:rPr lang="en-US" sz="2000" i="1" baseline="-25000" dirty="0"/>
              <a:t>k </a:t>
            </a:r>
            <a:endParaRPr lang="en-US" sz="2000" i="1" dirty="0"/>
          </a:p>
          <a:p>
            <a:pPr lvl="2"/>
            <a:r>
              <a:rPr lang="en-US" sz="2000" dirty="0"/>
              <a:t>		(</a:t>
            </a:r>
            <a:r>
              <a:rPr lang="en-US" sz="2000" i="1" dirty="0"/>
              <a:t>n</a:t>
            </a:r>
            <a:r>
              <a:rPr lang="en-US" sz="2000" baseline="-25000" dirty="0"/>
              <a:t>1</a:t>
            </a:r>
            <a:r>
              <a:rPr lang="en-US" sz="2000" dirty="0"/>
              <a:t>, </a:t>
            </a:r>
            <a:r>
              <a:rPr lang="en-US" sz="2000" i="1" dirty="0"/>
              <a:t>n</a:t>
            </a:r>
            <a:r>
              <a:rPr lang="en-US" sz="2000" baseline="-25000" dirty="0"/>
              <a:t>2</a:t>
            </a:r>
            <a:r>
              <a:rPr lang="en-US" sz="2000" dirty="0"/>
              <a:t>, </a:t>
            </a:r>
            <a:r>
              <a:rPr lang="en-US" sz="2000" i="1" dirty="0"/>
              <a:t>n</a:t>
            </a:r>
            <a:r>
              <a:rPr lang="en-US" sz="2000" baseline="-25000" dirty="0"/>
              <a:t>3</a:t>
            </a:r>
            <a:r>
              <a:rPr lang="en-US" sz="2000" dirty="0"/>
              <a:t>, …) ~ Multinomial(</a:t>
            </a:r>
            <a:r>
              <a:rPr lang="en-US" sz="2000" i="1" dirty="0"/>
              <a:t>N;</a:t>
            </a:r>
            <a:r>
              <a:rPr lang="en-US" sz="2000" dirty="0"/>
              <a:t> </a:t>
            </a:r>
            <a:r>
              <a:rPr lang="en-US" sz="2000" i="1" dirty="0"/>
              <a:t>p</a:t>
            </a:r>
            <a:r>
              <a:rPr lang="en-US" sz="2000" baseline="-25000" dirty="0"/>
              <a:t>1</a:t>
            </a:r>
            <a:r>
              <a:rPr lang="en-US" sz="2000" dirty="0"/>
              <a:t>, </a:t>
            </a:r>
            <a:r>
              <a:rPr lang="en-US" sz="2000" i="1" dirty="0"/>
              <a:t>p</a:t>
            </a:r>
            <a:r>
              <a:rPr lang="en-US" sz="2000" baseline="-25000" dirty="0"/>
              <a:t>2</a:t>
            </a:r>
            <a:r>
              <a:rPr lang="en-US" sz="2000" dirty="0"/>
              <a:t>, </a:t>
            </a:r>
            <a:r>
              <a:rPr lang="en-US" sz="2000" i="1" dirty="0"/>
              <a:t>p</a:t>
            </a:r>
            <a:r>
              <a:rPr lang="en-US" sz="2000" baseline="-25000" dirty="0"/>
              <a:t>3</a:t>
            </a:r>
            <a:r>
              <a:rPr lang="en-US" sz="2000" dirty="0"/>
              <a:t>, …)</a:t>
            </a:r>
          </a:p>
          <a:p>
            <a:pPr marL="800100" lvl="2" indent="-342900">
              <a:buFont typeface="Courier New" panose="02070309020205020404" pitchFamily="49" charset="0"/>
              <a:buChar char="o"/>
            </a:pPr>
            <a:r>
              <a:rPr lang="en-US" sz="2000" dirty="0"/>
              <a:t>For each </a:t>
            </a:r>
            <a:r>
              <a:rPr lang="en-US" sz="2000" i="1" dirty="0"/>
              <a:t>k</a:t>
            </a:r>
            <a:r>
              <a:rPr lang="en-US" sz="2000" dirty="0"/>
              <a:t>, generate </a:t>
            </a:r>
            <a:r>
              <a:rPr lang="en-US" sz="2000" i="1" dirty="0"/>
              <a:t>n</a:t>
            </a:r>
            <a:r>
              <a:rPr lang="en-US" sz="2000" i="1" baseline="-25000" dirty="0"/>
              <a:t>k</a:t>
            </a:r>
            <a:r>
              <a:rPr lang="en-US" sz="2000" dirty="0"/>
              <a:t> vectors uniformly distributed in </a:t>
            </a:r>
            <a:r>
              <a:rPr lang="en-US" sz="2000" i="1" dirty="0"/>
              <a:t>B</a:t>
            </a:r>
            <a:r>
              <a:rPr lang="en-US" sz="2000" i="1" baseline="-25000" dirty="0"/>
              <a:t>k </a:t>
            </a:r>
          </a:p>
          <a:p>
            <a:pPr lvl="2"/>
            <a:endParaRPr lang="en-US" sz="2000" dirty="0"/>
          </a:p>
          <a:p>
            <a:r>
              <a:rPr lang="en-US" sz="2000" dirty="0"/>
              <a:t>The synthetic data is the collection of the above vectors, with </a:t>
            </a:r>
            <a:r>
              <a:rPr lang="en-US" sz="2000" i="1" dirty="0"/>
              <a:t>n</a:t>
            </a:r>
            <a:r>
              <a:rPr lang="en-US" sz="2000" baseline="-25000" dirty="0"/>
              <a:t>1</a:t>
            </a:r>
            <a:r>
              <a:rPr lang="en-US" sz="2000" dirty="0"/>
              <a:t>+ </a:t>
            </a:r>
            <a:r>
              <a:rPr lang="en-US" sz="2000" i="1" dirty="0"/>
              <a:t>n</a:t>
            </a:r>
            <a:r>
              <a:rPr lang="en-US" sz="2000" baseline="-25000" dirty="0"/>
              <a:t>2</a:t>
            </a:r>
            <a:r>
              <a:rPr lang="en-US" sz="2000" dirty="0"/>
              <a:t> + </a:t>
            </a:r>
            <a:r>
              <a:rPr lang="en-US" sz="2000" i="1" dirty="0"/>
              <a:t>n</a:t>
            </a:r>
            <a:r>
              <a:rPr lang="en-US" sz="2000" baseline="-25000" dirty="0"/>
              <a:t>3</a:t>
            </a:r>
            <a:r>
              <a:rPr lang="en-US" sz="2000" dirty="0"/>
              <a:t> + … = </a:t>
            </a:r>
            <a:r>
              <a:rPr lang="en-US" sz="2000" i="1" dirty="0"/>
              <a:t>N</a:t>
            </a:r>
            <a:r>
              <a:rPr lang="en-US" sz="2000" dirty="0"/>
              <a:t>.</a:t>
            </a:r>
          </a:p>
          <a:p>
            <a:pPr marL="342900" indent="-342900">
              <a:buFont typeface="Wingdings" panose="05000000000000000000" pitchFamily="2" charset="2"/>
              <a:buChar char="§"/>
            </a:pPr>
            <a:endParaRPr lang="en-US" sz="2400" dirty="0"/>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7</a:t>
            </a:fld>
            <a:endParaRPr lang="en-US"/>
          </a:p>
        </p:txBody>
      </p:sp>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74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Why is NoGAN so fast?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761799" y="1792545"/>
            <a:ext cx="10381205" cy="4738884"/>
          </a:xfrm>
        </p:spPr>
        <p:txBody>
          <a:bodyPr>
            <a:normAutofit/>
          </a:bodyPr>
          <a:lstStyle/>
          <a:p>
            <a:pPr marL="342900" indent="-342900">
              <a:buFont typeface="Wingdings" panose="05000000000000000000" pitchFamily="2" charset="2"/>
              <a:buChar char="§"/>
            </a:pPr>
            <a:r>
              <a:rPr lang="en-US" sz="2400" dirty="0"/>
              <a:t>The training set data is visited only once, sequentially, as follows.</a:t>
            </a:r>
          </a:p>
          <a:p>
            <a:pPr marL="342900" indent="-342900">
              <a:buFont typeface="Wingdings" panose="05000000000000000000" pitchFamily="2" charset="2"/>
              <a:buChar char="§"/>
            </a:pPr>
            <a:r>
              <a:rPr lang="en-US" sz="2400" dirty="0"/>
              <a:t>For each observation in the training set:</a:t>
            </a:r>
          </a:p>
          <a:p>
            <a:pPr marL="800100" lvl="2" indent="-342900">
              <a:buFont typeface="Courier New" panose="02070309020205020404" pitchFamily="49" charset="0"/>
              <a:buChar char="o"/>
            </a:pPr>
            <a:r>
              <a:rPr lang="en-US" sz="2000" dirty="0"/>
              <a:t>Create a new static hyperrectangle if the current observation is not in any hyperrectangle built so far, and set the number of observations to 1 for that hyperrectangle</a:t>
            </a:r>
          </a:p>
          <a:p>
            <a:pPr marL="800100" lvl="2" indent="-342900">
              <a:buFont typeface="Courier New" panose="02070309020205020404" pitchFamily="49" charset="0"/>
              <a:buChar char="o"/>
            </a:pPr>
            <a:r>
              <a:rPr lang="en-US" sz="2000" dirty="0"/>
              <a:t>Otherwise increase by 1 the observation count for the corresponding hyperrectangle</a:t>
            </a:r>
          </a:p>
          <a:p>
            <a:pPr marL="342900" indent="-342900">
              <a:buFont typeface="Wingdings" panose="05000000000000000000" pitchFamily="2" charset="2"/>
              <a:buChar char="§"/>
            </a:pPr>
            <a:r>
              <a:rPr lang="en-US" sz="2400" dirty="0"/>
              <a:t>The hyperrectangle structure is a key-value pair table</a:t>
            </a:r>
          </a:p>
          <a:p>
            <a:pPr marL="800100" lvl="2" indent="-342900">
              <a:buFont typeface="Courier New" panose="02070309020205020404" pitchFamily="49" charset="0"/>
              <a:buChar char="o"/>
            </a:pPr>
            <a:r>
              <a:rPr lang="en-US" sz="2000" dirty="0"/>
              <a:t>The key is the coordinate vector of the hyperrectangle in the feature space</a:t>
            </a:r>
          </a:p>
          <a:p>
            <a:pPr marL="800100" lvl="2" indent="-342900">
              <a:buFont typeface="Courier New" panose="02070309020205020404" pitchFamily="49" charset="0"/>
              <a:buChar char="o"/>
            </a:pPr>
            <a:r>
              <a:rPr lang="en-US" sz="2000" dirty="0"/>
              <a:t>The value is the number of training set observations in that hyperrectangle</a:t>
            </a:r>
          </a:p>
          <a:p>
            <a:pPr marL="342900" indent="-342900">
              <a:buFont typeface="Wingdings" panose="05000000000000000000" pitchFamily="2" charset="2"/>
              <a:buChar char="§"/>
            </a:pPr>
            <a:r>
              <a:rPr lang="en-US" sz="2400" dirty="0"/>
              <a:t>Categorical features are efficiently handled with </a:t>
            </a:r>
            <a:r>
              <a:rPr lang="en-US" sz="2400" b="1" dirty="0"/>
              <a:t>smart encoding</a:t>
            </a:r>
          </a:p>
          <a:p>
            <a:pPr marL="342900" indent="-342900">
              <a:buFont typeface="Wingdings" panose="05000000000000000000" pitchFamily="2" charset="2"/>
              <a:buChar char="§"/>
            </a:pPr>
            <a:endParaRPr lang="en-US" sz="2400" dirty="0"/>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8</a:t>
            </a:fld>
            <a:endParaRPr lang="en-US"/>
          </a:p>
        </p:txBody>
      </p:sp>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14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BB26-80A2-8BBD-AD4E-096E08505D90}"/>
              </a:ext>
            </a:extLst>
          </p:cNvPr>
          <p:cNvSpPr>
            <a:spLocks noGrp="1"/>
          </p:cNvSpPr>
          <p:nvPr>
            <p:ph type="title"/>
          </p:nvPr>
        </p:nvSpPr>
        <p:spPr>
          <a:xfrm>
            <a:off x="761801" y="858983"/>
            <a:ext cx="10380573" cy="675904"/>
          </a:xfrm>
        </p:spPr>
        <p:txBody>
          <a:bodyPr>
            <a:normAutofit fontScale="90000"/>
          </a:bodyPr>
          <a:lstStyle/>
          <a:p>
            <a:r>
              <a:rPr lang="en-US" dirty="0"/>
              <a:t>Smart Encoding of Categorical Features </a:t>
            </a:r>
          </a:p>
        </p:txBody>
      </p:sp>
      <p:sp>
        <p:nvSpPr>
          <p:cNvPr id="3" name="Content Placeholder 2">
            <a:extLst>
              <a:ext uri="{FF2B5EF4-FFF2-40B4-BE49-F238E27FC236}">
                <a16:creationId xmlns:a16="http://schemas.microsoft.com/office/drawing/2014/main" id="{9C830E82-AB9B-79AD-8BA2-E6C98D4199AC}"/>
              </a:ext>
            </a:extLst>
          </p:cNvPr>
          <p:cNvSpPr>
            <a:spLocks noGrp="1"/>
          </p:cNvSpPr>
          <p:nvPr>
            <p:ph idx="1"/>
          </p:nvPr>
        </p:nvSpPr>
        <p:spPr>
          <a:xfrm>
            <a:off x="5146158" y="1863879"/>
            <a:ext cx="6143624" cy="4684459"/>
          </a:xfrm>
        </p:spPr>
        <p:txBody>
          <a:bodyPr>
            <a:normAutofit/>
          </a:bodyPr>
          <a:lstStyle/>
          <a:p>
            <a:pPr marL="342900" indent="-342900">
              <a:buFont typeface="Wingdings" panose="05000000000000000000" pitchFamily="2" charset="2"/>
              <a:buChar char="§"/>
            </a:pPr>
            <a:r>
              <a:rPr lang="en-US" sz="2400" dirty="0"/>
              <a:t>Create new codes sequentially as you browse the training set. </a:t>
            </a:r>
          </a:p>
          <a:p>
            <a:pPr marL="342900" indent="-342900">
              <a:buFont typeface="Wingdings" panose="05000000000000000000" pitchFamily="2" charset="2"/>
              <a:buChar char="§"/>
            </a:pPr>
            <a:r>
              <a:rPr lang="en-US" sz="2400" dirty="0"/>
              <a:t>Aggregate codes with few observations into bundles.</a:t>
            </a:r>
          </a:p>
          <a:p>
            <a:pPr marL="342900" indent="-342900">
              <a:buFont typeface="Wingdings" panose="05000000000000000000" pitchFamily="2" charset="2"/>
              <a:buChar char="§"/>
            </a:pPr>
            <a:r>
              <a:rPr lang="en-US" sz="2400" dirty="0"/>
              <a:t>Create two </a:t>
            </a:r>
            <a:r>
              <a:rPr lang="en-US" sz="2400" b="1" dirty="0"/>
              <a:t>key-value mappings</a:t>
            </a:r>
            <a:r>
              <a:rPr lang="en-US" sz="2400" dirty="0"/>
              <a:t>. Ex:</a:t>
            </a:r>
          </a:p>
          <a:p>
            <a:pPr marL="800100" lvl="2" indent="-342900">
              <a:buFont typeface="Courier New" panose="02070309020205020404" pitchFamily="49" charset="0"/>
              <a:buChar char="o"/>
            </a:pPr>
            <a:r>
              <a:rPr lang="en-US" sz="2000" dirty="0"/>
              <a:t>Category_to_Code[‘M’, ‘Northwest’] = 5</a:t>
            </a:r>
          </a:p>
          <a:p>
            <a:pPr marL="800100" lvl="2" indent="-342900">
              <a:buFont typeface="Courier New" panose="02070309020205020404" pitchFamily="49" charset="0"/>
              <a:buChar char="o"/>
            </a:pPr>
            <a:r>
              <a:rPr lang="en-US" sz="2000" dirty="0"/>
              <a:t>Code_to_category[5] = [‘M’, ‘Northwest’]</a:t>
            </a:r>
          </a:p>
          <a:p>
            <a:pPr marL="342900" indent="-342900">
              <a:buFont typeface="Wingdings" panose="05000000000000000000" pitchFamily="2" charset="2"/>
              <a:buChar char="§"/>
            </a:pPr>
            <a:r>
              <a:rPr lang="en-US" sz="2400" dirty="0"/>
              <a:t>Replace the categorical features by the newly created feature, “Code”.</a:t>
            </a:r>
          </a:p>
          <a:p>
            <a:pPr marL="342900" indent="-342900">
              <a:buFont typeface="Wingdings" panose="05000000000000000000" pitchFamily="2" charset="2"/>
              <a:buChar char="§"/>
            </a:pPr>
            <a:r>
              <a:rPr lang="en-US" sz="2400" dirty="0"/>
              <a:t>Number of codes ≤ number of obs. </a:t>
            </a:r>
          </a:p>
        </p:txBody>
      </p:sp>
      <p:sp>
        <p:nvSpPr>
          <p:cNvPr id="4" name="Footer Placeholder 3">
            <a:extLst>
              <a:ext uri="{FF2B5EF4-FFF2-40B4-BE49-F238E27FC236}">
                <a16:creationId xmlns:a16="http://schemas.microsoft.com/office/drawing/2014/main" id="{854F714B-6928-FF0D-C329-5EDCF99C0720}"/>
              </a:ext>
            </a:extLst>
          </p:cNvPr>
          <p:cNvSpPr>
            <a:spLocks noGrp="1"/>
          </p:cNvSpPr>
          <p:nvPr>
            <p:ph type="ftr" sz="quarter" idx="11"/>
          </p:nvPr>
        </p:nvSpPr>
        <p:spPr/>
        <p:txBody>
          <a:bodyPr/>
          <a:lstStyle/>
          <a:p>
            <a:r>
              <a:rPr lang="en-US" dirty="0"/>
              <a:t>MLtechniques.com - NoGAN Synthesizer, by Vincent Granville</a:t>
            </a:r>
          </a:p>
        </p:txBody>
      </p:sp>
      <p:sp>
        <p:nvSpPr>
          <p:cNvPr id="5" name="Slide Number Placeholder 4">
            <a:extLst>
              <a:ext uri="{FF2B5EF4-FFF2-40B4-BE49-F238E27FC236}">
                <a16:creationId xmlns:a16="http://schemas.microsoft.com/office/drawing/2014/main" id="{37AD9B6E-F167-9BF2-FB3C-1D01DA1AA0D8}"/>
              </a:ext>
            </a:extLst>
          </p:cNvPr>
          <p:cNvSpPr>
            <a:spLocks noGrp="1"/>
          </p:cNvSpPr>
          <p:nvPr>
            <p:ph type="sldNum" sz="quarter" idx="12"/>
          </p:nvPr>
        </p:nvSpPr>
        <p:spPr/>
        <p:txBody>
          <a:bodyPr/>
          <a:lstStyle/>
          <a:p>
            <a:fld id="{B4A918BC-4D43-4B42-B3C0-E7EBE25E6AF0}" type="slidenum">
              <a:rPr lang="en-US" smtClean="0"/>
              <a:t>9</a:t>
            </a:fld>
            <a:endParaRPr lang="en-US"/>
          </a:p>
        </p:txBody>
      </p:sp>
      <p:cxnSp>
        <p:nvCxnSpPr>
          <p:cNvPr id="10" name="Straight Connector 9">
            <a:extLst>
              <a:ext uri="{FF2B5EF4-FFF2-40B4-BE49-F238E27FC236}">
                <a16:creationId xmlns:a16="http://schemas.microsoft.com/office/drawing/2014/main" id="{64D7B791-6A1D-C435-93CD-1684C25228C8}"/>
              </a:ext>
            </a:extLst>
          </p:cNvPr>
          <p:cNvCxnSpPr>
            <a:cxnSpLocks/>
          </p:cNvCxnSpPr>
          <p:nvPr/>
        </p:nvCxnSpPr>
        <p:spPr>
          <a:xfrm flipH="1" flipV="1">
            <a:off x="761799" y="1534887"/>
            <a:ext cx="10381205" cy="27213"/>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3645CAE-5BBC-B283-C866-8210C5A754EF}"/>
              </a:ext>
            </a:extLst>
          </p:cNvPr>
          <p:cNvPicPr>
            <a:picLocks noChangeAspect="1"/>
          </p:cNvPicPr>
          <p:nvPr/>
        </p:nvPicPr>
        <p:blipFill>
          <a:blip r:embed="rId2"/>
          <a:stretch>
            <a:fillRect/>
          </a:stretch>
        </p:blipFill>
        <p:spPr>
          <a:xfrm>
            <a:off x="858676" y="1889478"/>
            <a:ext cx="3713324" cy="4539839"/>
          </a:xfrm>
          <a:prstGeom prst="rect">
            <a:avLst/>
          </a:prstGeom>
        </p:spPr>
      </p:pic>
    </p:spTree>
    <p:extLst>
      <p:ext uri="{BB962C8B-B14F-4D97-AF65-F5344CB8AC3E}">
        <p14:creationId xmlns:p14="http://schemas.microsoft.com/office/powerpoint/2010/main" val="1671946384"/>
      </p:ext>
    </p:extLst>
  </p:cSld>
  <p:clrMapOvr>
    <a:masterClrMapping/>
  </p:clrMapOvr>
</p:sld>
</file>

<file path=ppt/theme/theme1.xml><?xml version="1.0" encoding="utf-8"?>
<a:theme xmlns:a="http://schemas.openxmlformats.org/drawingml/2006/main" name="BevelVTI">
  <a:themeElements>
    <a:clrScheme name="AnalogousFromRegularSeedRightStep">
      <a:dk1>
        <a:srgbClr val="000000"/>
      </a:dk1>
      <a:lt1>
        <a:srgbClr val="FFFFFF"/>
      </a:lt1>
      <a:dk2>
        <a:srgbClr val="223A3D"/>
      </a:dk2>
      <a:lt2>
        <a:srgbClr val="E2E8E8"/>
      </a:lt2>
      <a:accent1>
        <a:srgbClr val="E73429"/>
      </a:accent1>
      <a:accent2>
        <a:srgbClr val="D57117"/>
      </a:accent2>
      <a:accent3>
        <a:srgbClr val="B4A420"/>
      </a:accent3>
      <a:accent4>
        <a:srgbClr val="80B113"/>
      </a:accent4>
      <a:accent5>
        <a:srgbClr val="4AB821"/>
      </a:accent5>
      <a:accent6>
        <a:srgbClr val="14BC2C"/>
      </a:accent6>
      <a:hlink>
        <a:srgbClr val="329096"/>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2957</TotalTime>
  <Words>1529</Words>
  <Application>Microsoft Office PowerPoint</Application>
  <PresentationFormat>Widescreen</PresentationFormat>
  <Paragraphs>161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Bierstadt</vt:lpstr>
      <vt:lpstr>Calibri</vt:lpstr>
      <vt:lpstr>Courier New</vt:lpstr>
      <vt:lpstr>Wingdings</vt:lpstr>
      <vt:lpstr>BevelVTI</vt:lpstr>
      <vt:lpstr>NoGAN: New Generation of Synthetic Data  Vincent Granville, PhD Chief AI Scientist  MLtechniques.com vincentg@mltechniques.com</vt:lpstr>
      <vt:lpstr>What is Synthetic Data?</vt:lpstr>
      <vt:lpstr>Techniques for Data Synthetization </vt:lpstr>
      <vt:lpstr>Why NoGAN, and where does it fit? </vt:lpstr>
      <vt:lpstr>GAN: Vendor Comparison </vt:lpstr>
      <vt:lpstr>NoGAN </vt:lpstr>
      <vt:lpstr>NoGAN Algorithm in a Nutshell </vt:lpstr>
      <vt:lpstr>Why is NoGAN so fast? </vt:lpstr>
      <vt:lpstr>Smart Encoding of Categorical Features </vt:lpstr>
      <vt:lpstr>Cross-validation with Holdout Method </vt:lpstr>
      <vt:lpstr>Best Evaluation Metric </vt:lpstr>
      <vt:lpstr>NoGAN Visual Evaluation – Scatterplots  </vt:lpstr>
      <vt:lpstr>NoGAN Visual Evaluation – Histograms  </vt:lpstr>
      <vt:lpstr>NoGAN – Multivariate ECDF scatterplot </vt:lpstr>
      <vt:lpstr>NoGAN Hyperparameters, Auto-tuning </vt:lpstr>
      <vt:lpstr>Gaussian NoGAN – Telecom Dataset</vt:lpstr>
      <vt:lpstr>Gaussian NoGAN (Cont.) </vt:lpstr>
      <vt:lpstr>NoGAN Enhancements</vt:lpstr>
      <vt:lpstr>Acknowledgements &amp;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NoGAN: The Next Generation of Data Synthesizer</dc:title>
  <dc:creator>vincent granville</dc:creator>
  <cp:lastModifiedBy>vincent granville</cp:lastModifiedBy>
  <cp:revision>69</cp:revision>
  <dcterms:created xsi:type="dcterms:W3CDTF">2023-09-24T17:23:09Z</dcterms:created>
  <dcterms:modified xsi:type="dcterms:W3CDTF">2023-09-26T18:40:35Z</dcterms:modified>
</cp:coreProperties>
</file>