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v>Charging time</c:v>
          </c:tx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Sheet1!$C$2:$H$2</c:f>
              <c:strCache>
                <c:ptCount val="6"/>
                <c:pt idx="0">
                  <c:v>Home AC</c:v>
                </c:pt>
                <c:pt idx="1">
                  <c:v>Slow AC</c:v>
                </c:pt>
                <c:pt idx="2">
                  <c:v>Fast DC</c:v>
                </c:pt>
                <c:pt idx="3">
                  <c:v>Super fast DC</c:v>
                </c:pt>
                <c:pt idx="4">
                  <c:v>Battery swapping</c:v>
                </c:pt>
                <c:pt idx="5">
                  <c:v>Induction</c:v>
                </c:pt>
              </c:strCache>
            </c:strRef>
          </c:cat>
          <c:val>
            <c:numRef>
              <c:f>Sheet1!$C$3:$H$3</c:f>
              <c:numCache>
                <c:formatCode>General</c:formatCode>
                <c:ptCount val="6"/>
                <c:pt idx="0">
                  <c:v>330.0</c:v>
                </c:pt>
                <c:pt idx="1">
                  <c:v>164.0</c:v>
                </c:pt>
                <c:pt idx="2">
                  <c:v>19.0</c:v>
                </c:pt>
                <c:pt idx="3">
                  <c:v>5.0</c:v>
                </c:pt>
                <c:pt idx="4">
                  <c:v>5.0</c:v>
                </c:pt>
                <c:pt idx="5">
                  <c:v>240.0</c:v>
                </c:pt>
              </c:numCache>
            </c:numRef>
          </c:val>
        </c:ser>
        <c:ser>
          <c:idx val="1"/>
          <c:order val="1"/>
          <c:tx>
            <c:v>Initial Cost</c:v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cat>
            <c:strRef>
              <c:f>Sheet1!$C$2:$H$2</c:f>
              <c:strCache>
                <c:ptCount val="6"/>
                <c:pt idx="0">
                  <c:v>Home AC</c:v>
                </c:pt>
                <c:pt idx="1">
                  <c:v>Slow AC</c:v>
                </c:pt>
                <c:pt idx="2">
                  <c:v>Fast DC</c:v>
                </c:pt>
                <c:pt idx="3">
                  <c:v>Super fast DC</c:v>
                </c:pt>
                <c:pt idx="4">
                  <c:v>Battery swapping</c:v>
                </c:pt>
                <c:pt idx="5">
                  <c:v>Induction</c:v>
                </c:pt>
              </c:strCache>
            </c:strRef>
          </c:cat>
          <c:val>
            <c:numRef>
              <c:f>Sheet1!$C$4:$H$4</c:f>
              <c:numCache>
                <c:formatCode>General</c:formatCode>
                <c:ptCount val="6"/>
                <c:pt idx="0">
                  <c:v>0.5</c:v>
                </c:pt>
                <c:pt idx="1">
                  <c:v>4.0</c:v>
                </c:pt>
                <c:pt idx="2">
                  <c:v>95.0</c:v>
                </c:pt>
                <c:pt idx="3">
                  <c:v>125.0</c:v>
                </c:pt>
                <c:pt idx="4">
                  <c:v>300.0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v>Availability</c:v>
          </c:tx>
          <c:spPr>
            <a:ln>
              <a:solidFill>
                <a:srgbClr val="83C93C"/>
              </a:solidFill>
            </a:ln>
          </c:spPr>
          <c:marker>
            <c:symbol val="none"/>
          </c:marker>
          <c:cat>
            <c:strRef>
              <c:f>Sheet1!$C$2:$H$2</c:f>
              <c:strCache>
                <c:ptCount val="6"/>
                <c:pt idx="0">
                  <c:v>Home AC</c:v>
                </c:pt>
                <c:pt idx="1">
                  <c:v>Slow AC</c:v>
                </c:pt>
                <c:pt idx="2">
                  <c:v>Fast DC</c:v>
                </c:pt>
                <c:pt idx="3">
                  <c:v>Super fast DC</c:v>
                </c:pt>
                <c:pt idx="4">
                  <c:v>Battery swapping</c:v>
                </c:pt>
                <c:pt idx="5">
                  <c:v>Induction</c:v>
                </c:pt>
              </c:strCache>
            </c:strRef>
          </c:cat>
          <c:val>
            <c:numRef>
              <c:f>Sheet1!$C$5:$H$5</c:f>
              <c:numCache>
                <c:formatCode>General</c:formatCode>
                <c:ptCount val="6"/>
                <c:pt idx="0">
                  <c:v>200.0</c:v>
                </c:pt>
                <c:pt idx="1">
                  <c:v>160.0</c:v>
                </c:pt>
                <c:pt idx="2">
                  <c:v>40.0</c:v>
                </c:pt>
                <c:pt idx="3">
                  <c:v>0.0</c:v>
                </c:pt>
                <c:pt idx="4">
                  <c:v>0.5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v>Power</c:v>
          </c:tx>
          <c:spPr>
            <a:ln>
              <a:solidFill>
                <a:srgbClr val="3366FF"/>
              </a:solidFill>
            </a:ln>
          </c:spPr>
          <c:marker>
            <c:symbol val="none"/>
          </c:marker>
          <c:cat>
            <c:strRef>
              <c:f>Sheet1!$C$2:$H$2</c:f>
              <c:strCache>
                <c:ptCount val="6"/>
                <c:pt idx="0">
                  <c:v>Home AC</c:v>
                </c:pt>
                <c:pt idx="1">
                  <c:v>Slow AC</c:v>
                </c:pt>
                <c:pt idx="2">
                  <c:v>Fast DC</c:v>
                </c:pt>
                <c:pt idx="3">
                  <c:v>Super fast DC</c:v>
                </c:pt>
                <c:pt idx="4">
                  <c:v>Battery swapping</c:v>
                </c:pt>
                <c:pt idx="5">
                  <c:v>Induction</c:v>
                </c:pt>
              </c:strCache>
            </c:strRef>
          </c:cat>
          <c:val>
            <c:numRef>
              <c:f>Sheet1!$C$6:$H$6</c:f>
              <c:numCache>
                <c:formatCode>General</c:formatCode>
                <c:ptCount val="6"/>
                <c:pt idx="0">
                  <c:v>4.0</c:v>
                </c:pt>
                <c:pt idx="1">
                  <c:v>7.0</c:v>
                </c:pt>
                <c:pt idx="2">
                  <c:v>63.0</c:v>
                </c:pt>
                <c:pt idx="3">
                  <c:v>250.0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93416"/>
        <c:axId val="2295768"/>
      </c:radarChart>
      <c:catAx>
        <c:axId val="2293416"/>
        <c:scaling>
          <c:orientation val="minMax"/>
        </c:scaling>
        <c:delete val="0"/>
        <c:axPos val="b"/>
        <c:majorGridlines/>
        <c:majorTickMark val="none"/>
        <c:minorTickMark val="none"/>
        <c:tickLblPos val="nextTo"/>
        <c:txPr>
          <a:bodyPr/>
          <a:lstStyle/>
          <a:p>
            <a:pPr>
              <a:defRPr>
                <a:latin typeface="Helvetica Light"/>
              </a:defRPr>
            </a:pPr>
            <a:endParaRPr lang="en-US"/>
          </a:p>
        </c:txPr>
        <c:crossAx val="2295768"/>
        <c:crosses val="autoZero"/>
        <c:auto val="1"/>
        <c:lblAlgn val="ctr"/>
        <c:lblOffset val="100"/>
        <c:noMultiLvlLbl val="0"/>
      </c:catAx>
      <c:valAx>
        <c:axId val="2295768"/>
        <c:scaling>
          <c:orientation val="minMax"/>
        </c:scaling>
        <c:delete val="0"/>
        <c:axPos val="l"/>
        <c:majorGridlines>
          <c:spPr>
            <a:ln cap="sq">
              <a:prstDash val="sysDot"/>
              <a:bevel/>
              <a:headEnd type="none"/>
              <a:tailEnd type="oval" w="sm" len="sm"/>
            </a:ln>
          </c:spPr>
        </c:majorGridlines>
        <c:numFmt formatCode="General" sourceLinked="1"/>
        <c:majorTickMark val="none"/>
        <c:minorTickMark val="none"/>
        <c:tickLblPos val="nextTo"/>
        <c:spPr>
          <a:ln cap="rnd">
            <a:prstDash val="sysDot"/>
            <a:round/>
          </a:ln>
        </c:spPr>
        <c:txPr>
          <a:bodyPr/>
          <a:lstStyle/>
          <a:p>
            <a:pPr>
              <a:defRPr>
                <a:latin typeface="Helvetica Light"/>
              </a:defRPr>
            </a:pPr>
            <a:endParaRPr lang="en-US"/>
          </a:p>
        </c:txPr>
        <c:crossAx val="2293416"/>
        <c:crosses val="autoZero"/>
        <c:crossBetween val="between"/>
      </c:valAx>
      <c:spPr>
        <a:ln w="3175" cap="rnd" cmpd="sng">
          <a:prstDash val="sysDot"/>
          <a:bevel/>
        </a:ln>
      </c:spPr>
    </c:plotArea>
    <c:legend>
      <c:legendPos val="r"/>
      <c:layout>
        <c:manualLayout>
          <c:xMode val="edge"/>
          <c:yMode val="edge"/>
          <c:x val="0.755598811203554"/>
          <c:y val="0.40110138643493"/>
          <c:w val="0.13926282143784"/>
          <c:h val="0.221493607645921"/>
        </c:manualLayout>
      </c:layout>
      <c:overlay val="0"/>
      <c:txPr>
        <a:bodyPr/>
        <a:lstStyle/>
        <a:p>
          <a:pPr>
            <a:defRPr>
              <a:latin typeface="Helvetica Light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5514-8418-DB4E-94F3-AE76B05B8BEB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25D5-7D34-9B48-ACCD-3769CFFB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1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5514-8418-DB4E-94F3-AE76B05B8BEB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25D5-7D34-9B48-ACCD-3769CFFB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2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5514-8418-DB4E-94F3-AE76B05B8BEB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25D5-7D34-9B48-ACCD-3769CFFB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2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5514-8418-DB4E-94F3-AE76B05B8BEB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25D5-7D34-9B48-ACCD-3769CFFB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2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5514-8418-DB4E-94F3-AE76B05B8BEB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25D5-7D34-9B48-ACCD-3769CFFB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6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5514-8418-DB4E-94F3-AE76B05B8BEB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25D5-7D34-9B48-ACCD-3769CFFB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6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5514-8418-DB4E-94F3-AE76B05B8BEB}" type="datetimeFigureOut">
              <a:rPr lang="en-US" smtClean="0"/>
              <a:t>4/13/15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25D5-7D34-9B48-ACCD-3769CFFB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5514-8418-DB4E-94F3-AE76B05B8BEB}" type="datetimeFigureOut">
              <a:rPr lang="en-US" smtClean="0"/>
              <a:t>4/13/15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25D5-7D34-9B48-ACCD-3769CFFB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5514-8418-DB4E-94F3-AE76B05B8BEB}" type="datetimeFigureOut">
              <a:rPr lang="en-US" smtClean="0"/>
              <a:t>4/13/15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25D5-7D34-9B48-ACCD-3769CFFB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5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5514-8418-DB4E-94F3-AE76B05B8BEB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25D5-7D34-9B48-ACCD-3769CFFB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3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5514-8418-DB4E-94F3-AE76B05B8BEB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25D5-7D34-9B48-ACCD-3769CFFB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7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5514-8418-DB4E-94F3-AE76B05B8BEB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525D5-7D34-9B48-ACCD-3769CFFB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4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microsoft.com/office/2007/relationships/hdphoto" Target="../media/hdphoto1.wdp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1292397"/>
              </p:ext>
            </p:extLst>
          </p:nvPr>
        </p:nvGraphicFramePr>
        <p:xfrm>
          <a:off x="-144407" y="1134281"/>
          <a:ext cx="9182063" cy="550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1429" y="295896"/>
            <a:ext cx="7521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 smtClean="0">
                <a:latin typeface="Helvetica"/>
                <a:cs typeface="Helvetica"/>
              </a:rPr>
              <a:t>Attributes of different charging methods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778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3-30 at 9.53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87"/>
            <a:ext cx="4652319" cy="6858000"/>
          </a:xfrm>
          <a:prstGeom prst="rect">
            <a:avLst/>
          </a:prstGeom>
        </p:spPr>
      </p:pic>
      <p:pic>
        <p:nvPicPr>
          <p:cNvPr id="3" name="Picture 2" descr="Screen shot 2015-03-30 at 10.08.13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8" t="1699" r="10737" b="1708"/>
          <a:stretch/>
        </p:blipFill>
        <p:spPr>
          <a:xfrm>
            <a:off x="4639989" y="73974"/>
            <a:ext cx="4504857" cy="3069918"/>
          </a:xfrm>
          <a:prstGeom prst="rect">
            <a:avLst/>
          </a:prstGeom>
        </p:spPr>
      </p:pic>
      <p:pic>
        <p:nvPicPr>
          <p:cNvPr id="4" name="Picture 3" descr="Screen shot 2015-03-30 at 10.10.5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89" y="3693057"/>
            <a:ext cx="4504011" cy="273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9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2408" y="167183"/>
            <a:ext cx="9051592" cy="6504455"/>
            <a:chOff x="92408" y="167183"/>
            <a:chExt cx="9051592" cy="6504455"/>
          </a:xfrm>
        </p:grpSpPr>
        <p:pic>
          <p:nvPicPr>
            <p:cNvPr id="2" name="Picture 1" descr="Screen shot 2015-03-30 at 10.08.13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18" t="22647" r="10737" b="1708"/>
            <a:stretch/>
          </p:blipFill>
          <p:spPr>
            <a:xfrm>
              <a:off x="2223372" y="1824689"/>
              <a:ext cx="4504857" cy="240415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691" y="4950448"/>
              <a:ext cx="3442379" cy="172119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/>
            <a:srcRect t="31438" b="40712"/>
            <a:stretch/>
          </p:blipFill>
          <p:spPr>
            <a:xfrm>
              <a:off x="3403600" y="703494"/>
              <a:ext cx="5740400" cy="112119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607" y="1293443"/>
              <a:ext cx="1637801" cy="163780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9400" y="3673218"/>
              <a:ext cx="1718008" cy="137241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/>
            <a:srcRect l="6337" t="14947" r="6287" b="14975"/>
            <a:stretch/>
          </p:blipFill>
          <p:spPr>
            <a:xfrm>
              <a:off x="4866447" y="5165846"/>
              <a:ext cx="3973935" cy="139815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8"/>
            <a:srcRect l="8314" t="32566" r="6575" b="32837"/>
            <a:stretch/>
          </p:blipFill>
          <p:spPr>
            <a:xfrm>
              <a:off x="3661915" y="4339803"/>
              <a:ext cx="3242706" cy="82604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40800" b="62400" l="5000" r="98667">
                          <a14:foregroundMark x1="36000" y1="50800" x2="36000" y2="50800"/>
                          <a14:foregroundMark x1="40333" y1="48000" x2="40333" y2="48000"/>
                          <a14:foregroundMark x1="25000" y1="47200" x2="25000" y2="47200"/>
                          <a14:foregroundMark x1="17333" y1="48800" x2="17333" y2="48800"/>
                          <a14:foregroundMark x1="54667" y1="56000" x2="54667" y2="56000"/>
                          <a14:foregroundMark x1="60667" y1="57200" x2="60667" y2="57200"/>
                          <a14:foregroundMark x1="68667" y1="51600" x2="68667" y2="51600"/>
                          <a14:foregroundMark x1="77333" y1="49200" x2="77333" y2="49200"/>
                          <a14:foregroundMark x1="76667" y1="43200" x2="76667" y2="43200"/>
                          <a14:foregroundMark x1="84667" y1="47600" x2="84667" y2="47600"/>
                        </a14:backgroundRemoval>
                      </a14:imgEffect>
                    </a14:imgLayer>
                  </a14:imgProps>
                </a:ext>
              </a:extLst>
            </a:blip>
            <a:srcRect t="38350" b="34856"/>
            <a:stretch/>
          </p:blipFill>
          <p:spPr>
            <a:xfrm>
              <a:off x="92408" y="167183"/>
              <a:ext cx="3810000" cy="8507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28229" y="2413073"/>
              <a:ext cx="2315579" cy="854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417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080" t="4805" r="26378" b="4549"/>
          <a:stretch/>
        </p:blipFill>
        <p:spPr>
          <a:xfrm>
            <a:off x="567165" y="542476"/>
            <a:ext cx="2505504" cy="2428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85" y="4518388"/>
            <a:ext cx="4611301" cy="1684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3122" t="11670" r="15135" b="13349"/>
          <a:stretch/>
        </p:blipFill>
        <p:spPr>
          <a:xfrm>
            <a:off x="2922136" y="2282586"/>
            <a:ext cx="2220344" cy="23205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512" y="888634"/>
            <a:ext cx="2723858" cy="22706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30814" t="20251" r="30353" b="21984"/>
          <a:stretch/>
        </p:blipFill>
        <p:spPr>
          <a:xfrm>
            <a:off x="5696312" y="3661708"/>
            <a:ext cx="2465938" cy="242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7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36" y="522111"/>
            <a:ext cx="9177336" cy="596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6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</Words>
  <Application>Microsoft Macintosh PowerPoint</Application>
  <PresentationFormat>On-screen Show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Tralala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Assepoester Deville</dc:creator>
  <cp:lastModifiedBy>Assepoester Deville</cp:lastModifiedBy>
  <cp:revision>9</cp:revision>
  <dcterms:created xsi:type="dcterms:W3CDTF">2015-04-13T02:08:58Z</dcterms:created>
  <dcterms:modified xsi:type="dcterms:W3CDTF">2015-04-13T08:23:07Z</dcterms:modified>
</cp:coreProperties>
</file>