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5656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8684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4528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0305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379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3373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881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1000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1081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7939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100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4352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53038" y="1751526"/>
            <a:ext cx="10225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400" dirty="0" err="1" smtClean="0"/>
              <a:t>Companies</a:t>
            </a:r>
            <a:endParaRPr lang="fr-FR" sz="6400" dirty="0"/>
          </a:p>
        </p:txBody>
      </p:sp>
    </p:spTree>
    <p:extLst>
      <p:ext uri="{BB962C8B-B14F-4D97-AF65-F5344CB8AC3E}">
        <p14:creationId xmlns:p14="http://schemas.microsoft.com/office/powerpoint/2010/main" xmlns="" val="6730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7998"/>
            <a:ext cx="10515600" cy="1325563"/>
          </a:xfrm>
        </p:spPr>
        <p:txBody>
          <a:bodyPr/>
          <a:lstStyle/>
          <a:p>
            <a:pPr algn="ctr"/>
            <a:r>
              <a:rPr lang="fr-FR" dirty="0" err="1" smtClean="0"/>
              <a:t>Better</a:t>
            </a:r>
            <a:r>
              <a:rPr lang="fr-FR" dirty="0"/>
              <a:t> </a:t>
            </a:r>
            <a:r>
              <a:rPr lang="fr-FR" dirty="0" smtClean="0"/>
              <a:t>Place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44740" y="2226369"/>
            <a:ext cx="4488180" cy="4351338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 err="1" smtClean="0"/>
              <a:t>Company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strategy</a:t>
            </a:r>
            <a:endParaRPr lang="fr-FR" dirty="0" smtClean="0"/>
          </a:p>
          <a:p>
            <a:r>
              <a:rPr lang="fr-FR" dirty="0" err="1" smtClean="0"/>
              <a:t>Rely</a:t>
            </a:r>
            <a:r>
              <a:rPr lang="fr-FR" dirty="0" smtClean="0"/>
              <a:t> on </a:t>
            </a:r>
            <a:r>
              <a:rPr lang="fr-FR" dirty="0" err="1" smtClean="0"/>
              <a:t>forecast</a:t>
            </a:r>
            <a:r>
              <a:rPr lang="fr-FR" dirty="0" smtClean="0"/>
              <a:t>: </a:t>
            </a:r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half</a:t>
            </a:r>
            <a:r>
              <a:rPr lang="fr-FR" dirty="0" smtClean="0"/>
              <a:t> of </a:t>
            </a:r>
            <a:r>
              <a:rPr lang="fr-FR" dirty="0" err="1" smtClean="0"/>
              <a:t>Israelian</a:t>
            </a:r>
            <a:r>
              <a:rPr lang="fr-FR" dirty="0" smtClean="0"/>
              <a:t> car </a:t>
            </a:r>
            <a:r>
              <a:rPr lang="fr-FR" dirty="0" err="1" smtClean="0"/>
              <a:t>market</a:t>
            </a:r>
            <a:endParaRPr lang="fr-FR" dirty="0" smtClean="0"/>
          </a:p>
          <a:p>
            <a:r>
              <a:rPr lang="fr-FR" dirty="0" smtClean="0"/>
              <a:t>Lot of money </a:t>
            </a:r>
            <a:r>
              <a:rPr lang="fr-FR" dirty="0" err="1" smtClean="0"/>
              <a:t>spent</a:t>
            </a:r>
            <a:r>
              <a:rPr lang="fr-FR" dirty="0" smtClean="0"/>
              <a:t> on brand promotion</a:t>
            </a:r>
          </a:p>
          <a:p>
            <a:r>
              <a:rPr lang="fr-FR" dirty="0" err="1" smtClean="0"/>
              <a:t>Huge</a:t>
            </a:r>
            <a:r>
              <a:rPr lang="fr-FR" dirty="0" smtClean="0"/>
              <a:t> </a:t>
            </a:r>
            <a:r>
              <a:rPr lang="fr-FR" dirty="0" err="1" smtClean="0"/>
              <a:t>investment</a:t>
            </a:r>
            <a:r>
              <a:rPr lang="fr-FR" dirty="0" smtClean="0"/>
              <a:t> to </a:t>
            </a:r>
            <a:r>
              <a:rPr lang="fr-FR" dirty="0" err="1" smtClean="0"/>
              <a:t>buy</a:t>
            </a:r>
            <a:r>
              <a:rPr lang="fr-FR" dirty="0" smtClean="0"/>
              <a:t> batteries but not on </a:t>
            </a:r>
            <a:r>
              <a:rPr lang="fr-FR" dirty="0" err="1" smtClean="0"/>
              <a:t>cost</a:t>
            </a:r>
            <a:r>
              <a:rPr lang="fr-FR" dirty="0" smtClean="0"/>
              <a:t> </a:t>
            </a:r>
            <a:r>
              <a:rPr lang="fr-FR" dirty="0" err="1" smtClean="0"/>
              <a:t>reduction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200" y="1598721"/>
            <a:ext cx="5036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Start-up in </a:t>
            </a:r>
            <a:r>
              <a:rPr lang="fr-FR" dirty="0" err="1" smtClean="0"/>
              <a:t>Israel</a:t>
            </a:r>
            <a:endParaRPr lang="fr-FR" dirty="0"/>
          </a:p>
          <a:p>
            <a:r>
              <a:rPr lang="fr-FR" dirty="0" err="1" smtClean="0"/>
              <a:t>Battery</a:t>
            </a:r>
            <a:r>
              <a:rPr lang="fr-FR" dirty="0" smtClean="0"/>
              <a:t> </a:t>
            </a:r>
            <a:r>
              <a:rPr lang="fr-FR" dirty="0" err="1" smtClean="0"/>
              <a:t>swapping</a:t>
            </a:r>
            <a:endParaRPr lang="fr-FR" dirty="0" smtClean="0"/>
          </a:p>
          <a:p>
            <a:r>
              <a:rPr lang="fr-FR" dirty="0" err="1" smtClean="0"/>
              <a:t>Successful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market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38200" y="4402038"/>
            <a:ext cx="63322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r>
              <a:rPr lang="fr-FR" sz="2800" dirty="0" smtClean="0"/>
              <a:t>Poor management due to </a:t>
            </a:r>
            <a:r>
              <a:rPr lang="fr-FR" sz="2800" dirty="0" err="1" smtClean="0"/>
              <a:t>excess</a:t>
            </a:r>
            <a:r>
              <a:rPr lang="fr-FR" sz="2800" dirty="0" smtClean="0"/>
              <a:t> of confidence</a:t>
            </a:r>
          </a:p>
          <a:p>
            <a:r>
              <a:rPr lang="fr-FR" sz="2800" dirty="0" smtClean="0"/>
              <a:t>1,400 cars </a:t>
            </a:r>
            <a:r>
              <a:rPr lang="fr-FR" sz="2800" dirty="0" err="1" smtClean="0"/>
              <a:t>sold</a:t>
            </a:r>
            <a:r>
              <a:rPr lang="fr-FR" sz="2800" dirty="0" smtClean="0"/>
              <a:t> for 100,000 </a:t>
            </a:r>
            <a:r>
              <a:rPr lang="fr-FR" sz="2800" dirty="0" err="1" smtClean="0"/>
              <a:t>forecast</a:t>
            </a:r>
            <a:endParaRPr lang="fr-FR" sz="2800" dirty="0"/>
          </a:p>
          <a:p>
            <a:r>
              <a:rPr lang="fr-FR" sz="2800" dirty="0" err="1" smtClean="0"/>
              <a:t>Losses</a:t>
            </a:r>
            <a:r>
              <a:rPr lang="fr-FR" sz="2800" dirty="0" smtClean="0"/>
              <a:t> </a:t>
            </a:r>
            <a:r>
              <a:rPr lang="fr-FR" sz="2800" dirty="0" err="1" smtClean="0"/>
              <a:t>went</a:t>
            </a:r>
            <a:r>
              <a:rPr lang="fr-FR" sz="2800" dirty="0" smtClean="0"/>
              <a:t> to </a:t>
            </a:r>
            <a:r>
              <a:rPr lang="fr-FR" sz="2800" dirty="0" err="1" smtClean="0"/>
              <a:t>bankruptcy</a:t>
            </a:r>
            <a:endParaRPr lang="fr-FR" sz="28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372" y="471465"/>
            <a:ext cx="3785701" cy="8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63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ChargePoint</a:t>
            </a:r>
            <a:endParaRPr lang="fr-FR" dirty="0"/>
          </a:p>
        </p:txBody>
      </p:sp>
      <p:pic>
        <p:nvPicPr>
          <p:cNvPr id="4" name="Image 3" descr="C:\Users\Jacquelin\Desktop\Tsinghua\Spring Semester\GMS\GMS_group5\Case studies\Companies\ChargePoint\Location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192" t="7472" r="5771" b="12908"/>
          <a:stretch/>
        </p:blipFill>
        <p:spPr bwMode="auto">
          <a:xfrm>
            <a:off x="8389620" y="365124"/>
            <a:ext cx="3566160" cy="27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3323649"/>
            <a:ext cx="64846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 err="1" smtClean="0"/>
              <a:t>Company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strategy</a:t>
            </a:r>
            <a:endParaRPr lang="fr-FR" dirty="0" smtClean="0"/>
          </a:p>
          <a:p>
            <a:r>
              <a:rPr lang="fr-FR" dirty="0" smtClean="0"/>
              <a:t>Top of innovation (patents)</a:t>
            </a:r>
          </a:p>
          <a:p>
            <a:r>
              <a:rPr lang="fr-FR" dirty="0" smtClean="0"/>
              <a:t>No </a:t>
            </a:r>
            <a:r>
              <a:rPr lang="fr-FR" dirty="0" err="1" smtClean="0"/>
              <a:t>manufacturing</a:t>
            </a:r>
            <a:r>
              <a:rPr lang="fr-FR" dirty="0" smtClean="0"/>
              <a:t>; </a:t>
            </a:r>
            <a:r>
              <a:rPr lang="fr-FR" dirty="0" err="1" smtClean="0"/>
              <a:t>rely</a:t>
            </a:r>
            <a:r>
              <a:rPr lang="fr-FR" dirty="0" smtClean="0"/>
              <a:t> on </a:t>
            </a:r>
            <a:r>
              <a:rPr lang="fr-FR" dirty="0" err="1" smtClean="0"/>
              <a:t>suppliers</a:t>
            </a:r>
            <a:endParaRPr lang="fr-FR" dirty="0" smtClean="0"/>
          </a:p>
          <a:p>
            <a:r>
              <a:rPr lang="fr-FR" dirty="0" smtClean="0"/>
              <a:t>Focus on service (</a:t>
            </a:r>
            <a:r>
              <a:rPr lang="fr-FR" dirty="0" err="1" smtClean="0"/>
              <a:t>app</a:t>
            </a:r>
            <a:r>
              <a:rPr lang="fr-FR" dirty="0" smtClean="0"/>
              <a:t>, maintenance, installation, </a:t>
            </a:r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optimization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Chargers</a:t>
            </a:r>
            <a:r>
              <a:rPr lang="fr-FR" dirty="0" smtClean="0"/>
              <a:t> </a:t>
            </a:r>
            <a:r>
              <a:rPr lang="fr-FR" dirty="0" err="1" smtClean="0"/>
              <a:t>adapted</a:t>
            </a:r>
            <a:r>
              <a:rPr lang="fr-FR" dirty="0" smtClean="0"/>
              <a:t> to all standards</a:t>
            </a:r>
          </a:p>
          <a:p>
            <a:r>
              <a:rPr lang="fr-FR" dirty="0" err="1" smtClean="0"/>
              <a:t>Rely</a:t>
            </a:r>
            <a:r>
              <a:rPr lang="fr-FR" dirty="0" smtClean="0"/>
              <a:t> on brand image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8200" y="1598721"/>
            <a:ext cx="5036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US </a:t>
            </a:r>
            <a:r>
              <a:rPr lang="fr-FR" dirty="0" err="1" smtClean="0"/>
              <a:t>market</a:t>
            </a:r>
            <a:r>
              <a:rPr lang="fr-FR" dirty="0" smtClean="0"/>
              <a:t>: 70% </a:t>
            </a:r>
            <a:r>
              <a:rPr lang="fr-FR" dirty="0" err="1" smtClean="0"/>
              <a:t>market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endParaRPr lang="fr-FR" dirty="0" smtClean="0"/>
          </a:p>
          <a:p>
            <a:r>
              <a:rPr lang="fr-FR" dirty="0" err="1" smtClean="0"/>
              <a:t>Charging</a:t>
            </a:r>
            <a:r>
              <a:rPr lang="fr-FR" dirty="0" smtClean="0"/>
              <a:t> stations 1,2, </a:t>
            </a:r>
            <a:r>
              <a:rPr lang="fr-FR" dirty="0" err="1" smtClean="0"/>
              <a:t>fast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058150" y="3323649"/>
            <a:ext cx="38976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Very</a:t>
            </a:r>
            <a:r>
              <a:rPr lang="fr-FR" sz="2800" dirty="0"/>
              <a:t> good </a:t>
            </a:r>
            <a:r>
              <a:rPr lang="fr-FR" sz="2800" dirty="0" err="1"/>
              <a:t>reputation</a:t>
            </a:r>
            <a:r>
              <a:rPr lang="fr-FR" sz="2800" dirty="0"/>
              <a:t>, </a:t>
            </a:r>
            <a:r>
              <a:rPr lang="fr-FR" sz="2800" dirty="0" err="1"/>
              <a:t>extremely</a:t>
            </a:r>
            <a:r>
              <a:rPr lang="fr-FR" sz="2800" dirty="0"/>
              <a:t> </a:t>
            </a:r>
            <a:r>
              <a:rPr lang="fr-FR" sz="2800" dirty="0" smtClean="0"/>
              <a:t>visible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Leader in the </a:t>
            </a:r>
            <a:r>
              <a:rPr lang="fr-FR" sz="2800" dirty="0" err="1" smtClean="0"/>
              <a:t>market</a:t>
            </a: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Fast</a:t>
            </a:r>
            <a:r>
              <a:rPr lang="fr-FR" sz="2800" dirty="0" smtClean="0"/>
              <a:t> </a:t>
            </a:r>
            <a:r>
              <a:rPr lang="fr-FR" sz="2800" dirty="0" err="1" smtClean="0"/>
              <a:t>growing</a:t>
            </a:r>
            <a:r>
              <a:rPr lang="fr-FR" sz="2800" dirty="0" smtClean="0"/>
              <a:t> sales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But </a:t>
            </a:r>
            <a:r>
              <a:rPr lang="fr-FR" sz="2800" dirty="0" err="1" smtClean="0"/>
              <a:t>nothing</a:t>
            </a:r>
            <a:r>
              <a:rPr lang="fr-FR" sz="2800" dirty="0" smtClean="0"/>
              <a:t> out of the US</a:t>
            </a:r>
            <a:endParaRPr lang="fr-FR" sz="2800" dirty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" y="365124"/>
            <a:ext cx="4069080" cy="7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81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CHAdeMO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3774390"/>
            <a:ext cx="6484620" cy="3083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 err="1" smtClean="0"/>
              <a:t>Strategy</a:t>
            </a:r>
            <a:endParaRPr lang="fr-FR" b="1" u="sng" dirty="0" smtClean="0"/>
          </a:p>
          <a:p>
            <a:r>
              <a:rPr lang="fr-FR" dirty="0" smtClean="0"/>
              <a:t>First to </a:t>
            </a:r>
            <a:r>
              <a:rPr lang="fr-FR" dirty="0" err="1" smtClean="0"/>
              <a:t>launch</a:t>
            </a:r>
            <a:r>
              <a:rPr lang="fr-FR" dirty="0" smtClean="0"/>
              <a:t> standards and </a:t>
            </a:r>
            <a:r>
              <a:rPr lang="fr-FR" dirty="0" err="1" smtClean="0"/>
              <a:t>adapted</a:t>
            </a:r>
            <a:r>
              <a:rPr lang="fr-FR" dirty="0" smtClean="0"/>
              <a:t> </a:t>
            </a:r>
            <a:r>
              <a:rPr lang="fr-FR" dirty="0" err="1" smtClean="0"/>
              <a:t>EVs</a:t>
            </a:r>
            <a:endParaRPr lang="fr-FR" dirty="0"/>
          </a:p>
          <a:p>
            <a:r>
              <a:rPr lang="fr-FR" dirty="0" smtClean="0"/>
              <a:t>Team up on standard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garantee</a:t>
            </a:r>
            <a:r>
              <a:rPr lang="fr-FR" dirty="0" smtClean="0"/>
              <a:t> </a:t>
            </a:r>
            <a:r>
              <a:rPr lang="fr-FR" dirty="0" err="1" smtClean="0"/>
              <a:t>fierce</a:t>
            </a:r>
            <a:r>
              <a:rPr lang="fr-FR" dirty="0" smtClean="0"/>
              <a:t> </a:t>
            </a:r>
            <a:r>
              <a:rPr lang="fr-FR" dirty="0" err="1" smtClean="0"/>
              <a:t>competition</a:t>
            </a:r>
            <a:r>
              <a:rPr lang="fr-FR" dirty="0" smtClean="0"/>
              <a:t> on innovation and </a:t>
            </a:r>
            <a:r>
              <a:rPr lang="fr-FR" dirty="0" err="1" smtClean="0"/>
              <a:t>price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8200" y="1598721"/>
            <a:ext cx="5196840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Association to </a:t>
            </a:r>
            <a:r>
              <a:rPr lang="fr-FR" dirty="0" err="1" smtClean="0"/>
              <a:t>promote</a:t>
            </a:r>
            <a:r>
              <a:rPr lang="fr-FR" dirty="0" smtClean="0"/>
              <a:t> a </a:t>
            </a:r>
            <a:r>
              <a:rPr lang="fr-FR" dirty="0" err="1" smtClean="0"/>
              <a:t>fast</a:t>
            </a:r>
            <a:r>
              <a:rPr lang="fr-FR" dirty="0" smtClean="0"/>
              <a:t> charger standard</a:t>
            </a:r>
          </a:p>
          <a:p>
            <a:r>
              <a:rPr lang="fr-FR" dirty="0" smtClean="0"/>
              <a:t>At first </a:t>
            </a:r>
            <a:r>
              <a:rPr lang="fr-FR" dirty="0" err="1" smtClean="0"/>
              <a:t>Japan</a:t>
            </a:r>
            <a:r>
              <a:rPr lang="fr-FR" dirty="0" smtClean="0"/>
              <a:t>, </a:t>
            </a:r>
            <a:r>
              <a:rPr lang="fr-FR" dirty="0" err="1" smtClean="0"/>
              <a:t>now</a:t>
            </a:r>
            <a:r>
              <a:rPr lang="fr-FR" dirty="0" smtClean="0"/>
              <a:t> 400 </a:t>
            </a:r>
            <a:r>
              <a:rPr lang="fr-FR" dirty="0" err="1" smtClean="0"/>
              <a:t>members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726680" y="3323649"/>
            <a:ext cx="42291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Overall</a:t>
            </a:r>
            <a:r>
              <a:rPr lang="fr-FR" sz="2800" dirty="0" smtClean="0"/>
              <a:t> </a:t>
            </a:r>
            <a:r>
              <a:rPr lang="fr-FR" sz="2800" dirty="0" err="1" smtClean="0"/>
              <a:t>Leading</a:t>
            </a:r>
            <a:r>
              <a:rPr lang="fr-FR" sz="2800" dirty="0" smtClean="0"/>
              <a:t> standard (</a:t>
            </a:r>
            <a:r>
              <a:rPr lang="fr-FR" sz="2800" dirty="0" err="1" smtClean="0"/>
              <a:t>vehicle</a:t>
            </a:r>
            <a:r>
              <a:rPr lang="fr-FR" sz="2800" dirty="0" smtClean="0"/>
              <a:t> &amp; stations)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Now</a:t>
            </a:r>
            <a:r>
              <a:rPr lang="fr-FR" sz="2800" dirty="0" smtClean="0"/>
              <a:t> in </a:t>
            </a:r>
            <a:r>
              <a:rPr lang="fr-FR" sz="2800" dirty="0" err="1" smtClean="0"/>
              <a:t>competition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Combo standard (BMW, Volkswagen, GM)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</p:txBody>
      </p:sp>
      <p:pic>
        <p:nvPicPr>
          <p:cNvPr id="8" name="Imag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94905" y="439846"/>
            <a:ext cx="4460875" cy="2531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317609"/>
            <a:ext cx="1312841" cy="123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3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53038" y="1751526"/>
            <a:ext cx="10225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400" dirty="0" err="1" smtClean="0"/>
              <a:t>Countries</a:t>
            </a:r>
            <a:endParaRPr lang="fr-FR" sz="6400" dirty="0"/>
          </a:p>
        </p:txBody>
      </p:sp>
    </p:spTree>
    <p:extLst>
      <p:ext uri="{BB962C8B-B14F-4D97-AF65-F5344CB8AC3E}">
        <p14:creationId xmlns:p14="http://schemas.microsoft.com/office/powerpoint/2010/main" xmlns="" val="106419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California</a:t>
            </a:r>
            <a:endParaRPr lang="tr-TR" b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199" y="1598720"/>
            <a:ext cx="5601237" cy="4647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u="sng" dirty="0" err="1" smtClean="0"/>
              <a:t>Infrasturcture</a:t>
            </a:r>
            <a:endParaRPr lang="fr-FR" dirty="0" smtClean="0"/>
          </a:p>
          <a:p>
            <a:r>
              <a:rPr lang="en-US" dirty="0" smtClean="0"/>
              <a:t>1,207 </a:t>
            </a:r>
            <a:r>
              <a:rPr lang="en-US" dirty="0"/>
              <a:t>stations (21.3</a:t>
            </a:r>
            <a:r>
              <a:rPr lang="en-US" dirty="0" smtClean="0"/>
              <a:t>%)</a:t>
            </a:r>
            <a:endParaRPr lang="tr-TR" dirty="0" smtClean="0"/>
          </a:p>
          <a:p>
            <a:r>
              <a:rPr lang="en-US" dirty="0"/>
              <a:t>5,176 (26.6%) public charging points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 smtClean="0"/>
              <a:t>71% </a:t>
            </a:r>
            <a:r>
              <a:rPr lang="tr-TR" dirty="0" err="1" smtClean="0"/>
              <a:t>dissatisfaction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charging</a:t>
            </a:r>
            <a:r>
              <a:rPr lang="tr-TR" dirty="0" smtClean="0"/>
              <a:t> </a:t>
            </a:r>
            <a:r>
              <a:rPr lang="tr-TR" dirty="0" err="1" smtClean="0"/>
              <a:t>infrastructure</a:t>
            </a:r>
            <a:endParaRPr lang="tr-TR" dirty="0" smtClean="0"/>
          </a:p>
          <a:p>
            <a:r>
              <a:rPr lang="tr-TR" dirty="0"/>
              <a:t>64% </a:t>
            </a:r>
            <a:r>
              <a:rPr lang="tr-TR" dirty="0" err="1"/>
              <a:t>level</a:t>
            </a:r>
            <a:r>
              <a:rPr lang="tr-TR" dirty="0"/>
              <a:t> 2 </a:t>
            </a:r>
            <a:r>
              <a:rPr lang="tr-TR" dirty="0" err="1"/>
              <a:t>home</a:t>
            </a:r>
            <a:r>
              <a:rPr lang="tr-TR" dirty="0"/>
              <a:t> </a:t>
            </a:r>
            <a:r>
              <a:rPr lang="tr-TR" dirty="0" err="1"/>
              <a:t>chargers</a:t>
            </a:r>
            <a:r>
              <a:rPr lang="tr-TR" dirty="0"/>
              <a:t> </a:t>
            </a:r>
            <a:r>
              <a:rPr lang="tr-TR" dirty="0" err="1"/>
              <a:t>received</a:t>
            </a:r>
            <a:r>
              <a:rPr lang="tr-TR" dirty="0"/>
              <a:t> </a:t>
            </a:r>
            <a:r>
              <a:rPr lang="tr-TR" dirty="0" err="1"/>
              <a:t>free</a:t>
            </a:r>
            <a:endParaRPr lang="tr-TR" dirty="0"/>
          </a:p>
          <a:p>
            <a:pPr marL="0" indent="0">
              <a:buNone/>
            </a:pPr>
            <a:r>
              <a:rPr lang="tr-TR" b="1" u="sng" dirty="0" err="1" smtClean="0"/>
              <a:t>Incentives</a:t>
            </a:r>
            <a:endParaRPr lang="tr-TR" b="1" u="sng" dirty="0" smtClean="0"/>
          </a:p>
          <a:p>
            <a:r>
              <a:rPr lang="tr-TR" dirty="0"/>
              <a:t>46 (11% in U.S) </a:t>
            </a:r>
            <a:r>
              <a:rPr lang="tr-TR" dirty="0" err="1"/>
              <a:t>Evs</a:t>
            </a:r>
            <a:r>
              <a:rPr lang="tr-TR" dirty="0"/>
              <a:t> </a:t>
            </a:r>
            <a:r>
              <a:rPr lang="tr-TR" dirty="0" err="1" smtClean="0"/>
              <a:t>incentives</a:t>
            </a:r>
            <a:endParaRPr lang="tr-TR" dirty="0" smtClean="0"/>
          </a:p>
          <a:p>
            <a:r>
              <a:rPr lang="en-US" dirty="0"/>
              <a:t>HOV lane access was </a:t>
            </a:r>
            <a:r>
              <a:rPr lang="en-US" dirty="0" smtClean="0"/>
              <a:t>a </a:t>
            </a:r>
            <a:r>
              <a:rPr lang="en-US" dirty="0"/>
              <a:t>very important purchase motivation for 59% </a:t>
            </a:r>
            <a:endParaRPr lang="fr-FR" dirty="0"/>
          </a:p>
          <a:p>
            <a:pPr marL="0" indent="0">
              <a:buNone/>
            </a:pPr>
            <a:endParaRPr lang="fr-FR" b="1" u="sng" dirty="0"/>
          </a:p>
        </p:txBody>
      </p:sp>
      <p:sp>
        <p:nvSpPr>
          <p:cNvPr id="6" name="ZoneTexte 6"/>
          <p:cNvSpPr txBox="1"/>
          <p:nvPr/>
        </p:nvSpPr>
        <p:spPr>
          <a:xfrm>
            <a:off x="6971318" y="3129566"/>
            <a:ext cx="48336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92% </a:t>
            </a:r>
            <a:r>
              <a:rPr lang="tr-TR" sz="2800" dirty="0" err="1" smtClean="0"/>
              <a:t>overall</a:t>
            </a:r>
            <a:r>
              <a:rPr lang="tr-TR" sz="2800" dirty="0" smtClean="0"/>
              <a:t> </a:t>
            </a:r>
            <a:r>
              <a:rPr lang="tr-TR" sz="2800" dirty="0" err="1" smtClean="0"/>
              <a:t>satisfaction</a:t>
            </a:r>
            <a:endParaRPr lang="tr-T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87% </a:t>
            </a:r>
            <a:r>
              <a:rPr lang="tr-TR" sz="2800" dirty="0" err="1" smtClean="0"/>
              <a:t>users</a:t>
            </a:r>
            <a:r>
              <a:rPr lang="tr-TR" sz="2800" dirty="0" smtClean="0"/>
              <a:t> </a:t>
            </a:r>
            <a:r>
              <a:rPr lang="tr-TR" sz="2800" dirty="0" err="1" smtClean="0"/>
              <a:t>graduate</a:t>
            </a:r>
            <a:r>
              <a:rPr lang="tr-TR" sz="2800" dirty="0" smtClean="0"/>
              <a:t> </a:t>
            </a:r>
            <a:r>
              <a:rPr lang="tr-TR" sz="2800" dirty="0" err="1" smtClean="0"/>
              <a:t>or</a:t>
            </a:r>
            <a:r>
              <a:rPr lang="tr-TR" sz="2800" dirty="0" smtClean="0"/>
              <a:t> </a:t>
            </a:r>
            <a:r>
              <a:rPr lang="tr-TR" sz="2800" dirty="0" err="1" smtClean="0"/>
              <a:t>postgraduate</a:t>
            </a:r>
            <a:endParaRPr lang="fr-F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err="1" smtClean="0"/>
              <a:t>Cost</a:t>
            </a:r>
            <a:r>
              <a:rPr lang="tr-TR" sz="2800" dirty="0" smtClean="0"/>
              <a:t> is </a:t>
            </a:r>
            <a:r>
              <a:rPr lang="tr-TR" sz="2800" dirty="0" err="1" smtClean="0"/>
              <a:t>first</a:t>
            </a:r>
            <a:r>
              <a:rPr lang="tr-TR" sz="2800" dirty="0" smtClean="0"/>
              <a:t> on </a:t>
            </a:r>
            <a:r>
              <a:rPr lang="tr-TR" sz="2800" dirty="0" err="1" smtClean="0"/>
              <a:t>deciding</a:t>
            </a:r>
            <a:r>
              <a:rPr lang="tr-TR" sz="2800" dirty="0" smtClean="0"/>
              <a:t> </a:t>
            </a:r>
            <a:r>
              <a:rPr lang="tr-TR" sz="2800" dirty="0" err="1" smtClean="0"/>
              <a:t>charging</a:t>
            </a: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Environment </a:t>
            </a:r>
            <a:r>
              <a:rPr lang="tr-TR" sz="2800" dirty="0" err="1" smtClean="0"/>
              <a:t>and</a:t>
            </a:r>
            <a:r>
              <a:rPr lang="tr-TR" sz="2800" dirty="0" smtClean="0"/>
              <a:t> </a:t>
            </a:r>
            <a:r>
              <a:rPr lang="tr-TR" sz="2800" dirty="0" err="1" smtClean="0"/>
              <a:t>energy</a:t>
            </a:r>
            <a:r>
              <a:rPr lang="tr-TR" sz="2800" dirty="0" smtClean="0"/>
              <a:t> </a:t>
            </a:r>
            <a:r>
              <a:rPr lang="tr-TR" sz="2800" dirty="0" err="1" smtClean="0"/>
              <a:t>independance</a:t>
            </a:r>
            <a:r>
              <a:rPr lang="tr-TR" sz="2800" dirty="0" smtClean="0"/>
              <a:t> </a:t>
            </a:r>
            <a:r>
              <a:rPr lang="tr-TR" sz="2800" dirty="0" err="1" smtClean="0"/>
              <a:t>first</a:t>
            </a:r>
            <a:r>
              <a:rPr lang="tr-TR" sz="2800" dirty="0" smtClean="0"/>
              <a:t> </a:t>
            </a:r>
            <a:r>
              <a:rPr lang="tr-TR" sz="2800" dirty="0" err="1" smtClean="0"/>
              <a:t>reasons</a:t>
            </a:r>
            <a:endParaRPr lang="fr-FR" sz="2800" b="1" u="sng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84238" y="11959"/>
            <a:ext cx="5607762" cy="314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243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Estonia</a:t>
            </a:r>
            <a:endParaRPr lang="tr-TR" b="1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837127" y="1598720"/>
            <a:ext cx="5949167" cy="4802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u="sng" dirty="0" err="1"/>
              <a:t>Infrasturcture</a:t>
            </a:r>
            <a:endParaRPr lang="fr-FR" dirty="0"/>
          </a:p>
          <a:p>
            <a:r>
              <a:rPr lang="tr-TR" dirty="0" smtClean="0"/>
              <a:t>W</a:t>
            </a:r>
            <a:r>
              <a:rPr lang="en-US" dirty="0" err="1" smtClean="0"/>
              <a:t>orld’s</a:t>
            </a:r>
            <a:r>
              <a:rPr lang="en-US" dirty="0" smtClean="0"/>
              <a:t> </a:t>
            </a:r>
            <a:r>
              <a:rPr lang="en-US" dirty="0"/>
              <a:t>first country to launch a nationwide fast-charging network </a:t>
            </a:r>
            <a:endParaRPr lang="tr-TR" dirty="0" smtClean="0"/>
          </a:p>
          <a:p>
            <a:r>
              <a:rPr lang="tr-TR" dirty="0" smtClean="0"/>
              <a:t>B</a:t>
            </a:r>
            <a:r>
              <a:rPr lang="en-GB" dirty="0" err="1" smtClean="0"/>
              <a:t>eginning</a:t>
            </a:r>
            <a:r>
              <a:rPr lang="en-GB" dirty="0" smtClean="0"/>
              <a:t> </a:t>
            </a:r>
            <a:r>
              <a:rPr lang="en-GB" dirty="0"/>
              <a:t>of 2013, 163 fast chargers have been installed </a:t>
            </a:r>
            <a:endParaRPr lang="tr-TR" dirty="0" smtClean="0"/>
          </a:p>
          <a:p>
            <a:r>
              <a:rPr lang="tr-TR" dirty="0"/>
              <a:t>D</a:t>
            </a:r>
            <a:r>
              <a:rPr lang="et-EE" dirty="0" smtClean="0"/>
              <a:t>istance </a:t>
            </a:r>
            <a:r>
              <a:rPr lang="et-EE" dirty="0"/>
              <a:t>between quick charging points is 40-60 km </a:t>
            </a:r>
            <a:endParaRPr lang="tr-TR" dirty="0" smtClean="0"/>
          </a:p>
          <a:p>
            <a:pPr marL="0" indent="0">
              <a:buNone/>
            </a:pPr>
            <a:r>
              <a:rPr lang="tr-TR" b="1" u="sng" dirty="0" err="1" smtClean="0"/>
              <a:t>Incentives</a:t>
            </a:r>
            <a:endParaRPr lang="fr-FR" b="1" u="sng" dirty="0"/>
          </a:p>
          <a:p>
            <a:r>
              <a:rPr lang="tr-TR" dirty="0" smtClean="0"/>
              <a:t>U</a:t>
            </a:r>
            <a:r>
              <a:rPr lang="en-US" dirty="0" smtClean="0"/>
              <a:t>p </a:t>
            </a:r>
            <a:r>
              <a:rPr lang="en-US" dirty="0"/>
              <a:t>to 18,000 Euros of the all-electric car’s </a:t>
            </a:r>
            <a:endParaRPr lang="tr-TR" dirty="0" smtClean="0"/>
          </a:p>
          <a:p>
            <a:r>
              <a:rPr lang="en-US" dirty="0" smtClean="0"/>
              <a:t>1,000 </a:t>
            </a:r>
            <a:r>
              <a:rPr lang="en-US" dirty="0"/>
              <a:t>Euros support </a:t>
            </a:r>
            <a:r>
              <a:rPr lang="en-US" dirty="0" smtClean="0"/>
              <a:t>for charging </a:t>
            </a:r>
            <a:r>
              <a:rPr lang="en-US" dirty="0"/>
              <a:t>system </a:t>
            </a:r>
            <a:r>
              <a:rPr lang="en-US" dirty="0" smtClean="0"/>
              <a:t>at </a:t>
            </a:r>
            <a:r>
              <a:rPr lang="en-US" dirty="0"/>
              <a:t>home.</a:t>
            </a:r>
            <a:endParaRPr lang="tr-TR" dirty="0"/>
          </a:p>
          <a:p>
            <a:endParaRPr lang="fr-FR" dirty="0"/>
          </a:p>
        </p:txBody>
      </p:sp>
      <p:sp>
        <p:nvSpPr>
          <p:cNvPr id="5" name="ZoneTexte 6"/>
          <p:cNvSpPr txBox="1"/>
          <p:nvPr/>
        </p:nvSpPr>
        <p:spPr>
          <a:xfrm>
            <a:off x="6786294" y="3323649"/>
            <a:ext cx="51694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O</a:t>
            </a:r>
            <a:r>
              <a:rPr lang="en-US" sz="2800" dirty="0" smtClean="0"/>
              <a:t>ne </a:t>
            </a:r>
            <a:r>
              <a:rPr lang="en-US" sz="2800" dirty="0"/>
              <a:t>electric car registered per each 1,000 </a:t>
            </a:r>
            <a:r>
              <a:rPr lang="en-US" sz="2800" dirty="0" smtClean="0"/>
              <a:t>cars</a:t>
            </a:r>
            <a:endParaRPr lang="tr-T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B</a:t>
            </a:r>
            <a:r>
              <a:rPr lang="en-US" sz="2800" dirty="0" err="1" smtClean="0"/>
              <a:t>attery</a:t>
            </a:r>
            <a:r>
              <a:rPr lang="en-US" sz="2800" dirty="0" smtClean="0"/>
              <a:t> </a:t>
            </a:r>
            <a:r>
              <a:rPr lang="en-US" sz="2800" dirty="0"/>
              <a:t>can be charged up to 90% in less than 30 minutes </a:t>
            </a:r>
            <a:endParaRPr lang="fr-FR" sz="2800" b="1" u="sng" dirty="0"/>
          </a:p>
        </p:txBody>
      </p:sp>
      <p:pic>
        <p:nvPicPr>
          <p:cNvPr id="7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294" y="0"/>
            <a:ext cx="49815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996226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348</Words>
  <Application>Microsoft Office PowerPoint</Application>
  <PresentationFormat>自定义</PresentationFormat>
  <Paragraphs>75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Thème Office</vt:lpstr>
      <vt:lpstr>幻灯片 1</vt:lpstr>
      <vt:lpstr>Better Place</vt:lpstr>
      <vt:lpstr>ChargePoint</vt:lpstr>
      <vt:lpstr>CHAdeMO</vt:lpstr>
      <vt:lpstr>幻灯片 5</vt:lpstr>
      <vt:lpstr>California</vt:lpstr>
      <vt:lpstr>Estonia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admin</cp:lastModifiedBy>
  <cp:revision>17</cp:revision>
  <dcterms:created xsi:type="dcterms:W3CDTF">2015-05-12T04:07:16Z</dcterms:created>
  <dcterms:modified xsi:type="dcterms:W3CDTF">2015-05-12T22:53:26Z</dcterms:modified>
</cp:coreProperties>
</file>