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8" r:id="rId3"/>
    <p:sldId id="262" r:id="rId4"/>
    <p:sldId id="263" r:id="rId5"/>
    <p:sldId id="264" r:id="rId6"/>
    <p:sldId id="256" r:id="rId7"/>
    <p:sldId id="257" r:id="rId8"/>
    <p:sldId id="258" r:id="rId9"/>
    <p:sldId id="261" r:id="rId10"/>
    <p:sldId id="266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-120" y="-9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56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84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28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05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9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73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1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00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81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39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AD3D-4C28-4B2E-82F0-498A9359451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0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56620-D267-4CA2-95CE-44BD2B620111}" type="datetimeFigureOut">
              <a:rPr lang="fr-FR" smtClean="0"/>
              <a:pPr/>
              <a:t>13/05/2015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6AD3D-4C28-4B2E-82F0-498A9359451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52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5652" y="4691824"/>
            <a:ext cx="7936926" cy="946976"/>
          </a:xfrm>
        </p:spPr>
        <p:txBody>
          <a:bodyPr>
            <a:normAutofit/>
          </a:bodyPr>
          <a:lstStyle/>
          <a:p>
            <a:r>
              <a:rPr lang="en-US" i="1" dirty="0"/>
              <a:t>Leaders in Environment Analysis and Definition of Strategy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88375"/>
            <a:ext cx="8439598" cy="310344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27322" y="2932610"/>
            <a:ext cx="31373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4800" i="1" dirty="0">
                <a:solidFill>
                  <a:srgbClr val="7F7F7F"/>
                </a:solidFill>
              </a:rPr>
              <a:t>T</a:t>
            </a:r>
            <a:r>
              <a:rPr lang="en-US" sz="4800" i="1" dirty="0" smtClean="0">
                <a:solidFill>
                  <a:srgbClr val="7F7F7F"/>
                </a:solidFill>
              </a:rPr>
              <a:t>hank you</a:t>
            </a:r>
            <a:r>
              <a:rPr lang="en-US" sz="4800" i="1" dirty="0" smtClean="0">
                <a:solidFill>
                  <a:srgbClr val="C3D69B"/>
                </a:solidFill>
              </a:rPr>
              <a:t>]</a:t>
            </a:r>
            <a:endParaRPr lang="en-US" sz="4800" i="1" dirty="0">
              <a:solidFill>
                <a:srgbClr val="C3D69B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7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203" y="4691824"/>
            <a:ext cx="10582568" cy="946976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Leaders in Environment Analysis and Definition of Strategy</a:t>
            </a:r>
            <a:endParaRPr 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375"/>
            <a:ext cx="11252797" cy="310344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4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3-24 at 6.58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23" y="2449750"/>
            <a:ext cx="5571093" cy="35382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400"/>
            <a:ext cx="6964687" cy="5171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058648"/>
            <a:ext cx="10269563" cy="51547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666" y="6228555"/>
            <a:ext cx="70726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Source: </a:t>
            </a:r>
            <a:r>
              <a:rPr lang="en-US" sz="900" u="sng" dirty="0">
                <a:solidFill>
                  <a:schemeClr val="bg1"/>
                </a:solidFill>
              </a:rPr>
              <a:t>http:/</a:t>
            </a:r>
            <a:r>
              <a:rPr lang="en-US" sz="900" u="sng" dirty="0" smtClean="0">
                <a:solidFill>
                  <a:schemeClr val="bg1"/>
                </a:solidFill>
              </a:rPr>
              <a:t>/www..clubcandoca.com.br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A61-269F-5D4E-BE49-4CDCACD51E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547" y="2828744"/>
            <a:ext cx="118228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i="1" dirty="0">
                <a:solidFill>
                  <a:srgbClr val="C3D69B"/>
                </a:solidFill>
              </a:rPr>
              <a:t>[</a:t>
            </a:r>
            <a:r>
              <a:rPr lang="tr-TR" sz="5400" i="1" dirty="0" err="1" smtClean="0">
                <a:solidFill>
                  <a:srgbClr val="7F7F7F"/>
                </a:solidFill>
              </a:rPr>
              <a:t>Countries</a:t>
            </a:r>
            <a:r>
              <a:rPr lang="en-US" sz="4800" i="1" dirty="0" smtClean="0">
                <a:solidFill>
                  <a:srgbClr val="C3D69B"/>
                </a:solidFill>
              </a:rPr>
              <a:t>]</a:t>
            </a:r>
            <a:endParaRPr lang="en-US" sz="4800" i="1" dirty="0">
              <a:solidFill>
                <a:srgbClr val="C3D6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3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411" y="60085"/>
            <a:ext cx="6320589" cy="35429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 err="1" smtClean="0">
                <a:solidFill>
                  <a:srgbClr val="595959"/>
                </a:solidFill>
                <a:latin typeface="Helvetica"/>
                <a:cs typeface="Helvetica"/>
              </a:rPr>
              <a:t>California</a:t>
            </a:r>
            <a:endParaRPr lang="tr-TR" b="1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838199" y="1598720"/>
            <a:ext cx="5601237" cy="42486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Infrast</a:t>
            </a:r>
            <a:r>
              <a:rPr lang="fr-FR" sz="2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ru</a:t>
            </a:r>
            <a:r>
              <a:rPr lang="tr-TR" sz="2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cture</a:t>
            </a:r>
            <a:endParaRPr lang="fr-FR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1,207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stations (21.3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%)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5,176 (26.6%) public charging points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.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  <a:p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71%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dissatisfaction with public charging infrastructure</a:t>
            </a:r>
          </a:p>
          <a:p>
            <a:r>
              <a:rPr lang="tr-T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64</a:t>
            </a:r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% level 2 home chargers received </a:t>
            </a:r>
            <a:r>
              <a:rPr lang="tr-T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free</a:t>
            </a:r>
            <a:endParaRPr lang="fr-F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  <a:p>
            <a:pPr marL="0" indent="0">
              <a:buNone/>
            </a:pPr>
            <a:endParaRPr lang="fr-FR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  <a:p>
            <a:pPr marL="0" indent="0">
              <a:buNone/>
            </a:pPr>
            <a:r>
              <a:rPr lang="tr-TR" sz="2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Incentives</a:t>
            </a:r>
            <a:endParaRPr lang="tr-TR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  <a:p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46 (11% in U.S) </a:t>
            </a:r>
            <a:r>
              <a:rPr lang="tr-T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Evs</a:t>
            </a:r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tr-T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incentives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HOV lane access was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a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very important purchase motivation for 59% 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6" name="ZoneTexte 6"/>
          <p:cNvSpPr txBox="1"/>
          <p:nvPr/>
        </p:nvSpPr>
        <p:spPr>
          <a:xfrm>
            <a:off x="6971317" y="3124717"/>
            <a:ext cx="48336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Results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: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92% </a:t>
            </a:r>
            <a:r>
              <a:rPr lang="tr-T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overall</a:t>
            </a:r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tr-T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satisfaction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87% </a:t>
            </a:r>
            <a:r>
              <a:rPr lang="tr-T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users</a:t>
            </a:r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tr-T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graduate</a:t>
            </a:r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tr-T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or</a:t>
            </a:r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tr-T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postgraduate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Cost</a:t>
            </a:r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is </a:t>
            </a:r>
            <a:r>
              <a:rPr lang="tr-T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first</a:t>
            </a:r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on </a:t>
            </a:r>
            <a:r>
              <a:rPr lang="tr-T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deciding</a:t>
            </a:r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tr-T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charging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Environment </a:t>
            </a:r>
            <a:r>
              <a:rPr lang="tr-T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and</a:t>
            </a:r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tr-T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energy</a:t>
            </a:r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tr-T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independance</a:t>
            </a:r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tr-T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first</a:t>
            </a:r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tr-T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reasons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" y="6246253"/>
            <a:ext cx="1599444" cy="58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7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 err="1" smtClean="0">
                <a:solidFill>
                  <a:srgbClr val="595959"/>
                </a:solidFill>
                <a:latin typeface="Helvetica"/>
                <a:cs typeface="Helvetica"/>
              </a:rPr>
              <a:t>Estonia</a:t>
            </a:r>
            <a:endParaRPr lang="tr-TR" b="1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837127" y="1502468"/>
            <a:ext cx="5949167" cy="4802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Infrast</a:t>
            </a:r>
            <a:r>
              <a:rPr lang="fr-FR" sz="2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ru</a:t>
            </a:r>
            <a:r>
              <a:rPr lang="tr-TR" sz="2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cture</a:t>
            </a:r>
            <a:endParaRPr lang="fr-FR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  <a:p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W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orld’s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first country to launch a nationwide fast-charging network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  <a:p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B</a:t>
            </a:r>
            <a:r>
              <a:rPr lang="en-GB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eginning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of 2013, 163 fast chargers have been installed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  <a:p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D</a:t>
            </a:r>
            <a:r>
              <a:rPr lang="et-EE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istance </a:t>
            </a:r>
            <a:r>
              <a:rPr lang="et-EE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between quick charging points is 40-60 km </a:t>
            </a:r>
            <a:endParaRPr lang="fr-F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  <a:p>
            <a:pPr marL="0" indent="0">
              <a:buNone/>
            </a:pP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4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Incentives</a:t>
            </a:r>
            <a:endParaRPr lang="fr-FR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  <a:p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U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to 18,000 Euros of the all-electric car’s 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1,000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Euros support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for charging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system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at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home.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  <a:p>
            <a:endParaRPr lang="fr-FR" sz="2400" dirty="0"/>
          </a:p>
        </p:txBody>
      </p:sp>
      <p:sp>
        <p:nvSpPr>
          <p:cNvPr id="5" name="ZoneTexte 6"/>
          <p:cNvSpPr txBox="1"/>
          <p:nvPr/>
        </p:nvSpPr>
        <p:spPr>
          <a:xfrm>
            <a:off x="6786294" y="3323649"/>
            <a:ext cx="5169486" cy="2803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fr-FR" sz="24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Results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: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Decreased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Ev’s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User range anxiety 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ne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electric car registered per each 1,000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cars</a:t>
            </a:r>
            <a:endParaRPr lang="tr-TR" sz="24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B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attery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can be charged up to 90% in less than 30 minutes 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  <p:pic>
        <p:nvPicPr>
          <p:cNvPr id="7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0760" y="48126"/>
            <a:ext cx="498157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" y="6246253"/>
            <a:ext cx="1599444" cy="58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75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4547" y="2828744"/>
            <a:ext cx="118228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i="1" dirty="0">
                <a:solidFill>
                  <a:srgbClr val="C3D69B"/>
                </a:solidFill>
              </a:rPr>
              <a:t>[</a:t>
            </a:r>
            <a:r>
              <a:rPr lang="tr-TR" sz="5400" i="1" dirty="0" err="1" smtClean="0">
                <a:solidFill>
                  <a:srgbClr val="7F7F7F"/>
                </a:solidFill>
              </a:rPr>
              <a:t>Companies</a:t>
            </a:r>
            <a:r>
              <a:rPr lang="en-US" sz="4800" i="1" dirty="0" smtClean="0">
                <a:solidFill>
                  <a:srgbClr val="C3D69B"/>
                </a:solidFill>
              </a:rPr>
              <a:t>]</a:t>
            </a:r>
            <a:endParaRPr lang="en-US" sz="4800" i="1" dirty="0">
              <a:solidFill>
                <a:srgbClr val="C3D6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0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444740" y="2226369"/>
            <a:ext cx="4488180" cy="2273442"/>
          </a:xfrm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sz="24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Company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fr-FR" sz="24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strategy</a:t>
            </a:r>
            <a:endParaRPr lang="fr-FR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  <a:p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Rely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on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forecast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: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provide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half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of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Israelian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car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market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Lot of money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spent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on brand promotion</a:t>
            </a:r>
          </a:p>
          <a:p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Huge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investment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to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buy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batteries but not on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cost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reduction</a:t>
            </a:r>
            <a:endParaRPr lang="fr-FR" sz="2400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786063" y="1598721"/>
            <a:ext cx="5036820" cy="189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Field/</a:t>
            </a:r>
            <a:r>
              <a:rPr lang="fr-FR" sz="24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market</a:t>
            </a:r>
            <a:endParaRPr lang="fr-FR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Start-up in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Israel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  <a:p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Battery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swapping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  <a:p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Successful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start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(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market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share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)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838198" y="3999484"/>
            <a:ext cx="633222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fr-FR" sz="24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Results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: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Poor management due to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excess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of confidence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1,400 cars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sold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for 100,000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forecast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Losses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went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to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bankruptcy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270" y="471465"/>
            <a:ext cx="3785701" cy="8448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" y="6246253"/>
            <a:ext cx="1599444" cy="58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:\Users\Jacquelin\Desktop\Tsinghua\Spring Semester\GMS\GMS_group5\Case studies\Companies\ChargePoint\Locations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2" t="7472" r="5771" b="12908"/>
          <a:stretch/>
        </p:blipFill>
        <p:spPr bwMode="auto">
          <a:xfrm>
            <a:off x="8389620" y="365124"/>
            <a:ext cx="3566160" cy="27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38200" y="3323650"/>
            <a:ext cx="6484620" cy="29226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Company</a:t>
            </a:r>
            <a:r>
              <a:rPr lang="fr-FR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fr-FR" sz="24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strategy</a:t>
            </a:r>
            <a:endParaRPr lang="fr-FR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Top of innovation (patents)</a:t>
            </a:r>
          </a:p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No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manufacturing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;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rely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on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suppliers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Focus on service (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app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, maintenance, installation,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energy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optimization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)</a:t>
            </a:r>
          </a:p>
          <a:p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Chargers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adapted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to all standards</a:t>
            </a:r>
          </a:p>
          <a:p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Rely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on brand image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4187" y="1567721"/>
            <a:ext cx="5036820" cy="151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Field/</a:t>
            </a:r>
            <a:r>
              <a:rPr lang="fr-FR" sz="24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market</a:t>
            </a:r>
            <a:endParaRPr lang="fr-FR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US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market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: 70%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market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share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  <a:p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Charging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stations 1,2,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fast</a:t>
            </a:r>
            <a:endParaRPr lang="fr-FR" sz="2400" u="sng" dirty="0"/>
          </a:p>
        </p:txBody>
      </p:sp>
      <p:sp>
        <p:nvSpPr>
          <p:cNvPr id="7" name="ZoneTexte 6"/>
          <p:cNvSpPr txBox="1"/>
          <p:nvPr/>
        </p:nvSpPr>
        <p:spPr>
          <a:xfrm>
            <a:off x="8058150" y="3323649"/>
            <a:ext cx="3897630" cy="293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fr-FR" sz="24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Results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: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Very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good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reputation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,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extremely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visible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Leader in the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market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Fast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growing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sales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But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nothing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out of the 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US</a:t>
            </a:r>
            <a:endParaRPr lang="fr-FR" sz="2400" b="1" u="sng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73" y="533565"/>
            <a:ext cx="4069080" cy="7483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" y="6246253"/>
            <a:ext cx="1599444" cy="58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415463" cy="1325563"/>
          </a:xfrm>
        </p:spPr>
        <p:txBody>
          <a:bodyPr/>
          <a:lstStyle/>
          <a:p>
            <a:pPr algn="ctr"/>
            <a:r>
              <a:rPr lang="fr-FR" i="1" dirty="0" err="1" smtClean="0">
                <a:solidFill>
                  <a:srgbClr val="595959"/>
                </a:solidFill>
                <a:latin typeface="Helvetica"/>
                <a:cs typeface="Helvetica"/>
              </a:rPr>
              <a:t>CHAdeMO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38200" y="3870642"/>
            <a:ext cx="6484620" cy="1916767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sz="24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Strategy</a:t>
            </a:r>
            <a:endParaRPr lang="fr-FR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First to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launch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standards and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adapted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EVs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Team up on standard in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order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to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garantee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fierce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competition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on innovation and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price</a:t>
            </a:r>
            <a:endParaRPr lang="fr-FR" sz="24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838200" y="1598721"/>
            <a:ext cx="5196840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Field/</a:t>
            </a:r>
            <a:r>
              <a:rPr lang="fr-FR" sz="24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market</a:t>
            </a:r>
            <a:endParaRPr lang="fr-FR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Helvetica Light"/>
              <a:cs typeface="Helvetica Light"/>
            </a:endParaRPr>
          </a:p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Association to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promote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a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fast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charger standard</a:t>
            </a:r>
          </a:p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At first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Japan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,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now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400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members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7726680" y="3244334"/>
            <a:ext cx="4229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Results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Overall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Leading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standard (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vehicle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&amp; stations)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Now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in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competition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</a:t>
            </a:r>
            <a:r>
              <a:rPr 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with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 Combo standard (BMW, Volkswagen, GM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cs typeface="Helvetica Light"/>
              </a:rPr>
              <a:t>)</a:t>
            </a:r>
            <a:endParaRPr lang="fr-FR" sz="2400" b="1" u="sng" dirty="0" smtClean="0"/>
          </a:p>
        </p:txBody>
      </p:sp>
      <p:pic>
        <p:nvPicPr>
          <p:cNvPr id="8" name="Imag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905" y="439846"/>
            <a:ext cx="4460875" cy="2531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7609"/>
            <a:ext cx="1312841" cy="12335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" y="6246253"/>
            <a:ext cx="1599444" cy="58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389</Words>
  <Application>Microsoft Office PowerPoint</Application>
  <PresentationFormat>Personnalisé</PresentationFormat>
  <Paragraphs>74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Présentation PowerPoint</vt:lpstr>
      <vt:lpstr>Présentation PowerPoint</vt:lpstr>
      <vt:lpstr>Présentation PowerPoint</vt:lpstr>
      <vt:lpstr>California</vt:lpstr>
      <vt:lpstr>Estonia</vt:lpstr>
      <vt:lpstr>Présentation PowerPoint</vt:lpstr>
      <vt:lpstr>Présentation PowerPoint</vt:lpstr>
      <vt:lpstr>Présentation PowerPoint</vt:lpstr>
      <vt:lpstr>CHAdeMO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</dc:creator>
  <cp:lastModifiedBy>Jacquelin</cp:lastModifiedBy>
  <cp:revision>30</cp:revision>
  <dcterms:created xsi:type="dcterms:W3CDTF">2015-05-12T04:07:16Z</dcterms:created>
  <dcterms:modified xsi:type="dcterms:W3CDTF">2015-05-13T03:26:57Z</dcterms:modified>
</cp:coreProperties>
</file>