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8"/>
  </p:notesMasterIdLst>
  <p:handoutMasterIdLst>
    <p:handoutMasterId r:id="rId29"/>
  </p:handoutMasterIdLst>
  <p:sldIdLst>
    <p:sldId id="1627" r:id="rId5"/>
    <p:sldId id="1778" r:id="rId6"/>
    <p:sldId id="1684" r:id="rId7"/>
    <p:sldId id="1868" r:id="rId8"/>
    <p:sldId id="1869" r:id="rId9"/>
    <p:sldId id="1860" r:id="rId10"/>
    <p:sldId id="1896" r:id="rId11"/>
    <p:sldId id="1871" r:id="rId12"/>
    <p:sldId id="1864" r:id="rId13"/>
    <p:sldId id="1865" r:id="rId14"/>
    <p:sldId id="1867" r:id="rId15"/>
    <p:sldId id="1866" r:id="rId16"/>
    <p:sldId id="1897" r:id="rId17"/>
    <p:sldId id="1801" r:id="rId18"/>
    <p:sldId id="1872" r:id="rId19"/>
    <p:sldId id="1873" r:id="rId20"/>
    <p:sldId id="1876" r:id="rId21"/>
    <p:sldId id="1874" r:id="rId22"/>
    <p:sldId id="1898" r:id="rId23"/>
    <p:sldId id="1875" r:id="rId24"/>
    <p:sldId id="1895" r:id="rId25"/>
    <p:sldId id="1899" r:id="rId26"/>
    <p:sldId id="1790"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CBEE"/>
    <a:srgbClr val="243A5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7283" autoAdjust="0"/>
  </p:normalViewPr>
  <p:slideViewPr>
    <p:cSldViewPr snapToGrid="0">
      <p:cViewPr varScale="1">
        <p:scale>
          <a:sx n="66" d="100"/>
          <a:sy n="66" d="100"/>
        </p:scale>
        <p:origin x="1296"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7/5/2021 11:29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7/1/2021 3:28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76610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21</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23</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7/1/2021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8409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4042877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73142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7/1/2021 3:28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8.xml"/><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4.svg"/><Relationship Id="rId3" Type="http://schemas.openxmlformats.org/officeDocument/2006/relationships/image" Target="../media/image25.svg"/><Relationship Id="rId7" Type="http://schemas.openxmlformats.org/officeDocument/2006/relationships/image" Target="../media/image27.svg"/><Relationship Id="rId12"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26.png"/><Relationship Id="rId11" Type="http://schemas.openxmlformats.org/officeDocument/2006/relationships/image" Target="../media/image16.svg"/><Relationship Id="rId5" Type="http://schemas.openxmlformats.org/officeDocument/2006/relationships/image" Target="../media/image20.svg"/><Relationship Id="rId15" Type="http://schemas.openxmlformats.org/officeDocument/2006/relationships/image" Target="../media/image23.svg"/><Relationship Id="rId10"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29.svg"/><Relationship Id="rId1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31.sv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MicrosoftLearning/AI-102-AIEngineer/blob/master/Instructions/23-search-skills.md" TargetMode="External"/><Relationship Id="rId2" Type="http://schemas.openxmlformats.org/officeDocument/2006/relationships/hyperlink" Target="https://github.com/MicrosoftLearning/AI-102-AIEngineer/blob/master/Instructions/22-azure-search.md" TargetMode="External"/><Relationship Id="rId1" Type="http://schemas.openxmlformats.org/officeDocument/2006/relationships/slideLayout" Target="../slideLayouts/slideLayout8.xml"/><Relationship Id="rId4" Type="http://schemas.openxmlformats.org/officeDocument/2006/relationships/hyperlink" Target="https://github.com/MicrosoftLearning/AI-102-AIEngineer/blob/master/Instructions/24-knowledge-store.md"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79" y="2984739"/>
            <a:ext cx="6481337" cy="2205987"/>
          </a:xfrm>
        </p:spPr>
        <p:txBody>
          <a:bodyPr/>
          <a:lstStyle/>
          <a:p>
            <a:r>
              <a:rPr lang="en-US" dirty="0">
                <a:solidFill>
                  <a:schemeClr val="tx1"/>
                </a:solidFill>
              </a:rPr>
              <a:t>Module 12:</a:t>
            </a:r>
            <a:br>
              <a:rPr lang="en-US" dirty="0">
                <a:solidFill>
                  <a:schemeClr val="tx1"/>
                </a:solidFill>
              </a:rPr>
            </a:br>
            <a:r>
              <a:rPr lang="en-US" dirty="0">
                <a:solidFill>
                  <a:schemeClr val="tx1"/>
                </a:solidFill>
              </a:rPr>
              <a:t>Creating a Knowledge Mining Solution</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8A33C74-63F3-4DE6-9A0A-5FF389FABB2D}"/>
              </a:ext>
            </a:extLst>
          </p:cNvPr>
          <p:cNvSpPr/>
          <p:nvPr/>
        </p:nvSpPr>
        <p:spPr bwMode="auto">
          <a:xfrm>
            <a:off x="212651" y="1398181"/>
            <a:ext cx="7243359" cy="478996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Introduction to Custom Skills</a:t>
            </a:r>
          </a:p>
        </p:txBody>
      </p:sp>
      <p:sp>
        <p:nvSpPr>
          <p:cNvPr id="5" name="Content Placeholder 4">
            <a:extLst>
              <a:ext uri="{FF2B5EF4-FFF2-40B4-BE49-F238E27FC236}">
                <a16:creationId xmlns:a16="http://schemas.microsoft.com/office/drawing/2014/main" id="{F4951897-6AA6-4945-B9E9-02408B358409}"/>
              </a:ext>
            </a:extLst>
          </p:cNvPr>
          <p:cNvSpPr>
            <a:spLocks noGrp="1"/>
          </p:cNvSpPr>
          <p:nvPr>
            <p:ph sz="quarter" idx="10"/>
          </p:nvPr>
        </p:nvSpPr>
        <p:spPr>
          <a:xfrm>
            <a:off x="419100" y="1456897"/>
            <a:ext cx="11340811" cy="4165243"/>
          </a:xfrm>
        </p:spPr>
        <p:txBody>
          <a:bodyPr/>
          <a:lstStyle/>
          <a:p>
            <a:r>
              <a:rPr lang="en-US" dirty="0"/>
              <a:t>When built-in skills don’t provide what you need…</a:t>
            </a:r>
          </a:p>
          <a:p>
            <a:endParaRPr lang="en-US" dirty="0"/>
          </a:p>
          <a:p>
            <a:pPr lvl="1"/>
            <a:r>
              <a:rPr lang="en-US" sz="2400" dirty="0"/>
              <a:t>Create a custom skill, for example:</a:t>
            </a:r>
          </a:p>
          <a:p>
            <a:pPr marL="342900" lvl="1" indent="-342900">
              <a:buFont typeface="Arial" panose="020B0604020202020204" pitchFamily="34" charset="0"/>
              <a:buChar char="•"/>
            </a:pPr>
            <a:r>
              <a:rPr lang="en-US" sz="1800" dirty="0"/>
              <a:t>Integrate Form Recognizer</a:t>
            </a:r>
          </a:p>
          <a:p>
            <a:pPr marL="342900" lvl="1" indent="-342900">
              <a:buFont typeface="Arial" panose="020B0604020202020204" pitchFamily="34" charset="0"/>
              <a:buChar char="•"/>
            </a:pPr>
            <a:r>
              <a:rPr lang="en-US" sz="1800" dirty="0"/>
              <a:t>Consume an Azure Machine Learning model</a:t>
            </a:r>
          </a:p>
          <a:p>
            <a:pPr marL="342900" lvl="1" indent="-342900">
              <a:buFont typeface="Arial" panose="020B0604020202020204" pitchFamily="34" charset="0"/>
              <a:buChar char="•"/>
            </a:pPr>
            <a:r>
              <a:rPr lang="en-US" sz="1800" dirty="0"/>
              <a:t>Any other custom logic</a:t>
            </a:r>
          </a:p>
          <a:p>
            <a:pPr marL="342900" lvl="1" indent="-342900">
              <a:buFont typeface="Arial" panose="020B0604020202020204" pitchFamily="34" charset="0"/>
              <a:buChar char="•"/>
            </a:pPr>
            <a:endParaRPr lang="en-US" sz="1800" dirty="0"/>
          </a:p>
          <a:p>
            <a:pPr lvl="1"/>
            <a:r>
              <a:rPr lang="en-US" sz="2400" dirty="0"/>
              <a:t>Custom skills are implemented as Web APIs</a:t>
            </a:r>
          </a:p>
          <a:p>
            <a:pPr marL="342900" lvl="1" indent="-342900">
              <a:buFont typeface="Arial" panose="020B0604020202020204" pitchFamily="34" charset="0"/>
              <a:buChar char="•"/>
            </a:pPr>
            <a:r>
              <a:rPr lang="en-US" sz="1800" dirty="0"/>
              <a:t>Commonly Azure Functions</a:t>
            </a:r>
            <a:endParaRPr lang="en-US" sz="1600" dirty="0"/>
          </a:p>
        </p:txBody>
      </p:sp>
      <p:grpSp>
        <p:nvGrpSpPr>
          <p:cNvPr id="50" name="Group 49">
            <a:extLst>
              <a:ext uri="{FF2B5EF4-FFF2-40B4-BE49-F238E27FC236}">
                <a16:creationId xmlns:a16="http://schemas.microsoft.com/office/drawing/2014/main" id="{0E0D0C7D-135A-4CBD-9017-DC2CCECD4850}"/>
              </a:ext>
              <a:ext uri="{C183D7F6-B498-43B3-948B-1728B52AA6E4}">
                <adec:decorative xmlns:adec="http://schemas.microsoft.com/office/drawing/2017/decorative" val="1"/>
              </a:ext>
            </a:extLst>
          </p:cNvPr>
          <p:cNvGrpSpPr/>
          <p:nvPr/>
        </p:nvGrpSpPr>
        <p:grpSpPr>
          <a:xfrm>
            <a:off x="7758125" y="1456897"/>
            <a:ext cx="4014775" cy="4682553"/>
            <a:chOff x="7758125" y="1456897"/>
            <a:chExt cx="4014775" cy="4682553"/>
          </a:xfrm>
        </p:grpSpPr>
        <p:sp>
          <p:nvSpPr>
            <p:cNvPr id="45" name="Arrow: Down 44">
              <a:extLst>
                <a:ext uri="{FF2B5EF4-FFF2-40B4-BE49-F238E27FC236}">
                  <a16:creationId xmlns:a16="http://schemas.microsoft.com/office/drawing/2014/main" id="{36EF873F-61D2-40FF-B274-72F0496A347A}"/>
                </a:ext>
              </a:extLst>
            </p:cNvPr>
            <p:cNvSpPr/>
            <p:nvPr/>
          </p:nvSpPr>
          <p:spPr bwMode="auto">
            <a:xfrm>
              <a:off x="7832009" y="2183319"/>
              <a:ext cx="743044" cy="2889636"/>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E70FFDC6-DDE0-4836-9A3E-AD15889501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39118" y="2390671"/>
              <a:ext cx="1103924" cy="1103924"/>
            </a:xfrm>
            <a:prstGeom prst="rect">
              <a:avLst/>
            </a:prstGeom>
          </p:spPr>
        </p:pic>
        <p:pic>
          <p:nvPicPr>
            <p:cNvPr id="9" name="Graphic 8" descr="Checklist with solid fill">
              <a:extLst>
                <a:ext uri="{FF2B5EF4-FFF2-40B4-BE49-F238E27FC236}">
                  <a16:creationId xmlns:a16="http://schemas.microsoft.com/office/drawing/2014/main" id="{CDF20981-D1AE-4F5A-9C2F-21B2170E09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58125" y="2533337"/>
              <a:ext cx="903653" cy="903653"/>
            </a:xfrm>
            <a:prstGeom prst="rect">
              <a:avLst/>
            </a:prstGeom>
          </p:spPr>
        </p:pic>
        <p:sp>
          <p:nvSpPr>
            <p:cNvPr id="10" name="TextBox 9">
              <a:extLst>
                <a:ext uri="{FF2B5EF4-FFF2-40B4-BE49-F238E27FC236}">
                  <a16:creationId xmlns:a16="http://schemas.microsoft.com/office/drawing/2014/main" id="{696C02C5-9FA8-4E3C-A380-484EDB91F0D7}"/>
                </a:ext>
              </a:extLst>
            </p:cNvPr>
            <p:cNvSpPr txBox="1"/>
            <p:nvPr/>
          </p:nvSpPr>
          <p:spPr>
            <a:xfrm>
              <a:off x="9325883" y="3416622"/>
              <a:ext cx="2447017" cy="9541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Web API</a:t>
              </a:r>
            </a:p>
          </p:txBody>
        </p:sp>
        <p:grpSp>
          <p:nvGrpSpPr>
            <p:cNvPr id="12" name="Group 11">
              <a:extLst>
                <a:ext uri="{FF2B5EF4-FFF2-40B4-BE49-F238E27FC236}">
                  <a16:creationId xmlns:a16="http://schemas.microsoft.com/office/drawing/2014/main" id="{45419B78-8B12-4847-A321-8B7D9FFF4BCC}"/>
                </a:ext>
              </a:extLst>
            </p:cNvPr>
            <p:cNvGrpSpPr/>
            <p:nvPr/>
          </p:nvGrpSpPr>
          <p:grpSpPr>
            <a:xfrm>
              <a:off x="7910205" y="5091781"/>
              <a:ext cx="959609" cy="1047669"/>
              <a:chOff x="5794375" y="2101850"/>
              <a:chExt cx="971021" cy="1060128"/>
            </a:xfrm>
          </p:grpSpPr>
          <p:sp>
            <p:nvSpPr>
              <p:cNvPr id="13" name="Graphic 16" descr="Magnifying glass with solid fill">
                <a:extLst>
                  <a:ext uri="{FF2B5EF4-FFF2-40B4-BE49-F238E27FC236}">
                    <a16:creationId xmlns:a16="http://schemas.microsoft.com/office/drawing/2014/main" id="{CAF0FFBE-5B1E-4237-B358-2DC69254EA79}"/>
                  </a:ext>
                </a:extLst>
              </p:cNvPr>
              <p:cNvSpPr/>
              <p:nvPr/>
            </p:nvSpPr>
            <p:spPr>
              <a:xfrm>
                <a:off x="6013515" y="2409504"/>
                <a:ext cx="751881" cy="752474"/>
              </a:xfrm>
              <a:custGeom>
                <a:avLst/>
                <a:gdLst>
                  <a:gd name="connsiteX0" fmla="*/ 732473 w 751881"/>
                  <a:gd name="connsiteY0" fmla="*/ 638175 h 752474"/>
                  <a:gd name="connsiteX1" fmla="*/ 613410 w 751881"/>
                  <a:gd name="connsiteY1" fmla="*/ 519112 h 752474"/>
                  <a:gd name="connsiteX2" fmla="*/ 554355 w 751881"/>
                  <a:gd name="connsiteY2" fmla="*/ 501015 h 752474"/>
                  <a:gd name="connsiteX3" fmla="*/ 512445 w 751881"/>
                  <a:gd name="connsiteY3" fmla="*/ 459105 h 752474"/>
                  <a:gd name="connsiteX4" fmla="*/ 571500 w 751881"/>
                  <a:gd name="connsiteY4" fmla="*/ 285750 h 752474"/>
                  <a:gd name="connsiteX5" fmla="*/ 285750 w 751881"/>
                  <a:gd name="connsiteY5" fmla="*/ 0 h 752474"/>
                  <a:gd name="connsiteX6" fmla="*/ 0 w 751881"/>
                  <a:gd name="connsiteY6" fmla="*/ 285750 h 752474"/>
                  <a:gd name="connsiteX7" fmla="*/ 285750 w 751881"/>
                  <a:gd name="connsiteY7" fmla="*/ 571500 h 752474"/>
                  <a:gd name="connsiteX8" fmla="*/ 459105 w 751881"/>
                  <a:gd name="connsiteY8" fmla="*/ 512445 h 752474"/>
                  <a:gd name="connsiteX9" fmla="*/ 501015 w 751881"/>
                  <a:gd name="connsiteY9" fmla="*/ 554355 h 752474"/>
                  <a:gd name="connsiteX10" fmla="*/ 519112 w 751881"/>
                  <a:gd name="connsiteY10" fmla="*/ 613410 h 752474"/>
                  <a:gd name="connsiteX11" fmla="*/ 638175 w 751881"/>
                  <a:gd name="connsiteY11" fmla="*/ 732473 h 752474"/>
                  <a:gd name="connsiteX12" fmla="*/ 685800 w 751881"/>
                  <a:gd name="connsiteY12" fmla="*/ 752475 h 752474"/>
                  <a:gd name="connsiteX13" fmla="*/ 733425 w 751881"/>
                  <a:gd name="connsiteY13" fmla="*/ 732473 h 752474"/>
                  <a:gd name="connsiteX14" fmla="*/ 732473 w 751881"/>
                  <a:gd name="connsiteY14" fmla="*/ 638175 h 752474"/>
                  <a:gd name="connsiteX15" fmla="*/ 284798 w 751881"/>
                  <a:gd name="connsiteY15" fmla="*/ 513398 h 752474"/>
                  <a:gd name="connsiteX16" fmla="*/ 56197 w 751881"/>
                  <a:gd name="connsiteY16" fmla="*/ 284798 h 752474"/>
                  <a:gd name="connsiteX17" fmla="*/ 284798 w 751881"/>
                  <a:gd name="connsiteY17" fmla="*/ 56197 h 752474"/>
                  <a:gd name="connsiteX18" fmla="*/ 513398 w 751881"/>
                  <a:gd name="connsiteY18" fmla="*/ 284798 h 752474"/>
                  <a:gd name="connsiteX19" fmla="*/ 284798 w 751881"/>
                  <a:gd name="connsiteY19" fmla="*/ 513398 h 75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1881" h="752474">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chemeClr val="accent1"/>
              </a:solidFill>
              <a:ln w="9525" cap="flat">
                <a:noFill/>
                <a:prstDash val="solid"/>
                <a:miter/>
              </a:ln>
            </p:spPr>
            <p:txBody>
              <a:bodyPr rtlCol="0" anchor="ctr"/>
              <a:lstStyle/>
              <a:p>
                <a:endParaRPr lang="en-US"/>
              </a:p>
            </p:txBody>
          </p:sp>
          <p:grpSp>
            <p:nvGrpSpPr>
              <p:cNvPr id="14" name="Content Placeholder 4" descr="List with solid fill">
                <a:extLst>
                  <a:ext uri="{FF2B5EF4-FFF2-40B4-BE49-F238E27FC236}">
                    <a16:creationId xmlns:a16="http://schemas.microsoft.com/office/drawing/2014/main" id="{7C93246F-C70B-421B-8485-284CC4A8D427}"/>
                  </a:ext>
                </a:extLst>
              </p:cNvPr>
              <p:cNvGrpSpPr/>
              <p:nvPr/>
            </p:nvGrpSpPr>
            <p:grpSpPr>
              <a:xfrm>
                <a:off x="5794375" y="2101850"/>
                <a:ext cx="590550" cy="762000"/>
                <a:chOff x="5794375" y="2101850"/>
                <a:chExt cx="590550" cy="762000"/>
              </a:xfrm>
              <a:solidFill>
                <a:schemeClr val="accent1"/>
              </a:solidFill>
            </p:grpSpPr>
            <p:sp>
              <p:nvSpPr>
                <p:cNvPr id="15" name="Freeform: Shape 14">
                  <a:extLst>
                    <a:ext uri="{FF2B5EF4-FFF2-40B4-BE49-F238E27FC236}">
                      <a16:creationId xmlns:a16="http://schemas.microsoft.com/office/drawing/2014/main" id="{8589AA52-1A9F-4F70-B180-BE969F099529}"/>
                    </a:ext>
                  </a:extLst>
                </p:cNvPr>
                <p:cNvSpPr/>
                <p:nvPr/>
              </p:nvSpPr>
              <p:spPr>
                <a:xfrm>
                  <a:off x="5794375" y="2101850"/>
                  <a:ext cx="590550" cy="762000"/>
                </a:xfrm>
                <a:custGeom>
                  <a:avLst/>
                  <a:gdLst>
                    <a:gd name="connsiteX0" fmla="*/ 533400 w 590550"/>
                    <a:gd name="connsiteY0" fmla="*/ 704850 h 762000"/>
                    <a:gd name="connsiteX1" fmla="*/ 57150 w 590550"/>
                    <a:gd name="connsiteY1" fmla="*/ 704850 h 762000"/>
                    <a:gd name="connsiteX2" fmla="*/ 57150 w 590550"/>
                    <a:gd name="connsiteY2" fmla="*/ 57150 h 762000"/>
                    <a:gd name="connsiteX3" fmla="*/ 533400 w 590550"/>
                    <a:gd name="connsiteY3" fmla="*/ 57150 h 762000"/>
                    <a:gd name="connsiteX4" fmla="*/ 533400 w 590550"/>
                    <a:gd name="connsiteY4" fmla="*/ 704850 h 762000"/>
                    <a:gd name="connsiteX5" fmla="*/ 590550 w 590550"/>
                    <a:gd name="connsiteY5" fmla="*/ 0 h 762000"/>
                    <a:gd name="connsiteX6" fmla="*/ 0 w 590550"/>
                    <a:gd name="connsiteY6" fmla="*/ 0 h 762000"/>
                    <a:gd name="connsiteX7" fmla="*/ 0 w 590550"/>
                    <a:gd name="connsiteY7" fmla="*/ 762000 h 762000"/>
                    <a:gd name="connsiteX8" fmla="*/ 590550 w 590550"/>
                    <a:gd name="connsiteY8" fmla="*/ 762000 h 762000"/>
                    <a:gd name="connsiteX9" fmla="*/ 590550 w 590550"/>
                    <a:gd name="connsiteY9"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762000">
                      <a:moveTo>
                        <a:pt x="533400" y="704850"/>
                      </a:moveTo>
                      <a:lnTo>
                        <a:pt x="57150" y="704850"/>
                      </a:lnTo>
                      <a:lnTo>
                        <a:pt x="57150" y="57150"/>
                      </a:lnTo>
                      <a:lnTo>
                        <a:pt x="533400" y="57150"/>
                      </a:lnTo>
                      <a:lnTo>
                        <a:pt x="533400" y="704850"/>
                      </a:lnTo>
                      <a:close/>
                      <a:moveTo>
                        <a:pt x="590550" y="0"/>
                      </a:moveTo>
                      <a:lnTo>
                        <a:pt x="0" y="0"/>
                      </a:lnTo>
                      <a:lnTo>
                        <a:pt x="0" y="762000"/>
                      </a:lnTo>
                      <a:lnTo>
                        <a:pt x="590550" y="762000"/>
                      </a:lnTo>
                      <a:lnTo>
                        <a:pt x="590550" y="0"/>
                      </a:lnTo>
                      <a:close/>
                    </a:path>
                  </a:pathLst>
                </a:custGeom>
                <a:solidFill>
                  <a:schemeClr val="accent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606ED66-9921-4701-8EB2-249FD06767F1}"/>
                    </a:ext>
                  </a:extLst>
                </p:cNvPr>
                <p:cNvSpPr/>
                <p:nvPr/>
              </p:nvSpPr>
              <p:spPr>
                <a:xfrm>
                  <a:off x="6184900" y="22161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5656136-F4E8-4E76-B407-733DD884CD19}"/>
                    </a:ext>
                  </a:extLst>
                </p:cNvPr>
                <p:cNvSpPr/>
                <p:nvPr/>
              </p:nvSpPr>
              <p:spPr>
                <a:xfrm>
                  <a:off x="5918200" y="22352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F0917DB-51B5-429E-8534-9787159033B2}"/>
                    </a:ext>
                  </a:extLst>
                </p:cNvPr>
                <p:cNvSpPr/>
                <p:nvPr/>
              </p:nvSpPr>
              <p:spPr>
                <a:xfrm>
                  <a:off x="6184900" y="23685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4BFB796-6611-4E1E-9623-841342E83134}"/>
                    </a:ext>
                  </a:extLst>
                </p:cNvPr>
                <p:cNvSpPr/>
                <p:nvPr/>
              </p:nvSpPr>
              <p:spPr>
                <a:xfrm>
                  <a:off x="5918200" y="23876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4676ADB-2F8E-4867-AB15-B748D2CBBE22}"/>
                    </a:ext>
                  </a:extLst>
                </p:cNvPr>
                <p:cNvSpPr/>
                <p:nvPr/>
              </p:nvSpPr>
              <p:spPr>
                <a:xfrm>
                  <a:off x="6184900" y="25209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F25FB6A-DA55-4903-9812-3CB175209495}"/>
                    </a:ext>
                  </a:extLst>
                </p:cNvPr>
                <p:cNvSpPr/>
                <p:nvPr/>
              </p:nvSpPr>
              <p:spPr>
                <a:xfrm>
                  <a:off x="5918200" y="25400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1CAA0B9-1453-4D5D-AAFD-296F188966EF}"/>
                    </a:ext>
                  </a:extLst>
                </p:cNvPr>
                <p:cNvSpPr/>
                <p:nvPr/>
              </p:nvSpPr>
              <p:spPr>
                <a:xfrm>
                  <a:off x="6184900" y="26733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DE6F3B7-447E-4F3A-8C30-F454ECEB789F}"/>
                    </a:ext>
                  </a:extLst>
                </p:cNvPr>
                <p:cNvSpPr/>
                <p:nvPr/>
              </p:nvSpPr>
              <p:spPr>
                <a:xfrm>
                  <a:off x="5918200" y="26924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grpSp>
        </p:grpSp>
        <p:grpSp>
          <p:nvGrpSpPr>
            <p:cNvPr id="24" name="Group 23">
              <a:extLst>
                <a:ext uri="{FF2B5EF4-FFF2-40B4-BE49-F238E27FC236}">
                  <a16:creationId xmlns:a16="http://schemas.microsoft.com/office/drawing/2014/main" id="{FC7F2AA7-E052-4A80-9ABC-0A001DDA07EF}"/>
                </a:ext>
              </a:extLst>
            </p:cNvPr>
            <p:cNvGrpSpPr/>
            <p:nvPr/>
          </p:nvGrpSpPr>
          <p:grpSpPr>
            <a:xfrm>
              <a:off x="7874582" y="3779352"/>
              <a:ext cx="787196" cy="914148"/>
              <a:chOff x="4422064" y="4140498"/>
              <a:chExt cx="754893" cy="876636"/>
            </a:xfrm>
          </p:grpSpPr>
          <p:grpSp>
            <p:nvGrpSpPr>
              <p:cNvPr id="25" name="Graphic 6" descr="Document outline">
                <a:extLst>
                  <a:ext uri="{FF2B5EF4-FFF2-40B4-BE49-F238E27FC236}">
                    <a16:creationId xmlns:a16="http://schemas.microsoft.com/office/drawing/2014/main" id="{1B4191AB-765A-4673-95CB-050B4A975CCF}"/>
                  </a:ext>
                </a:extLst>
              </p:cNvPr>
              <p:cNvGrpSpPr/>
              <p:nvPr/>
            </p:nvGrpSpPr>
            <p:grpSpPr>
              <a:xfrm>
                <a:off x="4422064" y="4140498"/>
                <a:ext cx="341830" cy="455774"/>
                <a:chOff x="4422064" y="4140498"/>
                <a:chExt cx="341830" cy="455774"/>
              </a:xfrm>
              <a:solidFill>
                <a:schemeClr val="accent1"/>
              </a:solidFill>
            </p:grpSpPr>
            <p:sp>
              <p:nvSpPr>
                <p:cNvPr id="29" name="Freeform: Shape 28">
                  <a:extLst>
                    <a:ext uri="{FF2B5EF4-FFF2-40B4-BE49-F238E27FC236}">
                      <a16:creationId xmlns:a16="http://schemas.microsoft.com/office/drawing/2014/main" id="{BB05E016-D23A-40D2-B368-B05ADF958774}"/>
                    </a:ext>
                  </a:extLst>
                </p:cNvPr>
                <p:cNvSpPr/>
                <p:nvPr/>
              </p:nvSpPr>
              <p:spPr>
                <a:xfrm>
                  <a:off x="4479035" y="433420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644D000-8DC7-4935-95C2-7C74F0402C37}"/>
                    </a:ext>
                  </a:extLst>
                </p:cNvPr>
                <p:cNvSpPr/>
                <p:nvPr/>
              </p:nvSpPr>
              <p:spPr>
                <a:xfrm>
                  <a:off x="4479035" y="4288625"/>
                  <a:ext cx="108246" cy="11394"/>
                </a:xfrm>
                <a:custGeom>
                  <a:avLst/>
                  <a:gdLst>
                    <a:gd name="connsiteX0" fmla="*/ 0 w 108246"/>
                    <a:gd name="connsiteY0" fmla="*/ 0 h 11394"/>
                    <a:gd name="connsiteX1" fmla="*/ 108246 w 108246"/>
                    <a:gd name="connsiteY1" fmla="*/ 0 h 11394"/>
                    <a:gd name="connsiteX2" fmla="*/ 108246 w 108246"/>
                    <a:gd name="connsiteY2" fmla="*/ 11394 h 11394"/>
                    <a:gd name="connsiteX3" fmla="*/ 0 w 108246"/>
                    <a:gd name="connsiteY3" fmla="*/ 11394 h 11394"/>
                  </a:gdLst>
                  <a:ahLst/>
                  <a:cxnLst>
                    <a:cxn ang="0">
                      <a:pos x="connsiteX0" y="connsiteY0"/>
                    </a:cxn>
                    <a:cxn ang="0">
                      <a:pos x="connsiteX1" y="connsiteY1"/>
                    </a:cxn>
                    <a:cxn ang="0">
                      <a:pos x="connsiteX2" y="connsiteY2"/>
                    </a:cxn>
                    <a:cxn ang="0">
                      <a:pos x="connsiteX3" y="connsiteY3"/>
                    </a:cxn>
                  </a:cxnLst>
                  <a:rect l="l" t="t" r="r" b="b"/>
                  <a:pathLst>
                    <a:path w="108246" h="11394">
                      <a:moveTo>
                        <a:pt x="0" y="0"/>
                      </a:moveTo>
                      <a:lnTo>
                        <a:pt x="108246" y="0"/>
                      </a:lnTo>
                      <a:lnTo>
                        <a:pt x="108246"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F2A77E6-E815-4AE0-90C6-C4500125ED37}"/>
                    </a:ext>
                  </a:extLst>
                </p:cNvPr>
                <p:cNvSpPr/>
                <p:nvPr/>
              </p:nvSpPr>
              <p:spPr>
                <a:xfrm>
                  <a:off x="4479035" y="4379779"/>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5A8CFB0-894C-4128-9FA3-2503176DB1DC}"/>
                    </a:ext>
                  </a:extLst>
                </p:cNvPr>
                <p:cNvSpPr/>
                <p:nvPr/>
              </p:nvSpPr>
              <p:spPr>
                <a:xfrm>
                  <a:off x="4479035" y="4425357"/>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485DA9D-397E-4B50-87F5-91BE53499D30}"/>
                    </a:ext>
                  </a:extLst>
                </p:cNvPr>
                <p:cNvSpPr/>
                <p:nvPr/>
              </p:nvSpPr>
              <p:spPr>
                <a:xfrm>
                  <a:off x="4479035" y="4470934"/>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28FC9E2-AE6F-4740-923D-C16CE253EBB7}"/>
                    </a:ext>
                  </a:extLst>
                </p:cNvPr>
                <p:cNvSpPr/>
                <p:nvPr/>
              </p:nvSpPr>
              <p:spPr>
                <a:xfrm>
                  <a:off x="4479035" y="451651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49E7F1D-D141-41FD-A914-49BA9FFC7FCA}"/>
                    </a:ext>
                  </a:extLst>
                </p:cNvPr>
                <p:cNvSpPr/>
                <p:nvPr/>
              </p:nvSpPr>
              <p:spPr>
                <a:xfrm>
                  <a:off x="4422064" y="4140498"/>
                  <a:ext cx="341830" cy="455774"/>
                </a:xfrm>
                <a:custGeom>
                  <a:avLst/>
                  <a:gdLst>
                    <a:gd name="connsiteX0" fmla="*/ 0 w 341830"/>
                    <a:gd name="connsiteY0" fmla="*/ 0 h 455774"/>
                    <a:gd name="connsiteX1" fmla="*/ 0 w 341830"/>
                    <a:gd name="connsiteY1" fmla="*/ 455774 h 455774"/>
                    <a:gd name="connsiteX2" fmla="*/ 341831 w 341830"/>
                    <a:gd name="connsiteY2" fmla="*/ 455774 h 455774"/>
                    <a:gd name="connsiteX3" fmla="*/ 341831 w 341830"/>
                    <a:gd name="connsiteY3" fmla="*/ 122979 h 455774"/>
                    <a:gd name="connsiteX4" fmla="*/ 218851 w 341830"/>
                    <a:gd name="connsiteY4" fmla="*/ 0 h 455774"/>
                    <a:gd name="connsiteX5" fmla="*/ 222287 w 341830"/>
                    <a:gd name="connsiteY5" fmla="*/ 19547 h 455774"/>
                    <a:gd name="connsiteX6" fmla="*/ 322284 w 341830"/>
                    <a:gd name="connsiteY6" fmla="*/ 119544 h 455774"/>
                    <a:gd name="connsiteX7" fmla="*/ 322283 w 341830"/>
                    <a:gd name="connsiteY7" fmla="*/ 119624 h 455774"/>
                    <a:gd name="connsiteX8" fmla="*/ 322244 w 341830"/>
                    <a:gd name="connsiteY8" fmla="*/ 119641 h 455774"/>
                    <a:gd name="connsiteX9" fmla="*/ 222190 w 341830"/>
                    <a:gd name="connsiteY9" fmla="*/ 119641 h 455774"/>
                    <a:gd name="connsiteX10" fmla="*/ 222190 w 341830"/>
                    <a:gd name="connsiteY10" fmla="*/ 19587 h 455774"/>
                    <a:gd name="connsiteX11" fmla="*/ 222247 w 341830"/>
                    <a:gd name="connsiteY11" fmla="*/ 19530 h 455774"/>
                    <a:gd name="connsiteX12" fmla="*/ 222287 w 341830"/>
                    <a:gd name="connsiteY12" fmla="*/ 19547 h 455774"/>
                    <a:gd name="connsiteX13" fmla="*/ 11394 w 341830"/>
                    <a:gd name="connsiteY13" fmla="*/ 444380 h 455774"/>
                    <a:gd name="connsiteX14" fmla="*/ 11394 w 341830"/>
                    <a:gd name="connsiteY14" fmla="*/ 11394 h 455774"/>
                    <a:gd name="connsiteX15" fmla="*/ 210796 w 341830"/>
                    <a:gd name="connsiteY15" fmla="*/ 11394 h 455774"/>
                    <a:gd name="connsiteX16" fmla="*/ 210796 w 341830"/>
                    <a:gd name="connsiteY16" fmla="*/ 131035 h 455774"/>
                    <a:gd name="connsiteX17" fmla="*/ 330436 w 341830"/>
                    <a:gd name="connsiteY17" fmla="*/ 131035 h 455774"/>
                    <a:gd name="connsiteX18" fmla="*/ 330436 w 341830"/>
                    <a:gd name="connsiteY18" fmla="*/ 444380 h 45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830" h="455774">
                      <a:moveTo>
                        <a:pt x="0" y="0"/>
                      </a:moveTo>
                      <a:lnTo>
                        <a:pt x="0" y="455774"/>
                      </a:lnTo>
                      <a:lnTo>
                        <a:pt x="341831" y="455774"/>
                      </a:lnTo>
                      <a:lnTo>
                        <a:pt x="341831" y="122979"/>
                      </a:lnTo>
                      <a:lnTo>
                        <a:pt x="218851" y="0"/>
                      </a:lnTo>
                      <a:close/>
                      <a:moveTo>
                        <a:pt x="222287" y="19547"/>
                      </a:moveTo>
                      <a:lnTo>
                        <a:pt x="322284" y="119544"/>
                      </a:lnTo>
                      <a:cubicBezTo>
                        <a:pt x="322306" y="119566"/>
                        <a:pt x="322305" y="119603"/>
                        <a:pt x="322283" y="119624"/>
                      </a:cubicBezTo>
                      <a:cubicBezTo>
                        <a:pt x="322272" y="119634"/>
                        <a:pt x="322259" y="119641"/>
                        <a:pt x="322244" y="119641"/>
                      </a:cubicBezTo>
                      <a:lnTo>
                        <a:pt x="222190" y="119641"/>
                      </a:lnTo>
                      <a:lnTo>
                        <a:pt x="222190" y="19587"/>
                      </a:lnTo>
                      <a:cubicBezTo>
                        <a:pt x="222190" y="19556"/>
                        <a:pt x="222216" y="19530"/>
                        <a:pt x="222247" y="19530"/>
                      </a:cubicBezTo>
                      <a:cubicBezTo>
                        <a:pt x="222262" y="19531"/>
                        <a:pt x="222277" y="19537"/>
                        <a:pt x="222287" y="19547"/>
                      </a:cubicBezTo>
                      <a:close/>
                      <a:moveTo>
                        <a:pt x="11394" y="444380"/>
                      </a:moveTo>
                      <a:lnTo>
                        <a:pt x="11394" y="11394"/>
                      </a:lnTo>
                      <a:lnTo>
                        <a:pt x="210796" y="11394"/>
                      </a:lnTo>
                      <a:lnTo>
                        <a:pt x="210796" y="131035"/>
                      </a:lnTo>
                      <a:lnTo>
                        <a:pt x="330436" y="131035"/>
                      </a:lnTo>
                      <a:lnTo>
                        <a:pt x="330436" y="444380"/>
                      </a:lnTo>
                      <a:close/>
                    </a:path>
                  </a:pathLst>
                </a:custGeom>
                <a:solidFill>
                  <a:schemeClr val="accent1"/>
                </a:solidFill>
                <a:ln w="5655" cap="flat">
                  <a:noFill/>
                  <a:prstDash val="solid"/>
                  <a:miter/>
                </a:ln>
              </p:spPr>
              <p:txBody>
                <a:bodyPr rtlCol="0" anchor="ctr"/>
                <a:lstStyle/>
                <a:p>
                  <a:endParaRPr lang="en-US"/>
                </a:p>
              </p:txBody>
            </p:sp>
          </p:grpSp>
          <p:grpSp>
            <p:nvGrpSpPr>
              <p:cNvPr id="26" name="Graphic 18" descr="Gears with solid fill">
                <a:extLst>
                  <a:ext uri="{FF2B5EF4-FFF2-40B4-BE49-F238E27FC236}">
                    <a16:creationId xmlns:a16="http://schemas.microsoft.com/office/drawing/2014/main" id="{995FE28E-D262-4225-B9CF-EB53CA17DDC5}"/>
                  </a:ext>
                </a:extLst>
              </p:cNvPr>
              <p:cNvGrpSpPr/>
              <p:nvPr/>
            </p:nvGrpSpPr>
            <p:grpSpPr>
              <a:xfrm>
                <a:off x="4555928" y="4265612"/>
                <a:ext cx="621029" cy="751522"/>
                <a:chOff x="4555928" y="4265612"/>
                <a:chExt cx="621029" cy="751522"/>
              </a:xfrm>
              <a:solidFill>
                <a:schemeClr val="accent1"/>
              </a:solidFill>
            </p:grpSpPr>
            <p:sp>
              <p:nvSpPr>
                <p:cNvPr id="27" name="Freeform: Shape 26">
                  <a:extLst>
                    <a:ext uri="{FF2B5EF4-FFF2-40B4-BE49-F238E27FC236}">
                      <a16:creationId xmlns:a16="http://schemas.microsoft.com/office/drawing/2014/main" id="{CA40D94B-EECC-412A-96B0-F2FE97B480D6}"/>
                    </a:ext>
                  </a:extLst>
                </p:cNvPr>
                <p:cNvSpPr/>
                <p:nvPr/>
              </p:nvSpPr>
              <p:spPr>
                <a:xfrm>
                  <a:off x="4771194" y="426561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chemeClr val="accent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CD58CF1-CDE3-4E70-92CA-45217F62FA1D}"/>
                    </a:ext>
                  </a:extLst>
                </p:cNvPr>
                <p:cNvSpPr/>
                <p:nvPr/>
              </p:nvSpPr>
              <p:spPr>
                <a:xfrm>
                  <a:off x="4555928" y="461232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chemeClr val="accent1"/>
                </a:solidFill>
                <a:ln w="9525" cap="flat">
                  <a:noFill/>
                  <a:prstDash val="solid"/>
                  <a:miter/>
                </a:ln>
              </p:spPr>
              <p:txBody>
                <a:bodyPr rtlCol="0" anchor="ctr"/>
                <a:lstStyle/>
                <a:p>
                  <a:endParaRPr lang="en-US"/>
                </a:p>
              </p:txBody>
            </p:sp>
          </p:grpSp>
        </p:grpSp>
        <p:grpSp>
          <p:nvGrpSpPr>
            <p:cNvPr id="36" name="Group 35">
              <a:extLst>
                <a:ext uri="{FF2B5EF4-FFF2-40B4-BE49-F238E27FC236}">
                  <a16:creationId xmlns:a16="http://schemas.microsoft.com/office/drawing/2014/main" id="{38B4BA4E-6911-4274-AAEE-E58C8A459580}"/>
                </a:ext>
              </a:extLst>
            </p:cNvPr>
            <p:cNvGrpSpPr/>
            <p:nvPr/>
          </p:nvGrpSpPr>
          <p:grpSpPr>
            <a:xfrm>
              <a:off x="7916632" y="1456897"/>
              <a:ext cx="1186243" cy="863596"/>
              <a:chOff x="1379503" y="2670638"/>
              <a:chExt cx="1200350" cy="873866"/>
            </a:xfrm>
          </p:grpSpPr>
          <p:grpSp>
            <p:nvGrpSpPr>
              <p:cNvPr id="37" name="Graphic 14" descr="Database with solid fill">
                <a:extLst>
                  <a:ext uri="{FF2B5EF4-FFF2-40B4-BE49-F238E27FC236}">
                    <a16:creationId xmlns:a16="http://schemas.microsoft.com/office/drawing/2014/main" id="{4626F39E-031F-49D9-8D92-42B06928141C}"/>
                  </a:ext>
                </a:extLst>
              </p:cNvPr>
              <p:cNvGrpSpPr/>
              <p:nvPr/>
            </p:nvGrpSpPr>
            <p:grpSpPr>
              <a:xfrm>
                <a:off x="1379503" y="2670638"/>
                <a:ext cx="533400" cy="723900"/>
                <a:chOff x="1379503" y="2670638"/>
                <a:chExt cx="533400" cy="723900"/>
              </a:xfrm>
              <a:solidFill>
                <a:schemeClr val="accent1"/>
              </a:solidFill>
            </p:grpSpPr>
            <p:sp>
              <p:nvSpPr>
                <p:cNvPr id="41" name="Freeform: Shape 40">
                  <a:extLst>
                    <a:ext uri="{FF2B5EF4-FFF2-40B4-BE49-F238E27FC236}">
                      <a16:creationId xmlns:a16="http://schemas.microsoft.com/office/drawing/2014/main" id="{E530286E-5BF6-4B8B-A863-8E1995560B65}"/>
                    </a:ext>
                  </a:extLst>
                </p:cNvPr>
                <p:cNvSpPr/>
                <p:nvPr/>
              </p:nvSpPr>
              <p:spPr>
                <a:xfrm>
                  <a:off x="1379503" y="2670638"/>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solidFill>
                  <a:schemeClr val="accent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FC9451-7FB7-4B12-A35E-9D3A3F1DC536}"/>
                    </a:ext>
                  </a:extLst>
                </p:cNvPr>
                <p:cNvSpPr/>
                <p:nvPr/>
              </p:nvSpPr>
              <p:spPr>
                <a:xfrm>
                  <a:off x="1379503" y="2784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9680A16-AD69-47A8-913C-1AAF2A6D143E}"/>
                    </a:ext>
                  </a:extLst>
                </p:cNvPr>
                <p:cNvSpPr/>
                <p:nvPr/>
              </p:nvSpPr>
              <p:spPr>
                <a:xfrm>
                  <a:off x="1379503" y="29754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5BC2436-7E40-452E-86A9-4F6652969486}"/>
                    </a:ext>
                  </a:extLst>
                </p:cNvPr>
                <p:cNvSpPr/>
                <p:nvPr/>
              </p:nvSpPr>
              <p:spPr>
                <a:xfrm>
                  <a:off x="1379503" y="3165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grpSp>
          <p:grpSp>
            <p:nvGrpSpPr>
              <p:cNvPr id="38" name="Graphic 20" descr="Open folder with solid fill">
                <a:extLst>
                  <a:ext uri="{FF2B5EF4-FFF2-40B4-BE49-F238E27FC236}">
                    <a16:creationId xmlns:a16="http://schemas.microsoft.com/office/drawing/2014/main" id="{E9A0B3C8-49F9-46A7-B579-0A197890537F}"/>
                  </a:ext>
                </a:extLst>
              </p:cNvPr>
              <p:cNvGrpSpPr/>
              <p:nvPr/>
            </p:nvGrpSpPr>
            <p:grpSpPr>
              <a:xfrm>
                <a:off x="1899656" y="2864307"/>
                <a:ext cx="680197" cy="680197"/>
                <a:chOff x="1899656" y="2864307"/>
                <a:chExt cx="680197" cy="680197"/>
              </a:xfrm>
            </p:grpSpPr>
            <p:sp>
              <p:nvSpPr>
                <p:cNvPr id="39" name="Freeform: Shape 38">
                  <a:extLst>
                    <a:ext uri="{FF2B5EF4-FFF2-40B4-BE49-F238E27FC236}">
                      <a16:creationId xmlns:a16="http://schemas.microsoft.com/office/drawing/2014/main" id="{49E6622E-1FEC-4B3D-BC53-F139E8E5B11B}"/>
                    </a:ext>
                  </a:extLst>
                </p:cNvPr>
                <p:cNvSpPr/>
                <p:nvPr/>
              </p:nvSpPr>
              <p:spPr>
                <a:xfrm>
                  <a:off x="1963424" y="3006014"/>
                  <a:ext cx="495976" cy="375532"/>
                </a:xfrm>
                <a:custGeom>
                  <a:avLst/>
                  <a:gdLst>
                    <a:gd name="connsiteX0" fmla="*/ 140999 w 495976"/>
                    <a:gd name="connsiteY0" fmla="*/ 120452 h 375532"/>
                    <a:gd name="connsiteX1" fmla="*/ 495977 w 495976"/>
                    <a:gd name="connsiteY1" fmla="*/ 120452 h 375532"/>
                    <a:gd name="connsiteX2" fmla="*/ 495977 w 495976"/>
                    <a:gd name="connsiteY2" fmla="*/ 85025 h 375532"/>
                    <a:gd name="connsiteX3" fmla="*/ 467635 w 495976"/>
                    <a:gd name="connsiteY3" fmla="*/ 56683 h 375532"/>
                    <a:gd name="connsiteX4" fmla="*/ 255074 w 495976"/>
                    <a:gd name="connsiteY4" fmla="*/ 56683 h 375532"/>
                    <a:gd name="connsiteX5" fmla="*/ 177135 w 495976"/>
                    <a:gd name="connsiteY5" fmla="*/ 4960 h 375532"/>
                    <a:gd name="connsiteX6" fmla="*/ 161547 w 495976"/>
                    <a:gd name="connsiteY6" fmla="*/ 0 h 375532"/>
                    <a:gd name="connsiteX7" fmla="*/ 28342 w 495976"/>
                    <a:gd name="connsiteY7" fmla="*/ 0 h 375532"/>
                    <a:gd name="connsiteX8" fmla="*/ 0 w 495976"/>
                    <a:gd name="connsiteY8" fmla="*/ 28342 h 375532"/>
                    <a:gd name="connsiteX9" fmla="*/ 0 w 495976"/>
                    <a:gd name="connsiteY9" fmla="*/ 375525 h 375532"/>
                    <a:gd name="connsiteX10" fmla="*/ 91401 w 495976"/>
                    <a:gd name="connsiteY10" fmla="*/ 153753 h 375532"/>
                    <a:gd name="connsiteX11" fmla="*/ 140999 w 495976"/>
                    <a:gd name="connsiteY11" fmla="*/ 120452 h 37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976" h="375532">
                      <a:moveTo>
                        <a:pt x="140999" y="120452"/>
                      </a:moveTo>
                      <a:lnTo>
                        <a:pt x="495977" y="120452"/>
                      </a:lnTo>
                      <a:lnTo>
                        <a:pt x="495977" y="85025"/>
                      </a:lnTo>
                      <a:cubicBezTo>
                        <a:pt x="495977" y="69437"/>
                        <a:pt x="483223" y="56683"/>
                        <a:pt x="467635" y="56683"/>
                      </a:cubicBezTo>
                      <a:lnTo>
                        <a:pt x="255074" y="56683"/>
                      </a:lnTo>
                      <a:lnTo>
                        <a:pt x="177135" y="4960"/>
                      </a:lnTo>
                      <a:cubicBezTo>
                        <a:pt x="172175" y="2126"/>
                        <a:pt x="167215" y="0"/>
                        <a:pt x="161547" y="0"/>
                      </a:cubicBezTo>
                      <a:lnTo>
                        <a:pt x="28342" y="0"/>
                      </a:lnTo>
                      <a:cubicBezTo>
                        <a:pt x="12754" y="0"/>
                        <a:pt x="0" y="12754"/>
                        <a:pt x="0" y="28342"/>
                      </a:cubicBezTo>
                      <a:lnTo>
                        <a:pt x="0" y="375525"/>
                      </a:lnTo>
                      <a:cubicBezTo>
                        <a:pt x="0" y="376942"/>
                        <a:pt x="91401" y="153753"/>
                        <a:pt x="91401" y="153753"/>
                      </a:cubicBezTo>
                      <a:cubicBezTo>
                        <a:pt x="99904" y="133914"/>
                        <a:pt x="119034" y="120452"/>
                        <a:pt x="140999" y="120452"/>
                      </a:cubicBezTo>
                      <a:close/>
                    </a:path>
                  </a:pathLst>
                </a:custGeom>
                <a:solidFill>
                  <a:schemeClr val="accent1"/>
                </a:solidFill>
                <a:ln w="704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9CA49B6-B02F-4FC3-9A00-538D8CDDC89D}"/>
                    </a:ext>
                  </a:extLst>
                </p:cNvPr>
                <p:cNvSpPr/>
                <p:nvPr/>
              </p:nvSpPr>
              <p:spPr>
                <a:xfrm>
                  <a:off x="1984680" y="3154807"/>
                  <a:ext cx="531403" cy="247988"/>
                </a:xfrm>
                <a:custGeom>
                  <a:avLst/>
                  <a:gdLst>
                    <a:gd name="connsiteX0" fmla="*/ 531404 w 531403"/>
                    <a:gd name="connsiteY0" fmla="*/ 28342 h 247988"/>
                    <a:gd name="connsiteX1" fmla="*/ 505897 w 531403"/>
                    <a:gd name="connsiteY1" fmla="*/ 0 h 247988"/>
                    <a:gd name="connsiteX2" fmla="*/ 119743 w 531403"/>
                    <a:gd name="connsiteY2" fmla="*/ 0 h 247988"/>
                    <a:gd name="connsiteX3" fmla="*/ 95653 w 531403"/>
                    <a:gd name="connsiteY3" fmla="*/ 15588 h 247988"/>
                    <a:gd name="connsiteX4" fmla="*/ 0 w 531403"/>
                    <a:gd name="connsiteY4" fmla="*/ 247988 h 247988"/>
                    <a:gd name="connsiteX5" fmla="*/ 432209 w 531403"/>
                    <a:gd name="connsiteY5" fmla="*/ 247988 h 247988"/>
                    <a:gd name="connsiteX6" fmla="*/ 528570 w 531403"/>
                    <a:gd name="connsiteY6" fmla="*/ 41095 h 247988"/>
                    <a:gd name="connsiteX7" fmla="*/ 531404 w 531403"/>
                    <a:gd name="connsiteY7" fmla="*/ 28342 h 247988"/>
                    <a:gd name="connsiteX8" fmla="*/ 531404 w 531403"/>
                    <a:gd name="connsiteY8" fmla="*/ 28342 h 24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403" h="247988">
                      <a:moveTo>
                        <a:pt x="531404" y="28342"/>
                      </a:moveTo>
                      <a:cubicBezTo>
                        <a:pt x="531404" y="13462"/>
                        <a:pt x="520776" y="1417"/>
                        <a:pt x="505897" y="0"/>
                      </a:cubicBezTo>
                      <a:lnTo>
                        <a:pt x="119743" y="0"/>
                      </a:lnTo>
                      <a:cubicBezTo>
                        <a:pt x="109115" y="0"/>
                        <a:pt x="99904" y="6377"/>
                        <a:pt x="95653" y="15588"/>
                      </a:cubicBezTo>
                      <a:lnTo>
                        <a:pt x="0" y="247988"/>
                      </a:lnTo>
                      <a:lnTo>
                        <a:pt x="432209" y="247988"/>
                      </a:lnTo>
                      <a:lnTo>
                        <a:pt x="528570" y="41095"/>
                      </a:lnTo>
                      <a:cubicBezTo>
                        <a:pt x="530695" y="36844"/>
                        <a:pt x="531404" y="32593"/>
                        <a:pt x="531404" y="28342"/>
                      </a:cubicBezTo>
                      <a:lnTo>
                        <a:pt x="531404" y="28342"/>
                      </a:lnTo>
                      <a:close/>
                    </a:path>
                  </a:pathLst>
                </a:custGeom>
                <a:solidFill>
                  <a:schemeClr val="accent1"/>
                </a:solidFill>
                <a:ln w="7045" cap="flat">
                  <a:noFill/>
                  <a:prstDash val="solid"/>
                  <a:miter/>
                </a:ln>
              </p:spPr>
              <p:txBody>
                <a:bodyPr rtlCol="0" anchor="ctr"/>
                <a:lstStyle/>
                <a:p>
                  <a:endParaRPr lang="en-US"/>
                </a:p>
              </p:txBody>
            </p:sp>
          </p:grpSp>
        </p:grpSp>
        <p:cxnSp>
          <p:nvCxnSpPr>
            <p:cNvPr id="47" name="Straight Arrow Connector 46">
              <a:extLst>
                <a:ext uri="{FF2B5EF4-FFF2-40B4-BE49-F238E27FC236}">
                  <a16:creationId xmlns:a16="http://schemas.microsoft.com/office/drawing/2014/main" id="{45A923A4-4AC3-47E4-8DF4-660C163F85BF}"/>
                </a:ext>
              </a:extLst>
            </p:cNvPr>
            <p:cNvCxnSpPr/>
            <p:nvPr/>
          </p:nvCxnSpPr>
          <p:spPr>
            <a:xfrm>
              <a:off x="8700760" y="2821273"/>
              <a:ext cx="1144779"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D946FFC-22DF-4DC3-97B8-DF5FFBEA8A3D}"/>
                </a:ext>
              </a:extLst>
            </p:cNvPr>
            <p:cNvCxnSpPr>
              <a:cxnSpLocks/>
            </p:cNvCxnSpPr>
            <p:nvPr/>
          </p:nvCxnSpPr>
          <p:spPr>
            <a:xfrm flipH="1">
              <a:off x="8534187" y="3052503"/>
              <a:ext cx="1144779"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4280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Custom Skill Interfaces</a:t>
            </a:r>
          </a:p>
        </p:txBody>
      </p:sp>
      <p:sp>
        <p:nvSpPr>
          <p:cNvPr id="3" name="Content Placeholder 2">
            <a:extLst>
              <a:ext uri="{FF2B5EF4-FFF2-40B4-BE49-F238E27FC236}">
                <a16:creationId xmlns:a16="http://schemas.microsoft.com/office/drawing/2014/main" id="{3BC199A8-F21F-4CC4-809C-94FEE586823C}"/>
              </a:ext>
            </a:extLst>
          </p:cNvPr>
          <p:cNvSpPr>
            <a:spLocks noGrp="1"/>
          </p:cNvSpPr>
          <p:nvPr>
            <p:ph sz="quarter" idx="10"/>
          </p:nvPr>
        </p:nvSpPr>
        <p:spPr>
          <a:xfrm>
            <a:off x="418643" y="1176510"/>
            <a:ext cx="2350681" cy="553998"/>
          </a:xfrm>
        </p:spPr>
        <p:txBody>
          <a:bodyPr/>
          <a:lstStyle/>
          <a:p>
            <a:r>
              <a:rPr lang="en-US" dirty="0"/>
              <a:t>Input Schema</a:t>
            </a:r>
          </a:p>
        </p:txBody>
      </p:sp>
      <p:sp>
        <p:nvSpPr>
          <p:cNvPr id="4" name="Content Placeholder 2">
            <a:extLst>
              <a:ext uri="{FF2B5EF4-FFF2-40B4-BE49-F238E27FC236}">
                <a16:creationId xmlns:a16="http://schemas.microsoft.com/office/drawing/2014/main" id="{9334BF7E-D731-4A51-AE7D-F2FAFF5D83EE}"/>
              </a:ext>
            </a:extLst>
          </p:cNvPr>
          <p:cNvSpPr txBox="1">
            <a:spLocks/>
          </p:cNvSpPr>
          <p:nvPr/>
        </p:nvSpPr>
        <p:spPr>
          <a:xfrm>
            <a:off x="6413634" y="1176510"/>
            <a:ext cx="2350681" cy="55399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Output Schema</a:t>
            </a:r>
          </a:p>
        </p:txBody>
      </p:sp>
      <p:sp>
        <p:nvSpPr>
          <p:cNvPr id="5" name="Rectangle 4">
            <a:extLst>
              <a:ext uri="{FF2B5EF4-FFF2-40B4-BE49-F238E27FC236}">
                <a16:creationId xmlns:a16="http://schemas.microsoft.com/office/drawing/2014/main" id="{C62A02C0-8DF7-4725-BED4-EE96F81B479A}"/>
              </a:ext>
            </a:extLst>
          </p:cNvPr>
          <p:cNvSpPr/>
          <p:nvPr/>
        </p:nvSpPr>
        <p:spPr bwMode="auto">
          <a:xfrm>
            <a:off x="418643" y="1786328"/>
            <a:ext cx="5610017" cy="47170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DE726024-DE61-431E-9005-4E656F080E76}"/>
              </a:ext>
            </a:extLst>
          </p:cNvPr>
          <p:cNvSpPr/>
          <p:nvPr/>
        </p:nvSpPr>
        <p:spPr bwMode="auto">
          <a:xfrm>
            <a:off x="6149894" y="1786328"/>
            <a:ext cx="5610017" cy="47170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64F83DFD-6032-44A0-9E43-4062F2F9695B}"/>
              </a:ext>
            </a:extLst>
          </p:cNvPr>
          <p:cNvSpPr txBox="1"/>
          <p:nvPr/>
        </p:nvSpPr>
        <p:spPr>
          <a:xfrm>
            <a:off x="568472" y="1842148"/>
            <a:ext cx="4715909" cy="4339650"/>
          </a:xfrm>
          <a:prstGeom prst="rect">
            <a:avLst/>
          </a:prstGeom>
          <a:noFill/>
        </p:spPr>
        <p:txBody>
          <a:bodyPr wrap="square">
            <a:spAutoFit/>
          </a:bodyPr>
          <a:lstStyle/>
          <a:p>
            <a:r>
              <a:rPr lang="en-US" sz="1200" dirty="0">
                <a:latin typeface="Consolas" panose="020B0609020204030204" pitchFamily="49" charset="0"/>
              </a:rPr>
              <a:t>{</a:t>
            </a:r>
          </a:p>
          <a:p>
            <a:r>
              <a:rPr lang="en-US" sz="1200" dirty="0">
                <a:latin typeface="Consolas" panose="020B0609020204030204" pitchFamily="49" charset="0"/>
              </a:rPr>
              <a:t>    "values": [</a:t>
            </a:r>
          </a:p>
          <a:p>
            <a:r>
              <a:rPr lang="en-US" sz="1200" dirty="0">
                <a:latin typeface="Consolas" panose="020B0609020204030204" pitchFamily="49" charset="0"/>
              </a:rPr>
              <a:t>      {</a:t>
            </a:r>
          </a:p>
          <a:p>
            <a:r>
              <a:rPr lang="en-US" sz="1200" dirty="0">
                <a:latin typeface="Consolas" panose="020B0609020204030204" pitchFamily="49" charset="0"/>
              </a:rPr>
              <a:t>        "recordId": "&lt;</a:t>
            </a:r>
            <a:r>
              <a:rPr lang="en-US" sz="1200" dirty="0" err="1">
                <a:latin typeface="Consolas" panose="020B0609020204030204" pitchFamily="49" charset="0"/>
              </a:rPr>
              <a:t>unique_identifier</a:t>
            </a:r>
            <a:r>
              <a:rPr lang="en-US" sz="1200" dirty="0">
                <a:latin typeface="Consolas" panose="020B0609020204030204" pitchFamily="49" charset="0"/>
              </a:rPr>
              <a:t>&gt;",</a:t>
            </a:r>
          </a:p>
          <a:p>
            <a:r>
              <a:rPr lang="en-US" sz="1200" dirty="0">
                <a:latin typeface="Consolas" panose="020B0609020204030204" pitchFamily="49" charset="0"/>
              </a:rPr>
              <a:t>        "data":</a:t>
            </a:r>
          </a:p>
          <a:p>
            <a:r>
              <a:rPr lang="en-US" sz="1200" dirty="0">
                <a:latin typeface="Consolas" panose="020B0609020204030204" pitchFamily="49" charset="0"/>
              </a:rPr>
              <a:t>           {</a:t>
            </a:r>
          </a:p>
          <a:p>
            <a:r>
              <a:rPr lang="en-US" sz="1200" dirty="0">
                <a:latin typeface="Consolas" panose="020B0609020204030204" pitchFamily="49" charset="0"/>
              </a:rPr>
              <a:t>             "&lt;input1_name&gt;":  "&lt;input1_value&gt;",</a:t>
            </a:r>
          </a:p>
          <a:p>
            <a:r>
              <a:rPr lang="en-US" sz="1200" dirty="0">
                <a:latin typeface="Consolas" panose="020B0609020204030204" pitchFamily="49" charset="0"/>
              </a:rPr>
              <a:t>             "&lt;input2_name&gt;": "&lt;input2_value&gt;",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"recordId": "&lt;</a:t>
            </a:r>
            <a:r>
              <a:rPr lang="en-US" sz="1200" dirty="0" err="1">
                <a:latin typeface="Consolas" panose="020B0609020204030204" pitchFamily="49" charset="0"/>
              </a:rPr>
              <a:t>unique_identifier</a:t>
            </a:r>
            <a:r>
              <a:rPr lang="en-US" sz="1200" dirty="0">
                <a:latin typeface="Consolas" panose="020B0609020204030204" pitchFamily="49" charset="0"/>
              </a:rPr>
              <a:t>&gt;",</a:t>
            </a:r>
          </a:p>
          <a:p>
            <a:r>
              <a:rPr lang="en-US" sz="1200" dirty="0">
                <a:latin typeface="Consolas" panose="020B0609020204030204" pitchFamily="49" charset="0"/>
              </a:rPr>
              <a:t>        "data":</a:t>
            </a:r>
          </a:p>
          <a:p>
            <a:r>
              <a:rPr lang="en-US" sz="1200" dirty="0">
                <a:latin typeface="Consolas" panose="020B0609020204030204" pitchFamily="49" charset="0"/>
              </a:rPr>
              <a:t>           {</a:t>
            </a:r>
          </a:p>
          <a:p>
            <a:r>
              <a:rPr lang="en-US" sz="1200" dirty="0">
                <a:latin typeface="Consolas" panose="020B0609020204030204" pitchFamily="49" charset="0"/>
              </a:rPr>
              <a:t>             "&lt;input1_name&gt;":  "&lt;input1_value&gt;",</a:t>
            </a:r>
          </a:p>
          <a:p>
            <a:r>
              <a:rPr lang="en-US" sz="1200" dirty="0">
                <a:latin typeface="Consolas" panose="020B0609020204030204" pitchFamily="49" charset="0"/>
              </a:rPr>
              <a:t>             "&lt;input2_name&gt;": "&lt;input2_value&gt;",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a:t>
            </a:r>
          </a:p>
        </p:txBody>
      </p:sp>
      <p:sp>
        <p:nvSpPr>
          <p:cNvPr id="11" name="TextBox 10">
            <a:extLst>
              <a:ext uri="{FF2B5EF4-FFF2-40B4-BE49-F238E27FC236}">
                <a16:creationId xmlns:a16="http://schemas.microsoft.com/office/drawing/2014/main" id="{34725FD7-EAA4-42D4-B0B4-1AE689C04533}"/>
              </a:ext>
            </a:extLst>
          </p:cNvPr>
          <p:cNvSpPr txBox="1"/>
          <p:nvPr/>
        </p:nvSpPr>
        <p:spPr>
          <a:xfrm>
            <a:off x="6239169" y="1786328"/>
            <a:ext cx="5190831" cy="4893647"/>
          </a:xfrm>
          <a:prstGeom prst="rect">
            <a:avLst/>
          </a:prstGeom>
          <a:noFill/>
        </p:spPr>
        <p:txBody>
          <a:bodyPr wrap="square">
            <a:spAutoFit/>
          </a:bodyPr>
          <a:lstStyle/>
          <a:p>
            <a:r>
              <a:rPr lang="en-US" sz="1200" dirty="0">
                <a:latin typeface="Consolas" panose="020B0609020204030204" pitchFamily="49" charset="0"/>
              </a:rPr>
              <a:t>{</a:t>
            </a:r>
          </a:p>
          <a:p>
            <a:r>
              <a:rPr lang="en-US" sz="1200" dirty="0">
                <a:latin typeface="Consolas" panose="020B0609020204030204" pitchFamily="49" charset="0"/>
              </a:rPr>
              <a:t>    "values": [</a:t>
            </a:r>
          </a:p>
          <a:p>
            <a:r>
              <a:rPr lang="en-US" sz="1200" dirty="0">
                <a:latin typeface="Consolas" panose="020B0609020204030204" pitchFamily="49" charset="0"/>
              </a:rPr>
              <a:t>      {</a:t>
            </a:r>
          </a:p>
          <a:p>
            <a:r>
              <a:rPr lang="en-US" sz="1200" dirty="0">
                <a:latin typeface="Consolas" panose="020B0609020204030204" pitchFamily="49" charset="0"/>
              </a:rPr>
              <a:t>        "recordId": "&lt;</a:t>
            </a:r>
            <a:r>
              <a:rPr lang="en-US" sz="1200" dirty="0" err="1">
                <a:latin typeface="Consolas" panose="020B0609020204030204" pitchFamily="49" charset="0"/>
              </a:rPr>
              <a:t>unique_identifier_from_input</a:t>
            </a:r>
            <a:r>
              <a:rPr lang="en-US" sz="1200" dirty="0">
                <a:latin typeface="Consolas" panose="020B0609020204030204" pitchFamily="49" charset="0"/>
              </a:rPr>
              <a:t>&gt;",</a:t>
            </a:r>
          </a:p>
          <a:p>
            <a:r>
              <a:rPr lang="en-US" sz="1200" dirty="0">
                <a:latin typeface="Consolas" panose="020B0609020204030204" pitchFamily="49" charset="0"/>
              </a:rPr>
              <a:t>        "data":</a:t>
            </a:r>
          </a:p>
          <a:p>
            <a:r>
              <a:rPr lang="en-US" sz="1200" dirty="0">
                <a:latin typeface="Consolas" panose="020B0609020204030204" pitchFamily="49" charset="0"/>
              </a:rPr>
              <a:t>           {</a:t>
            </a:r>
          </a:p>
          <a:p>
            <a:r>
              <a:rPr lang="en-US" sz="1200" dirty="0">
                <a:latin typeface="Consolas" panose="020B0609020204030204" pitchFamily="49" charset="0"/>
              </a:rPr>
              <a:t>             "&lt;output1_name&gt;":  "&lt;output1_value&gt;",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"errors": [...],</a:t>
            </a:r>
          </a:p>
          <a:p>
            <a:r>
              <a:rPr lang="en-US" sz="1200" dirty="0">
                <a:latin typeface="Consolas" panose="020B0609020204030204" pitchFamily="49" charset="0"/>
              </a:rPr>
              <a:t>         "warnings":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"recordId": "&lt; </a:t>
            </a:r>
            <a:r>
              <a:rPr lang="en-US" sz="1200" dirty="0" err="1">
                <a:latin typeface="Consolas" panose="020B0609020204030204" pitchFamily="49" charset="0"/>
              </a:rPr>
              <a:t>unique_identifier_from_input</a:t>
            </a:r>
            <a:r>
              <a:rPr lang="en-US" sz="1200" dirty="0">
                <a:latin typeface="Consolas" panose="020B0609020204030204" pitchFamily="49" charset="0"/>
              </a:rPr>
              <a:t>&gt;",</a:t>
            </a:r>
          </a:p>
          <a:p>
            <a:r>
              <a:rPr lang="en-US" sz="1200" dirty="0">
                <a:latin typeface="Consolas" panose="020B0609020204030204" pitchFamily="49" charset="0"/>
              </a:rPr>
              <a:t>        "data":</a:t>
            </a:r>
          </a:p>
          <a:p>
            <a:r>
              <a:rPr lang="en-US" sz="1200" dirty="0">
                <a:latin typeface="Consolas" panose="020B0609020204030204" pitchFamily="49" charset="0"/>
              </a:rPr>
              <a:t>           {</a:t>
            </a:r>
          </a:p>
          <a:p>
            <a:r>
              <a:rPr lang="en-US" sz="1200" dirty="0">
                <a:latin typeface="Consolas" panose="020B0609020204030204" pitchFamily="49" charset="0"/>
              </a:rPr>
              <a:t>             "&lt;output1_name&gt;":  "&lt;output1_value&gt;",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"errors": [...],</a:t>
            </a:r>
          </a:p>
          <a:p>
            <a:r>
              <a:rPr lang="en-US" sz="1200" dirty="0">
                <a:latin typeface="Consolas" panose="020B0609020204030204" pitchFamily="49" charset="0"/>
              </a:rPr>
              <a:t>         "warnings":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a:t>
            </a:r>
          </a:p>
        </p:txBody>
      </p:sp>
      <p:sp>
        <p:nvSpPr>
          <p:cNvPr id="12" name="Speech Bubble: Rectangle 11">
            <a:extLst>
              <a:ext uri="{FF2B5EF4-FFF2-40B4-BE49-F238E27FC236}">
                <a16:creationId xmlns:a16="http://schemas.microsoft.com/office/drawing/2014/main" id="{40D934E0-8C34-46F1-B797-1C52111190C4}"/>
              </a:ext>
            </a:extLst>
          </p:cNvPr>
          <p:cNvSpPr/>
          <p:nvPr/>
        </p:nvSpPr>
        <p:spPr bwMode="auto">
          <a:xfrm>
            <a:off x="10339424" y="3195083"/>
            <a:ext cx="1706526" cy="999461"/>
          </a:xfrm>
          <a:prstGeom prst="wedgeRectCallout">
            <a:avLst>
              <a:gd name="adj1" fmla="val -87033"/>
              <a:gd name="adj2" fmla="val -56404"/>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This is a </a:t>
            </a:r>
            <a:r>
              <a:rPr lang="en-US" sz="1100" i="1" dirty="0">
                <a:solidFill>
                  <a:schemeClr val="tx1"/>
                </a:solidFill>
                <a:ea typeface="Segoe UI" pitchFamily="34" charset="0"/>
                <a:cs typeface="Segoe UI" pitchFamily="34" charset="0"/>
              </a:rPr>
              <a:t>property bag</a:t>
            </a:r>
            <a:r>
              <a:rPr lang="en-US" sz="1100" dirty="0">
                <a:solidFill>
                  <a:schemeClr val="tx1"/>
                </a:solidFill>
                <a:ea typeface="Segoe UI" pitchFamily="34" charset="0"/>
                <a:cs typeface="Segoe UI" pitchFamily="34" charset="0"/>
              </a:rPr>
              <a:t> of values – it can be a single value or a complex JSON structure</a:t>
            </a:r>
          </a:p>
        </p:txBody>
      </p:sp>
    </p:spTree>
    <p:extLst>
      <p:ext uri="{BB962C8B-B14F-4D97-AF65-F5344CB8AC3E}">
        <p14:creationId xmlns:p14="http://schemas.microsoft.com/office/powerpoint/2010/main" val="4924915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DD82EF6-12BB-4764-8B18-63B251C6251A}"/>
              </a:ext>
            </a:extLst>
          </p:cNvPr>
          <p:cNvSpPr/>
          <p:nvPr/>
        </p:nvSpPr>
        <p:spPr bwMode="auto">
          <a:xfrm>
            <a:off x="6457936" y="1408871"/>
            <a:ext cx="5450529" cy="494167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Adding a Custom Skill to a Skillset</a:t>
            </a:r>
          </a:p>
        </p:txBody>
      </p:sp>
      <p:sp>
        <p:nvSpPr>
          <p:cNvPr id="3" name="Content Placeholder 2">
            <a:extLst>
              <a:ext uri="{FF2B5EF4-FFF2-40B4-BE49-F238E27FC236}">
                <a16:creationId xmlns:a16="http://schemas.microsoft.com/office/drawing/2014/main" id="{B4A315D9-9ACE-4BC6-8799-C85D01E87EE3}"/>
              </a:ext>
            </a:extLst>
          </p:cNvPr>
          <p:cNvSpPr>
            <a:spLocks noGrp="1"/>
          </p:cNvSpPr>
          <p:nvPr>
            <p:ph sz="quarter" idx="10"/>
          </p:nvPr>
        </p:nvSpPr>
        <p:spPr>
          <a:xfrm>
            <a:off x="419100" y="1456897"/>
            <a:ext cx="5676899" cy="4437112"/>
          </a:xfrm>
        </p:spPr>
        <p:txBody>
          <a:bodyPr/>
          <a:lstStyle/>
          <a:p>
            <a:r>
              <a:rPr lang="en-US" dirty="0"/>
              <a:t>Add a </a:t>
            </a:r>
            <a:r>
              <a:rPr lang="en-US" dirty="0" err="1"/>
              <a:t>Custom.WebApiSkill</a:t>
            </a:r>
            <a:r>
              <a:rPr lang="en-US" dirty="0"/>
              <a:t> to the skillset</a:t>
            </a:r>
          </a:p>
          <a:p>
            <a:pPr marL="342900" lvl="1" indent="-342900">
              <a:buFont typeface="Arial" panose="020B0604020202020204" pitchFamily="34" charset="0"/>
              <a:buChar char="•"/>
            </a:pPr>
            <a:r>
              <a:rPr lang="en-US" dirty="0"/>
              <a:t>Specify the URI to your web API endpoint</a:t>
            </a:r>
          </a:p>
          <a:p>
            <a:pPr marL="574675" lvl="1" indent="-342900">
              <a:buFont typeface="Arial" panose="020B0604020202020204" pitchFamily="34" charset="0"/>
              <a:buChar char="•"/>
            </a:pPr>
            <a:r>
              <a:rPr lang="en-US" sz="1800" dirty="0"/>
              <a:t>Optionally add parameters and headers</a:t>
            </a:r>
          </a:p>
          <a:p>
            <a:pPr marL="342900" lvl="1" indent="-342900">
              <a:buFont typeface="Arial" panose="020B0604020202020204" pitchFamily="34" charset="0"/>
              <a:buChar char="•"/>
            </a:pPr>
            <a:r>
              <a:rPr lang="en-US" dirty="0"/>
              <a:t>Set the context to specify at which point in the document hierarchy the skill should be called</a:t>
            </a:r>
          </a:p>
          <a:p>
            <a:pPr marL="342900" lvl="1" indent="-342900">
              <a:buFont typeface="Arial" panose="020B0604020202020204" pitchFamily="34" charset="0"/>
              <a:buChar char="•"/>
            </a:pPr>
            <a:r>
              <a:rPr lang="en-US" dirty="0"/>
              <a:t>Assign input values</a:t>
            </a:r>
          </a:p>
          <a:p>
            <a:pPr marL="574675" lvl="1" indent="-342900">
              <a:buFont typeface="Arial" panose="020B0604020202020204" pitchFamily="34" charset="0"/>
              <a:buChar char="•"/>
            </a:pPr>
            <a:r>
              <a:rPr lang="en-US" sz="1800" dirty="0"/>
              <a:t>Usually from existing document fields</a:t>
            </a:r>
          </a:p>
          <a:p>
            <a:pPr marL="342900" lvl="1" indent="-342900">
              <a:buFont typeface="Arial" panose="020B0604020202020204" pitchFamily="34" charset="0"/>
              <a:buChar char="•"/>
            </a:pPr>
            <a:r>
              <a:rPr lang="en-US" dirty="0"/>
              <a:t>Store output in a new field</a:t>
            </a:r>
          </a:p>
          <a:p>
            <a:pPr marL="574675" lvl="1" indent="-342900">
              <a:buFont typeface="Arial" panose="020B0604020202020204" pitchFamily="34" charset="0"/>
              <a:buChar char="•"/>
            </a:pPr>
            <a:r>
              <a:rPr lang="en-US" sz="1800" dirty="0"/>
              <a:t>Optionally, specify a target field name (otherwise the output name is used)</a:t>
            </a:r>
          </a:p>
        </p:txBody>
      </p:sp>
      <p:sp>
        <p:nvSpPr>
          <p:cNvPr id="9" name="TextBox 8">
            <a:extLst>
              <a:ext uri="{FF2B5EF4-FFF2-40B4-BE49-F238E27FC236}">
                <a16:creationId xmlns:a16="http://schemas.microsoft.com/office/drawing/2014/main" id="{3402B6AF-C53F-46D0-94B9-7929E9873B81}"/>
              </a:ext>
            </a:extLst>
          </p:cNvPr>
          <p:cNvSpPr txBox="1"/>
          <p:nvPr/>
        </p:nvSpPr>
        <p:spPr>
          <a:xfrm>
            <a:off x="6540352" y="1432884"/>
            <a:ext cx="5495704" cy="5078313"/>
          </a:xfrm>
          <a:prstGeom prst="rect">
            <a:avLst/>
          </a:prstGeom>
          <a:noFill/>
        </p:spPr>
        <p:txBody>
          <a:bodyPr wrap="square">
            <a:spAutoFit/>
          </a:bodyPr>
          <a:lstStyle/>
          <a:p>
            <a:r>
              <a:rPr lang="en-US" sz="1200" dirty="0">
                <a:solidFill>
                  <a:schemeClr val="tx1">
                    <a:lumMod val="50000"/>
                    <a:lumOff val="50000"/>
                  </a:schemeClr>
                </a:solidFill>
                <a:latin typeface="Consolas" panose="020B0609020204030204" pitchFamily="49" charset="0"/>
              </a:rPr>
              <a:t>{</a:t>
            </a:r>
          </a:p>
          <a:p>
            <a:r>
              <a:rPr lang="en-US" sz="1200" dirty="0">
                <a:solidFill>
                  <a:schemeClr val="tx1">
                    <a:lumMod val="50000"/>
                    <a:lumOff val="50000"/>
                  </a:schemeClr>
                </a:solidFill>
                <a:latin typeface="Consolas" panose="020B0609020204030204" pitchFamily="49" charset="0"/>
              </a:rPr>
              <a:t>    "skills": [</a:t>
            </a:r>
          </a:p>
          <a:p>
            <a:r>
              <a:rPr lang="en-US" sz="1200" dirty="0">
                <a:solidFill>
                  <a:schemeClr val="tx1">
                    <a:lumMod val="50000"/>
                    <a:lumOff val="50000"/>
                  </a:schemeClr>
                </a:solidFill>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odata.type</a:t>
            </a:r>
            <a:r>
              <a:rPr lang="en-US" sz="1200" dirty="0">
                <a:latin typeface="Consolas" panose="020B0609020204030204" pitchFamily="49" charset="0"/>
              </a:rPr>
              <a:t>": "#</a:t>
            </a:r>
            <a:r>
              <a:rPr lang="en-US" sz="1200" dirty="0" err="1">
                <a:latin typeface="Consolas" panose="020B0609020204030204" pitchFamily="49" charset="0"/>
              </a:rPr>
              <a:t>Microsoft.Skills.Custom.WebApiSkill</a:t>
            </a:r>
            <a:r>
              <a:rPr lang="en-US" sz="1200" dirty="0">
                <a:latin typeface="Consolas" panose="020B0609020204030204" pitchFamily="49" charset="0"/>
              </a:rPr>
              <a:t>",</a:t>
            </a:r>
          </a:p>
          <a:p>
            <a:r>
              <a:rPr lang="en-US" sz="1200" dirty="0">
                <a:latin typeface="Consolas" panose="020B0609020204030204" pitchFamily="49" charset="0"/>
              </a:rPr>
              <a:t>        "description": "&lt;custom skill description&gt;",</a:t>
            </a:r>
          </a:p>
          <a:p>
            <a:r>
              <a:rPr lang="en-US" sz="1200" dirty="0">
                <a:latin typeface="Consolas" panose="020B0609020204030204" pitchFamily="49" charset="0"/>
              </a:rPr>
              <a:t>        "</a:t>
            </a:r>
            <a:r>
              <a:rPr lang="en-US" sz="1200" dirty="0" err="1">
                <a:latin typeface="Consolas" panose="020B0609020204030204" pitchFamily="49" charset="0"/>
              </a:rPr>
              <a:t>uri</a:t>
            </a:r>
            <a:r>
              <a:rPr lang="en-US" sz="1200" dirty="0">
                <a:latin typeface="Consolas" panose="020B0609020204030204" pitchFamily="49" charset="0"/>
              </a:rPr>
              <a:t>": "https://&lt;</a:t>
            </a:r>
            <a:r>
              <a:rPr lang="en-US" sz="1200" dirty="0" err="1">
                <a:latin typeface="Consolas" panose="020B0609020204030204" pitchFamily="49" charset="0"/>
              </a:rPr>
              <a:t>web_api_endpoint</a:t>
            </a:r>
            <a:r>
              <a:rPr lang="en-US" sz="1200" dirty="0">
                <a:latin typeface="Consolas" panose="020B0609020204030204" pitchFamily="49" charset="0"/>
              </a:rPr>
              <a:t>&gt;?&lt;params&gt;",</a:t>
            </a:r>
          </a:p>
          <a:p>
            <a:r>
              <a:rPr lang="en-US" sz="1200" dirty="0">
                <a:latin typeface="Consolas" panose="020B0609020204030204" pitchFamily="49" charset="0"/>
              </a:rPr>
              <a:t>        "</a:t>
            </a:r>
            <a:r>
              <a:rPr lang="en-US" sz="1200" dirty="0" err="1">
                <a:latin typeface="Consolas" panose="020B0609020204030204" pitchFamily="49" charset="0"/>
              </a:rPr>
              <a:t>httpHeaders</a:t>
            </a:r>
            <a:r>
              <a:rPr lang="en-US" sz="1200" dirty="0">
                <a:latin typeface="Consolas" panose="020B0609020204030204" pitchFamily="49" charset="0"/>
              </a:rPr>
              <a:t>": {</a:t>
            </a:r>
          </a:p>
          <a:p>
            <a:r>
              <a:rPr lang="en-US" sz="1200" dirty="0">
                <a:latin typeface="Consolas" panose="020B0609020204030204" pitchFamily="49" charset="0"/>
              </a:rPr>
              <a:t>            "&lt;</a:t>
            </a:r>
            <a:r>
              <a:rPr lang="en-US" sz="1200" dirty="0" err="1">
                <a:latin typeface="Consolas" panose="020B0609020204030204" pitchFamily="49" charset="0"/>
              </a:rPr>
              <a:t>header_name</a:t>
            </a:r>
            <a:r>
              <a:rPr lang="en-US" sz="1200" dirty="0">
                <a:latin typeface="Consolas" panose="020B0609020204030204" pitchFamily="49" charset="0"/>
              </a:rPr>
              <a:t>&gt;": "&lt;</a:t>
            </a:r>
            <a:r>
              <a:rPr lang="en-US" sz="1200" dirty="0" err="1">
                <a:latin typeface="Consolas" panose="020B0609020204030204" pitchFamily="49" charset="0"/>
              </a:rPr>
              <a:t>header_value</a:t>
            </a:r>
            <a:r>
              <a:rPr lang="en-US" sz="1200" dirty="0">
                <a:latin typeface="Consolas" panose="020B0609020204030204" pitchFamily="49" charset="0"/>
              </a:rPr>
              <a:t>&gt;"</a:t>
            </a:r>
          </a:p>
          <a:p>
            <a:r>
              <a:rPr lang="en-US" sz="1200" dirty="0">
                <a:latin typeface="Consolas" panose="020B0609020204030204" pitchFamily="49" charset="0"/>
              </a:rPr>
              <a:t>        },</a:t>
            </a:r>
          </a:p>
          <a:p>
            <a:r>
              <a:rPr lang="en-US" sz="1200" dirty="0">
                <a:latin typeface="Consolas" panose="020B0609020204030204" pitchFamily="49" charset="0"/>
              </a:rPr>
              <a:t>        "context": "/document/&lt;</a:t>
            </a:r>
            <a:r>
              <a:rPr lang="en-US" sz="1200" dirty="0" err="1">
                <a:latin typeface="Consolas" panose="020B0609020204030204" pitchFamily="49" charset="0"/>
              </a:rPr>
              <a:t>where_to_apply_skill</a:t>
            </a:r>
            <a:r>
              <a:rPr lang="en-US" sz="1200" dirty="0">
                <a:latin typeface="Consolas" panose="020B0609020204030204" pitchFamily="49" charset="0"/>
              </a:rPr>
              <a:t>&gt;",</a:t>
            </a:r>
          </a:p>
          <a:p>
            <a:r>
              <a:rPr lang="en-US" sz="1200" dirty="0">
                <a:latin typeface="Consolas" panose="020B0609020204030204" pitchFamily="49" charset="0"/>
              </a:rPr>
              <a:t>        "inputs": [</a:t>
            </a:r>
          </a:p>
          <a:p>
            <a:r>
              <a:rPr lang="en-US" sz="1200" dirty="0">
                <a:latin typeface="Consolas" panose="020B0609020204030204" pitchFamily="49" charset="0"/>
              </a:rPr>
              <a:t>          {</a:t>
            </a:r>
          </a:p>
          <a:p>
            <a:r>
              <a:rPr lang="en-US" sz="1200" dirty="0">
                <a:latin typeface="Consolas" panose="020B0609020204030204" pitchFamily="49" charset="0"/>
              </a:rPr>
              <a:t>            "name": "&lt;input1_name&gt;",</a:t>
            </a:r>
          </a:p>
          <a:p>
            <a:r>
              <a:rPr lang="en-US" sz="1200" dirty="0">
                <a:latin typeface="Consolas" panose="020B0609020204030204" pitchFamily="49" charset="0"/>
              </a:rPr>
              <a:t>            "source": "/document/&lt;</a:t>
            </a:r>
            <a:r>
              <a:rPr lang="en-US" sz="1200" dirty="0" err="1">
                <a:latin typeface="Consolas" panose="020B0609020204030204" pitchFamily="49" charset="0"/>
              </a:rPr>
              <a:t>path_to_input_field</a:t>
            </a:r>
            <a:r>
              <a:rPr lang="en-US" sz="1200" dirty="0">
                <a:latin typeface="Consolas" panose="020B0609020204030204" pitchFamily="49" charset="0"/>
              </a:rPr>
              <a:t>&gt;"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"outputs": [</a:t>
            </a:r>
          </a:p>
          <a:p>
            <a:r>
              <a:rPr lang="en-US" sz="1200" dirty="0">
                <a:latin typeface="Consolas" panose="020B0609020204030204" pitchFamily="49" charset="0"/>
              </a:rPr>
              <a:t>          {</a:t>
            </a:r>
          </a:p>
          <a:p>
            <a:r>
              <a:rPr lang="en-US" sz="1200" dirty="0">
                <a:latin typeface="Consolas" panose="020B0609020204030204" pitchFamily="49" charset="0"/>
              </a:rPr>
              <a:t>            "name": "&lt;output1_name&gt;",</a:t>
            </a:r>
          </a:p>
          <a:p>
            <a:r>
              <a:rPr lang="en-US" sz="1200" dirty="0">
                <a:latin typeface="Consolas" panose="020B0609020204030204" pitchFamily="49" charset="0"/>
              </a:rPr>
              <a:t>            "</a:t>
            </a:r>
            <a:r>
              <a:rPr lang="en-US" sz="1200" dirty="0" err="1">
                <a:latin typeface="Consolas" panose="020B0609020204030204" pitchFamily="49" charset="0"/>
              </a:rPr>
              <a:t>targetName</a:t>
            </a:r>
            <a:r>
              <a:rPr lang="en-US" sz="1200" dirty="0">
                <a:latin typeface="Consolas" panose="020B0609020204030204" pitchFamily="49" charset="0"/>
              </a:rPr>
              <a:t>": "&lt;</a:t>
            </a:r>
            <a:r>
              <a:rPr lang="en-US" sz="1200" dirty="0" err="1">
                <a:latin typeface="Consolas" panose="020B0609020204030204" pitchFamily="49" charset="0"/>
              </a:rPr>
              <a:t>optional_field_name</a:t>
            </a:r>
            <a:r>
              <a:rPr lang="en-US" sz="1200" dirty="0">
                <a:latin typeface="Consolas" panose="020B0609020204030204" pitchFamily="49" charset="0"/>
              </a:rPr>
              <a:t>&gt;"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solidFill>
                  <a:schemeClr val="tx1">
                    <a:lumMod val="50000"/>
                    <a:lumOff val="50000"/>
                  </a:schemeClr>
                </a:solidFill>
                <a:latin typeface="Consolas" panose="020B0609020204030204" pitchFamily="49" charset="0"/>
              </a:rPr>
              <a:t>  ]</a:t>
            </a:r>
          </a:p>
          <a:p>
            <a:r>
              <a:rPr lang="en-US" sz="1200" dirty="0">
                <a:solidFill>
                  <a:schemeClr val="tx1">
                    <a:lumMod val="50000"/>
                    <a:lumOff val="50000"/>
                  </a:schemeClr>
                </a:solidFill>
                <a:latin typeface="Consolas" panose="020B0609020204030204" pitchFamily="49" charset="0"/>
              </a:rPr>
              <a:t>}</a:t>
            </a:r>
          </a:p>
        </p:txBody>
      </p:sp>
    </p:spTree>
    <p:extLst>
      <p:ext uri="{BB962C8B-B14F-4D97-AF65-F5344CB8AC3E}">
        <p14:creationId xmlns:p14="http://schemas.microsoft.com/office/powerpoint/2010/main" val="3201897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DFCE66-DCD9-42BA-B2DF-ECA37319AECD}"/>
              </a:ext>
            </a:extLst>
          </p:cNvPr>
          <p:cNvSpPr>
            <a:spLocks noGrp="1"/>
          </p:cNvSpPr>
          <p:nvPr>
            <p:ph type="title"/>
          </p:nvPr>
        </p:nvSpPr>
        <p:spPr/>
        <p:txBody>
          <a:bodyPr/>
          <a:lstStyle/>
          <a:p>
            <a:r>
              <a:rPr lang="en-US" dirty="0"/>
              <a:t>DEMO #2</a:t>
            </a:r>
          </a:p>
        </p:txBody>
      </p:sp>
      <p:sp>
        <p:nvSpPr>
          <p:cNvPr id="5" name="Text Placeholder 4">
            <a:extLst>
              <a:ext uri="{FF2B5EF4-FFF2-40B4-BE49-F238E27FC236}">
                <a16:creationId xmlns:a16="http://schemas.microsoft.com/office/drawing/2014/main" id="{2FB1C1A7-487D-48E5-9923-13329B3A688C}"/>
              </a:ext>
            </a:extLst>
          </p:cNvPr>
          <p:cNvSpPr>
            <a:spLocks noGrp="1"/>
          </p:cNvSpPr>
          <p:nvPr>
            <p:ph type="body" sz="quarter" idx="15"/>
          </p:nvPr>
        </p:nvSpPr>
        <p:spPr>
          <a:xfrm>
            <a:off x="442466" y="4350114"/>
            <a:ext cx="5413394" cy="461665"/>
          </a:xfrm>
        </p:spPr>
        <p:txBody>
          <a:bodyPr/>
          <a:lstStyle/>
          <a:p>
            <a:r>
              <a:rPr lang="en-US" dirty="0"/>
              <a:t>Custom Skill for Azure Search</a:t>
            </a:r>
          </a:p>
        </p:txBody>
      </p:sp>
    </p:spTree>
    <p:extLst>
      <p:ext uri="{BB962C8B-B14F-4D97-AF65-F5344CB8AC3E}">
        <p14:creationId xmlns:p14="http://schemas.microsoft.com/office/powerpoint/2010/main" val="32010273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Create a Custom Skill for Azure Cognitive Search</a:t>
            </a:r>
          </a:p>
        </p:txBody>
      </p:sp>
      <p:sp>
        <p:nvSpPr>
          <p:cNvPr id="3" name="Text Placeholder 3">
            <a:extLst>
              <a:ext uri="{FF2B5EF4-FFF2-40B4-BE49-F238E27FC236}">
                <a16:creationId xmlns:a16="http://schemas.microsoft.com/office/drawing/2014/main" id="{1B8AB77C-E047-4262-A398-1CC4A474BF00}"/>
              </a:ext>
            </a:extLst>
          </p:cNvPr>
          <p:cNvSpPr txBox="1">
            <a:spLocks/>
          </p:cNvSpPr>
          <p:nvPr/>
        </p:nvSpPr>
        <p:spPr>
          <a:xfrm>
            <a:off x="466167"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Use an Azure Function to implement a custom skill</a:t>
            </a:r>
          </a:p>
        </p:txBody>
      </p:sp>
      <p:grpSp>
        <p:nvGrpSpPr>
          <p:cNvPr id="4" name="Group 3" descr="Icon of three dots and outward pointing chevrons on left and right">
            <a:extLst>
              <a:ext uri="{FF2B5EF4-FFF2-40B4-BE49-F238E27FC236}">
                <a16:creationId xmlns:a16="http://schemas.microsoft.com/office/drawing/2014/main" id="{D6197B16-D35F-47A2-B604-46FC517C75D3}"/>
              </a:ext>
            </a:extLst>
          </p:cNvPr>
          <p:cNvGrpSpPr/>
          <p:nvPr/>
        </p:nvGrpSpPr>
        <p:grpSpPr>
          <a:xfrm>
            <a:off x="5199803" y="3368315"/>
            <a:ext cx="702132" cy="702232"/>
            <a:chOff x="3088645" y="5729498"/>
            <a:chExt cx="648328" cy="648420"/>
          </a:xfrm>
        </p:grpSpPr>
        <p:grpSp>
          <p:nvGrpSpPr>
            <p:cNvPr id="5" name="Group 4">
              <a:extLst>
                <a:ext uri="{FF2B5EF4-FFF2-40B4-BE49-F238E27FC236}">
                  <a16:creationId xmlns:a16="http://schemas.microsoft.com/office/drawing/2014/main" id="{AB274E5F-3C04-4627-A878-9344A550294C}"/>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7" name="Freeform 5">
                <a:extLst>
                  <a:ext uri="{FF2B5EF4-FFF2-40B4-BE49-F238E27FC236}">
                    <a16:creationId xmlns:a16="http://schemas.microsoft.com/office/drawing/2014/main" id="{2C849EC9-9DD5-4379-81E7-E67FE8A63AB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Freeform 6">
                <a:extLst>
                  <a:ext uri="{FF2B5EF4-FFF2-40B4-BE49-F238E27FC236}">
                    <a16:creationId xmlns:a16="http://schemas.microsoft.com/office/drawing/2014/main" id="{2D6DA612-2821-47D0-B74A-1F22B61CDC7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 name="Picture 5" descr="Icon of three dots and outward pointing chevrons on left and right">
              <a:extLst>
                <a:ext uri="{FF2B5EF4-FFF2-40B4-BE49-F238E27FC236}">
                  <a16:creationId xmlns:a16="http://schemas.microsoft.com/office/drawing/2014/main" id="{93505110-7EE5-454A-A6F6-787ACC4B4817}"/>
                </a:ext>
              </a:extLst>
            </p:cNvPr>
            <p:cNvPicPr>
              <a:picLocks noChangeAspect="1"/>
            </p:cNvPicPr>
            <p:nvPr/>
          </p:nvPicPr>
          <p:blipFill>
            <a:blip r:embed="rId3"/>
            <a:stretch>
              <a:fillRect/>
            </a:stretch>
          </p:blipFill>
          <p:spPr>
            <a:xfrm>
              <a:off x="3184209" y="5952822"/>
              <a:ext cx="457200" cy="201773"/>
            </a:xfrm>
            <a:prstGeom prst="rect">
              <a:avLst/>
            </a:prstGeom>
          </p:spPr>
        </p:pic>
      </p:grpSp>
      <p:sp>
        <p:nvSpPr>
          <p:cNvPr id="9" name="Text Placeholder 3">
            <a:extLst>
              <a:ext uri="{FF2B5EF4-FFF2-40B4-BE49-F238E27FC236}">
                <a16:creationId xmlns:a16="http://schemas.microsoft.com/office/drawing/2014/main" id="{235E6069-BBEE-415C-A1F4-F3E52F3ABFD2}"/>
              </a:ext>
            </a:extLst>
          </p:cNvPr>
          <p:cNvSpPr txBox="1">
            <a:spLocks/>
          </p:cNvSpPr>
          <p:nvPr/>
        </p:nvSpPr>
        <p:spPr>
          <a:xfrm>
            <a:off x="6290065"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Integrate a custom skill into a skillset</a:t>
            </a:r>
          </a:p>
        </p:txBody>
      </p:sp>
      <p:grpSp>
        <p:nvGrpSpPr>
          <p:cNvPr id="10" name="Group 9" descr="Icon of three dots and outward pointing chevrons on left and right">
            <a:extLst>
              <a:ext uri="{FF2B5EF4-FFF2-40B4-BE49-F238E27FC236}">
                <a16:creationId xmlns:a16="http://schemas.microsoft.com/office/drawing/2014/main" id="{E4974FEC-5665-4349-924C-1667A82E21BE}"/>
              </a:ext>
            </a:extLst>
          </p:cNvPr>
          <p:cNvGrpSpPr/>
          <p:nvPr/>
        </p:nvGrpSpPr>
        <p:grpSpPr>
          <a:xfrm>
            <a:off x="11023701" y="3368315"/>
            <a:ext cx="702132" cy="702232"/>
            <a:chOff x="3088645" y="5729498"/>
            <a:chExt cx="648328" cy="648420"/>
          </a:xfrm>
        </p:grpSpPr>
        <p:grpSp>
          <p:nvGrpSpPr>
            <p:cNvPr id="11" name="Group 10">
              <a:extLst>
                <a:ext uri="{FF2B5EF4-FFF2-40B4-BE49-F238E27FC236}">
                  <a16:creationId xmlns:a16="http://schemas.microsoft.com/office/drawing/2014/main" id="{1B1E320B-68C6-4054-AB8B-6FB4C04F721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3" name="Freeform 5">
                <a:extLst>
                  <a:ext uri="{FF2B5EF4-FFF2-40B4-BE49-F238E27FC236}">
                    <a16:creationId xmlns:a16="http://schemas.microsoft.com/office/drawing/2014/main" id="{3FA2F332-9C82-4B66-B16F-2AB353EC936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161AB51E-8578-4A2A-BAB9-9F4F2CAF426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three dots and outward pointing chevrons on left and right">
              <a:extLst>
                <a:ext uri="{FF2B5EF4-FFF2-40B4-BE49-F238E27FC236}">
                  <a16:creationId xmlns:a16="http://schemas.microsoft.com/office/drawing/2014/main" id="{7D3A3BC6-C221-4D2A-908D-CE57A1B193C9}"/>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a:t>
            </a:r>
            <a:r>
              <a:rPr lang="en-US" sz="3600" dirty="0"/>
              <a:t>Creating a Knowledge Store</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41329117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E200A78-4F57-4BF6-9ACE-3D8FFBC74C44}"/>
              </a:ext>
            </a:extLst>
          </p:cNvPr>
          <p:cNvSpPr/>
          <p:nvPr/>
        </p:nvSpPr>
        <p:spPr bwMode="auto">
          <a:xfrm>
            <a:off x="301149" y="1456896"/>
            <a:ext cx="7066035" cy="468255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What is a Knowledge Store?</a:t>
            </a:r>
          </a:p>
        </p:txBody>
      </p:sp>
      <p:sp>
        <p:nvSpPr>
          <p:cNvPr id="84" name="Content Placeholder 83">
            <a:extLst>
              <a:ext uri="{FF2B5EF4-FFF2-40B4-BE49-F238E27FC236}">
                <a16:creationId xmlns:a16="http://schemas.microsoft.com/office/drawing/2014/main" id="{11F2BC39-4C04-47D7-BECB-B718AC96A3B5}"/>
              </a:ext>
            </a:extLst>
          </p:cNvPr>
          <p:cNvSpPr>
            <a:spLocks noGrp="1"/>
          </p:cNvSpPr>
          <p:nvPr>
            <p:ph sz="quarter" idx="10"/>
          </p:nvPr>
        </p:nvSpPr>
        <p:spPr>
          <a:xfrm>
            <a:off x="460625" y="1788332"/>
            <a:ext cx="6492607" cy="4160113"/>
          </a:xfrm>
        </p:spPr>
        <p:txBody>
          <a:bodyPr/>
          <a:lstStyle/>
          <a:p>
            <a:r>
              <a:rPr lang="en-US" dirty="0"/>
              <a:t>Persisted insights extracted by indexing process</a:t>
            </a:r>
          </a:p>
          <a:p>
            <a:endParaRPr lang="en-US" dirty="0"/>
          </a:p>
          <a:p>
            <a:pPr marL="342900" indent="-342900">
              <a:buFont typeface="Arial" panose="020B0604020202020204" pitchFamily="34" charset="0"/>
              <a:buChar char="•"/>
            </a:pPr>
            <a:r>
              <a:rPr lang="en-US" dirty="0"/>
              <a:t>Stored as </a:t>
            </a:r>
            <a:r>
              <a:rPr lang="en-US" i="1" dirty="0"/>
              <a:t>projections</a:t>
            </a:r>
            <a:r>
              <a:rPr lang="en-US" dirty="0"/>
              <a:t> in Azure Storage</a:t>
            </a:r>
          </a:p>
          <a:p>
            <a:pPr marL="630238" lvl="1" indent="-342900">
              <a:buFont typeface="Arial" panose="020B0604020202020204" pitchFamily="34" charset="0"/>
              <a:buChar char="•"/>
            </a:pPr>
            <a:r>
              <a:rPr lang="en-US" b="1" dirty="0"/>
              <a:t>Tables</a:t>
            </a:r>
            <a:r>
              <a:rPr lang="en-US" dirty="0"/>
              <a:t>: Relational tables with keys for joining</a:t>
            </a:r>
          </a:p>
          <a:p>
            <a:pPr marL="630238" lvl="1" indent="-342900">
              <a:buFont typeface="Arial" panose="020B0604020202020204" pitchFamily="34" charset="0"/>
              <a:buChar char="•"/>
            </a:pPr>
            <a:r>
              <a:rPr lang="en-US" b="1" dirty="0"/>
              <a:t>Objects</a:t>
            </a:r>
            <a:r>
              <a:rPr lang="en-US" dirty="0"/>
              <a:t>: JSON structures of document fields</a:t>
            </a:r>
          </a:p>
          <a:p>
            <a:pPr marL="630238" lvl="1" indent="-342900">
              <a:buFont typeface="Arial" panose="020B0604020202020204" pitchFamily="34" charset="0"/>
              <a:buChar char="•"/>
            </a:pPr>
            <a:r>
              <a:rPr lang="en-US" b="1" dirty="0"/>
              <a:t>Files</a:t>
            </a:r>
            <a:r>
              <a:rPr lang="en-US" dirty="0"/>
              <a:t>: Extracted images saved in JPG format</a:t>
            </a:r>
          </a:p>
          <a:p>
            <a:pPr marL="630238" lvl="1" indent="-342900">
              <a:buFont typeface="Arial" panose="020B0604020202020204" pitchFamily="34" charset="0"/>
              <a:buChar char="•"/>
            </a:pPr>
            <a:endParaRPr lang="en-US" dirty="0"/>
          </a:p>
          <a:p>
            <a:pPr marL="400050" indent="-342900">
              <a:buFont typeface="Arial" panose="020B0604020202020204" pitchFamily="34" charset="0"/>
              <a:buChar char="•"/>
            </a:pPr>
            <a:r>
              <a:rPr lang="en-US" dirty="0"/>
              <a:t>Used for analysis or integration into data processing workflows</a:t>
            </a:r>
          </a:p>
        </p:txBody>
      </p:sp>
      <p:sp>
        <p:nvSpPr>
          <p:cNvPr id="85" name="Rectangle 84">
            <a:extLst>
              <a:ext uri="{FF2B5EF4-FFF2-40B4-BE49-F238E27FC236}">
                <a16:creationId xmlns:a16="http://schemas.microsoft.com/office/drawing/2014/main" id="{934459B8-35FA-4672-BE19-6EC794F075C5}"/>
              </a:ext>
            </a:extLst>
          </p:cNvPr>
          <p:cNvSpPr/>
          <p:nvPr/>
        </p:nvSpPr>
        <p:spPr bwMode="auto">
          <a:xfrm>
            <a:off x="9478002" y="2443798"/>
            <a:ext cx="2086147" cy="3343752"/>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6" name="Content Placeholder 9" descr="Images with solid fill">
            <a:extLst>
              <a:ext uri="{FF2B5EF4-FFF2-40B4-BE49-F238E27FC236}">
                <a16:creationId xmlns:a16="http://schemas.microsoft.com/office/drawing/2014/main" id="{15A1ED43-272C-4E37-925C-8F11AD3CED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14996" y="4766692"/>
            <a:ext cx="889319" cy="889319"/>
          </a:xfrm>
          <a:prstGeom prst="rect">
            <a:avLst/>
          </a:prstGeom>
        </p:spPr>
      </p:pic>
      <p:grpSp>
        <p:nvGrpSpPr>
          <p:cNvPr id="87" name="Group 86">
            <a:extLst>
              <a:ext uri="{FF2B5EF4-FFF2-40B4-BE49-F238E27FC236}">
                <a16:creationId xmlns:a16="http://schemas.microsoft.com/office/drawing/2014/main" id="{1E2A3CF6-FCA3-410F-996C-9CADE7386566}"/>
              </a:ext>
              <a:ext uri="{C183D7F6-B498-43B3-948B-1728B52AA6E4}">
                <adec:decorative xmlns:adec="http://schemas.microsoft.com/office/drawing/2017/decorative" val="1"/>
              </a:ext>
            </a:extLst>
          </p:cNvPr>
          <p:cNvGrpSpPr/>
          <p:nvPr/>
        </p:nvGrpSpPr>
        <p:grpSpPr>
          <a:xfrm>
            <a:off x="7758125" y="1456897"/>
            <a:ext cx="1344750" cy="4682553"/>
            <a:chOff x="7758125" y="1456897"/>
            <a:chExt cx="1344750" cy="4682553"/>
          </a:xfrm>
        </p:grpSpPr>
        <p:sp>
          <p:nvSpPr>
            <p:cNvPr id="88" name="Arrow: Down 87">
              <a:extLst>
                <a:ext uri="{FF2B5EF4-FFF2-40B4-BE49-F238E27FC236}">
                  <a16:creationId xmlns:a16="http://schemas.microsoft.com/office/drawing/2014/main" id="{E314971B-AB4A-4DB5-A642-122A6947FADD}"/>
                </a:ext>
              </a:extLst>
            </p:cNvPr>
            <p:cNvSpPr/>
            <p:nvPr/>
          </p:nvSpPr>
          <p:spPr bwMode="auto">
            <a:xfrm>
              <a:off x="7832009" y="2183319"/>
              <a:ext cx="743044" cy="2889636"/>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9" name="Graphic 88" descr="Checklist with solid fill">
              <a:extLst>
                <a:ext uri="{FF2B5EF4-FFF2-40B4-BE49-F238E27FC236}">
                  <a16:creationId xmlns:a16="http://schemas.microsoft.com/office/drawing/2014/main" id="{AE2D3F50-0307-4609-B974-ACA3EF71BE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58125" y="2533337"/>
              <a:ext cx="903653" cy="903653"/>
            </a:xfrm>
            <a:prstGeom prst="rect">
              <a:avLst/>
            </a:prstGeom>
          </p:spPr>
        </p:pic>
        <p:grpSp>
          <p:nvGrpSpPr>
            <p:cNvPr id="90" name="Group 89">
              <a:extLst>
                <a:ext uri="{FF2B5EF4-FFF2-40B4-BE49-F238E27FC236}">
                  <a16:creationId xmlns:a16="http://schemas.microsoft.com/office/drawing/2014/main" id="{B080C26A-0EAE-4191-8777-DD67F6CE508B}"/>
                </a:ext>
              </a:extLst>
            </p:cNvPr>
            <p:cNvGrpSpPr/>
            <p:nvPr/>
          </p:nvGrpSpPr>
          <p:grpSpPr>
            <a:xfrm>
              <a:off x="7910205" y="5091781"/>
              <a:ext cx="959609" cy="1047669"/>
              <a:chOff x="5794375" y="2101850"/>
              <a:chExt cx="971021" cy="1060128"/>
            </a:xfrm>
          </p:grpSpPr>
          <p:sp>
            <p:nvSpPr>
              <p:cNvPr id="112" name="Graphic 16" descr="Magnifying glass with solid fill">
                <a:extLst>
                  <a:ext uri="{FF2B5EF4-FFF2-40B4-BE49-F238E27FC236}">
                    <a16:creationId xmlns:a16="http://schemas.microsoft.com/office/drawing/2014/main" id="{84B75D76-019E-4838-BD44-48E8E7FF59EB}"/>
                  </a:ext>
                </a:extLst>
              </p:cNvPr>
              <p:cNvSpPr/>
              <p:nvPr/>
            </p:nvSpPr>
            <p:spPr>
              <a:xfrm>
                <a:off x="6013515" y="2409504"/>
                <a:ext cx="751881" cy="752474"/>
              </a:xfrm>
              <a:custGeom>
                <a:avLst/>
                <a:gdLst>
                  <a:gd name="connsiteX0" fmla="*/ 732473 w 751881"/>
                  <a:gd name="connsiteY0" fmla="*/ 638175 h 752474"/>
                  <a:gd name="connsiteX1" fmla="*/ 613410 w 751881"/>
                  <a:gd name="connsiteY1" fmla="*/ 519112 h 752474"/>
                  <a:gd name="connsiteX2" fmla="*/ 554355 w 751881"/>
                  <a:gd name="connsiteY2" fmla="*/ 501015 h 752474"/>
                  <a:gd name="connsiteX3" fmla="*/ 512445 w 751881"/>
                  <a:gd name="connsiteY3" fmla="*/ 459105 h 752474"/>
                  <a:gd name="connsiteX4" fmla="*/ 571500 w 751881"/>
                  <a:gd name="connsiteY4" fmla="*/ 285750 h 752474"/>
                  <a:gd name="connsiteX5" fmla="*/ 285750 w 751881"/>
                  <a:gd name="connsiteY5" fmla="*/ 0 h 752474"/>
                  <a:gd name="connsiteX6" fmla="*/ 0 w 751881"/>
                  <a:gd name="connsiteY6" fmla="*/ 285750 h 752474"/>
                  <a:gd name="connsiteX7" fmla="*/ 285750 w 751881"/>
                  <a:gd name="connsiteY7" fmla="*/ 571500 h 752474"/>
                  <a:gd name="connsiteX8" fmla="*/ 459105 w 751881"/>
                  <a:gd name="connsiteY8" fmla="*/ 512445 h 752474"/>
                  <a:gd name="connsiteX9" fmla="*/ 501015 w 751881"/>
                  <a:gd name="connsiteY9" fmla="*/ 554355 h 752474"/>
                  <a:gd name="connsiteX10" fmla="*/ 519112 w 751881"/>
                  <a:gd name="connsiteY10" fmla="*/ 613410 h 752474"/>
                  <a:gd name="connsiteX11" fmla="*/ 638175 w 751881"/>
                  <a:gd name="connsiteY11" fmla="*/ 732473 h 752474"/>
                  <a:gd name="connsiteX12" fmla="*/ 685800 w 751881"/>
                  <a:gd name="connsiteY12" fmla="*/ 752475 h 752474"/>
                  <a:gd name="connsiteX13" fmla="*/ 733425 w 751881"/>
                  <a:gd name="connsiteY13" fmla="*/ 732473 h 752474"/>
                  <a:gd name="connsiteX14" fmla="*/ 732473 w 751881"/>
                  <a:gd name="connsiteY14" fmla="*/ 638175 h 752474"/>
                  <a:gd name="connsiteX15" fmla="*/ 284798 w 751881"/>
                  <a:gd name="connsiteY15" fmla="*/ 513398 h 752474"/>
                  <a:gd name="connsiteX16" fmla="*/ 56197 w 751881"/>
                  <a:gd name="connsiteY16" fmla="*/ 284798 h 752474"/>
                  <a:gd name="connsiteX17" fmla="*/ 284798 w 751881"/>
                  <a:gd name="connsiteY17" fmla="*/ 56197 h 752474"/>
                  <a:gd name="connsiteX18" fmla="*/ 513398 w 751881"/>
                  <a:gd name="connsiteY18" fmla="*/ 284798 h 752474"/>
                  <a:gd name="connsiteX19" fmla="*/ 284798 w 751881"/>
                  <a:gd name="connsiteY19" fmla="*/ 513398 h 75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1881" h="752474">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chemeClr val="accent1"/>
              </a:solidFill>
              <a:ln w="9525" cap="flat">
                <a:noFill/>
                <a:prstDash val="solid"/>
                <a:miter/>
              </a:ln>
            </p:spPr>
            <p:txBody>
              <a:bodyPr rtlCol="0" anchor="ctr"/>
              <a:lstStyle/>
              <a:p>
                <a:endParaRPr lang="en-US"/>
              </a:p>
            </p:txBody>
          </p:sp>
          <p:grpSp>
            <p:nvGrpSpPr>
              <p:cNvPr id="113" name="Content Placeholder 4" descr="List with solid fill">
                <a:extLst>
                  <a:ext uri="{FF2B5EF4-FFF2-40B4-BE49-F238E27FC236}">
                    <a16:creationId xmlns:a16="http://schemas.microsoft.com/office/drawing/2014/main" id="{03445121-38ED-4D3F-AC00-31437506ECD6}"/>
                  </a:ext>
                </a:extLst>
              </p:cNvPr>
              <p:cNvGrpSpPr/>
              <p:nvPr/>
            </p:nvGrpSpPr>
            <p:grpSpPr>
              <a:xfrm>
                <a:off x="5794375" y="2101850"/>
                <a:ext cx="590550" cy="762000"/>
                <a:chOff x="5794375" y="2101850"/>
                <a:chExt cx="590550" cy="762000"/>
              </a:xfrm>
              <a:solidFill>
                <a:schemeClr val="accent1"/>
              </a:solidFill>
            </p:grpSpPr>
            <p:sp>
              <p:nvSpPr>
                <p:cNvPr id="114" name="Freeform: Shape 113">
                  <a:extLst>
                    <a:ext uri="{FF2B5EF4-FFF2-40B4-BE49-F238E27FC236}">
                      <a16:creationId xmlns:a16="http://schemas.microsoft.com/office/drawing/2014/main" id="{60C9A941-F64A-4159-9DC7-0AADA2891EE4}"/>
                    </a:ext>
                  </a:extLst>
                </p:cNvPr>
                <p:cNvSpPr/>
                <p:nvPr/>
              </p:nvSpPr>
              <p:spPr>
                <a:xfrm>
                  <a:off x="5794375" y="2101850"/>
                  <a:ext cx="590550" cy="762000"/>
                </a:xfrm>
                <a:custGeom>
                  <a:avLst/>
                  <a:gdLst>
                    <a:gd name="connsiteX0" fmla="*/ 533400 w 590550"/>
                    <a:gd name="connsiteY0" fmla="*/ 704850 h 762000"/>
                    <a:gd name="connsiteX1" fmla="*/ 57150 w 590550"/>
                    <a:gd name="connsiteY1" fmla="*/ 704850 h 762000"/>
                    <a:gd name="connsiteX2" fmla="*/ 57150 w 590550"/>
                    <a:gd name="connsiteY2" fmla="*/ 57150 h 762000"/>
                    <a:gd name="connsiteX3" fmla="*/ 533400 w 590550"/>
                    <a:gd name="connsiteY3" fmla="*/ 57150 h 762000"/>
                    <a:gd name="connsiteX4" fmla="*/ 533400 w 590550"/>
                    <a:gd name="connsiteY4" fmla="*/ 704850 h 762000"/>
                    <a:gd name="connsiteX5" fmla="*/ 590550 w 590550"/>
                    <a:gd name="connsiteY5" fmla="*/ 0 h 762000"/>
                    <a:gd name="connsiteX6" fmla="*/ 0 w 590550"/>
                    <a:gd name="connsiteY6" fmla="*/ 0 h 762000"/>
                    <a:gd name="connsiteX7" fmla="*/ 0 w 590550"/>
                    <a:gd name="connsiteY7" fmla="*/ 762000 h 762000"/>
                    <a:gd name="connsiteX8" fmla="*/ 590550 w 590550"/>
                    <a:gd name="connsiteY8" fmla="*/ 762000 h 762000"/>
                    <a:gd name="connsiteX9" fmla="*/ 590550 w 590550"/>
                    <a:gd name="connsiteY9"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762000">
                      <a:moveTo>
                        <a:pt x="533400" y="704850"/>
                      </a:moveTo>
                      <a:lnTo>
                        <a:pt x="57150" y="704850"/>
                      </a:lnTo>
                      <a:lnTo>
                        <a:pt x="57150" y="57150"/>
                      </a:lnTo>
                      <a:lnTo>
                        <a:pt x="533400" y="57150"/>
                      </a:lnTo>
                      <a:lnTo>
                        <a:pt x="533400" y="704850"/>
                      </a:lnTo>
                      <a:close/>
                      <a:moveTo>
                        <a:pt x="590550" y="0"/>
                      </a:moveTo>
                      <a:lnTo>
                        <a:pt x="0" y="0"/>
                      </a:lnTo>
                      <a:lnTo>
                        <a:pt x="0" y="762000"/>
                      </a:lnTo>
                      <a:lnTo>
                        <a:pt x="590550" y="762000"/>
                      </a:lnTo>
                      <a:lnTo>
                        <a:pt x="590550" y="0"/>
                      </a:lnTo>
                      <a:close/>
                    </a:path>
                  </a:pathLst>
                </a:custGeom>
                <a:solidFill>
                  <a:schemeClr val="accent1"/>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47A6363-8766-47F2-8667-72CEFBCEA432}"/>
                    </a:ext>
                  </a:extLst>
                </p:cNvPr>
                <p:cNvSpPr/>
                <p:nvPr/>
              </p:nvSpPr>
              <p:spPr>
                <a:xfrm>
                  <a:off x="6184900" y="22161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DD7CFC3-33B9-421E-8B37-D9546D30E180}"/>
                    </a:ext>
                  </a:extLst>
                </p:cNvPr>
                <p:cNvSpPr/>
                <p:nvPr/>
              </p:nvSpPr>
              <p:spPr>
                <a:xfrm>
                  <a:off x="5918200" y="22352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D4BA8FF-6078-4E88-8A0E-C777337100F5}"/>
                    </a:ext>
                  </a:extLst>
                </p:cNvPr>
                <p:cNvSpPr/>
                <p:nvPr/>
              </p:nvSpPr>
              <p:spPr>
                <a:xfrm>
                  <a:off x="6184900" y="23685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0FBD8C1-C971-4AA9-B67D-620D4C1A4858}"/>
                    </a:ext>
                  </a:extLst>
                </p:cNvPr>
                <p:cNvSpPr/>
                <p:nvPr/>
              </p:nvSpPr>
              <p:spPr>
                <a:xfrm>
                  <a:off x="5918200" y="23876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D6E0433-6BE9-4B78-9E0B-35795D3765E5}"/>
                    </a:ext>
                  </a:extLst>
                </p:cNvPr>
                <p:cNvSpPr/>
                <p:nvPr/>
              </p:nvSpPr>
              <p:spPr>
                <a:xfrm>
                  <a:off x="6184900" y="25209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6C36307-1768-403B-8944-821CC96B000D}"/>
                    </a:ext>
                  </a:extLst>
                </p:cNvPr>
                <p:cNvSpPr/>
                <p:nvPr/>
              </p:nvSpPr>
              <p:spPr>
                <a:xfrm>
                  <a:off x="5918200" y="25400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2821261-388D-42D7-A060-B3E411196A83}"/>
                    </a:ext>
                  </a:extLst>
                </p:cNvPr>
                <p:cNvSpPr/>
                <p:nvPr/>
              </p:nvSpPr>
              <p:spPr>
                <a:xfrm>
                  <a:off x="6184900" y="26733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E23071A-6F26-447B-9B49-C19E7E31CFDE}"/>
                    </a:ext>
                  </a:extLst>
                </p:cNvPr>
                <p:cNvSpPr/>
                <p:nvPr/>
              </p:nvSpPr>
              <p:spPr>
                <a:xfrm>
                  <a:off x="5918200" y="26924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grpSp>
        </p:grpSp>
        <p:grpSp>
          <p:nvGrpSpPr>
            <p:cNvPr id="91" name="Group 90">
              <a:extLst>
                <a:ext uri="{FF2B5EF4-FFF2-40B4-BE49-F238E27FC236}">
                  <a16:creationId xmlns:a16="http://schemas.microsoft.com/office/drawing/2014/main" id="{F443D761-C217-4014-B11A-A091AB0E1782}"/>
                </a:ext>
              </a:extLst>
            </p:cNvPr>
            <p:cNvGrpSpPr/>
            <p:nvPr/>
          </p:nvGrpSpPr>
          <p:grpSpPr>
            <a:xfrm>
              <a:off x="7874582" y="3779352"/>
              <a:ext cx="787196" cy="914148"/>
              <a:chOff x="4422064" y="4140498"/>
              <a:chExt cx="754893" cy="876636"/>
            </a:xfrm>
          </p:grpSpPr>
          <p:grpSp>
            <p:nvGrpSpPr>
              <p:cNvPr id="101" name="Graphic 6" descr="Document outline">
                <a:extLst>
                  <a:ext uri="{FF2B5EF4-FFF2-40B4-BE49-F238E27FC236}">
                    <a16:creationId xmlns:a16="http://schemas.microsoft.com/office/drawing/2014/main" id="{E48632C4-4AAB-4A41-8DE7-7A6287124DE4}"/>
                  </a:ext>
                </a:extLst>
              </p:cNvPr>
              <p:cNvGrpSpPr/>
              <p:nvPr/>
            </p:nvGrpSpPr>
            <p:grpSpPr>
              <a:xfrm>
                <a:off x="4422064" y="4140498"/>
                <a:ext cx="341830" cy="455774"/>
                <a:chOff x="4422064" y="4140498"/>
                <a:chExt cx="341830" cy="455774"/>
              </a:xfrm>
              <a:solidFill>
                <a:schemeClr val="accent1"/>
              </a:solidFill>
            </p:grpSpPr>
            <p:sp>
              <p:nvSpPr>
                <p:cNvPr id="105" name="Freeform: Shape 104">
                  <a:extLst>
                    <a:ext uri="{FF2B5EF4-FFF2-40B4-BE49-F238E27FC236}">
                      <a16:creationId xmlns:a16="http://schemas.microsoft.com/office/drawing/2014/main" id="{21193651-EAF3-450D-A257-B0603836A051}"/>
                    </a:ext>
                  </a:extLst>
                </p:cNvPr>
                <p:cNvSpPr/>
                <p:nvPr/>
              </p:nvSpPr>
              <p:spPr>
                <a:xfrm>
                  <a:off x="4479035" y="433420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3B73E73-6333-4840-82CF-C180664BBBE2}"/>
                    </a:ext>
                  </a:extLst>
                </p:cNvPr>
                <p:cNvSpPr/>
                <p:nvPr/>
              </p:nvSpPr>
              <p:spPr>
                <a:xfrm>
                  <a:off x="4479035" y="4288625"/>
                  <a:ext cx="108246" cy="11394"/>
                </a:xfrm>
                <a:custGeom>
                  <a:avLst/>
                  <a:gdLst>
                    <a:gd name="connsiteX0" fmla="*/ 0 w 108246"/>
                    <a:gd name="connsiteY0" fmla="*/ 0 h 11394"/>
                    <a:gd name="connsiteX1" fmla="*/ 108246 w 108246"/>
                    <a:gd name="connsiteY1" fmla="*/ 0 h 11394"/>
                    <a:gd name="connsiteX2" fmla="*/ 108246 w 108246"/>
                    <a:gd name="connsiteY2" fmla="*/ 11394 h 11394"/>
                    <a:gd name="connsiteX3" fmla="*/ 0 w 108246"/>
                    <a:gd name="connsiteY3" fmla="*/ 11394 h 11394"/>
                  </a:gdLst>
                  <a:ahLst/>
                  <a:cxnLst>
                    <a:cxn ang="0">
                      <a:pos x="connsiteX0" y="connsiteY0"/>
                    </a:cxn>
                    <a:cxn ang="0">
                      <a:pos x="connsiteX1" y="connsiteY1"/>
                    </a:cxn>
                    <a:cxn ang="0">
                      <a:pos x="connsiteX2" y="connsiteY2"/>
                    </a:cxn>
                    <a:cxn ang="0">
                      <a:pos x="connsiteX3" y="connsiteY3"/>
                    </a:cxn>
                  </a:cxnLst>
                  <a:rect l="l" t="t" r="r" b="b"/>
                  <a:pathLst>
                    <a:path w="108246" h="11394">
                      <a:moveTo>
                        <a:pt x="0" y="0"/>
                      </a:moveTo>
                      <a:lnTo>
                        <a:pt x="108246" y="0"/>
                      </a:lnTo>
                      <a:lnTo>
                        <a:pt x="108246"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7EEE55C-D0B6-44B7-BD25-AA09A96AB6F5}"/>
                    </a:ext>
                  </a:extLst>
                </p:cNvPr>
                <p:cNvSpPr/>
                <p:nvPr/>
              </p:nvSpPr>
              <p:spPr>
                <a:xfrm>
                  <a:off x="4479035" y="4379779"/>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03F30EA-8921-4851-BDFD-81CAAAC7CD7E}"/>
                    </a:ext>
                  </a:extLst>
                </p:cNvPr>
                <p:cNvSpPr/>
                <p:nvPr/>
              </p:nvSpPr>
              <p:spPr>
                <a:xfrm>
                  <a:off x="4479035" y="4425357"/>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09AEA42-16D3-41D0-98CC-C494C6FAEC7A}"/>
                    </a:ext>
                  </a:extLst>
                </p:cNvPr>
                <p:cNvSpPr/>
                <p:nvPr/>
              </p:nvSpPr>
              <p:spPr>
                <a:xfrm>
                  <a:off x="4479035" y="4470934"/>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897EECE-BE1B-4A69-A3D1-C4BE7999EC98}"/>
                    </a:ext>
                  </a:extLst>
                </p:cNvPr>
                <p:cNvSpPr/>
                <p:nvPr/>
              </p:nvSpPr>
              <p:spPr>
                <a:xfrm>
                  <a:off x="4479035" y="451651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A3D0FA8-944A-4C50-B1A1-CCA2AB46BC60}"/>
                    </a:ext>
                  </a:extLst>
                </p:cNvPr>
                <p:cNvSpPr/>
                <p:nvPr/>
              </p:nvSpPr>
              <p:spPr>
                <a:xfrm>
                  <a:off x="4422064" y="4140498"/>
                  <a:ext cx="341830" cy="455774"/>
                </a:xfrm>
                <a:custGeom>
                  <a:avLst/>
                  <a:gdLst>
                    <a:gd name="connsiteX0" fmla="*/ 0 w 341830"/>
                    <a:gd name="connsiteY0" fmla="*/ 0 h 455774"/>
                    <a:gd name="connsiteX1" fmla="*/ 0 w 341830"/>
                    <a:gd name="connsiteY1" fmla="*/ 455774 h 455774"/>
                    <a:gd name="connsiteX2" fmla="*/ 341831 w 341830"/>
                    <a:gd name="connsiteY2" fmla="*/ 455774 h 455774"/>
                    <a:gd name="connsiteX3" fmla="*/ 341831 w 341830"/>
                    <a:gd name="connsiteY3" fmla="*/ 122979 h 455774"/>
                    <a:gd name="connsiteX4" fmla="*/ 218851 w 341830"/>
                    <a:gd name="connsiteY4" fmla="*/ 0 h 455774"/>
                    <a:gd name="connsiteX5" fmla="*/ 222287 w 341830"/>
                    <a:gd name="connsiteY5" fmla="*/ 19547 h 455774"/>
                    <a:gd name="connsiteX6" fmla="*/ 322284 w 341830"/>
                    <a:gd name="connsiteY6" fmla="*/ 119544 h 455774"/>
                    <a:gd name="connsiteX7" fmla="*/ 322283 w 341830"/>
                    <a:gd name="connsiteY7" fmla="*/ 119624 h 455774"/>
                    <a:gd name="connsiteX8" fmla="*/ 322244 w 341830"/>
                    <a:gd name="connsiteY8" fmla="*/ 119641 h 455774"/>
                    <a:gd name="connsiteX9" fmla="*/ 222190 w 341830"/>
                    <a:gd name="connsiteY9" fmla="*/ 119641 h 455774"/>
                    <a:gd name="connsiteX10" fmla="*/ 222190 w 341830"/>
                    <a:gd name="connsiteY10" fmla="*/ 19587 h 455774"/>
                    <a:gd name="connsiteX11" fmla="*/ 222247 w 341830"/>
                    <a:gd name="connsiteY11" fmla="*/ 19530 h 455774"/>
                    <a:gd name="connsiteX12" fmla="*/ 222287 w 341830"/>
                    <a:gd name="connsiteY12" fmla="*/ 19547 h 455774"/>
                    <a:gd name="connsiteX13" fmla="*/ 11394 w 341830"/>
                    <a:gd name="connsiteY13" fmla="*/ 444380 h 455774"/>
                    <a:gd name="connsiteX14" fmla="*/ 11394 w 341830"/>
                    <a:gd name="connsiteY14" fmla="*/ 11394 h 455774"/>
                    <a:gd name="connsiteX15" fmla="*/ 210796 w 341830"/>
                    <a:gd name="connsiteY15" fmla="*/ 11394 h 455774"/>
                    <a:gd name="connsiteX16" fmla="*/ 210796 w 341830"/>
                    <a:gd name="connsiteY16" fmla="*/ 131035 h 455774"/>
                    <a:gd name="connsiteX17" fmla="*/ 330436 w 341830"/>
                    <a:gd name="connsiteY17" fmla="*/ 131035 h 455774"/>
                    <a:gd name="connsiteX18" fmla="*/ 330436 w 341830"/>
                    <a:gd name="connsiteY18" fmla="*/ 444380 h 45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830" h="455774">
                      <a:moveTo>
                        <a:pt x="0" y="0"/>
                      </a:moveTo>
                      <a:lnTo>
                        <a:pt x="0" y="455774"/>
                      </a:lnTo>
                      <a:lnTo>
                        <a:pt x="341831" y="455774"/>
                      </a:lnTo>
                      <a:lnTo>
                        <a:pt x="341831" y="122979"/>
                      </a:lnTo>
                      <a:lnTo>
                        <a:pt x="218851" y="0"/>
                      </a:lnTo>
                      <a:close/>
                      <a:moveTo>
                        <a:pt x="222287" y="19547"/>
                      </a:moveTo>
                      <a:lnTo>
                        <a:pt x="322284" y="119544"/>
                      </a:lnTo>
                      <a:cubicBezTo>
                        <a:pt x="322306" y="119566"/>
                        <a:pt x="322305" y="119603"/>
                        <a:pt x="322283" y="119624"/>
                      </a:cubicBezTo>
                      <a:cubicBezTo>
                        <a:pt x="322272" y="119634"/>
                        <a:pt x="322259" y="119641"/>
                        <a:pt x="322244" y="119641"/>
                      </a:cubicBezTo>
                      <a:lnTo>
                        <a:pt x="222190" y="119641"/>
                      </a:lnTo>
                      <a:lnTo>
                        <a:pt x="222190" y="19587"/>
                      </a:lnTo>
                      <a:cubicBezTo>
                        <a:pt x="222190" y="19556"/>
                        <a:pt x="222216" y="19530"/>
                        <a:pt x="222247" y="19530"/>
                      </a:cubicBezTo>
                      <a:cubicBezTo>
                        <a:pt x="222262" y="19531"/>
                        <a:pt x="222277" y="19537"/>
                        <a:pt x="222287" y="19547"/>
                      </a:cubicBezTo>
                      <a:close/>
                      <a:moveTo>
                        <a:pt x="11394" y="444380"/>
                      </a:moveTo>
                      <a:lnTo>
                        <a:pt x="11394" y="11394"/>
                      </a:lnTo>
                      <a:lnTo>
                        <a:pt x="210796" y="11394"/>
                      </a:lnTo>
                      <a:lnTo>
                        <a:pt x="210796" y="131035"/>
                      </a:lnTo>
                      <a:lnTo>
                        <a:pt x="330436" y="131035"/>
                      </a:lnTo>
                      <a:lnTo>
                        <a:pt x="330436" y="444380"/>
                      </a:lnTo>
                      <a:close/>
                    </a:path>
                  </a:pathLst>
                </a:custGeom>
                <a:solidFill>
                  <a:schemeClr val="accent1"/>
                </a:solidFill>
                <a:ln w="5655" cap="flat">
                  <a:noFill/>
                  <a:prstDash val="solid"/>
                  <a:miter/>
                </a:ln>
              </p:spPr>
              <p:txBody>
                <a:bodyPr rtlCol="0" anchor="ctr"/>
                <a:lstStyle/>
                <a:p>
                  <a:endParaRPr lang="en-US"/>
                </a:p>
              </p:txBody>
            </p:sp>
          </p:grpSp>
          <p:grpSp>
            <p:nvGrpSpPr>
              <p:cNvPr id="102" name="Graphic 18" descr="Gears with solid fill">
                <a:extLst>
                  <a:ext uri="{FF2B5EF4-FFF2-40B4-BE49-F238E27FC236}">
                    <a16:creationId xmlns:a16="http://schemas.microsoft.com/office/drawing/2014/main" id="{4209BBB3-3CF3-4FBD-97F1-5B28D419EBA1}"/>
                  </a:ext>
                </a:extLst>
              </p:cNvPr>
              <p:cNvGrpSpPr/>
              <p:nvPr/>
            </p:nvGrpSpPr>
            <p:grpSpPr>
              <a:xfrm>
                <a:off x="4555928" y="4265612"/>
                <a:ext cx="621029" cy="751522"/>
                <a:chOff x="4555928" y="4265612"/>
                <a:chExt cx="621029" cy="751522"/>
              </a:xfrm>
              <a:solidFill>
                <a:schemeClr val="accent1"/>
              </a:solidFill>
            </p:grpSpPr>
            <p:sp>
              <p:nvSpPr>
                <p:cNvPr id="103" name="Freeform: Shape 102">
                  <a:extLst>
                    <a:ext uri="{FF2B5EF4-FFF2-40B4-BE49-F238E27FC236}">
                      <a16:creationId xmlns:a16="http://schemas.microsoft.com/office/drawing/2014/main" id="{0C1CC3B8-A43C-4156-A143-DD51B2FA1FE4}"/>
                    </a:ext>
                  </a:extLst>
                </p:cNvPr>
                <p:cNvSpPr/>
                <p:nvPr/>
              </p:nvSpPr>
              <p:spPr>
                <a:xfrm>
                  <a:off x="4771194" y="426561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chemeClr val="accent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08D11C9-035B-4DA3-90A9-B477F6AE9855}"/>
                    </a:ext>
                  </a:extLst>
                </p:cNvPr>
                <p:cNvSpPr/>
                <p:nvPr/>
              </p:nvSpPr>
              <p:spPr>
                <a:xfrm>
                  <a:off x="4555928" y="461232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chemeClr val="accent1"/>
                </a:solidFill>
                <a:ln w="9525" cap="flat">
                  <a:noFill/>
                  <a:prstDash val="solid"/>
                  <a:miter/>
                </a:ln>
              </p:spPr>
              <p:txBody>
                <a:bodyPr rtlCol="0" anchor="ctr"/>
                <a:lstStyle/>
                <a:p>
                  <a:endParaRPr lang="en-US"/>
                </a:p>
              </p:txBody>
            </p:sp>
          </p:grpSp>
        </p:grpSp>
        <p:grpSp>
          <p:nvGrpSpPr>
            <p:cNvPr id="92" name="Group 91">
              <a:extLst>
                <a:ext uri="{FF2B5EF4-FFF2-40B4-BE49-F238E27FC236}">
                  <a16:creationId xmlns:a16="http://schemas.microsoft.com/office/drawing/2014/main" id="{6C771B37-5FBD-4FB5-9C61-42BF47CDFDFF}"/>
                </a:ext>
              </a:extLst>
            </p:cNvPr>
            <p:cNvGrpSpPr/>
            <p:nvPr/>
          </p:nvGrpSpPr>
          <p:grpSpPr>
            <a:xfrm>
              <a:off x="7916632" y="1456897"/>
              <a:ext cx="1186243" cy="863596"/>
              <a:chOff x="1379503" y="2670638"/>
              <a:chExt cx="1200350" cy="873866"/>
            </a:xfrm>
          </p:grpSpPr>
          <p:grpSp>
            <p:nvGrpSpPr>
              <p:cNvPr id="93" name="Graphic 14" descr="Database with solid fill">
                <a:extLst>
                  <a:ext uri="{FF2B5EF4-FFF2-40B4-BE49-F238E27FC236}">
                    <a16:creationId xmlns:a16="http://schemas.microsoft.com/office/drawing/2014/main" id="{CB10251A-3130-4872-8BDF-589A8632B8EA}"/>
                  </a:ext>
                </a:extLst>
              </p:cNvPr>
              <p:cNvGrpSpPr/>
              <p:nvPr/>
            </p:nvGrpSpPr>
            <p:grpSpPr>
              <a:xfrm>
                <a:off x="1379503" y="2670638"/>
                <a:ext cx="533400" cy="723900"/>
                <a:chOff x="1379503" y="2670638"/>
                <a:chExt cx="533400" cy="723900"/>
              </a:xfrm>
              <a:solidFill>
                <a:schemeClr val="accent1"/>
              </a:solidFill>
            </p:grpSpPr>
            <p:sp>
              <p:nvSpPr>
                <p:cNvPr id="97" name="Freeform: Shape 96">
                  <a:extLst>
                    <a:ext uri="{FF2B5EF4-FFF2-40B4-BE49-F238E27FC236}">
                      <a16:creationId xmlns:a16="http://schemas.microsoft.com/office/drawing/2014/main" id="{C35EE420-1AC0-4609-B6EE-EC892908DCA5}"/>
                    </a:ext>
                  </a:extLst>
                </p:cNvPr>
                <p:cNvSpPr/>
                <p:nvPr/>
              </p:nvSpPr>
              <p:spPr>
                <a:xfrm>
                  <a:off x="1379503" y="2670638"/>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solidFill>
                  <a:schemeClr val="accent1"/>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F25CCD7-1353-4D46-AEDF-965586495FF2}"/>
                    </a:ext>
                  </a:extLst>
                </p:cNvPr>
                <p:cNvSpPr/>
                <p:nvPr/>
              </p:nvSpPr>
              <p:spPr>
                <a:xfrm>
                  <a:off x="1379503" y="2784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2E7DE2E-1112-4573-897F-B1D770D054A2}"/>
                    </a:ext>
                  </a:extLst>
                </p:cNvPr>
                <p:cNvSpPr/>
                <p:nvPr/>
              </p:nvSpPr>
              <p:spPr>
                <a:xfrm>
                  <a:off x="1379503" y="29754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858CD68-1F3A-489B-AC33-EF0191639836}"/>
                    </a:ext>
                  </a:extLst>
                </p:cNvPr>
                <p:cNvSpPr/>
                <p:nvPr/>
              </p:nvSpPr>
              <p:spPr>
                <a:xfrm>
                  <a:off x="1379503" y="3165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grpSp>
          <p:grpSp>
            <p:nvGrpSpPr>
              <p:cNvPr id="94" name="Graphic 20" descr="Open folder with solid fill">
                <a:extLst>
                  <a:ext uri="{FF2B5EF4-FFF2-40B4-BE49-F238E27FC236}">
                    <a16:creationId xmlns:a16="http://schemas.microsoft.com/office/drawing/2014/main" id="{6169CED2-2A65-432C-B526-9C282C288E74}"/>
                  </a:ext>
                </a:extLst>
              </p:cNvPr>
              <p:cNvGrpSpPr/>
              <p:nvPr/>
            </p:nvGrpSpPr>
            <p:grpSpPr>
              <a:xfrm>
                <a:off x="1899656" y="2864307"/>
                <a:ext cx="680197" cy="680197"/>
                <a:chOff x="1899656" y="2864307"/>
                <a:chExt cx="680197" cy="680197"/>
              </a:xfrm>
            </p:grpSpPr>
            <p:sp>
              <p:nvSpPr>
                <p:cNvPr id="95" name="Freeform: Shape 94">
                  <a:extLst>
                    <a:ext uri="{FF2B5EF4-FFF2-40B4-BE49-F238E27FC236}">
                      <a16:creationId xmlns:a16="http://schemas.microsoft.com/office/drawing/2014/main" id="{B38FCBD0-47BC-42EE-AE18-04423B7ED40D}"/>
                    </a:ext>
                  </a:extLst>
                </p:cNvPr>
                <p:cNvSpPr/>
                <p:nvPr/>
              </p:nvSpPr>
              <p:spPr>
                <a:xfrm>
                  <a:off x="1963424" y="3006014"/>
                  <a:ext cx="495976" cy="375532"/>
                </a:xfrm>
                <a:custGeom>
                  <a:avLst/>
                  <a:gdLst>
                    <a:gd name="connsiteX0" fmla="*/ 140999 w 495976"/>
                    <a:gd name="connsiteY0" fmla="*/ 120452 h 375532"/>
                    <a:gd name="connsiteX1" fmla="*/ 495977 w 495976"/>
                    <a:gd name="connsiteY1" fmla="*/ 120452 h 375532"/>
                    <a:gd name="connsiteX2" fmla="*/ 495977 w 495976"/>
                    <a:gd name="connsiteY2" fmla="*/ 85025 h 375532"/>
                    <a:gd name="connsiteX3" fmla="*/ 467635 w 495976"/>
                    <a:gd name="connsiteY3" fmla="*/ 56683 h 375532"/>
                    <a:gd name="connsiteX4" fmla="*/ 255074 w 495976"/>
                    <a:gd name="connsiteY4" fmla="*/ 56683 h 375532"/>
                    <a:gd name="connsiteX5" fmla="*/ 177135 w 495976"/>
                    <a:gd name="connsiteY5" fmla="*/ 4960 h 375532"/>
                    <a:gd name="connsiteX6" fmla="*/ 161547 w 495976"/>
                    <a:gd name="connsiteY6" fmla="*/ 0 h 375532"/>
                    <a:gd name="connsiteX7" fmla="*/ 28342 w 495976"/>
                    <a:gd name="connsiteY7" fmla="*/ 0 h 375532"/>
                    <a:gd name="connsiteX8" fmla="*/ 0 w 495976"/>
                    <a:gd name="connsiteY8" fmla="*/ 28342 h 375532"/>
                    <a:gd name="connsiteX9" fmla="*/ 0 w 495976"/>
                    <a:gd name="connsiteY9" fmla="*/ 375525 h 375532"/>
                    <a:gd name="connsiteX10" fmla="*/ 91401 w 495976"/>
                    <a:gd name="connsiteY10" fmla="*/ 153753 h 375532"/>
                    <a:gd name="connsiteX11" fmla="*/ 140999 w 495976"/>
                    <a:gd name="connsiteY11" fmla="*/ 120452 h 37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976" h="375532">
                      <a:moveTo>
                        <a:pt x="140999" y="120452"/>
                      </a:moveTo>
                      <a:lnTo>
                        <a:pt x="495977" y="120452"/>
                      </a:lnTo>
                      <a:lnTo>
                        <a:pt x="495977" y="85025"/>
                      </a:lnTo>
                      <a:cubicBezTo>
                        <a:pt x="495977" y="69437"/>
                        <a:pt x="483223" y="56683"/>
                        <a:pt x="467635" y="56683"/>
                      </a:cubicBezTo>
                      <a:lnTo>
                        <a:pt x="255074" y="56683"/>
                      </a:lnTo>
                      <a:lnTo>
                        <a:pt x="177135" y="4960"/>
                      </a:lnTo>
                      <a:cubicBezTo>
                        <a:pt x="172175" y="2126"/>
                        <a:pt x="167215" y="0"/>
                        <a:pt x="161547" y="0"/>
                      </a:cubicBezTo>
                      <a:lnTo>
                        <a:pt x="28342" y="0"/>
                      </a:lnTo>
                      <a:cubicBezTo>
                        <a:pt x="12754" y="0"/>
                        <a:pt x="0" y="12754"/>
                        <a:pt x="0" y="28342"/>
                      </a:cubicBezTo>
                      <a:lnTo>
                        <a:pt x="0" y="375525"/>
                      </a:lnTo>
                      <a:cubicBezTo>
                        <a:pt x="0" y="376942"/>
                        <a:pt x="91401" y="153753"/>
                        <a:pt x="91401" y="153753"/>
                      </a:cubicBezTo>
                      <a:cubicBezTo>
                        <a:pt x="99904" y="133914"/>
                        <a:pt x="119034" y="120452"/>
                        <a:pt x="140999" y="120452"/>
                      </a:cubicBezTo>
                      <a:close/>
                    </a:path>
                  </a:pathLst>
                </a:custGeom>
                <a:solidFill>
                  <a:schemeClr val="accent1"/>
                </a:solidFill>
                <a:ln w="704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2F0F860-2EF5-4249-8CC2-10D6D97DCCFA}"/>
                    </a:ext>
                  </a:extLst>
                </p:cNvPr>
                <p:cNvSpPr/>
                <p:nvPr/>
              </p:nvSpPr>
              <p:spPr>
                <a:xfrm>
                  <a:off x="1984680" y="3154807"/>
                  <a:ext cx="531403" cy="247988"/>
                </a:xfrm>
                <a:custGeom>
                  <a:avLst/>
                  <a:gdLst>
                    <a:gd name="connsiteX0" fmla="*/ 531404 w 531403"/>
                    <a:gd name="connsiteY0" fmla="*/ 28342 h 247988"/>
                    <a:gd name="connsiteX1" fmla="*/ 505897 w 531403"/>
                    <a:gd name="connsiteY1" fmla="*/ 0 h 247988"/>
                    <a:gd name="connsiteX2" fmla="*/ 119743 w 531403"/>
                    <a:gd name="connsiteY2" fmla="*/ 0 h 247988"/>
                    <a:gd name="connsiteX3" fmla="*/ 95653 w 531403"/>
                    <a:gd name="connsiteY3" fmla="*/ 15588 h 247988"/>
                    <a:gd name="connsiteX4" fmla="*/ 0 w 531403"/>
                    <a:gd name="connsiteY4" fmla="*/ 247988 h 247988"/>
                    <a:gd name="connsiteX5" fmla="*/ 432209 w 531403"/>
                    <a:gd name="connsiteY5" fmla="*/ 247988 h 247988"/>
                    <a:gd name="connsiteX6" fmla="*/ 528570 w 531403"/>
                    <a:gd name="connsiteY6" fmla="*/ 41095 h 247988"/>
                    <a:gd name="connsiteX7" fmla="*/ 531404 w 531403"/>
                    <a:gd name="connsiteY7" fmla="*/ 28342 h 247988"/>
                    <a:gd name="connsiteX8" fmla="*/ 531404 w 531403"/>
                    <a:gd name="connsiteY8" fmla="*/ 28342 h 24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403" h="247988">
                      <a:moveTo>
                        <a:pt x="531404" y="28342"/>
                      </a:moveTo>
                      <a:cubicBezTo>
                        <a:pt x="531404" y="13462"/>
                        <a:pt x="520776" y="1417"/>
                        <a:pt x="505897" y="0"/>
                      </a:cubicBezTo>
                      <a:lnTo>
                        <a:pt x="119743" y="0"/>
                      </a:lnTo>
                      <a:cubicBezTo>
                        <a:pt x="109115" y="0"/>
                        <a:pt x="99904" y="6377"/>
                        <a:pt x="95653" y="15588"/>
                      </a:cubicBezTo>
                      <a:lnTo>
                        <a:pt x="0" y="247988"/>
                      </a:lnTo>
                      <a:lnTo>
                        <a:pt x="432209" y="247988"/>
                      </a:lnTo>
                      <a:lnTo>
                        <a:pt x="528570" y="41095"/>
                      </a:lnTo>
                      <a:cubicBezTo>
                        <a:pt x="530695" y="36844"/>
                        <a:pt x="531404" y="32593"/>
                        <a:pt x="531404" y="28342"/>
                      </a:cubicBezTo>
                      <a:lnTo>
                        <a:pt x="531404" y="28342"/>
                      </a:lnTo>
                      <a:close/>
                    </a:path>
                  </a:pathLst>
                </a:custGeom>
                <a:solidFill>
                  <a:schemeClr val="accent1"/>
                </a:solidFill>
                <a:ln w="7045" cap="flat">
                  <a:noFill/>
                  <a:prstDash val="solid"/>
                  <a:miter/>
                </a:ln>
              </p:spPr>
              <p:txBody>
                <a:bodyPr rtlCol="0" anchor="ctr"/>
                <a:lstStyle/>
                <a:p>
                  <a:endParaRPr lang="en-US"/>
                </a:p>
              </p:txBody>
            </p:sp>
          </p:grpSp>
        </p:grpSp>
      </p:grpSp>
      <p:cxnSp>
        <p:nvCxnSpPr>
          <p:cNvPr id="123" name="Straight Arrow Connector 122">
            <a:extLst>
              <a:ext uri="{FF2B5EF4-FFF2-40B4-BE49-F238E27FC236}">
                <a16:creationId xmlns:a16="http://schemas.microsoft.com/office/drawing/2014/main" id="{519BBEFA-C491-46A9-A092-1B8BE8843C14}"/>
              </a:ext>
            </a:extLst>
          </p:cNvPr>
          <p:cNvCxnSpPr/>
          <p:nvPr/>
        </p:nvCxnSpPr>
        <p:spPr>
          <a:xfrm flipV="1">
            <a:off x="8711440" y="4171456"/>
            <a:ext cx="766562" cy="11882"/>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49F688A1-4D88-4512-BCDF-58E4CA29491C}"/>
              </a:ext>
            </a:extLst>
          </p:cNvPr>
          <p:cNvGrpSpPr/>
          <p:nvPr/>
        </p:nvGrpSpPr>
        <p:grpSpPr>
          <a:xfrm>
            <a:off x="9893033" y="2833426"/>
            <a:ext cx="1183233" cy="1002815"/>
            <a:chOff x="10051821" y="3268551"/>
            <a:chExt cx="1183233" cy="1002815"/>
          </a:xfrm>
        </p:grpSpPr>
        <p:pic>
          <p:nvPicPr>
            <p:cNvPr id="125" name="Graphic 124" descr="Table outline">
              <a:extLst>
                <a:ext uri="{FF2B5EF4-FFF2-40B4-BE49-F238E27FC236}">
                  <a16:creationId xmlns:a16="http://schemas.microsoft.com/office/drawing/2014/main" id="{D04988A2-F5E3-4045-A584-5BCFC6E79D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18444" y="3268551"/>
              <a:ext cx="516610" cy="516610"/>
            </a:xfrm>
            <a:prstGeom prst="rect">
              <a:avLst/>
            </a:prstGeom>
          </p:spPr>
        </p:pic>
        <p:pic>
          <p:nvPicPr>
            <p:cNvPr id="126" name="Graphic 125" descr="Table outline">
              <a:extLst>
                <a:ext uri="{FF2B5EF4-FFF2-40B4-BE49-F238E27FC236}">
                  <a16:creationId xmlns:a16="http://schemas.microsoft.com/office/drawing/2014/main" id="{EDFAFA6A-282B-4594-8B3E-D126F79D47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18444" y="3754756"/>
              <a:ext cx="516610" cy="516610"/>
            </a:xfrm>
            <a:prstGeom prst="rect">
              <a:avLst/>
            </a:prstGeom>
          </p:spPr>
        </p:pic>
        <p:pic>
          <p:nvPicPr>
            <p:cNvPr id="127" name="Graphic 126" descr="Table outline">
              <a:extLst>
                <a:ext uri="{FF2B5EF4-FFF2-40B4-BE49-F238E27FC236}">
                  <a16:creationId xmlns:a16="http://schemas.microsoft.com/office/drawing/2014/main" id="{D691C45E-2023-4D16-BAA9-822B3C2A49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51821" y="3521047"/>
              <a:ext cx="516610" cy="516610"/>
            </a:xfrm>
            <a:prstGeom prst="rect">
              <a:avLst/>
            </a:prstGeom>
          </p:spPr>
        </p:pic>
        <p:cxnSp>
          <p:nvCxnSpPr>
            <p:cNvPr id="128" name="Straight Connector 50">
              <a:extLst>
                <a:ext uri="{FF2B5EF4-FFF2-40B4-BE49-F238E27FC236}">
                  <a16:creationId xmlns:a16="http://schemas.microsoft.com/office/drawing/2014/main" id="{3FF93B34-7F90-4A2A-ACB1-BB92D72CB228}"/>
                </a:ext>
              </a:extLst>
            </p:cNvPr>
            <p:cNvCxnSpPr>
              <a:stCxn id="127" idx="3"/>
              <a:endCxn id="126" idx="1"/>
            </p:cNvCxnSpPr>
            <p:nvPr/>
          </p:nvCxnSpPr>
          <p:spPr>
            <a:xfrm>
              <a:off x="10568431" y="3779352"/>
              <a:ext cx="150013" cy="23370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63">
              <a:extLst>
                <a:ext uri="{FF2B5EF4-FFF2-40B4-BE49-F238E27FC236}">
                  <a16:creationId xmlns:a16="http://schemas.microsoft.com/office/drawing/2014/main" id="{533AF5E8-7043-4B30-98B1-BC40F8133EC6}"/>
                </a:ext>
              </a:extLst>
            </p:cNvPr>
            <p:cNvCxnSpPr>
              <a:stCxn id="127" idx="3"/>
              <a:endCxn id="125" idx="1"/>
            </p:cNvCxnSpPr>
            <p:nvPr/>
          </p:nvCxnSpPr>
          <p:spPr>
            <a:xfrm flipV="1">
              <a:off x="10568431" y="3526856"/>
              <a:ext cx="150013" cy="252496"/>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56DA7BFF-3944-4BC0-8187-C6F52365A63C}"/>
              </a:ext>
            </a:extLst>
          </p:cNvPr>
          <p:cNvGrpSpPr/>
          <p:nvPr/>
        </p:nvGrpSpPr>
        <p:grpSpPr>
          <a:xfrm>
            <a:off x="10027449" y="3855028"/>
            <a:ext cx="914400" cy="914400"/>
            <a:chOff x="5788800" y="3121800"/>
            <a:chExt cx="914400" cy="914400"/>
          </a:xfrm>
        </p:grpSpPr>
        <p:pic>
          <p:nvPicPr>
            <p:cNvPr id="131" name="Graphic 130" descr="Paper outline">
              <a:extLst>
                <a:ext uri="{FF2B5EF4-FFF2-40B4-BE49-F238E27FC236}">
                  <a16:creationId xmlns:a16="http://schemas.microsoft.com/office/drawing/2014/main" id="{F3936498-2DA7-4D59-8967-49C87E2221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8800" y="3121800"/>
              <a:ext cx="914400" cy="914400"/>
            </a:xfrm>
            <a:prstGeom prst="rect">
              <a:avLst/>
            </a:prstGeom>
          </p:spPr>
        </p:pic>
        <p:sp>
          <p:nvSpPr>
            <p:cNvPr id="132" name="TextBox 131">
              <a:extLst>
                <a:ext uri="{FF2B5EF4-FFF2-40B4-BE49-F238E27FC236}">
                  <a16:creationId xmlns:a16="http://schemas.microsoft.com/office/drawing/2014/main" id="{FD441A85-866C-4FB6-BEFF-37B113FED809}"/>
                </a:ext>
              </a:extLst>
            </p:cNvPr>
            <p:cNvSpPr txBox="1"/>
            <p:nvPr/>
          </p:nvSpPr>
          <p:spPr>
            <a:xfrm>
              <a:off x="5892388" y="3126846"/>
              <a:ext cx="667490" cy="877163"/>
            </a:xfrm>
            <a:prstGeom prst="rect">
              <a:avLst/>
            </a:prstGeom>
            <a:noFill/>
          </p:spPr>
          <p:txBody>
            <a:bodyPr wrap="none" lIns="182880" tIns="146304" rIns="182880" bIns="146304" rtlCol="0">
              <a:spAutoFit/>
            </a:bodyPr>
            <a:lstStyle/>
            <a:p>
              <a:pPr>
                <a:lnSpc>
                  <a:spcPct val="90000"/>
                </a:lnSpc>
              </a:pPr>
              <a:r>
                <a:rPr lang="en-US" sz="1400" b="1" dirty="0">
                  <a:gradFill>
                    <a:gsLst>
                      <a:gs pos="2917">
                        <a:schemeClr val="tx1"/>
                      </a:gs>
                      <a:gs pos="30000">
                        <a:schemeClr val="tx1"/>
                      </a:gs>
                    </a:gsLst>
                    <a:lin ang="5400000" scaled="0"/>
                  </a:gradFill>
                  <a:latin typeface="Consolas" panose="020B0609020204030204" pitchFamily="49" charset="0"/>
                </a:rPr>
                <a:t>{</a:t>
              </a:r>
            </a:p>
            <a:p>
              <a:pPr>
                <a:lnSpc>
                  <a:spcPct val="90000"/>
                </a:lnSpc>
              </a:pPr>
              <a:r>
                <a:rPr lang="en-US" sz="1400" b="1" dirty="0">
                  <a:gradFill>
                    <a:gsLst>
                      <a:gs pos="2917">
                        <a:schemeClr val="tx1"/>
                      </a:gs>
                      <a:gs pos="30000">
                        <a:schemeClr val="tx1"/>
                      </a:gs>
                    </a:gsLst>
                    <a:lin ang="5400000" scaled="0"/>
                  </a:gradFill>
                  <a:latin typeface="Consolas" panose="020B0609020204030204" pitchFamily="49" charset="0"/>
                </a:rPr>
                <a:t>  …</a:t>
              </a:r>
            </a:p>
            <a:p>
              <a:pPr>
                <a:lnSpc>
                  <a:spcPct val="90000"/>
                </a:lnSpc>
              </a:pPr>
              <a:r>
                <a:rPr lang="en-US" sz="1400" b="1" dirty="0">
                  <a:gradFill>
                    <a:gsLst>
                      <a:gs pos="2917">
                        <a:schemeClr val="tx1"/>
                      </a:gs>
                      <a:gs pos="30000">
                        <a:schemeClr val="tx1"/>
                      </a:gs>
                    </a:gsLst>
                    <a:lin ang="5400000" scaled="0"/>
                  </a:gradFill>
                  <a:latin typeface="Consolas" panose="020B0609020204030204" pitchFamily="49" charset="0"/>
                </a:rPr>
                <a:t>}</a:t>
              </a:r>
            </a:p>
          </p:txBody>
        </p:sp>
      </p:grpSp>
      <p:pic>
        <p:nvPicPr>
          <p:cNvPr id="133" name="Graphic 132">
            <a:extLst>
              <a:ext uri="{FF2B5EF4-FFF2-40B4-BE49-F238E27FC236}">
                <a16:creationId xmlns:a16="http://schemas.microsoft.com/office/drawing/2014/main" id="{5F573D4A-5B98-4BAC-9582-84F4ECE2911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44780" y="1935376"/>
            <a:ext cx="840003" cy="840003"/>
          </a:xfrm>
          <a:prstGeom prst="rect">
            <a:avLst/>
          </a:prstGeom>
        </p:spPr>
      </p:pic>
      <p:pic>
        <p:nvPicPr>
          <p:cNvPr id="134" name="Graphic 133">
            <a:extLst>
              <a:ext uri="{FF2B5EF4-FFF2-40B4-BE49-F238E27FC236}">
                <a16:creationId xmlns:a16="http://schemas.microsoft.com/office/drawing/2014/main" id="{72CB9791-6608-476A-A143-25290CBB52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789268" y="2562896"/>
            <a:ext cx="560304" cy="330957"/>
          </a:xfrm>
          <a:prstGeom prst="rect">
            <a:avLst/>
          </a:prstGeom>
        </p:spPr>
      </p:pic>
      <p:pic>
        <p:nvPicPr>
          <p:cNvPr id="135" name="Graphic 134">
            <a:extLst>
              <a:ext uri="{FF2B5EF4-FFF2-40B4-BE49-F238E27FC236}">
                <a16:creationId xmlns:a16="http://schemas.microsoft.com/office/drawing/2014/main" id="{B77AC5F6-1F71-4B6B-AA44-EBC03AB522F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73869" y="2958975"/>
            <a:ext cx="391101" cy="391101"/>
          </a:xfrm>
          <a:prstGeom prst="rect">
            <a:avLst/>
          </a:prstGeom>
        </p:spPr>
      </p:pic>
      <p:cxnSp>
        <p:nvCxnSpPr>
          <p:cNvPr id="136" name="Straight Arrow Connector 135">
            <a:extLst>
              <a:ext uri="{FF2B5EF4-FFF2-40B4-BE49-F238E27FC236}">
                <a16:creationId xmlns:a16="http://schemas.microsoft.com/office/drawing/2014/main" id="{991971E4-FB84-46D4-B9D4-180ABF507DB0}"/>
              </a:ext>
            </a:extLst>
          </p:cNvPr>
          <p:cNvCxnSpPr>
            <a:cxnSpLocks/>
          </p:cNvCxnSpPr>
          <p:nvPr/>
        </p:nvCxnSpPr>
        <p:spPr>
          <a:xfrm flipV="1">
            <a:off x="8514697" y="2769438"/>
            <a:ext cx="262188" cy="5941"/>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14D8FA8-AD12-42E5-8B1A-6828249399C1}"/>
              </a:ext>
            </a:extLst>
          </p:cNvPr>
          <p:cNvCxnSpPr>
            <a:cxnSpLocks/>
          </p:cNvCxnSpPr>
          <p:nvPr/>
        </p:nvCxnSpPr>
        <p:spPr>
          <a:xfrm flipV="1">
            <a:off x="8524741" y="3129898"/>
            <a:ext cx="262188" cy="5941"/>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5877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97EF-8A33-43AE-A5B4-0BA3340C2CEF}"/>
              </a:ext>
            </a:extLst>
          </p:cNvPr>
          <p:cNvSpPr>
            <a:spLocks noGrp="1"/>
          </p:cNvSpPr>
          <p:nvPr>
            <p:ph type="title"/>
          </p:nvPr>
        </p:nvSpPr>
        <p:spPr/>
        <p:txBody>
          <a:bodyPr/>
          <a:lstStyle/>
          <a:p>
            <a:r>
              <a:rPr lang="en-US" dirty="0"/>
              <a:t>Using the Shaper Skill for Projections</a:t>
            </a:r>
          </a:p>
        </p:txBody>
      </p:sp>
      <p:sp>
        <p:nvSpPr>
          <p:cNvPr id="3" name="Content Placeholder 2">
            <a:extLst>
              <a:ext uri="{FF2B5EF4-FFF2-40B4-BE49-F238E27FC236}">
                <a16:creationId xmlns:a16="http://schemas.microsoft.com/office/drawing/2014/main" id="{A0B2E189-393C-4582-8838-E3517E9E5158}"/>
              </a:ext>
            </a:extLst>
          </p:cNvPr>
          <p:cNvSpPr>
            <a:spLocks noGrp="1"/>
          </p:cNvSpPr>
          <p:nvPr>
            <p:ph sz="quarter" idx="10"/>
          </p:nvPr>
        </p:nvSpPr>
        <p:spPr>
          <a:xfrm>
            <a:off x="418643" y="1742647"/>
            <a:ext cx="5844539" cy="2385268"/>
          </a:xfrm>
        </p:spPr>
        <p:txBody>
          <a:bodyPr/>
          <a:lstStyle/>
          <a:p>
            <a:r>
              <a:rPr lang="en-US" dirty="0"/>
              <a:t>Restructure fields to simplify projections</a:t>
            </a:r>
          </a:p>
          <a:p>
            <a:endParaRPr lang="en-US" sz="1050" dirty="0"/>
          </a:p>
          <a:p>
            <a:pPr marL="342900" lvl="1" indent="-342900">
              <a:buFont typeface="Arial" panose="020B0604020202020204" pitchFamily="34" charset="0"/>
              <a:buChar char="•"/>
            </a:pPr>
            <a:r>
              <a:rPr lang="en-US" dirty="0"/>
              <a:t>Create a JSON object with the fields you want to persist</a:t>
            </a:r>
          </a:p>
          <a:p>
            <a:pPr marL="342900" lvl="1" indent="-342900">
              <a:buFont typeface="Arial" panose="020B0604020202020204" pitchFamily="34" charset="0"/>
              <a:buChar char="•"/>
            </a:pPr>
            <a:r>
              <a:rPr lang="en-US" dirty="0"/>
              <a:t>Use </a:t>
            </a:r>
            <a:r>
              <a:rPr lang="en-US" dirty="0" err="1"/>
              <a:t>sourceContext</a:t>
            </a:r>
            <a:r>
              <a:rPr lang="en-US" dirty="0"/>
              <a:t> and inputs to map primitives to well-formed JSON objects</a:t>
            </a:r>
          </a:p>
        </p:txBody>
      </p:sp>
      <p:sp>
        <p:nvSpPr>
          <p:cNvPr id="5" name="Rectangle 4">
            <a:extLst>
              <a:ext uri="{FF2B5EF4-FFF2-40B4-BE49-F238E27FC236}">
                <a16:creationId xmlns:a16="http://schemas.microsoft.com/office/drawing/2014/main" id="{C0043437-090D-4BC6-960F-F61AE942D2B7}"/>
              </a:ext>
            </a:extLst>
          </p:cNvPr>
          <p:cNvSpPr/>
          <p:nvPr/>
        </p:nvSpPr>
        <p:spPr bwMode="auto">
          <a:xfrm>
            <a:off x="6755130" y="979167"/>
            <a:ext cx="5095113" cy="559308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36AF207-39ED-4C9F-8327-9C13D4756898}"/>
              </a:ext>
            </a:extLst>
          </p:cNvPr>
          <p:cNvSpPr txBox="1"/>
          <p:nvPr/>
        </p:nvSpPr>
        <p:spPr>
          <a:xfrm>
            <a:off x="6096000" y="933447"/>
            <a:ext cx="5754242" cy="5678478"/>
          </a:xfrm>
          <a:prstGeom prst="rect">
            <a:avLst/>
          </a:prstGeom>
          <a:solidFill>
            <a:schemeClr val="bg1">
              <a:lumMod val="95000"/>
            </a:schemeClr>
          </a:solid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odata.type</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Microsoft.Skills.Util.</a:t>
            </a:r>
            <a:r>
              <a:rPr kumimoji="0" lang="en-US" sz="1100" b="0" i="0" u="none" strike="noStrike" kern="1200" cap="none" spc="0" normalizeH="0" baseline="0" noProof="0" dirty="0" err="1">
                <a:ln>
                  <a:noFill/>
                </a:ln>
                <a:solidFill>
                  <a:srgbClr val="000000"/>
                </a:solidFill>
                <a:effectLst/>
                <a:highlight>
                  <a:srgbClr val="FFFF00"/>
                </a:highlight>
                <a:uLnTx/>
                <a:uFillTx/>
                <a:latin typeface="Consolas" panose="020B0609020204030204" pitchFamily="49" charset="0"/>
                <a:ea typeface="+mn-ea"/>
                <a:cs typeface="+mn-cs"/>
              </a:rPr>
              <a:t>ShaperSkill</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"define-projection",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"description": "Prepare projection fields",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"context": "/document",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inputs</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url</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"/document/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url</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"sentiment",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"/document/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sentimentScore</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key_phrases</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null,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sourceContext</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"/document/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merged_content</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keyphrases</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"inputs":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"phrase",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"/document/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merged_content</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keyphrases</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mn-ea"/>
                <a:cs typeface="+mn-cs"/>
              </a:rPr>
              <a:t>outputs</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"output",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targetName</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"projection"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39974851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7397DBA-E934-4EF0-94E9-A6FBF81F946E}"/>
              </a:ext>
            </a:extLst>
          </p:cNvPr>
          <p:cNvSpPr/>
          <p:nvPr/>
        </p:nvSpPr>
        <p:spPr bwMode="auto">
          <a:xfrm>
            <a:off x="8032484" y="3339441"/>
            <a:ext cx="3817759" cy="28746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36033525-9713-4713-B826-DD5F2DC03F34}"/>
              </a:ext>
            </a:extLst>
          </p:cNvPr>
          <p:cNvSpPr/>
          <p:nvPr/>
        </p:nvSpPr>
        <p:spPr bwMode="auto">
          <a:xfrm>
            <a:off x="4100515" y="3339441"/>
            <a:ext cx="3855909" cy="28746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D71344A-3FC8-45E6-91C3-36C91C7D1377}"/>
              </a:ext>
            </a:extLst>
          </p:cNvPr>
          <p:cNvSpPr/>
          <p:nvPr/>
        </p:nvSpPr>
        <p:spPr bwMode="auto">
          <a:xfrm>
            <a:off x="206696" y="3339441"/>
            <a:ext cx="3817759" cy="28746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B7DC5D66-18FE-452F-9310-4D631438F9F0}"/>
              </a:ext>
            </a:extLst>
          </p:cNvPr>
          <p:cNvSpPr/>
          <p:nvPr/>
        </p:nvSpPr>
        <p:spPr bwMode="auto">
          <a:xfrm>
            <a:off x="2513470" y="1944521"/>
            <a:ext cx="6455554" cy="84263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Implementing a Knowledge Store</a:t>
            </a:r>
          </a:p>
        </p:txBody>
      </p:sp>
      <p:sp>
        <p:nvSpPr>
          <p:cNvPr id="3" name="Content Placeholder 2">
            <a:extLst>
              <a:ext uri="{FF2B5EF4-FFF2-40B4-BE49-F238E27FC236}">
                <a16:creationId xmlns:a16="http://schemas.microsoft.com/office/drawing/2014/main" id="{3BC199A8-F21F-4CC4-809C-94FEE586823C}"/>
              </a:ext>
            </a:extLst>
          </p:cNvPr>
          <p:cNvSpPr>
            <a:spLocks noGrp="1"/>
          </p:cNvSpPr>
          <p:nvPr>
            <p:ph sz="quarter" idx="10"/>
          </p:nvPr>
        </p:nvSpPr>
        <p:spPr>
          <a:xfrm>
            <a:off x="425594" y="1183548"/>
            <a:ext cx="11340811" cy="553998"/>
          </a:xfrm>
        </p:spPr>
        <p:txBody>
          <a:bodyPr/>
          <a:lstStyle/>
          <a:p>
            <a:r>
              <a:rPr lang="en-US" dirty="0"/>
              <a:t>Knowledge Store and Projections are defined in the Skillset</a:t>
            </a:r>
          </a:p>
        </p:txBody>
      </p:sp>
      <p:sp>
        <p:nvSpPr>
          <p:cNvPr id="7" name="TextBox 6">
            <a:extLst>
              <a:ext uri="{FF2B5EF4-FFF2-40B4-BE49-F238E27FC236}">
                <a16:creationId xmlns:a16="http://schemas.microsoft.com/office/drawing/2014/main" id="{155D5E1A-6594-4E70-B996-7D007172B0EA}"/>
              </a:ext>
            </a:extLst>
          </p:cNvPr>
          <p:cNvSpPr txBox="1"/>
          <p:nvPr/>
        </p:nvSpPr>
        <p:spPr>
          <a:xfrm>
            <a:off x="2570675" y="2017716"/>
            <a:ext cx="5581079" cy="769441"/>
          </a:xfrm>
          <a:prstGeom prst="rect">
            <a:avLst/>
          </a:prstGeom>
          <a:noFill/>
        </p:spPr>
        <p:txBody>
          <a:bodyPr wrap="square">
            <a:spAutoFit/>
          </a:bodyPr>
          <a:lstStyle/>
          <a:p>
            <a:r>
              <a:rPr lang="en-US" sz="1100" dirty="0">
                <a:latin typeface="Consolas" panose="020B0609020204030204" pitchFamily="49" charset="0"/>
              </a:rPr>
              <a:t>"</a:t>
            </a:r>
            <a:r>
              <a:rPr lang="en-US" sz="1100" dirty="0" err="1">
                <a:latin typeface="Consolas" panose="020B0609020204030204" pitchFamily="49" charset="0"/>
              </a:rPr>
              <a:t>knowledgeStore</a:t>
            </a:r>
            <a:r>
              <a:rPr lang="en-US" sz="1100" dirty="0">
                <a:latin typeface="Consolas" panose="020B0609020204030204" pitchFamily="49" charset="0"/>
              </a:rPr>
              <a:t>": { </a:t>
            </a:r>
          </a:p>
          <a:p>
            <a:r>
              <a:rPr lang="en-US" sz="1100" dirty="0">
                <a:latin typeface="Consolas" panose="020B0609020204030204" pitchFamily="49" charset="0"/>
              </a:rPr>
              <a:t>      "</a:t>
            </a:r>
            <a:r>
              <a:rPr lang="en-US" sz="1100" dirty="0" err="1">
                <a:latin typeface="Consolas" panose="020B0609020204030204" pitchFamily="49" charset="0"/>
              </a:rPr>
              <a:t>storageConnectionString</a:t>
            </a:r>
            <a:r>
              <a:rPr lang="en-US" sz="1100" dirty="0">
                <a:latin typeface="Consolas" panose="020B0609020204030204" pitchFamily="49" charset="0"/>
              </a:rPr>
              <a:t>": "&lt;</a:t>
            </a:r>
            <a:r>
              <a:rPr lang="en-US" sz="1100" dirty="0" err="1">
                <a:latin typeface="Consolas" panose="020B0609020204030204" pitchFamily="49" charset="0"/>
              </a:rPr>
              <a:t>storage_connection_string</a:t>
            </a:r>
            <a:r>
              <a:rPr lang="en-US" sz="1100" dirty="0">
                <a:latin typeface="Consolas" panose="020B0609020204030204" pitchFamily="49" charset="0"/>
              </a:rPr>
              <a:t>&gt;", </a:t>
            </a:r>
          </a:p>
          <a:p>
            <a:r>
              <a:rPr lang="en-US" sz="1100" dirty="0">
                <a:latin typeface="Consolas" panose="020B0609020204030204" pitchFamily="49" charset="0"/>
              </a:rPr>
              <a:t>      "projections": [    ]</a:t>
            </a:r>
          </a:p>
          <a:p>
            <a:r>
              <a:rPr lang="en-US" sz="1100" dirty="0">
                <a:latin typeface="Consolas" panose="020B0609020204030204" pitchFamily="49" charset="0"/>
              </a:rPr>
              <a:t> }</a:t>
            </a:r>
          </a:p>
        </p:txBody>
      </p:sp>
      <p:sp>
        <p:nvSpPr>
          <p:cNvPr id="14" name="TextBox 13">
            <a:extLst>
              <a:ext uri="{FF2B5EF4-FFF2-40B4-BE49-F238E27FC236}">
                <a16:creationId xmlns:a16="http://schemas.microsoft.com/office/drawing/2014/main" id="{0A6E50D9-B08B-4D45-BCFA-B3A8F63DC3E3}"/>
              </a:ext>
            </a:extLst>
          </p:cNvPr>
          <p:cNvSpPr txBox="1"/>
          <p:nvPr/>
        </p:nvSpPr>
        <p:spPr>
          <a:xfrm>
            <a:off x="4100515" y="3413341"/>
            <a:ext cx="4112063" cy="2800767"/>
          </a:xfrm>
          <a:prstGeom prst="rect">
            <a:avLst/>
          </a:prstGeom>
          <a:noFill/>
        </p:spPr>
        <p:txBody>
          <a:bodyPr wrap="square">
            <a:spAutoFit/>
          </a:bodyPr>
          <a:lstStyle/>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"objects":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"tables": [</a:t>
            </a:r>
          </a:p>
          <a:p>
            <a:pPr>
              <a:defRPr/>
            </a:pPr>
            <a:r>
              <a:rPr lang="en-US" sz="1100" dirty="0">
                <a:solidFill>
                  <a:srgbClr val="000000"/>
                </a:solidFill>
                <a:latin typeface="Consolas" panose="020B0609020204030204" pitchFamily="49" charset="0"/>
              </a:rPr>
              <a:t>    {</a:t>
            </a:r>
          </a:p>
          <a:p>
            <a:pPr>
              <a:defRPr/>
            </a:pP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tableName</a:t>
            </a:r>
            <a:r>
              <a:rPr lang="en-US" sz="1100" dirty="0">
                <a:solidFill>
                  <a:srgbClr val="000000"/>
                </a:solidFill>
                <a:latin typeface="Consolas" panose="020B0609020204030204" pitchFamily="49" charset="0"/>
              </a:rPr>
              <a:t>": "KeyPhrases",</a:t>
            </a:r>
          </a:p>
          <a:p>
            <a:pPr>
              <a:defRPr/>
            </a:pP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generatedKeyName</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keyphrase_id</a:t>
            </a:r>
            <a:r>
              <a:rPr lang="en-US" sz="1100" dirty="0">
                <a:solidFill>
                  <a:srgbClr val="000000"/>
                </a:solidFill>
                <a:latin typeface="Consolas" panose="020B0609020204030204" pitchFamily="49" charset="0"/>
              </a:rPr>
              <a:t>",</a:t>
            </a:r>
          </a:p>
          <a:p>
            <a:pPr>
              <a:defRPr/>
            </a:pPr>
            <a:r>
              <a:rPr lang="en-US" sz="1100" dirty="0">
                <a:solidFill>
                  <a:srgbClr val="000000"/>
                </a:solidFill>
                <a:latin typeface="Consolas" panose="020B0609020204030204" pitchFamily="49" charset="0"/>
              </a:rPr>
              <a:t>      "source": "</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projection</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key_phrases</a:t>
            </a:r>
            <a:r>
              <a:rPr lang="en-US" sz="1100" dirty="0">
                <a:solidFill>
                  <a:srgbClr val="000000"/>
                </a:solidFill>
                <a:latin typeface="Consolas" panose="020B0609020204030204" pitchFamily="49" charset="0"/>
              </a:rPr>
              <a:t>/*",</a:t>
            </a:r>
          </a:p>
          <a:p>
            <a:pPr>
              <a:defRPr/>
            </a:pPr>
            <a:r>
              <a:rPr lang="en-US" sz="1100" dirty="0">
                <a:solidFill>
                  <a:srgbClr val="000000"/>
                </a:solidFill>
                <a:latin typeface="Consolas" panose="020B0609020204030204" pitchFamily="49" charset="0"/>
              </a:rPr>
              <a:t>    },</a:t>
            </a:r>
            <a:endPar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tableName</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"docs",</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generatedKeyName</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document_id</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"/projection"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"files":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lang="en-US" dirty="0"/>
          </a:p>
        </p:txBody>
      </p:sp>
      <p:sp>
        <p:nvSpPr>
          <p:cNvPr id="18" name="TextBox 17">
            <a:extLst>
              <a:ext uri="{FF2B5EF4-FFF2-40B4-BE49-F238E27FC236}">
                <a16:creationId xmlns:a16="http://schemas.microsoft.com/office/drawing/2014/main" id="{5693BA10-AF6B-47F9-A0A3-7C129335DD5D}"/>
              </a:ext>
            </a:extLst>
          </p:cNvPr>
          <p:cNvSpPr txBox="1"/>
          <p:nvPr/>
        </p:nvSpPr>
        <p:spPr>
          <a:xfrm>
            <a:off x="206696" y="3464556"/>
            <a:ext cx="3861560" cy="178510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"objects":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storageContainer</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"&lt;container&gt;",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"/projection"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"tables":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"files":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lang="en-US" dirty="0"/>
          </a:p>
        </p:txBody>
      </p:sp>
      <p:sp>
        <p:nvSpPr>
          <p:cNvPr id="24" name="TextBox 23">
            <a:extLst>
              <a:ext uri="{FF2B5EF4-FFF2-40B4-BE49-F238E27FC236}">
                <a16:creationId xmlns:a16="http://schemas.microsoft.com/office/drawing/2014/main" id="{0B4F9CA7-01B3-4D88-B9AD-1CFCF7957486}"/>
              </a:ext>
            </a:extLst>
          </p:cNvPr>
          <p:cNvSpPr txBox="1"/>
          <p:nvPr/>
        </p:nvSpPr>
        <p:spPr>
          <a:xfrm>
            <a:off x="8032484" y="3434739"/>
            <a:ext cx="3806806" cy="178510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"objects":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"tables":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"files":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storageContainer</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"&lt;container&gt;",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"/document/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normalized_images</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31" name="TextBox 30">
            <a:extLst>
              <a:ext uri="{FF2B5EF4-FFF2-40B4-BE49-F238E27FC236}">
                <a16:creationId xmlns:a16="http://schemas.microsoft.com/office/drawing/2014/main" id="{96D3E593-421E-4F0F-8803-DB9E267B99C7}"/>
              </a:ext>
            </a:extLst>
          </p:cNvPr>
          <p:cNvSpPr txBox="1"/>
          <p:nvPr/>
        </p:nvSpPr>
        <p:spPr>
          <a:xfrm>
            <a:off x="1053461" y="2904044"/>
            <a:ext cx="19327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Object Projections</a:t>
            </a:r>
          </a:p>
        </p:txBody>
      </p:sp>
      <p:sp>
        <p:nvSpPr>
          <p:cNvPr id="32" name="TextBox 31">
            <a:extLst>
              <a:ext uri="{FF2B5EF4-FFF2-40B4-BE49-F238E27FC236}">
                <a16:creationId xmlns:a16="http://schemas.microsoft.com/office/drawing/2014/main" id="{62BC54D1-1467-47D3-BA12-9949409324C3}"/>
              </a:ext>
            </a:extLst>
          </p:cNvPr>
          <p:cNvSpPr txBox="1"/>
          <p:nvPr/>
        </p:nvSpPr>
        <p:spPr>
          <a:xfrm>
            <a:off x="5028006" y="2921901"/>
            <a:ext cx="189019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Table Projections</a:t>
            </a:r>
          </a:p>
        </p:txBody>
      </p:sp>
      <p:sp>
        <p:nvSpPr>
          <p:cNvPr id="33" name="TextBox 32">
            <a:extLst>
              <a:ext uri="{FF2B5EF4-FFF2-40B4-BE49-F238E27FC236}">
                <a16:creationId xmlns:a16="http://schemas.microsoft.com/office/drawing/2014/main" id="{A9D3B482-3791-4132-B57B-B50E4B9FC51C}"/>
              </a:ext>
            </a:extLst>
          </p:cNvPr>
          <p:cNvSpPr txBox="1"/>
          <p:nvPr/>
        </p:nvSpPr>
        <p:spPr>
          <a:xfrm>
            <a:off x="9093565" y="2907897"/>
            <a:ext cx="173079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File Projections</a:t>
            </a:r>
          </a:p>
        </p:txBody>
      </p:sp>
      <p:sp>
        <p:nvSpPr>
          <p:cNvPr id="34" name="Left Brace 33">
            <a:extLst>
              <a:ext uri="{FF2B5EF4-FFF2-40B4-BE49-F238E27FC236}">
                <a16:creationId xmlns:a16="http://schemas.microsoft.com/office/drawing/2014/main" id="{71903083-2262-4054-8370-82DFAA5819A6}"/>
              </a:ext>
            </a:extLst>
          </p:cNvPr>
          <p:cNvSpPr/>
          <p:nvPr/>
        </p:nvSpPr>
        <p:spPr>
          <a:xfrm rot="5400000">
            <a:off x="5757336" y="-207969"/>
            <a:ext cx="517067" cy="6155392"/>
          </a:xfrm>
          <a:prstGeom prst="leftBrace">
            <a:avLst>
              <a:gd name="adj1" fmla="val 8333"/>
              <a:gd name="adj2" fmla="val 7535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Speech Bubble: Rectangle 34">
            <a:extLst>
              <a:ext uri="{FF2B5EF4-FFF2-40B4-BE49-F238E27FC236}">
                <a16:creationId xmlns:a16="http://schemas.microsoft.com/office/drawing/2014/main" id="{5CB2CA36-20CE-443A-817F-82651896A1A9}"/>
              </a:ext>
            </a:extLst>
          </p:cNvPr>
          <p:cNvSpPr/>
          <p:nvPr/>
        </p:nvSpPr>
        <p:spPr bwMode="auto">
          <a:xfrm>
            <a:off x="6625714" y="5354539"/>
            <a:ext cx="1890197" cy="585410"/>
          </a:xfrm>
          <a:prstGeom prst="wedgeRectCallout">
            <a:avLst>
              <a:gd name="adj1" fmla="val -60686"/>
              <a:gd name="adj2" fmla="val -4292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Contains all fields not explicitly included in a  table</a:t>
            </a:r>
          </a:p>
        </p:txBody>
      </p:sp>
      <p:sp>
        <p:nvSpPr>
          <p:cNvPr id="37" name="Speech Bubble: Rectangle 36">
            <a:extLst>
              <a:ext uri="{FF2B5EF4-FFF2-40B4-BE49-F238E27FC236}">
                <a16:creationId xmlns:a16="http://schemas.microsoft.com/office/drawing/2014/main" id="{BB099BC8-F22E-4BB5-8EDD-A09050698148}"/>
              </a:ext>
            </a:extLst>
          </p:cNvPr>
          <p:cNvSpPr/>
          <p:nvPr/>
        </p:nvSpPr>
        <p:spPr bwMode="auto">
          <a:xfrm>
            <a:off x="6940201" y="3902903"/>
            <a:ext cx="943091" cy="293059"/>
          </a:xfrm>
          <a:prstGeom prst="wedgeRectCallout">
            <a:avLst>
              <a:gd name="adj1" fmla="val -51631"/>
              <a:gd name="adj2" fmla="val 9964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9144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Primary Key</a:t>
            </a:r>
          </a:p>
        </p:txBody>
      </p:sp>
      <p:sp>
        <p:nvSpPr>
          <p:cNvPr id="19" name="Speech Bubble: Rectangle 18">
            <a:extLst>
              <a:ext uri="{FF2B5EF4-FFF2-40B4-BE49-F238E27FC236}">
                <a16:creationId xmlns:a16="http://schemas.microsoft.com/office/drawing/2014/main" id="{045AC8DA-D17C-46AE-9835-A643AD032A0D}"/>
              </a:ext>
            </a:extLst>
          </p:cNvPr>
          <p:cNvSpPr/>
          <p:nvPr/>
        </p:nvSpPr>
        <p:spPr bwMode="auto">
          <a:xfrm>
            <a:off x="1053461" y="5374775"/>
            <a:ext cx="1748724" cy="565174"/>
          </a:xfrm>
          <a:prstGeom prst="wedgeRectCallout">
            <a:avLst>
              <a:gd name="adj1" fmla="val -34423"/>
              <a:gd name="adj2" fmla="val -13485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9144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This projection defines objects, so no tables or files</a:t>
            </a:r>
          </a:p>
        </p:txBody>
      </p:sp>
      <p:sp>
        <p:nvSpPr>
          <p:cNvPr id="20" name="Speech Bubble: Rectangle 19">
            <a:extLst>
              <a:ext uri="{FF2B5EF4-FFF2-40B4-BE49-F238E27FC236}">
                <a16:creationId xmlns:a16="http://schemas.microsoft.com/office/drawing/2014/main" id="{4AA7B579-F65F-45FB-B493-2F7B481066AE}"/>
              </a:ext>
            </a:extLst>
          </p:cNvPr>
          <p:cNvSpPr/>
          <p:nvPr/>
        </p:nvSpPr>
        <p:spPr bwMode="auto">
          <a:xfrm>
            <a:off x="2427398" y="4587607"/>
            <a:ext cx="1748724" cy="565174"/>
          </a:xfrm>
          <a:prstGeom prst="wedgeRectCallout">
            <a:avLst>
              <a:gd name="adj1" fmla="val 57084"/>
              <a:gd name="adj2" fmla="val -19755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9144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This projection defines tables, so no objects or files</a:t>
            </a:r>
          </a:p>
        </p:txBody>
      </p:sp>
      <p:sp>
        <p:nvSpPr>
          <p:cNvPr id="21" name="Speech Bubble: Rectangle 20">
            <a:extLst>
              <a:ext uri="{FF2B5EF4-FFF2-40B4-BE49-F238E27FC236}">
                <a16:creationId xmlns:a16="http://schemas.microsoft.com/office/drawing/2014/main" id="{BF0FC5B7-5C55-4287-8E25-A68C9BD844C0}"/>
              </a:ext>
            </a:extLst>
          </p:cNvPr>
          <p:cNvSpPr/>
          <p:nvPr/>
        </p:nvSpPr>
        <p:spPr bwMode="auto">
          <a:xfrm>
            <a:off x="9848616" y="3467138"/>
            <a:ext cx="1748724" cy="565174"/>
          </a:xfrm>
          <a:prstGeom prst="wedgeRectCallout">
            <a:avLst>
              <a:gd name="adj1" fmla="val -81483"/>
              <a:gd name="adj2" fmla="val 1884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9144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This projection defines files, so no objects or tables</a:t>
            </a:r>
          </a:p>
        </p:txBody>
      </p:sp>
      <p:sp>
        <p:nvSpPr>
          <p:cNvPr id="22" name="Speech Bubble: Rectangle 21">
            <a:extLst>
              <a:ext uri="{FF2B5EF4-FFF2-40B4-BE49-F238E27FC236}">
                <a16:creationId xmlns:a16="http://schemas.microsoft.com/office/drawing/2014/main" id="{5BEDD6B9-F0BC-4660-AA5C-9CD4670C845B}"/>
              </a:ext>
            </a:extLst>
          </p:cNvPr>
          <p:cNvSpPr/>
          <p:nvPr/>
        </p:nvSpPr>
        <p:spPr bwMode="auto">
          <a:xfrm>
            <a:off x="2432609" y="4588624"/>
            <a:ext cx="1748724" cy="565174"/>
          </a:xfrm>
          <a:prstGeom prst="wedgeRectCallout">
            <a:avLst>
              <a:gd name="adj1" fmla="val 57738"/>
              <a:gd name="adj2" fmla="val 1745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9144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This projection defines tables, so no objects or files</a:t>
            </a:r>
          </a:p>
        </p:txBody>
      </p:sp>
    </p:spTree>
    <p:extLst>
      <p:ext uri="{BB962C8B-B14F-4D97-AF65-F5344CB8AC3E}">
        <p14:creationId xmlns:p14="http://schemas.microsoft.com/office/powerpoint/2010/main" val="269112490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738D07-1641-4B71-8682-85AC368FC163}"/>
              </a:ext>
            </a:extLst>
          </p:cNvPr>
          <p:cNvSpPr>
            <a:spLocks noGrp="1"/>
          </p:cNvSpPr>
          <p:nvPr>
            <p:ph type="title"/>
          </p:nvPr>
        </p:nvSpPr>
        <p:spPr/>
        <p:txBody>
          <a:bodyPr/>
          <a:lstStyle/>
          <a:p>
            <a:r>
              <a:rPr lang="en-US" dirty="0"/>
              <a:t>DEMO #3</a:t>
            </a:r>
          </a:p>
        </p:txBody>
      </p:sp>
      <p:sp>
        <p:nvSpPr>
          <p:cNvPr id="5" name="Text Placeholder 4">
            <a:extLst>
              <a:ext uri="{FF2B5EF4-FFF2-40B4-BE49-F238E27FC236}">
                <a16:creationId xmlns:a16="http://schemas.microsoft.com/office/drawing/2014/main" id="{82D9BDC8-B935-4F40-99D1-B10F747FF28F}"/>
              </a:ext>
            </a:extLst>
          </p:cNvPr>
          <p:cNvSpPr>
            <a:spLocks noGrp="1"/>
          </p:cNvSpPr>
          <p:nvPr>
            <p:ph type="body" sz="quarter" idx="15"/>
          </p:nvPr>
        </p:nvSpPr>
        <p:spPr>
          <a:xfrm>
            <a:off x="442466" y="4350114"/>
            <a:ext cx="5413394" cy="461665"/>
          </a:xfrm>
        </p:spPr>
        <p:txBody>
          <a:bodyPr/>
          <a:lstStyle/>
          <a:p>
            <a:r>
              <a:rPr lang="en-US" sz="1800" dirty="0"/>
              <a:t>Knowledge Store</a:t>
            </a:r>
            <a:endParaRPr lang="en-US" dirty="0"/>
          </a:p>
        </p:txBody>
      </p:sp>
    </p:spTree>
    <p:extLst>
      <p:ext uri="{BB962C8B-B14F-4D97-AF65-F5344CB8AC3E}">
        <p14:creationId xmlns:p14="http://schemas.microsoft.com/office/powerpoint/2010/main" val="1633182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Implementing an Intelligent Search Solution</a:t>
            </a:r>
          </a:p>
        </p:txBody>
      </p:sp>
      <p:sp>
        <p:nvSpPr>
          <p:cNvPr id="2" name="Text Placeholder 1"/>
          <p:cNvSpPr>
            <a:spLocks noGrp="1"/>
          </p:cNvSpPr>
          <p:nvPr>
            <p:ph type="body" sz="quarter" idx="15"/>
          </p:nvPr>
        </p:nvSpPr>
        <p:spPr/>
        <p:txBody>
          <a:bodyPr/>
          <a:lstStyle/>
          <a:p>
            <a:pPr lvl="1"/>
            <a:r>
              <a:rPr lang="en-US" sz="2400" dirty="0"/>
              <a:t>Developing Custom Skills for an Enrichment Pipeline</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
        <p:nvSpPr>
          <p:cNvPr id="25" name="Text Placeholder 1">
            <a:extLst>
              <a:ext uri="{FF2B5EF4-FFF2-40B4-BE49-F238E27FC236}">
                <a16:creationId xmlns:a16="http://schemas.microsoft.com/office/drawing/2014/main" id="{E95ED1D6-1094-43CE-9CEE-D798AF0D3EB6}"/>
              </a:ext>
            </a:extLst>
          </p:cNvPr>
          <p:cNvSpPr txBox="1">
            <a:spLocks/>
          </p:cNvSpPr>
          <p:nvPr/>
        </p:nvSpPr>
        <p:spPr>
          <a:xfrm>
            <a:off x="4078288" y="3830113"/>
            <a:ext cx="7695070" cy="122443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t>Creating a Knowledge Store</a:t>
            </a:r>
          </a:p>
        </p:txBody>
      </p:sp>
      <p:grpSp>
        <p:nvGrpSpPr>
          <p:cNvPr id="26" name="Group 25" descr="Icon of three concentric arcs">
            <a:extLst>
              <a:ext uri="{FF2B5EF4-FFF2-40B4-BE49-F238E27FC236}">
                <a16:creationId xmlns:a16="http://schemas.microsoft.com/office/drawing/2014/main" id="{B3D6F018-3382-4277-90E1-7C929E6CEB15}"/>
              </a:ext>
            </a:extLst>
          </p:cNvPr>
          <p:cNvGrpSpPr/>
          <p:nvPr/>
        </p:nvGrpSpPr>
        <p:grpSpPr>
          <a:xfrm>
            <a:off x="3032805" y="4091213"/>
            <a:ext cx="702132" cy="702231"/>
            <a:chOff x="3031669" y="1620003"/>
            <a:chExt cx="702132" cy="702231"/>
          </a:xfrm>
        </p:grpSpPr>
        <p:grpSp>
          <p:nvGrpSpPr>
            <p:cNvPr id="27" name="Group 26">
              <a:extLst>
                <a:ext uri="{FF2B5EF4-FFF2-40B4-BE49-F238E27FC236}">
                  <a16:creationId xmlns:a16="http://schemas.microsoft.com/office/drawing/2014/main" id="{9040A645-1D9F-46C3-9A9C-C041CBFD5B01}"/>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9" name="Freeform 5">
                <a:extLst>
                  <a:ext uri="{FF2B5EF4-FFF2-40B4-BE49-F238E27FC236}">
                    <a16:creationId xmlns:a16="http://schemas.microsoft.com/office/drawing/2014/main" id="{8DD22819-D543-45A5-B1B4-0ABC1783D06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9538383E-3476-49EC-AFC6-ED78279CA33B}"/>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three concentric arcs">
              <a:extLst>
                <a:ext uri="{FF2B5EF4-FFF2-40B4-BE49-F238E27FC236}">
                  <a16:creationId xmlns:a16="http://schemas.microsoft.com/office/drawing/2014/main" id="{DB71CC96-F9D2-4004-9AE4-25F972FF555D}"/>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Lab - Create a Knowledge Store with Azure Cognitive Search</a:t>
            </a:r>
          </a:p>
        </p:txBody>
      </p:sp>
      <p:sp>
        <p:nvSpPr>
          <p:cNvPr id="4" name="Text Placeholder 3">
            <a:extLst>
              <a:ext uri="{FF2B5EF4-FFF2-40B4-BE49-F238E27FC236}">
                <a16:creationId xmlns:a16="http://schemas.microsoft.com/office/drawing/2014/main" id="{7A53DAE2-E571-4E6F-AE96-3A841D42CF4E}"/>
              </a:ext>
            </a:extLst>
          </p:cNvPr>
          <p:cNvSpPr txBox="1">
            <a:spLocks/>
          </p:cNvSpPr>
          <p:nvPr/>
        </p:nvSpPr>
        <p:spPr>
          <a:xfrm>
            <a:off x="3378116" y="194211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Create a knowledge store with object, file, and table projections</a:t>
            </a:r>
          </a:p>
        </p:txBody>
      </p:sp>
      <p:grpSp>
        <p:nvGrpSpPr>
          <p:cNvPr id="5" name="Group 4" descr="Icon of three dots and outward pointing chevrons on left and right">
            <a:extLst>
              <a:ext uri="{FF2B5EF4-FFF2-40B4-BE49-F238E27FC236}">
                <a16:creationId xmlns:a16="http://schemas.microsoft.com/office/drawing/2014/main" id="{283351B3-8329-47CA-B64F-2FE520FF18AF}"/>
              </a:ext>
            </a:extLst>
          </p:cNvPr>
          <p:cNvGrpSpPr/>
          <p:nvPr/>
        </p:nvGrpSpPr>
        <p:grpSpPr>
          <a:xfrm>
            <a:off x="8111752" y="3246485"/>
            <a:ext cx="702132" cy="702232"/>
            <a:chOff x="3088645" y="5729498"/>
            <a:chExt cx="648328" cy="648420"/>
          </a:xfrm>
        </p:grpSpPr>
        <p:grpSp>
          <p:nvGrpSpPr>
            <p:cNvPr id="6" name="Group 5">
              <a:extLst>
                <a:ext uri="{FF2B5EF4-FFF2-40B4-BE49-F238E27FC236}">
                  <a16:creationId xmlns:a16="http://schemas.microsoft.com/office/drawing/2014/main" id="{9133A064-9C81-4014-9FC1-F84DA988F72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8" name="Freeform 5">
                <a:extLst>
                  <a:ext uri="{FF2B5EF4-FFF2-40B4-BE49-F238E27FC236}">
                    <a16:creationId xmlns:a16="http://schemas.microsoft.com/office/drawing/2014/main" id="{E7806C2A-B6AA-4762-93F5-94E33236CDB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D9D6A5BF-92F4-4FCE-83F6-27F8BEA2364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dots and outward pointing chevrons on left and right">
              <a:extLst>
                <a:ext uri="{FF2B5EF4-FFF2-40B4-BE49-F238E27FC236}">
                  <a16:creationId xmlns:a16="http://schemas.microsoft.com/office/drawing/2014/main" id="{469FF4FB-E920-4A57-AC3D-31B608DFD0D0}"/>
                </a:ext>
              </a:extLst>
            </p:cNvPr>
            <p:cNvPicPr>
              <a:picLocks noChangeAspect="1"/>
            </p:cNvPicPr>
            <p:nvPr/>
          </p:nvPicPr>
          <p:blipFill>
            <a:blip r:embed="rId2"/>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2513138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314197"/>
            <a:ext cx="10554536" cy="153595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 want to enrich an index by extracting any geographical locations mentioned in the source data. Which built-in skill should you use?</a:t>
            </a:r>
          </a:p>
          <a:p>
            <a:pPr marL="288925" indent="-288925" defTabSz="932742">
              <a:spcBef>
                <a:spcPts val="300"/>
              </a:spcBef>
              <a:spcAft>
                <a:spcPts val="600"/>
              </a:spcAft>
              <a:buSzTx/>
              <a:buFont typeface="Wingdings" panose="05000000000000000000" pitchFamily="2" charset="2"/>
              <a:buChar char="q"/>
              <a:defRPr/>
            </a:pPr>
            <a:r>
              <a:rPr lang="en-US" sz="1400" dirty="0"/>
              <a:t>Entity Recognition</a:t>
            </a:r>
          </a:p>
          <a:p>
            <a:pPr marL="288925" indent="-288925" defTabSz="932742">
              <a:spcBef>
                <a:spcPts val="300"/>
              </a:spcBef>
              <a:spcAft>
                <a:spcPts val="600"/>
              </a:spcAft>
              <a:buSzTx/>
              <a:buFont typeface="Wingdings" panose="05000000000000000000" pitchFamily="2" charset="2"/>
              <a:buChar char="q"/>
              <a:defRPr/>
            </a:pPr>
            <a:r>
              <a:rPr lang="en-US" sz="1400" dirty="0"/>
              <a:t>Key Phrase Extraction</a:t>
            </a:r>
          </a:p>
          <a:p>
            <a:pPr marL="288925" indent="-288925" defTabSz="932742">
              <a:spcBef>
                <a:spcPts val="300"/>
              </a:spcBef>
              <a:spcAft>
                <a:spcPts val="600"/>
              </a:spcAft>
              <a:buSzTx/>
              <a:buFont typeface="Wingdings" panose="05000000000000000000" pitchFamily="2" charset="2"/>
              <a:buChar char="q"/>
              <a:defRPr/>
            </a:pPr>
            <a:r>
              <a:rPr lang="en-US" sz="1400" dirty="0"/>
              <a:t>Language Detection</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196240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08924" y="3062451"/>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have implemented a custom skill as an Azure function.</a:t>
            </a:r>
          </a:p>
          <a:p>
            <a:pPr>
              <a:defRPr/>
            </a:pPr>
            <a:r>
              <a:rPr lang="en-US" sz="1800" dirty="0"/>
              <a:t>How can you include the custom skill in your indexing process?</a:t>
            </a:r>
          </a:p>
          <a:p>
            <a:pPr marL="288925" indent="-288925" defTabSz="932742">
              <a:spcBef>
                <a:spcPts val="300"/>
              </a:spcBef>
              <a:spcAft>
                <a:spcPts val="600"/>
              </a:spcAft>
              <a:buSzTx/>
              <a:buFont typeface="Wingdings" panose="05000000000000000000" pitchFamily="2" charset="2"/>
              <a:buChar char="q"/>
              <a:defRPr/>
            </a:pPr>
            <a:r>
              <a:rPr lang="en-US" sz="1400" dirty="0"/>
              <a:t>Add a </a:t>
            </a:r>
            <a:r>
              <a:rPr lang="en-US" sz="1400" i="1" dirty="0"/>
              <a:t>Merge</a:t>
            </a:r>
            <a:r>
              <a:rPr lang="en-US" sz="1400" dirty="0"/>
              <a:t> skill to the skillset to combine output from built-in skills with your custom skill.</a:t>
            </a:r>
          </a:p>
          <a:p>
            <a:pPr marL="288925" indent="-288925" defTabSz="932742">
              <a:spcBef>
                <a:spcPts val="300"/>
              </a:spcBef>
              <a:spcAft>
                <a:spcPts val="600"/>
              </a:spcAft>
              <a:buSzTx/>
              <a:buFont typeface="Wingdings" panose="05000000000000000000" pitchFamily="2" charset="2"/>
              <a:buChar char="q"/>
              <a:defRPr/>
            </a:pPr>
            <a:r>
              <a:rPr lang="en-US" sz="1400" dirty="0"/>
              <a:t>Add a </a:t>
            </a:r>
            <a:r>
              <a:rPr lang="en-US" sz="1400" i="1" dirty="0" err="1"/>
              <a:t>WebApiSkill</a:t>
            </a:r>
            <a:r>
              <a:rPr lang="en-US" sz="1400" dirty="0"/>
              <a:t> to a skillset, referencing the Azure function's URI</a:t>
            </a:r>
          </a:p>
          <a:p>
            <a:pPr marL="288925" indent="-288925" defTabSz="932742">
              <a:spcBef>
                <a:spcPts val="300"/>
              </a:spcBef>
              <a:spcAft>
                <a:spcPts val="600"/>
              </a:spcAft>
              <a:buSzTx/>
              <a:buFont typeface="Wingdings" panose="05000000000000000000" pitchFamily="2" charset="2"/>
              <a:buChar char="q"/>
              <a:defRPr/>
            </a:pPr>
            <a:r>
              <a:rPr lang="en-US" sz="1400" dirty="0"/>
              <a:t>Add a </a:t>
            </a:r>
            <a:r>
              <a:rPr lang="en-US" sz="1400" i="1" dirty="0"/>
              <a:t>Shaper</a:t>
            </a:r>
            <a:r>
              <a:rPr lang="en-US" sz="1400" dirty="0"/>
              <a:t> skill to the skillset to create a collection of records with unique IDs generated by your custom skill.</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09340" y="405009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692" y="1286214"/>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531566"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You want to create a knowledge store that contains JSON representations of the extracted data.</a:t>
            </a:r>
          </a:p>
          <a:p>
            <a:pPr>
              <a:defRPr/>
            </a:pPr>
            <a:r>
              <a:rPr lang="en-US" sz="1800" dirty="0">
                <a:latin typeface="+mj-lt"/>
              </a:rPr>
              <a:t>What kind of projection should you define?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File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Object</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Table</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9340" y="585608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94B7-E8C9-4B92-AA92-AADB27836778}"/>
              </a:ext>
            </a:extLst>
          </p:cNvPr>
          <p:cNvSpPr>
            <a:spLocks noGrp="1"/>
          </p:cNvSpPr>
          <p:nvPr>
            <p:ph type="title"/>
          </p:nvPr>
        </p:nvSpPr>
        <p:spPr/>
        <p:txBody>
          <a:bodyPr/>
          <a:lstStyle/>
          <a:p>
            <a:r>
              <a:rPr lang="en-US" dirty="0"/>
              <a:t>LABs</a:t>
            </a:r>
          </a:p>
        </p:txBody>
      </p:sp>
      <p:sp>
        <p:nvSpPr>
          <p:cNvPr id="3" name="Content Placeholder 2">
            <a:extLst>
              <a:ext uri="{FF2B5EF4-FFF2-40B4-BE49-F238E27FC236}">
                <a16:creationId xmlns:a16="http://schemas.microsoft.com/office/drawing/2014/main" id="{23423CE6-69DB-41D2-819F-FC9BC8ADD23E}"/>
              </a:ext>
            </a:extLst>
          </p:cNvPr>
          <p:cNvSpPr>
            <a:spLocks noGrp="1"/>
          </p:cNvSpPr>
          <p:nvPr>
            <p:ph sz="quarter" idx="10"/>
          </p:nvPr>
        </p:nvSpPr>
        <p:spPr>
          <a:xfrm>
            <a:off x="419100" y="1456897"/>
            <a:ext cx="11340811" cy="1549142"/>
          </a:xfrm>
        </p:spPr>
        <p:txBody>
          <a:bodyPr/>
          <a:lstStyle/>
          <a:p>
            <a:r>
              <a:rPr lang="en-US" dirty="0">
                <a:hlinkClick r:id="rId2"/>
              </a:rPr>
              <a:t>22 - Create an Azure Cognitive Search solution</a:t>
            </a:r>
            <a:endParaRPr lang="en-US" dirty="0"/>
          </a:p>
          <a:p>
            <a:r>
              <a:rPr lang="en-US" dirty="0">
                <a:hlinkClick r:id="rId3"/>
              </a:rPr>
              <a:t>23 - Create a Custom Skill for Azure Cognitive Search</a:t>
            </a:r>
            <a:endParaRPr lang="en-US" dirty="0"/>
          </a:p>
          <a:p>
            <a:r>
              <a:rPr lang="en-US" dirty="0">
                <a:hlinkClick r:id="rId4"/>
              </a:rPr>
              <a:t>24 - Create a Knowledge Store with Azure Cognitive Search</a:t>
            </a:r>
            <a:endParaRPr lang="en-US" dirty="0"/>
          </a:p>
        </p:txBody>
      </p:sp>
    </p:spTree>
    <p:extLst>
      <p:ext uri="{BB962C8B-B14F-4D97-AF65-F5344CB8AC3E}">
        <p14:creationId xmlns:p14="http://schemas.microsoft.com/office/powerpoint/2010/main" val="26013668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a:t>
            </a:r>
            <a:r>
              <a:rPr lang="en-US" sz="3600" dirty="0"/>
              <a:t>Implementing an Intelligent Search Solution</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9324-226F-497C-9DAD-984B5EB71681}"/>
              </a:ext>
            </a:extLst>
          </p:cNvPr>
          <p:cNvSpPr>
            <a:spLocks noGrp="1"/>
          </p:cNvSpPr>
          <p:nvPr>
            <p:ph type="title"/>
          </p:nvPr>
        </p:nvSpPr>
        <p:spPr/>
        <p:txBody>
          <a:bodyPr/>
          <a:lstStyle/>
          <a:p>
            <a:r>
              <a:rPr lang="en-US" dirty="0"/>
              <a:t>Azure Cognitive Search</a:t>
            </a:r>
          </a:p>
        </p:txBody>
      </p:sp>
      <p:sp>
        <p:nvSpPr>
          <p:cNvPr id="21" name="Rectangle 20">
            <a:extLst>
              <a:ext uri="{FF2B5EF4-FFF2-40B4-BE49-F238E27FC236}">
                <a16:creationId xmlns:a16="http://schemas.microsoft.com/office/drawing/2014/main" id="{E7CE1D75-DA72-423A-B4E2-E3AC769B5ADC}"/>
              </a:ext>
            </a:extLst>
          </p:cNvPr>
          <p:cNvSpPr/>
          <p:nvPr/>
        </p:nvSpPr>
        <p:spPr>
          <a:xfrm>
            <a:off x="823413" y="1540419"/>
            <a:ext cx="6151122" cy="4727474"/>
          </a:xfrm>
          <a:prstGeom prst="rect">
            <a:avLst/>
          </a:prstGeom>
          <a:solidFill>
            <a:schemeClr val="bg1">
              <a:lumMod val="95000"/>
            </a:schemeClr>
          </a:solidFill>
        </p:spPr>
        <p:txBody>
          <a:bodyPr wrap="square" numCol="1">
            <a:noAutofit/>
          </a:bodyPr>
          <a:lstStyle/>
          <a:p>
            <a:pPr marL="285750" indent="-285750">
              <a:buFont typeface="Arial" panose="020B0604020202020204" pitchFamily="34" charset="0"/>
              <a:buChar char="•"/>
            </a:pPr>
            <a:r>
              <a:rPr lang="en-US" sz="2400" dirty="0">
                <a:solidFill>
                  <a:srgbClr val="1A1A1A"/>
                </a:solidFill>
              </a:rPr>
              <a:t>AI-Powered Knowledge Mining</a:t>
            </a:r>
          </a:p>
          <a:p>
            <a:pPr marL="742933" lvl="1" indent="-285750">
              <a:buFont typeface="Arial" panose="020B0604020202020204" pitchFamily="34" charset="0"/>
              <a:buChar char="•"/>
            </a:pPr>
            <a:r>
              <a:rPr lang="en-US" sz="2000" dirty="0">
                <a:solidFill>
                  <a:srgbClr val="1A1A1A"/>
                </a:solidFill>
              </a:rPr>
              <a:t>Index documents and data from a range of sources</a:t>
            </a:r>
          </a:p>
          <a:p>
            <a:pPr marL="742933" lvl="1" indent="-285750">
              <a:buFont typeface="Arial" panose="020B0604020202020204" pitchFamily="34" charset="0"/>
              <a:buChar char="•"/>
            </a:pPr>
            <a:r>
              <a:rPr lang="en-US" sz="2000" dirty="0">
                <a:solidFill>
                  <a:srgbClr val="1A1A1A"/>
                </a:solidFill>
              </a:rPr>
              <a:t>Use cognitive skills to enrich index data</a:t>
            </a:r>
          </a:p>
          <a:p>
            <a:pPr marL="742933" lvl="1" indent="-285750">
              <a:buFont typeface="Arial" panose="020B0604020202020204" pitchFamily="34" charset="0"/>
              <a:buChar char="•"/>
            </a:pPr>
            <a:r>
              <a:rPr lang="en-US" sz="2000" dirty="0">
                <a:solidFill>
                  <a:srgbClr val="1A1A1A"/>
                </a:solidFill>
              </a:rPr>
              <a:t>Store extracted insights in a knowledge store for analysis and integration</a:t>
            </a:r>
          </a:p>
          <a:p>
            <a:pPr marL="742933" lvl="1"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Azure Resources:</a:t>
            </a:r>
          </a:p>
          <a:p>
            <a:pPr marL="742933" lvl="1" indent="-285750">
              <a:buFont typeface="Arial" panose="020B0604020202020204" pitchFamily="34" charset="0"/>
              <a:buChar char="•"/>
            </a:pPr>
            <a:r>
              <a:rPr lang="en-US" sz="2000" b="1" dirty="0">
                <a:solidFill>
                  <a:srgbClr val="1A1A1A"/>
                </a:solidFill>
              </a:rPr>
              <a:t>Azure Cognitive Search </a:t>
            </a:r>
            <a:r>
              <a:rPr lang="en-US" sz="2000" dirty="0">
                <a:solidFill>
                  <a:srgbClr val="1A1A1A"/>
                </a:solidFill>
              </a:rPr>
              <a:t>for core indexing and querying</a:t>
            </a:r>
            <a:endParaRPr lang="en-US" sz="2000" b="1" dirty="0">
              <a:solidFill>
                <a:srgbClr val="1A1A1A"/>
              </a:solidFill>
            </a:endParaRPr>
          </a:p>
          <a:p>
            <a:pPr marL="742933" lvl="1" indent="-285750">
              <a:buFont typeface="Arial" panose="020B0604020202020204" pitchFamily="34" charset="0"/>
              <a:buChar char="•"/>
            </a:pPr>
            <a:r>
              <a:rPr lang="en-US" sz="2000" b="1" dirty="0">
                <a:solidFill>
                  <a:srgbClr val="1A1A1A"/>
                </a:solidFill>
              </a:rPr>
              <a:t>Azure Cognitive Services </a:t>
            </a:r>
            <a:r>
              <a:rPr lang="en-US" sz="2000" dirty="0">
                <a:solidFill>
                  <a:srgbClr val="1A1A1A"/>
                </a:solidFill>
              </a:rPr>
              <a:t>for index enrichment</a:t>
            </a:r>
          </a:p>
          <a:p>
            <a:pPr marL="742933" lvl="1" indent="-285750">
              <a:buFont typeface="Arial" panose="020B0604020202020204" pitchFamily="34" charset="0"/>
              <a:buChar char="•"/>
            </a:pPr>
            <a:r>
              <a:rPr lang="en-US" sz="2000" b="1" dirty="0">
                <a:solidFill>
                  <a:srgbClr val="1A1A1A"/>
                </a:solidFill>
              </a:rPr>
              <a:t>Storage account </a:t>
            </a:r>
            <a:r>
              <a:rPr lang="en-US" sz="2000" dirty="0">
                <a:solidFill>
                  <a:srgbClr val="1A1A1A"/>
                </a:solidFill>
              </a:rPr>
              <a:t>for knowledge store persistence</a:t>
            </a:r>
          </a:p>
        </p:txBody>
      </p:sp>
      <p:grpSp>
        <p:nvGrpSpPr>
          <p:cNvPr id="36" name="Group 35">
            <a:extLst>
              <a:ext uri="{FF2B5EF4-FFF2-40B4-BE49-F238E27FC236}">
                <a16:creationId xmlns:a16="http://schemas.microsoft.com/office/drawing/2014/main" id="{9B54CB41-FE11-4F9F-A67C-D16EC66BD1BF}"/>
              </a:ext>
              <a:ext uri="{C183D7F6-B498-43B3-948B-1728B52AA6E4}">
                <adec:decorative xmlns:adec="http://schemas.microsoft.com/office/drawing/2017/decorative" val="1"/>
              </a:ext>
            </a:extLst>
          </p:cNvPr>
          <p:cNvGrpSpPr/>
          <p:nvPr/>
        </p:nvGrpSpPr>
        <p:grpSpPr>
          <a:xfrm>
            <a:off x="7704781" y="2273599"/>
            <a:ext cx="3382237" cy="3736799"/>
            <a:chOff x="7704781" y="2273599"/>
            <a:chExt cx="3382237" cy="3736799"/>
          </a:xfrm>
        </p:grpSpPr>
        <p:pic>
          <p:nvPicPr>
            <p:cNvPr id="13" name="Graphic 12">
              <a:extLst>
                <a:ext uri="{FF2B5EF4-FFF2-40B4-BE49-F238E27FC236}">
                  <a16:creationId xmlns:a16="http://schemas.microsoft.com/office/drawing/2014/main" id="{D0F9A33F-50CA-425A-9454-5352C0F0B5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0852" y="2784522"/>
              <a:ext cx="1288955" cy="1288955"/>
            </a:xfrm>
            <a:prstGeom prst="rect">
              <a:avLst/>
            </a:prstGeom>
          </p:spPr>
        </p:pic>
        <p:pic>
          <p:nvPicPr>
            <p:cNvPr id="17" name="Graphic 16">
              <a:extLst>
                <a:ext uri="{FF2B5EF4-FFF2-40B4-BE49-F238E27FC236}">
                  <a16:creationId xmlns:a16="http://schemas.microsoft.com/office/drawing/2014/main" id="{CCA5EC98-63D8-412E-9162-C07267BE62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04781" y="2445518"/>
              <a:ext cx="840002" cy="496167"/>
            </a:xfrm>
            <a:prstGeom prst="rect">
              <a:avLst/>
            </a:prstGeom>
          </p:spPr>
        </p:pic>
        <p:pic>
          <p:nvPicPr>
            <p:cNvPr id="19" name="Graphic 18">
              <a:extLst>
                <a:ext uri="{FF2B5EF4-FFF2-40B4-BE49-F238E27FC236}">
                  <a16:creationId xmlns:a16="http://schemas.microsoft.com/office/drawing/2014/main" id="{50EBEA15-5139-4AEF-A4AB-D175E0F18B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47015" y="2273599"/>
              <a:ext cx="840003" cy="840003"/>
            </a:xfrm>
            <a:prstGeom prst="rect">
              <a:avLst/>
            </a:prstGeom>
          </p:spPr>
        </p:pic>
        <p:grpSp>
          <p:nvGrpSpPr>
            <p:cNvPr id="25" name="Group 24">
              <a:extLst>
                <a:ext uri="{FF2B5EF4-FFF2-40B4-BE49-F238E27FC236}">
                  <a16:creationId xmlns:a16="http://schemas.microsoft.com/office/drawing/2014/main" id="{D1054E46-379C-4822-9029-37251D65BFF5}"/>
                </a:ext>
              </a:extLst>
            </p:cNvPr>
            <p:cNvGrpSpPr/>
            <p:nvPr/>
          </p:nvGrpSpPr>
          <p:grpSpPr>
            <a:xfrm>
              <a:off x="8746687" y="4510070"/>
              <a:ext cx="1500328" cy="1500328"/>
              <a:chOff x="8780852" y="4515821"/>
              <a:chExt cx="1500328" cy="1500328"/>
            </a:xfrm>
          </p:grpSpPr>
          <p:pic>
            <p:nvPicPr>
              <p:cNvPr id="23" name="Graphic 22" descr="Browser window with solid fill">
                <a:extLst>
                  <a:ext uri="{FF2B5EF4-FFF2-40B4-BE49-F238E27FC236}">
                    <a16:creationId xmlns:a16="http://schemas.microsoft.com/office/drawing/2014/main" id="{B9868426-91AC-40F8-8D19-3592F05395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80852" y="4515821"/>
                <a:ext cx="1500328" cy="1500328"/>
              </a:xfrm>
              <a:prstGeom prst="rect">
                <a:avLst/>
              </a:prstGeom>
            </p:spPr>
          </p:pic>
          <p:sp>
            <p:nvSpPr>
              <p:cNvPr id="24" name="TextBox 23">
                <a:extLst>
                  <a:ext uri="{FF2B5EF4-FFF2-40B4-BE49-F238E27FC236}">
                    <a16:creationId xmlns:a16="http://schemas.microsoft.com/office/drawing/2014/main" id="{043B162D-11F0-4683-909D-A1F89F84E0A5}"/>
                  </a:ext>
                </a:extLst>
              </p:cNvPr>
              <p:cNvSpPr txBox="1"/>
              <p:nvPr/>
            </p:nvSpPr>
            <p:spPr>
              <a:xfrm>
                <a:off x="9339457" y="5193273"/>
                <a:ext cx="383118" cy="145424"/>
              </a:xfrm>
              <a:prstGeom prst="rect">
                <a:avLst/>
              </a:prstGeom>
              <a:noFill/>
              <a:ln>
                <a:solidFill>
                  <a:schemeClr val="accent1"/>
                </a:solidFill>
              </a:ln>
            </p:spPr>
            <p:txBody>
              <a:bodyPr wrap="none" lIns="0" tIns="0" rIns="0" bIns="0" rtlCol="0">
                <a:spAutoFit/>
              </a:bodyPr>
              <a:lstStyle/>
              <a:p>
                <a:pPr>
                  <a:lnSpc>
                    <a:spcPct val="90000"/>
                  </a:lnSpc>
                  <a:spcAft>
                    <a:spcPts val="600"/>
                  </a:spcAft>
                </a:pPr>
                <a:r>
                  <a:rPr lang="en-US" sz="1050" dirty="0">
                    <a:gradFill>
                      <a:gsLst>
                        <a:gs pos="2917">
                          <a:schemeClr val="tx1"/>
                        </a:gs>
                        <a:gs pos="30000">
                          <a:schemeClr val="tx1"/>
                        </a:gs>
                      </a:gsLst>
                      <a:lin ang="5400000" scaled="0"/>
                    </a:gradFill>
                  </a:rPr>
                  <a:t>search</a:t>
                </a:r>
              </a:p>
            </p:txBody>
          </p:sp>
        </p:grpSp>
        <p:cxnSp>
          <p:nvCxnSpPr>
            <p:cNvPr id="27" name="Straight Arrow Connector 26">
              <a:extLst>
                <a:ext uri="{FF2B5EF4-FFF2-40B4-BE49-F238E27FC236}">
                  <a16:creationId xmlns:a16="http://schemas.microsoft.com/office/drawing/2014/main" id="{53A19803-2A01-4F4B-9851-FE0DD64C558E}"/>
                </a:ext>
              </a:extLst>
            </p:cNvPr>
            <p:cNvCxnSpPr/>
            <p:nvPr/>
          </p:nvCxnSpPr>
          <p:spPr>
            <a:xfrm flipV="1">
              <a:off x="9328031" y="3968151"/>
              <a:ext cx="0" cy="701615"/>
            </a:xfrm>
            <a:prstGeom prst="straightConnector1">
              <a:avLst/>
            </a:prstGeom>
            <a:ln w="57150">
              <a:solidFill>
                <a:srgbClr val="4BCBEE"/>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B10D47-14BE-4873-97A7-65EA67778F6D}"/>
                </a:ext>
              </a:extLst>
            </p:cNvPr>
            <p:cNvCxnSpPr>
              <a:cxnSpLocks/>
            </p:cNvCxnSpPr>
            <p:nvPr/>
          </p:nvCxnSpPr>
          <p:spPr>
            <a:xfrm>
              <a:off x="9606951" y="3968151"/>
              <a:ext cx="0" cy="701615"/>
            </a:xfrm>
            <a:prstGeom prst="straightConnector1">
              <a:avLst/>
            </a:prstGeom>
            <a:ln w="57150">
              <a:solidFill>
                <a:srgbClr val="4BCBEE"/>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F78A404-D003-445B-B78A-8E65A86612EE}"/>
                </a:ext>
              </a:extLst>
            </p:cNvPr>
            <p:cNvCxnSpPr>
              <a:cxnSpLocks/>
            </p:cNvCxnSpPr>
            <p:nvPr/>
          </p:nvCxnSpPr>
          <p:spPr>
            <a:xfrm>
              <a:off x="8442385" y="2941685"/>
              <a:ext cx="437072" cy="261590"/>
            </a:xfrm>
            <a:prstGeom prst="straightConnector1">
              <a:avLst/>
            </a:prstGeom>
            <a:ln w="57150">
              <a:solidFill>
                <a:srgbClr val="4BCBE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F6F875-5F2D-45A5-8325-93827839576F}"/>
                </a:ext>
              </a:extLst>
            </p:cNvPr>
            <p:cNvCxnSpPr>
              <a:cxnSpLocks/>
            </p:cNvCxnSpPr>
            <p:nvPr/>
          </p:nvCxnSpPr>
          <p:spPr>
            <a:xfrm flipV="1">
              <a:off x="9851271" y="2941685"/>
              <a:ext cx="333650" cy="259418"/>
            </a:xfrm>
            <a:prstGeom prst="straightConnector1">
              <a:avLst/>
            </a:prstGeom>
            <a:ln w="57150">
              <a:solidFill>
                <a:srgbClr val="4BCBEE"/>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1425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45EBB2D3-8A55-4D15-8DFE-D0C1C9A23029}"/>
              </a:ext>
            </a:extLst>
          </p:cNvPr>
          <p:cNvSpPr/>
          <p:nvPr/>
        </p:nvSpPr>
        <p:spPr bwMode="auto">
          <a:xfrm>
            <a:off x="418643" y="1699146"/>
            <a:ext cx="2760155" cy="46809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29DBCDA7-3EA6-41CF-B54B-F1B6632129E9}"/>
              </a:ext>
            </a:extLst>
          </p:cNvPr>
          <p:cNvSpPr/>
          <p:nvPr/>
        </p:nvSpPr>
        <p:spPr bwMode="auto">
          <a:xfrm>
            <a:off x="3284231" y="1693286"/>
            <a:ext cx="2760155" cy="46809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AB5AFB84-3A55-4FB4-960C-D3E952BFDE81}"/>
              </a:ext>
            </a:extLst>
          </p:cNvPr>
          <p:cNvSpPr/>
          <p:nvPr/>
        </p:nvSpPr>
        <p:spPr bwMode="auto">
          <a:xfrm>
            <a:off x="6144655" y="1693286"/>
            <a:ext cx="2760155" cy="46809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1FB0AE74-DC45-412F-BC83-476F2656E373}"/>
              </a:ext>
            </a:extLst>
          </p:cNvPr>
          <p:cNvSpPr/>
          <p:nvPr/>
        </p:nvSpPr>
        <p:spPr bwMode="auto">
          <a:xfrm>
            <a:off x="9009277" y="1693286"/>
            <a:ext cx="2760155" cy="46809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F9BA9C6-C711-4916-BBCE-81EDB1B0AFB4}"/>
              </a:ext>
            </a:extLst>
          </p:cNvPr>
          <p:cNvSpPr>
            <a:spLocks noGrp="1"/>
          </p:cNvSpPr>
          <p:nvPr>
            <p:ph type="title"/>
          </p:nvPr>
        </p:nvSpPr>
        <p:spPr/>
        <p:txBody>
          <a:bodyPr/>
          <a:lstStyle/>
          <a:p>
            <a:r>
              <a:rPr lang="en-US" dirty="0"/>
              <a:t>Core Components of a Cognitive Search Solution</a:t>
            </a:r>
          </a:p>
        </p:txBody>
      </p:sp>
      <p:pic>
        <p:nvPicPr>
          <p:cNvPr id="11" name="Graphic 10" descr="Checklist with solid fill">
            <a:extLst>
              <a:ext uri="{FF2B5EF4-FFF2-40B4-BE49-F238E27FC236}">
                <a16:creationId xmlns:a16="http://schemas.microsoft.com/office/drawing/2014/main" id="{AD1E9214-8FA4-4C8D-BBFD-82CECD18DC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68788" y="2230972"/>
            <a:ext cx="1103924" cy="1103924"/>
          </a:xfrm>
          <a:prstGeom prst="rect">
            <a:avLst/>
          </a:prstGeom>
        </p:spPr>
      </p:pic>
      <p:grpSp>
        <p:nvGrpSpPr>
          <p:cNvPr id="30" name="Group 29">
            <a:extLst>
              <a:ext uri="{FF2B5EF4-FFF2-40B4-BE49-F238E27FC236}">
                <a16:creationId xmlns:a16="http://schemas.microsoft.com/office/drawing/2014/main" id="{398648BE-A76E-48F7-8915-472D8587BB5D}"/>
              </a:ext>
            </a:extLst>
          </p:cNvPr>
          <p:cNvGrpSpPr/>
          <p:nvPr/>
        </p:nvGrpSpPr>
        <p:grpSpPr>
          <a:xfrm>
            <a:off x="1067689" y="2343725"/>
            <a:ext cx="1449142" cy="1054989"/>
            <a:chOff x="1379503" y="2670638"/>
            <a:chExt cx="1200350" cy="873866"/>
          </a:xfrm>
        </p:grpSpPr>
        <p:grpSp>
          <p:nvGrpSpPr>
            <p:cNvPr id="22" name="Graphic 14" descr="Database with solid fill">
              <a:extLst>
                <a:ext uri="{FF2B5EF4-FFF2-40B4-BE49-F238E27FC236}">
                  <a16:creationId xmlns:a16="http://schemas.microsoft.com/office/drawing/2014/main" id="{6D833772-6A0F-407E-AFAB-50F763179590}"/>
                </a:ext>
              </a:extLst>
            </p:cNvPr>
            <p:cNvGrpSpPr/>
            <p:nvPr/>
          </p:nvGrpSpPr>
          <p:grpSpPr>
            <a:xfrm>
              <a:off x="1379503" y="2670638"/>
              <a:ext cx="533400" cy="723900"/>
              <a:chOff x="1379503" y="2670638"/>
              <a:chExt cx="533400" cy="723900"/>
            </a:xfrm>
            <a:solidFill>
              <a:schemeClr val="accent1"/>
            </a:solidFill>
          </p:grpSpPr>
          <p:sp>
            <p:nvSpPr>
              <p:cNvPr id="23" name="Freeform: Shape 22">
                <a:extLst>
                  <a:ext uri="{FF2B5EF4-FFF2-40B4-BE49-F238E27FC236}">
                    <a16:creationId xmlns:a16="http://schemas.microsoft.com/office/drawing/2014/main" id="{1ED258B1-AE8B-45A8-AD87-278AEB2D836B}"/>
                  </a:ext>
                </a:extLst>
              </p:cNvPr>
              <p:cNvSpPr/>
              <p:nvPr/>
            </p:nvSpPr>
            <p:spPr>
              <a:xfrm>
                <a:off x="1379503" y="2670638"/>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solidFill>
                <a:schemeClr val="accent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B17C53C-93B7-4D54-A4A9-ADE2C9592742}"/>
                  </a:ext>
                </a:extLst>
              </p:cNvPr>
              <p:cNvSpPr/>
              <p:nvPr/>
            </p:nvSpPr>
            <p:spPr>
              <a:xfrm>
                <a:off x="1379503" y="2784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10ECD95-A1DA-43EE-BE65-104AE6B29501}"/>
                  </a:ext>
                </a:extLst>
              </p:cNvPr>
              <p:cNvSpPr/>
              <p:nvPr/>
            </p:nvSpPr>
            <p:spPr>
              <a:xfrm>
                <a:off x="1379503" y="29754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17DAEFD-2BDF-4447-A110-9F9A381BCF59}"/>
                  </a:ext>
                </a:extLst>
              </p:cNvPr>
              <p:cNvSpPr/>
              <p:nvPr/>
            </p:nvSpPr>
            <p:spPr>
              <a:xfrm>
                <a:off x="1379503" y="3165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grpSp>
        <p:grpSp>
          <p:nvGrpSpPr>
            <p:cNvPr id="27" name="Graphic 20" descr="Open folder with solid fill">
              <a:extLst>
                <a:ext uri="{FF2B5EF4-FFF2-40B4-BE49-F238E27FC236}">
                  <a16:creationId xmlns:a16="http://schemas.microsoft.com/office/drawing/2014/main" id="{DA2EA613-E72D-48F4-942D-C8C5AF822EE7}"/>
                </a:ext>
              </a:extLst>
            </p:cNvPr>
            <p:cNvGrpSpPr/>
            <p:nvPr/>
          </p:nvGrpSpPr>
          <p:grpSpPr>
            <a:xfrm>
              <a:off x="1899656" y="2864307"/>
              <a:ext cx="680197" cy="680197"/>
              <a:chOff x="1899656" y="2864307"/>
              <a:chExt cx="680197" cy="680197"/>
            </a:xfrm>
          </p:grpSpPr>
          <p:sp>
            <p:nvSpPr>
              <p:cNvPr id="28" name="Freeform: Shape 27">
                <a:extLst>
                  <a:ext uri="{FF2B5EF4-FFF2-40B4-BE49-F238E27FC236}">
                    <a16:creationId xmlns:a16="http://schemas.microsoft.com/office/drawing/2014/main" id="{80BBA46A-6898-46DD-B0C2-5CA1AEAC8C2D}"/>
                  </a:ext>
                </a:extLst>
              </p:cNvPr>
              <p:cNvSpPr/>
              <p:nvPr/>
            </p:nvSpPr>
            <p:spPr>
              <a:xfrm>
                <a:off x="1963424" y="3006014"/>
                <a:ext cx="495976" cy="375532"/>
              </a:xfrm>
              <a:custGeom>
                <a:avLst/>
                <a:gdLst>
                  <a:gd name="connsiteX0" fmla="*/ 140999 w 495976"/>
                  <a:gd name="connsiteY0" fmla="*/ 120452 h 375532"/>
                  <a:gd name="connsiteX1" fmla="*/ 495977 w 495976"/>
                  <a:gd name="connsiteY1" fmla="*/ 120452 h 375532"/>
                  <a:gd name="connsiteX2" fmla="*/ 495977 w 495976"/>
                  <a:gd name="connsiteY2" fmla="*/ 85025 h 375532"/>
                  <a:gd name="connsiteX3" fmla="*/ 467635 w 495976"/>
                  <a:gd name="connsiteY3" fmla="*/ 56683 h 375532"/>
                  <a:gd name="connsiteX4" fmla="*/ 255074 w 495976"/>
                  <a:gd name="connsiteY4" fmla="*/ 56683 h 375532"/>
                  <a:gd name="connsiteX5" fmla="*/ 177135 w 495976"/>
                  <a:gd name="connsiteY5" fmla="*/ 4960 h 375532"/>
                  <a:gd name="connsiteX6" fmla="*/ 161547 w 495976"/>
                  <a:gd name="connsiteY6" fmla="*/ 0 h 375532"/>
                  <a:gd name="connsiteX7" fmla="*/ 28342 w 495976"/>
                  <a:gd name="connsiteY7" fmla="*/ 0 h 375532"/>
                  <a:gd name="connsiteX8" fmla="*/ 0 w 495976"/>
                  <a:gd name="connsiteY8" fmla="*/ 28342 h 375532"/>
                  <a:gd name="connsiteX9" fmla="*/ 0 w 495976"/>
                  <a:gd name="connsiteY9" fmla="*/ 375525 h 375532"/>
                  <a:gd name="connsiteX10" fmla="*/ 91401 w 495976"/>
                  <a:gd name="connsiteY10" fmla="*/ 153753 h 375532"/>
                  <a:gd name="connsiteX11" fmla="*/ 140999 w 495976"/>
                  <a:gd name="connsiteY11" fmla="*/ 120452 h 37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976" h="375532">
                    <a:moveTo>
                      <a:pt x="140999" y="120452"/>
                    </a:moveTo>
                    <a:lnTo>
                      <a:pt x="495977" y="120452"/>
                    </a:lnTo>
                    <a:lnTo>
                      <a:pt x="495977" y="85025"/>
                    </a:lnTo>
                    <a:cubicBezTo>
                      <a:pt x="495977" y="69437"/>
                      <a:pt x="483223" y="56683"/>
                      <a:pt x="467635" y="56683"/>
                    </a:cubicBezTo>
                    <a:lnTo>
                      <a:pt x="255074" y="56683"/>
                    </a:lnTo>
                    <a:lnTo>
                      <a:pt x="177135" y="4960"/>
                    </a:lnTo>
                    <a:cubicBezTo>
                      <a:pt x="172175" y="2126"/>
                      <a:pt x="167215" y="0"/>
                      <a:pt x="161547" y="0"/>
                    </a:cubicBezTo>
                    <a:lnTo>
                      <a:pt x="28342" y="0"/>
                    </a:lnTo>
                    <a:cubicBezTo>
                      <a:pt x="12754" y="0"/>
                      <a:pt x="0" y="12754"/>
                      <a:pt x="0" y="28342"/>
                    </a:cubicBezTo>
                    <a:lnTo>
                      <a:pt x="0" y="375525"/>
                    </a:lnTo>
                    <a:cubicBezTo>
                      <a:pt x="0" y="376942"/>
                      <a:pt x="91401" y="153753"/>
                      <a:pt x="91401" y="153753"/>
                    </a:cubicBezTo>
                    <a:cubicBezTo>
                      <a:pt x="99904" y="133914"/>
                      <a:pt x="119034" y="120452"/>
                      <a:pt x="140999" y="120452"/>
                    </a:cubicBezTo>
                    <a:close/>
                  </a:path>
                </a:pathLst>
              </a:custGeom>
              <a:solidFill>
                <a:schemeClr val="accent1"/>
              </a:solidFill>
              <a:ln w="704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7E5C254-5259-4412-8887-B79D0C7BEF24}"/>
                  </a:ext>
                </a:extLst>
              </p:cNvPr>
              <p:cNvSpPr/>
              <p:nvPr/>
            </p:nvSpPr>
            <p:spPr>
              <a:xfrm>
                <a:off x="1984680" y="3154807"/>
                <a:ext cx="531403" cy="247988"/>
              </a:xfrm>
              <a:custGeom>
                <a:avLst/>
                <a:gdLst>
                  <a:gd name="connsiteX0" fmla="*/ 531404 w 531403"/>
                  <a:gd name="connsiteY0" fmla="*/ 28342 h 247988"/>
                  <a:gd name="connsiteX1" fmla="*/ 505897 w 531403"/>
                  <a:gd name="connsiteY1" fmla="*/ 0 h 247988"/>
                  <a:gd name="connsiteX2" fmla="*/ 119743 w 531403"/>
                  <a:gd name="connsiteY2" fmla="*/ 0 h 247988"/>
                  <a:gd name="connsiteX3" fmla="*/ 95653 w 531403"/>
                  <a:gd name="connsiteY3" fmla="*/ 15588 h 247988"/>
                  <a:gd name="connsiteX4" fmla="*/ 0 w 531403"/>
                  <a:gd name="connsiteY4" fmla="*/ 247988 h 247988"/>
                  <a:gd name="connsiteX5" fmla="*/ 432209 w 531403"/>
                  <a:gd name="connsiteY5" fmla="*/ 247988 h 247988"/>
                  <a:gd name="connsiteX6" fmla="*/ 528570 w 531403"/>
                  <a:gd name="connsiteY6" fmla="*/ 41095 h 247988"/>
                  <a:gd name="connsiteX7" fmla="*/ 531404 w 531403"/>
                  <a:gd name="connsiteY7" fmla="*/ 28342 h 247988"/>
                  <a:gd name="connsiteX8" fmla="*/ 531404 w 531403"/>
                  <a:gd name="connsiteY8" fmla="*/ 28342 h 24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403" h="247988">
                    <a:moveTo>
                      <a:pt x="531404" y="28342"/>
                    </a:moveTo>
                    <a:cubicBezTo>
                      <a:pt x="531404" y="13462"/>
                      <a:pt x="520776" y="1417"/>
                      <a:pt x="505897" y="0"/>
                    </a:cubicBezTo>
                    <a:lnTo>
                      <a:pt x="119743" y="0"/>
                    </a:lnTo>
                    <a:cubicBezTo>
                      <a:pt x="109115" y="0"/>
                      <a:pt x="99904" y="6377"/>
                      <a:pt x="95653" y="15588"/>
                    </a:cubicBezTo>
                    <a:lnTo>
                      <a:pt x="0" y="247988"/>
                    </a:lnTo>
                    <a:lnTo>
                      <a:pt x="432209" y="247988"/>
                    </a:lnTo>
                    <a:lnTo>
                      <a:pt x="528570" y="41095"/>
                    </a:lnTo>
                    <a:cubicBezTo>
                      <a:pt x="530695" y="36844"/>
                      <a:pt x="531404" y="32593"/>
                      <a:pt x="531404" y="28342"/>
                    </a:cubicBezTo>
                    <a:lnTo>
                      <a:pt x="531404" y="28342"/>
                    </a:lnTo>
                    <a:close/>
                  </a:path>
                </a:pathLst>
              </a:custGeom>
              <a:solidFill>
                <a:schemeClr val="accent1"/>
              </a:solidFill>
              <a:ln w="7045" cap="flat">
                <a:noFill/>
                <a:prstDash val="solid"/>
                <a:miter/>
              </a:ln>
            </p:spPr>
            <p:txBody>
              <a:bodyPr rtlCol="0" anchor="ctr"/>
              <a:lstStyle/>
              <a:p>
                <a:endParaRPr lang="en-US"/>
              </a:p>
            </p:txBody>
          </p:sp>
        </p:grpSp>
      </p:grpSp>
      <p:grpSp>
        <p:nvGrpSpPr>
          <p:cNvPr id="42" name="Group 41">
            <a:extLst>
              <a:ext uri="{FF2B5EF4-FFF2-40B4-BE49-F238E27FC236}">
                <a16:creationId xmlns:a16="http://schemas.microsoft.com/office/drawing/2014/main" id="{3C8188F8-117E-45C8-B886-34BDC4372652}"/>
              </a:ext>
            </a:extLst>
          </p:cNvPr>
          <p:cNvGrpSpPr/>
          <p:nvPr/>
        </p:nvGrpSpPr>
        <p:grpSpPr>
          <a:xfrm>
            <a:off x="9944059" y="2230972"/>
            <a:ext cx="1172281" cy="1279857"/>
            <a:chOff x="5794375" y="2101850"/>
            <a:chExt cx="971021" cy="1060128"/>
          </a:xfrm>
        </p:grpSpPr>
        <p:sp>
          <p:nvSpPr>
            <p:cNvPr id="31" name="Graphic 16" descr="Magnifying glass with solid fill">
              <a:extLst>
                <a:ext uri="{FF2B5EF4-FFF2-40B4-BE49-F238E27FC236}">
                  <a16:creationId xmlns:a16="http://schemas.microsoft.com/office/drawing/2014/main" id="{AA90BBCC-6026-4C3B-97AD-C61273C47D68}"/>
                </a:ext>
              </a:extLst>
            </p:cNvPr>
            <p:cNvSpPr/>
            <p:nvPr/>
          </p:nvSpPr>
          <p:spPr>
            <a:xfrm>
              <a:off x="6013515" y="2409504"/>
              <a:ext cx="751881" cy="752474"/>
            </a:xfrm>
            <a:custGeom>
              <a:avLst/>
              <a:gdLst>
                <a:gd name="connsiteX0" fmla="*/ 732473 w 751881"/>
                <a:gd name="connsiteY0" fmla="*/ 638175 h 752474"/>
                <a:gd name="connsiteX1" fmla="*/ 613410 w 751881"/>
                <a:gd name="connsiteY1" fmla="*/ 519112 h 752474"/>
                <a:gd name="connsiteX2" fmla="*/ 554355 w 751881"/>
                <a:gd name="connsiteY2" fmla="*/ 501015 h 752474"/>
                <a:gd name="connsiteX3" fmla="*/ 512445 w 751881"/>
                <a:gd name="connsiteY3" fmla="*/ 459105 h 752474"/>
                <a:gd name="connsiteX4" fmla="*/ 571500 w 751881"/>
                <a:gd name="connsiteY4" fmla="*/ 285750 h 752474"/>
                <a:gd name="connsiteX5" fmla="*/ 285750 w 751881"/>
                <a:gd name="connsiteY5" fmla="*/ 0 h 752474"/>
                <a:gd name="connsiteX6" fmla="*/ 0 w 751881"/>
                <a:gd name="connsiteY6" fmla="*/ 285750 h 752474"/>
                <a:gd name="connsiteX7" fmla="*/ 285750 w 751881"/>
                <a:gd name="connsiteY7" fmla="*/ 571500 h 752474"/>
                <a:gd name="connsiteX8" fmla="*/ 459105 w 751881"/>
                <a:gd name="connsiteY8" fmla="*/ 512445 h 752474"/>
                <a:gd name="connsiteX9" fmla="*/ 501015 w 751881"/>
                <a:gd name="connsiteY9" fmla="*/ 554355 h 752474"/>
                <a:gd name="connsiteX10" fmla="*/ 519112 w 751881"/>
                <a:gd name="connsiteY10" fmla="*/ 613410 h 752474"/>
                <a:gd name="connsiteX11" fmla="*/ 638175 w 751881"/>
                <a:gd name="connsiteY11" fmla="*/ 732473 h 752474"/>
                <a:gd name="connsiteX12" fmla="*/ 685800 w 751881"/>
                <a:gd name="connsiteY12" fmla="*/ 752475 h 752474"/>
                <a:gd name="connsiteX13" fmla="*/ 733425 w 751881"/>
                <a:gd name="connsiteY13" fmla="*/ 732473 h 752474"/>
                <a:gd name="connsiteX14" fmla="*/ 732473 w 751881"/>
                <a:gd name="connsiteY14" fmla="*/ 638175 h 752474"/>
                <a:gd name="connsiteX15" fmla="*/ 284798 w 751881"/>
                <a:gd name="connsiteY15" fmla="*/ 513398 h 752474"/>
                <a:gd name="connsiteX16" fmla="*/ 56197 w 751881"/>
                <a:gd name="connsiteY16" fmla="*/ 284798 h 752474"/>
                <a:gd name="connsiteX17" fmla="*/ 284798 w 751881"/>
                <a:gd name="connsiteY17" fmla="*/ 56197 h 752474"/>
                <a:gd name="connsiteX18" fmla="*/ 513398 w 751881"/>
                <a:gd name="connsiteY18" fmla="*/ 284798 h 752474"/>
                <a:gd name="connsiteX19" fmla="*/ 284798 w 751881"/>
                <a:gd name="connsiteY19" fmla="*/ 513398 h 75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1881" h="752474">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chemeClr val="accent1"/>
            </a:solidFill>
            <a:ln w="9525" cap="flat">
              <a:noFill/>
              <a:prstDash val="solid"/>
              <a:miter/>
            </a:ln>
          </p:spPr>
          <p:txBody>
            <a:bodyPr rtlCol="0" anchor="ctr"/>
            <a:lstStyle/>
            <a:p>
              <a:endParaRPr lang="en-US"/>
            </a:p>
          </p:txBody>
        </p:sp>
        <p:grpSp>
          <p:nvGrpSpPr>
            <p:cNvPr id="32" name="Content Placeholder 4" descr="List with solid fill">
              <a:extLst>
                <a:ext uri="{FF2B5EF4-FFF2-40B4-BE49-F238E27FC236}">
                  <a16:creationId xmlns:a16="http://schemas.microsoft.com/office/drawing/2014/main" id="{1A43AAD0-816E-4F7D-B5D2-F98BB830CAF5}"/>
                </a:ext>
              </a:extLst>
            </p:cNvPr>
            <p:cNvGrpSpPr/>
            <p:nvPr/>
          </p:nvGrpSpPr>
          <p:grpSpPr>
            <a:xfrm>
              <a:off x="5794375" y="2101850"/>
              <a:ext cx="590550" cy="762000"/>
              <a:chOff x="5794375" y="2101850"/>
              <a:chExt cx="590550" cy="762000"/>
            </a:xfrm>
            <a:solidFill>
              <a:schemeClr val="accent1"/>
            </a:solidFill>
          </p:grpSpPr>
          <p:sp>
            <p:nvSpPr>
              <p:cNvPr id="33" name="Freeform: Shape 32">
                <a:extLst>
                  <a:ext uri="{FF2B5EF4-FFF2-40B4-BE49-F238E27FC236}">
                    <a16:creationId xmlns:a16="http://schemas.microsoft.com/office/drawing/2014/main" id="{8F3428F0-B1B1-491C-89C5-A91565E9CA9A}"/>
                  </a:ext>
                </a:extLst>
              </p:cNvPr>
              <p:cNvSpPr/>
              <p:nvPr/>
            </p:nvSpPr>
            <p:spPr>
              <a:xfrm>
                <a:off x="5794375" y="2101850"/>
                <a:ext cx="590550" cy="762000"/>
              </a:xfrm>
              <a:custGeom>
                <a:avLst/>
                <a:gdLst>
                  <a:gd name="connsiteX0" fmla="*/ 533400 w 590550"/>
                  <a:gd name="connsiteY0" fmla="*/ 704850 h 762000"/>
                  <a:gd name="connsiteX1" fmla="*/ 57150 w 590550"/>
                  <a:gd name="connsiteY1" fmla="*/ 704850 h 762000"/>
                  <a:gd name="connsiteX2" fmla="*/ 57150 w 590550"/>
                  <a:gd name="connsiteY2" fmla="*/ 57150 h 762000"/>
                  <a:gd name="connsiteX3" fmla="*/ 533400 w 590550"/>
                  <a:gd name="connsiteY3" fmla="*/ 57150 h 762000"/>
                  <a:gd name="connsiteX4" fmla="*/ 533400 w 590550"/>
                  <a:gd name="connsiteY4" fmla="*/ 704850 h 762000"/>
                  <a:gd name="connsiteX5" fmla="*/ 590550 w 590550"/>
                  <a:gd name="connsiteY5" fmla="*/ 0 h 762000"/>
                  <a:gd name="connsiteX6" fmla="*/ 0 w 590550"/>
                  <a:gd name="connsiteY6" fmla="*/ 0 h 762000"/>
                  <a:gd name="connsiteX7" fmla="*/ 0 w 590550"/>
                  <a:gd name="connsiteY7" fmla="*/ 762000 h 762000"/>
                  <a:gd name="connsiteX8" fmla="*/ 590550 w 590550"/>
                  <a:gd name="connsiteY8" fmla="*/ 762000 h 762000"/>
                  <a:gd name="connsiteX9" fmla="*/ 590550 w 590550"/>
                  <a:gd name="connsiteY9"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762000">
                    <a:moveTo>
                      <a:pt x="533400" y="704850"/>
                    </a:moveTo>
                    <a:lnTo>
                      <a:pt x="57150" y="704850"/>
                    </a:lnTo>
                    <a:lnTo>
                      <a:pt x="57150" y="57150"/>
                    </a:lnTo>
                    <a:lnTo>
                      <a:pt x="533400" y="57150"/>
                    </a:lnTo>
                    <a:lnTo>
                      <a:pt x="533400" y="704850"/>
                    </a:lnTo>
                    <a:close/>
                    <a:moveTo>
                      <a:pt x="590550" y="0"/>
                    </a:moveTo>
                    <a:lnTo>
                      <a:pt x="0" y="0"/>
                    </a:lnTo>
                    <a:lnTo>
                      <a:pt x="0" y="762000"/>
                    </a:lnTo>
                    <a:lnTo>
                      <a:pt x="590550" y="762000"/>
                    </a:lnTo>
                    <a:lnTo>
                      <a:pt x="590550" y="0"/>
                    </a:lnTo>
                    <a:close/>
                  </a:path>
                </a:pathLst>
              </a:custGeom>
              <a:solidFill>
                <a:schemeClr val="accent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F025FEC-B8CC-4799-BD64-D6761213AAFC}"/>
                  </a:ext>
                </a:extLst>
              </p:cNvPr>
              <p:cNvSpPr/>
              <p:nvPr/>
            </p:nvSpPr>
            <p:spPr>
              <a:xfrm>
                <a:off x="6184900" y="22161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28D9683-F9F5-4CFF-A228-55EE4A2F3CAD}"/>
                  </a:ext>
                </a:extLst>
              </p:cNvPr>
              <p:cNvSpPr/>
              <p:nvPr/>
            </p:nvSpPr>
            <p:spPr>
              <a:xfrm>
                <a:off x="5918200" y="22352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7F5FB7F-A80D-4750-9743-9AB196783ABD}"/>
                  </a:ext>
                </a:extLst>
              </p:cNvPr>
              <p:cNvSpPr/>
              <p:nvPr/>
            </p:nvSpPr>
            <p:spPr>
              <a:xfrm>
                <a:off x="6184900" y="23685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CB9811A-6D48-4807-BD09-43473D84A85D}"/>
                  </a:ext>
                </a:extLst>
              </p:cNvPr>
              <p:cNvSpPr/>
              <p:nvPr/>
            </p:nvSpPr>
            <p:spPr>
              <a:xfrm>
                <a:off x="5918200" y="23876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31BE414-1717-475C-9872-7926DF7D7F25}"/>
                  </a:ext>
                </a:extLst>
              </p:cNvPr>
              <p:cNvSpPr/>
              <p:nvPr/>
            </p:nvSpPr>
            <p:spPr>
              <a:xfrm>
                <a:off x="6184900" y="25209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DF7CD95-9DAE-4CDA-BC48-31B7A832396B}"/>
                  </a:ext>
                </a:extLst>
              </p:cNvPr>
              <p:cNvSpPr/>
              <p:nvPr/>
            </p:nvSpPr>
            <p:spPr>
              <a:xfrm>
                <a:off x="5918200" y="25400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040DB73-FF25-4605-A81F-61545F7252CA}"/>
                  </a:ext>
                </a:extLst>
              </p:cNvPr>
              <p:cNvSpPr/>
              <p:nvPr/>
            </p:nvSpPr>
            <p:spPr>
              <a:xfrm>
                <a:off x="6184900" y="26733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1E513FC-44E9-4859-9762-F155FFEEF969}"/>
                  </a:ext>
                </a:extLst>
              </p:cNvPr>
              <p:cNvSpPr/>
              <p:nvPr/>
            </p:nvSpPr>
            <p:spPr>
              <a:xfrm>
                <a:off x="5918200" y="26924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grpSp>
      </p:grpSp>
      <p:grpSp>
        <p:nvGrpSpPr>
          <p:cNvPr id="54" name="Group 53">
            <a:extLst>
              <a:ext uri="{FF2B5EF4-FFF2-40B4-BE49-F238E27FC236}">
                <a16:creationId xmlns:a16="http://schemas.microsoft.com/office/drawing/2014/main" id="{D40EE9D7-6D6C-4521-B7B4-6A19F68437E5}"/>
              </a:ext>
            </a:extLst>
          </p:cNvPr>
          <p:cNvGrpSpPr/>
          <p:nvPr/>
        </p:nvGrpSpPr>
        <p:grpSpPr>
          <a:xfrm>
            <a:off x="7114217" y="2291491"/>
            <a:ext cx="961657" cy="1116745"/>
            <a:chOff x="4422064" y="4140498"/>
            <a:chExt cx="754893" cy="876636"/>
          </a:xfrm>
        </p:grpSpPr>
        <p:grpSp>
          <p:nvGrpSpPr>
            <p:cNvPr id="43" name="Graphic 6" descr="Document outline">
              <a:extLst>
                <a:ext uri="{FF2B5EF4-FFF2-40B4-BE49-F238E27FC236}">
                  <a16:creationId xmlns:a16="http://schemas.microsoft.com/office/drawing/2014/main" id="{8388D1B0-818A-4F30-B65B-ADD7FF34FADA}"/>
                </a:ext>
              </a:extLst>
            </p:cNvPr>
            <p:cNvGrpSpPr/>
            <p:nvPr/>
          </p:nvGrpSpPr>
          <p:grpSpPr>
            <a:xfrm>
              <a:off x="4422064" y="4140498"/>
              <a:ext cx="341830" cy="455774"/>
              <a:chOff x="4422064" y="4140498"/>
              <a:chExt cx="341830" cy="455774"/>
            </a:xfrm>
            <a:solidFill>
              <a:schemeClr val="accent1"/>
            </a:solidFill>
          </p:grpSpPr>
          <p:sp>
            <p:nvSpPr>
              <p:cNvPr id="44" name="Freeform: Shape 43">
                <a:extLst>
                  <a:ext uri="{FF2B5EF4-FFF2-40B4-BE49-F238E27FC236}">
                    <a16:creationId xmlns:a16="http://schemas.microsoft.com/office/drawing/2014/main" id="{4BE2B902-2E73-409A-AE19-538439536169}"/>
                  </a:ext>
                </a:extLst>
              </p:cNvPr>
              <p:cNvSpPr/>
              <p:nvPr/>
            </p:nvSpPr>
            <p:spPr>
              <a:xfrm>
                <a:off x="4479035" y="433420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2200FFF-153C-4B38-83D9-0F0964924715}"/>
                  </a:ext>
                </a:extLst>
              </p:cNvPr>
              <p:cNvSpPr/>
              <p:nvPr/>
            </p:nvSpPr>
            <p:spPr>
              <a:xfrm>
                <a:off x="4479035" y="4288625"/>
                <a:ext cx="108246" cy="11394"/>
              </a:xfrm>
              <a:custGeom>
                <a:avLst/>
                <a:gdLst>
                  <a:gd name="connsiteX0" fmla="*/ 0 w 108246"/>
                  <a:gd name="connsiteY0" fmla="*/ 0 h 11394"/>
                  <a:gd name="connsiteX1" fmla="*/ 108246 w 108246"/>
                  <a:gd name="connsiteY1" fmla="*/ 0 h 11394"/>
                  <a:gd name="connsiteX2" fmla="*/ 108246 w 108246"/>
                  <a:gd name="connsiteY2" fmla="*/ 11394 h 11394"/>
                  <a:gd name="connsiteX3" fmla="*/ 0 w 108246"/>
                  <a:gd name="connsiteY3" fmla="*/ 11394 h 11394"/>
                </a:gdLst>
                <a:ahLst/>
                <a:cxnLst>
                  <a:cxn ang="0">
                    <a:pos x="connsiteX0" y="connsiteY0"/>
                  </a:cxn>
                  <a:cxn ang="0">
                    <a:pos x="connsiteX1" y="connsiteY1"/>
                  </a:cxn>
                  <a:cxn ang="0">
                    <a:pos x="connsiteX2" y="connsiteY2"/>
                  </a:cxn>
                  <a:cxn ang="0">
                    <a:pos x="connsiteX3" y="connsiteY3"/>
                  </a:cxn>
                </a:cxnLst>
                <a:rect l="l" t="t" r="r" b="b"/>
                <a:pathLst>
                  <a:path w="108246" h="11394">
                    <a:moveTo>
                      <a:pt x="0" y="0"/>
                    </a:moveTo>
                    <a:lnTo>
                      <a:pt x="108246" y="0"/>
                    </a:lnTo>
                    <a:lnTo>
                      <a:pt x="108246"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77DF0B1-31CC-402F-8D5C-C226515398EB}"/>
                  </a:ext>
                </a:extLst>
              </p:cNvPr>
              <p:cNvSpPr/>
              <p:nvPr/>
            </p:nvSpPr>
            <p:spPr>
              <a:xfrm>
                <a:off x="4479035" y="4379779"/>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8779D2A-FAA3-493A-A3F9-342DD3FFD784}"/>
                  </a:ext>
                </a:extLst>
              </p:cNvPr>
              <p:cNvSpPr/>
              <p:nvPr/>
            </p:nvSpPr>
            <p:spPr>
              <a:xfrm>
                <a:off x="4479035" y="4425357"/>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478F20A-3EE9-4273-9C5E-933DBD68F118}"/>
                  </a:ext>
                </a:extLst>
              </p:cNvPr>
              <p:cNvSpPr/>
              <p:nvPr/>
            </p:nvSpPr>
            <p:spPr>
              <a:xfrm>
                <a:off x="4479035" y="4470934"/>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995B298-9B79-48A9-B73C-3C48FC822EBC}"/>
                  </a:ext>
                </a:extLst>
              </p:cNvPr>
              <p:cNvSpPr/>
              <p:nvPr/>
            </p:nvSpPr>
            <p:spPr>
              <a:xfrm>
                <a:off x="4479035" y="451651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09989E1-040F-4689-B552-B7F424E8F902}"/>
                  </a:ext>
                </a:extLst>
              </p:cNvPr>
              <p:cNvSpPr/>
              <p:nvPr/>
            </p:nvSpPr>
            <p:spPr>
              <a:xfrm>
                <a:off x="4422064" y="4140498"/>
                <a:ext cx="341830" cy="455774"/>
              </a:xfrm>
              <a:custGeom>
                <a:avLst/>
                <a:gdLst>
                  <a:gd name="connsiteX0" fmla="*/ 0 w 341830"/>
                  <a:gd name="connsiteY0" fmla="*/ 0 h 455774"/>
                  <a:gd name="connsiteX1" fmla="*/ 0 w 341830"/>
                  <a:gd name="connsiteY1" fmla="*/ 455774 h 455774"/>
                  <a:gd name="connsiteX2" fmla="*/ 341831 w 341830"/>
                  <a:gd name="connsiteY2" fmla="*/ 455774 h 455774"/>
                  <a:gd name="connsiteX3" fmla="*/ 341831 w 341830"/>
                  <a:gd name="connsiteY3" fmla="*/ 122979 h 455774"/>
                  <a:gd name="connsiteX4" fmla="*/ 218851 w 341830"/>
                  <a:gd name="connsiteY4" fmla="*/ 0 h 455774"/>
                  <a:gd name="connsiteX5" fmla="*/ 222287 w 341830"/>
                  <a:gd name="connsiteY5" fmla="*/ 19547 h 455774"/>
                  <a:gd name="connsiteX6" fmla="*/ 322284 w 341830"/>
                  <a:gd name="connsiteY6" fmla="*/ 119544 h 455774"/>
                  <a:gd name="connsiteX7" fmla="*/ 322283 w 341830"/>
                  <a:gd name="connsiteY7" fmla="*/ 119624 h 455774"/>
                  <a:gd name="connsiteX8" fmla="*/ 322244 w 341830"/>
                  <a:gd name="connsiteY8" fmla="*/ 119641 h 455774"/>
                  <a:gd name="connsiteX9" fmla="*/ 222190 w 341830"/>
                  <a:gd name="connsiteY9" fmla="*/ 119641 h 455774"/>
                  <a:gd name="connsiteX10" fmla="*/ 222190 w 341830"/>
                  <a:gd name="connsiteY10" fmla="*/ 19587 h 455774"/>
                  <a:gd name="connsiteX11" fmla="*/ 222247 w 341830"/>
                  <a:gd name="connsiteY11" fmla="*/ 19530 h 455774"/>
                  <a:gd name="connsiteX12" fmla="*/ 222287 w 341830"/>
                  <a:gd name="connsiteY12" fmla="*/ 19547 h 455774"/>
                  <a:gd name="connsiteX13" fmla="*/ 11394 w 341830"/>
                  <a:gd name="connsiteY13" fmla="*/ 444380 h 455774"/>
                  <a:gd name="connsiteX14" fmla="*/ 11394 w 341830"/>
                  <a:gd name="connsiteY14" fmla="*/ 11394 h 455774"/>
                  <a:gd name="connsiteX15" fmla="*/ 210796 w 341830"/>
                  <a:gd name="connsiteY15" fmla="*/ 11394 h 455774"/>
                  <a:gd name="connsiteX16" fmla="*/ 210796 w 341830"/>
                  <a:gd name="connsiteY16" fmla="*/ 131035 h 455774"/>
                  <a:gd name="connsiteX17" fmla="*/ 330436 w 341830"/>
                  <a:gd name="connsiteY17" fmla="*/ 131035 h 455774"/>
                  <a:gd name="connsiteX18" fmla="*/ 330436 w 341830"/>
                  <a:gd name="connsiteY18" fmla="*/ 444380 h 45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830" h="455774">
                    <a:moveTo>
                      <a:pt x="0" y="0"/>
                    </a:moveTo>
                    <a:lnTo>
                      <a:pt x="0" y="455774"/>
                    </a:lnTo>
                    <a:lnTo>
                      <a:pt x="341831" y="455774"/>
                    </a:lnTo>
                    <a:lnTo>
                      <a:pt x="341831" y="122979"/>
                    </a:lnTo>
                    <a:lnTo>
                      <a:pt x="218851" y="0"/>
                    </a:lnTo>
                    <a:close/>
                    <a:moveTo>
                      <a:pt x="222287" y="19547"/>
                    </a:moveTo>
                    <a:lnTo>
                      <a:pt x="322284" y="119544"/>
                    </a:lnTo>
                    <a:cubicBezTo>
                      <a:pt x="322306" y="119566"/>
                      <a:pt x="322305" y="119603"/>
                      <a:pt x="322283" y="119624"/>
                    </a:cubicBezTo>
                    <a:cubicBezTo>
                      <a:pt x="322272" y="119634"/>
                      <a:pt x="322259" y="119641"/>
                      <a:pt x="322244" y="119641"/>
                    </a:cubicBezTo>
                    <a:lnTo>
                      <a:pt x="222190" y="119641"/>
                    </a:lnTo>
                    <a:lnTo>
                      <a:pt x="222190" y="19587"/>
                    </a:lnTo>
                    <a:cubicBezTo>
                      <a:pt x="222190" y="19556"/>
                      <a:pt x="222216" y="19530"/>
                      <a:pt x="222247" y="19530"/>
                    </a:cubicBezTo>
                    <a:cubicBezTo>
                      <a:pt x="222262" y="19531"/>
                      <a:pt x="222277" y="19537"/>
                      <a:pt x="222287" y="19547"/>
                    </a:cubicBezTo>
                    <a:close/>
                    <a:moveTo>
                      <a:pt x="11394" y="444380"/>
                    </a:moveTo>
                    <a:lnTo>
                      <a:pt x="11394" y="11394"/>
                    </a:lnTo>
                    <a:lnTo>
                      <a:pt x="210796" y="11394"/>
                    </a:lnTo>
                    <a:lnTo>
                      <a:pt x="210796" y="131035"/>
                    </a:lnTo>
                    <a:lnTo>
                      <a:pt x="330436" y="131035"/>
                    </a:lnTo>
                    <a:lnTo>
                      <a:pt x="330436" y="444380"/>
                    </a:lnTo>
                    <a:close/>
                  </a:path>
                </a:pathLst>
              </a:custGeom>
              <a:solidFill>
                <a:schemeClr val="accent1"/>
              </a:solidFill>
              <a:ln w="5655" cap="flat">
                <a:noFill/>
                <a:prstDash val="solid"/>
                <a:miter/>
              </a:ln>
            </p:spPr>
            <p:txBody>
              <a:bodyPr rtlCol="0" anchor="ctr"/>
              <a:lstStyle/>
              <a:p>
                <a:endParaRPr lang="en-US"/>
              </a:p>
            </p:txBody>
          </p:sp>
        </p:grpSp>
        <p:grpSp>
          <p:nvGrpSpPr>
            <p:cNvPr id="51" name="Graphic 18" descr="Gears with solid fill">
              <a:extLst>
                <a:ext uri="{FF2B5EF4-FFF2-40B4-BE49-F238E27FC236}">
                  <a16:creationId xmlns:a16="http://schemas.microsoft.com/office/drawing/2014/main" id="{D0A6FC0C-E81B-436E-8680-B5E586A63C5D}"/>
                </a:ext>
              </a:extLst>
            </p:cNvPr>
            <p:cNvGrpSpPr/>
            <p:nvPr/>
          </p:nvGrpSpPr>
          <p:grpSpPr>
            <a:xfrm>
              <a:off x="4555928" y="4265612"/>
              <a:ext cx="621029" cy="751522"/>
              <a:chOff x="4555928" y="4265612"/>
              <a:chExt cx="621029" cy="751522"/>
            </a:xfrm>
            <a:solidFill>
              <a:schemeClr val="accent1"/>
            </a:solidFill>
          </p:grpSpPr>
          <p:sp>
            <p:nvSpPr>
              <p:cNvPr id="52" name="Freeform: Shape 51">
                <a:extLst>
                  <a:ext uri="{FF2B5EF4-FFF2-40B4-BE49-F238E27FC236}">
                    <a16:creationId xmlns:a16="http://schemas.microsoft.com/office/drawing/2014/main" id="{AEAD037C-AC26-4A30-A6CF-51C969EFB627}"/>
                  </a:ext>
                </a:extLst>
              </p:cNvPr>
              <p:cNvSpPr/>
              <p:nvPr/>
            </p:nvSpPr>
            <p:spPr>
              <a:xfrm>
                <a:off x="4771194" y="426561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chemeClr val="accent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561E02D-639A-4D6C-9807-C8D3E61D92EA}"/>
                  </a:ext>
                </a:extLst>
              </p:cNvPr>
              <p:cNvSpPr/>
              <p:nvPr/>
            </p:nvSpPr>
            <p:spPr>
              <a:xfrm>
                <a:off x="4555928" y="461232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chemeClr val="accent1"/>
              </a:solidFill>
              <a:ln w="9525" cap="flat">
                <a:noFill/>
                <a:prstDash val="solid"/>
                <a:miter/>
              </a:ln>
            </p:spPr>
            <p:txBody>
              <a:bodyPr rtlCol="0" anchor="ctr"/>
              <a:lstStyle/>
              <a:p>
                <a:endParaRPr lang="en-US"/>
              </a:p>
            </p:txBody>
          </p:sp>
        </p:grpSp>
      </p:grpSp>
      <p:sp>
        <p:nvSpPr>
          <p:cNvPr id="59" name="TextBox 58">
            <a:extLst>
              <a:ext uri="{FF2B5EF4-FFF2-40B4-BE49-F238E27FC236}">
                <a16:creationId xmlns:a16="http://schemas.microsoft.com/office/drawing/2014/main" id="{BFDACED6-5EB4-41F4-B885-1AE6626F2FAE}"/>
              </a:ext>
            </a:extLst>
          </p:cNvPr>
          <p:cNvSpPr txBox="1"/>
          <p:nvPr/>
        </p:nvSpPr>
        <p:spPr>
          <a:xfrm>
            <a:off x="771411" y="1648844"/>
            <a:ext cx="185448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Data Source</a:t>
            </a:r>
          </a:p>
        </p:txBody>
      </p:sp>
      <p:sp>
        <p:nvSpPr>
          <p:cNvPr id="60" name="TextBox 59">
            <a:extLst>
              <a:ext uri="{FF2B5EF4-FFF2-40B4-BE49-F238E27FC236}">
                <a16:creationId xmlns:a16="http://schemas.microsoft.com/office/drawing/2014/main" id="{F5B29571-55A7-4EF1-92AF-24E9B0FCA999}"/>
              </a:ext>
            </a:extLst>
          </p:cNvPr>
          <p:cNvSpPr txBox="1"/>
          <p:nvPr/>
        </p:nvSpPr>
        <p:spPr>
          <a:xfrm>
            <a:off x="3888995" y="1648197"/>
            <a:ext cx="12012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Skillset</a:t>
            </a:r>
          </a:p>
        </p:txBody>
      </p:sp>
      <p:sp>
        <p:nvSpPr>
          <p:cNvPr id="61" name="TextBox 60">
            <a:extLst>
              <a:ext uri="{FF2B5EF4-FFF2-40B4-BE49-F238E27FC236}">
                <a16:creationId xmlns:a16="http://schemas.microsoft.com/office/drawing/2014/main" id="{996FED65-E438-4C27-B0FB-A1522F982BEC}"/>
              </a:ext>
            </a:extLst>
          </p:cNvPr>
          <p:cNvSpPr txBox="1"/>
          <p:nvPr/>
        </p:nvSpPr>
        <p:spPr>
          <a:xfrm>
            <a:off x="6859952" y="1638191"/>
            <a:ext cx="137358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Indexer</a:t>
            </a:r>
          </a:p>
        </p:txBody>
      </p:sp>
      <p:sp>
        <p:nvSpPr>
          <p:cNvPr id="62" name="TextBox 61">
            <a:extLst>
              <a:ext uri="{FF2B5EF4-FFF2-40B4-BE49-F238E27FC236}">
                <a16:creationId xmlns:a16="http://schemas.microsoft.com/office/drawing/2014/main" id="{63810A4A-DAB1-47B1-B2AB-38701F0CA88B}"/>
              </a:ext>
            </a:extLst>
          </p:cNvPr>
          <p:cNvSpPr txBox="1"/>
          <p:nvPr/>
        </p:nvSpPr>
        <p:spPr>
          <a:xfrm>
            <a:off x="9830909" y="1628185"/>
            <a:ext cx="110831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Index</a:t>
            </a:r>
          </a:p>
        </p:txBody>
      </p:sp>
      <p:sp>
        <p:nvSpPr>
          <p:cNvPr id="63" name="TextBox 62">
            <a:extLst>
              <a:ext uri="{FF2B5EF4-FFF2-40B4-BE49-F238E27FC236}">
                <a16:creationId xmlns:a16="http://schemas.microsoft.com/office/drawing/2014/main" id="{92B11ECD-433B-4B73-A09F-F7159EE34DEA}"/>
              </a:ext>
            </a:extLst>
          </p:cNvPr>
          <p:cNvSpPr txBox="1"/>
          <p:nvPr/>
        </p:nvSpPr>
        <p:spPr>
          <a:xfrm>
            <a:off x="339643" y="3408236"/>
            <a:ext cx="2839155" cy="3173176"/>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The data store to be searched:</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Blob storage container</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SQL Database</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Cosmos DB</a:t>
            </a:r>
          </a:p>
          <a:p>
            <a:pPr marL="285750" indent="-285750">
              <a:lnSpc>
                <a:spcPct val="90000"/>
              </a:lnSpc>
              <a:spcAft>
                <a:spcPts val="600"/>
              </a:spcAft>
              <a:buFont typeface="Arial" panose="020B0604020202020204" pitchFamily="34" charset="0"/>
              <a:buChar char="•"/>
            </a:pPr>
            <a:endParaRPr lang="en-US" sz="18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You can also push JSON documents directly into an index</a:t>
            </a:r>
            <a:endParaRPr lang="en-US" sz="1400" dirty="0">
              <a:gradFill>
                <a:gsLst>
                  <a:gs pos="2917">
                    <a:schemeClr val="tx1"/>
                  </a:gs>
                  <a:gs pos="30000">
                    <a:schemeClr val="tx1"/>
                  </a:gs>
                </a:gsLst>
                <a:lin ang="5400000" scaled="0"/>
              </a:gradFill>
            </a:endParaRPr>
          </a:p>
        </p:txBody>
      </p:sp>
      <p:sp>
        <p:nvSpPr>
          <p:cNvPr id="64" name="TextBox 63">
            <a:extLst>
              <a:ext uri="{FF2B5EF4-FFF2-40B4-BE49-F238E27FC236}">
                <a16:creationId xmlns:a16="http://schemas.microsoft.com/office/drawing/2014/main" id="{8BAE1090-4482-42D3-BF8F-29564C1FC091}"/>
              </a:ext>
            </a:extLst>
          </p:cNvPr>
          <p:cNvSpPr txBox="1"/>
          <p:nvPr/>
        </p:nvSpPr>
        <p:spPr>
          <a:xfrm>
            <a:off x="3365425" y="3429000"/>
            <a:ext cx="2839155" cy="219444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Defines an enrichment pipeline of AI skills to enhance data during indexing:</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Built-in cognitive skills</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Custom skills</a:t>
            </a:r>
          </a:p>
        </p:txBody>
      </p:sp>
      <p:sp>
        <p:nvSpPr>
          <p:cNvPr id="65" name="TextBox 64">
            <a:extLst>
              <a:ext uri="{FF2B5EF4-FFF2-40B4-BE49-F238E27FC236}">
                <a16:creationId xmlns:a16="http://schemas.microsoft.com/office/drawing/2014/main" id="{4823DEC0-E31F-4BCC-B057-94B10C25B276}"/>
              </a:ext>
            </a:extLst>
          </p:cNvPr>
          <p:cNvSpPr txBox="1"/>
          <p:nvPr/>
        </p:nvSpPr>
        <p:spPr>
          <a:xfrm>
            <a:off x="6180725" y="3408495"/>
            <a:ext cx="2839155" cy="161890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Maps data source fields and skillset outputs to index fields</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Running the indexer builds the index</a:t>
            </a:r>
          </a:p>
        </p:txBody>
      </p:sp>
      <p:sp>
        <p:nvSpPr>
          <p:cNvPr id="66" name="TextBox 65">
            <a:extLst>
              <a:ext uri="{FF2B5EF4-FFF2-40B4-BE49-F238E27FC236}">
                <a16:creationId xmlns:a16="http://schemas.microsoft.com/office/drawing/2014/main" id="{13643861-1A81-4E00-A7C6-C6F83C3D6E8B}"/>
              </a:ext>
            </a:extLst>
          </p:cNvPr>
          <p:cNvSpPr txBox="1"/>
          <p:nvPr/>
        </p:nvSpPr>
        <p:spPr>
          <a:xfrm>
            <a:off x="8920756" y="3408495"/>
            <a:ext cx="2839155" cy="1292662"/>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Searchable collection of JSON documents containing extracted and enriched fields </a:t>
            </a:r>
          </a:p>
        </p:txBody>
      </p:sp>
    </p:spTree>
    <p:extLst>
      <p:ext uri="{BB962C8B-B14F-4D97-AF65-F5344CB8AC3E}">
        <p14:creationId xmlns:p14="http://schemas.microsoft.com/office/powerpoint/2010/main" val="17625417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How an Enrichment Pipeline Works</a:t>
            </a:r>
          </a:p>
        </p:txBody>
      </p:sp>
      <p:pic>
        <p:nvPicPr>
          <p:cNvPr id="6" name="Graphic 5" descr="Checklist with solid fill">
            <a:extLst>
              <a:ext uri="{FF2B5EF4-FFF2-40B4-BE49-F238E27FC236}">
                <a16:creationId xmlns:a16="http://schemas.microsoft.com/office/drawing/2014/main" id="{0F1908AD-48B2-473E-B67D-A1C4675FD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43630" y="1609816"/>
            <a:ext cx="804871" cy="804871"/>
          </a:xfrm>
          <a:prstGeom prst="rect">
            <a:avLst/>
          </a:prstGeom>
        </p:spPr>
      </p:pic>
      <p:grpSp>
        <p:nvGrpSpPr>
          <p:cNvPr id="7" name="Group 6">
            <a:extLst>
              <a:ext uri="{FF2B5EF4-FFF2-40B4-BE49-F238E27FC236}">
                <a16:creationId xmlns:a16="http://schemas.microsoft.com/office/drawing/2014/main" id="{CAA8456F-406F-4549-B2EC-0E2DFC2F286C}"/>
              </a:ext>
            </a:extLst>
          </p:cNvPr>
          <p:cNvGrpSpPr/>
          <p:nvPr/>
        </p:nvGrpSpPr>
        <p:grpSpPr>
          <a:xfrm>
            <a:off x="555417" y="1704074"/>
            <a:ext cx="1056570" cy="769193"/>
            <a:chOff x="1379503" y="2670638"/>
            <a:chExt cx="1200350" cy="873866"/>
          </a:xfrm>
        </p:grpSpPr>
        <p:grpSp>
          <p:nvGrpSpPr>
            <p:cNvPr id="8" name="Graphic 14" descr="Database with solid fill">
              <a:extLst>
                <a:ext uri="{FF2B5EF4-FFF2-40B4-BE49-F238E27FC236}">
                  <a16:creationId xmlns:a16="http://schemas.microsoft.com/office/drawing/2014/main" id="{DDEC0C21-A292-40DC-8EE7-E4C95BF04B69}"/>
                </a:ext>
              </a:extLst>
            </p:cNvPr>
            <p:cNvGrpSpPr/>
            <p:nvPr/>
          </p:nvGrpSpPr>
          <p:grpSpPr>
            <a:xfrm>
              <a:off x="1379503" y="2670638"/>
              <a:ext cx="533400" cy="723900"/>
              <a:chOff x="1379503" y="2670638"/>
              <a:chExt cx="533400" cy="723900"/>
            </a:xfrm>
            <a:solidFill>
              <a:schemeClr val="accent1"/>
            </a:solidFill>
          </p:grpSpPr>
          <p:sp>
            <p:nvSpPr>
              <p:cNvPr id="12" name="Freeform: Shape 11">
                <a:extLst>
                  <a:ext uri="{FF2B5EF4-FFF2-40B4-BE49-F238E27FC236}">
                    <a16:creationId xmlns:a16="http://schemas.microsoft.com/office/drawing/2014/main" id="{B2232D94-FD29-4F71-B0A8-06A216E32802}"/>
                  </a:ext>
                </a:extLst>
              </p:cNvPr>
              <p:cNvSpPr/>
              <p:nvPr/>
            </p:nvSpPr>
            <p:spPr>
              <a:xfrm>
                <a:off x="1379503" y="2670638"/>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solidFill>
                <a:schemeClr val="accent1"/>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C6FCD1A-0FF7-48B8-B886-7A93E1146F69}"/>
                  </a:ext>
                </a:extLst>
              </p:cNvPr>
              <p:cNvSpPr/>
              <p:nvPr/>
            </p:nvSpPr>
            <p:spPr>
              <a:xfrm>
                <a:off x="1379503" y="2784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240199E-CDC5-458A-9DA0-738AB9DC369F}"/>
                  </a:ext>
                </a:extLst>
              </p:cNvPr>
              <p:cNvSpPr/>
              <p:nvPr/>
            </p:nvSpPr>
            <p:spPr>
              <a:xfrm>
                <a:off x="1379503" y="29754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8F5DCC4-B5A7-413D-B793-ADFD9C9533DF}"/>
                  </a:ext>
                </a:extLst>
              </p:cNvPr>
              <p:cNvSpPr/>
              <p:nvPr/>
            </p:nvSpPr>
            <p:spPr>
              <a:xfrm>
                <a:off x="1379503" y="3165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grpSp>
        <p:grpSp>
          <p:nvGrpSpPr>
            <p:cNvPr id="9" name="Graphic 20" descr="Open folder with solid fill">
              <a:extLst>
                <a:ext uri="{FF2B5EF4-FFF2-40B4-BE49-F238E27FC236}">
                  <a16:creationId xmlns:a16="http://schemas.microsoft.com/office/drawing/2014/main" id="{0656B448-A7E4-41D4-8937-DAA4617B3814}"/>
                </a:ext>
              </a:extLst>
            </p:cNvPr>
            <p:cNvGrpSpPr/>
            <p:nvPr/>
          </p:nvGrpSpPr>
          <p:grpSpPr>
            <a:xfrm>
              <a:off x="1899656" y="2864307"/>
              <a:ext cx="680197" cy="680197"/>
              <a:chOff x="1899656" y="2864307"/>
              <a:chExt cx="680197" cy="680197"/>
            </a:xfrm>
          </p:grpSpPr>
          <p:sp>
            <p:nvSpPr>
              <p:cNvPr id="10" name="Freeform: Shape 9">
                <a:extLst>
                  <a:ext uri="{FF2B5EF4-FFF2-40B4-BE49-F238E27FC236}">
                    <a16:creationId xmlns:a16="http://schemas.microsoft.com/office/drawing/2014/main" id="{DF91F4A0-63B8-4BC5-9F59-13DA7A7691DA}"/>
                  </a:ext>
                </a:extLst>
              </p:cNvPr>
              <p:cNvSpPr/>
              <p:nvPr/>
            </p:nvSpPr>
            <p:spPr>
              <a:xfrm>
                <a:off x="1963424" y="3006014"/>
                <a:ext cx="495976" cy="375532"/>
              </a:xfrm>
              <a:custGeom>
                <a:avLst/>
                <a:gdLst>
                  <a:gd name="connsiteX0" fmla="*/ 140999 w 495976"/>
                  <a:gd name="connsiteY0" fmla="*/ 120452 h 375532"/>
                  <a:gd name="connsiteX1" fmla="*/ 495977 w 495976"/>
                  <a:gd name="connsiteY1" fmla="*/ 120452 h 375532"/>
                  <a:gd name="connsiteX2" fmla="*/ 495977 w 495976"/>
                  <a:gd name="connsiteY2" fmla="*/ 85025 h 375532"/>
                  <a:gd name="connsiteX3" fmla="*/ 467635 w 495976"/>
                  <a:gd name="connsiteY3" fmla="*/ 56683 h 375532"/>
                  <a:gd name="connsiteX4" fmla="*/ 255074 w 495976"/>
                  <a:gd name="connsiteY4" fmla="*/ 56683 h 375532"/>
                  <a:gd name="connsiteX5" fmla="*/ 177135 w 495976"/>
                  <a:gd name="connsiteY5" fmla="*/ 4960 h 375532"/>
                  <a:gd name="connsiteX6" fmla="*/ 161547 w 495976"/>
                  <a:gd name="connsiteY6" fmla="*/ 0 h 375532"/>
                  <a:gd name="connsiteX7" fmla="*/ 28342 w 495976"/>
                  <a:gd name="connsiteY7" fmla="*/ 0 h 375532"/>
                  <a:gd name="connsiteX8" fmla="*/ 0 w 495976"/>
                  <a:gd name="connsiteY8" fmla="*/ 28342 h 375532"/>
                  <a:gd name="connsiteX9" fmla="*/ 0 w 495976"/>
                  <a:gd name="connsiteY9" fmla="*/ 375525 h 375532"/>
                  <a:gd name="connsiteX10" fmla="*/ 91401 w 495976"/>
                  <a:gd name="connsiteY10" fmla="*/ 153753 h 375532"/>
                  <a:gd name="connsiteX11" fmla="*/ 140999 w 495976"/>
                  <a:gd name="connsiteY11" fmla="*/ 120452 h 37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976" h="375532">
                    <a:moveTo>
                      <a:pt x="140999" y="120452"/>
                    </a:moveTo>
                    <a:lnTo>
                      <a:pt x="495977" y="120452"/>
                    </a:lnTo>
                    <a:lnTo>
                      <a:pt x="495977" y="85025"/>
                    </a:lnTo>
                    <a:cubicBezTo>
                      <a:pt x="495977" y="69437"/>
                      <a:pt x="483223" y="56683"/>
                      <a:pt x="467635" y="56683"/>
                    </a:cubicBezTo>
                    <a:lnTo>
                      <a:pt x="255074" y="56683"/>
                    </a:lnTo>
                    <a:lnTo>
                      <a:pt x="177135" y="4960"/>
                    </a:lnTo>
                    <a:cubicBezTo>
                      <a:pt x="172175" y="2126"/>
                      <a:pt x="167215" y="0"/>
                      <a:pt x="161547" y="0"/>
                    </a:cubicBezTo>
                    <a:lnTo>
                      <a:pt x="28342" y="0"/>
                    </a:lnTo>
                    <a:cubicBezTo>
                      <a:pt x="12754" y="0"/>
                      <a:pt x="0" y="12754"/>
                      <a:pt x="0" y="28342"/>
                    </a:cubicBezTo>
                    <a:lnTo>
                      <a:pt x="0" y="375525"/>
                    </a:lnTo>
                    <a:cubicBezTo>
                      <a:pt x="0" y="376942"/>
                      <a:pt x="91401" y="153753"/>
                      <a:pt x="91401" y="153753"/>
                    </a:cubicBezTo>
                    <a:cubicBezTo>
                      <a:pt x="99904" y="133914"/>
                      <a:pt x="119034" y="120452"/>
                      <a:pt x="140999" y="120452"/>
                    </a:cubicBezTo>
                    <a:close/>
                  </a:path>
                </a:pathLst>
              </a:custGeom>
              <a:solidFill>
                <a:schemeClr val="accent1"/>
              </a:solidFill>
              <a:ln w="704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3A724F9-F478-4B62-AC75-29CC4441AF8F}"/>
                  </a:ext>
                </a:extLst>
              </p:cNvPr>
              <p:cNvSpPr/>
              <p:nvPr/>
            </p:nvSpPr>
            <p:spPr>
              <a:xfrm>
                <a:off x="1984680" y="3154807"/>
                <a:ext cx="531403" cy="247988"/>
              </a:xfrm>
              <a:custGeom>
                <a:avLst/>
                <a:gdLst>
                  <a:gd name="connsiteX0" fmla="*/ 531404 w 531403"/>
                  <a:gd name="connsiteY0" fmla="*/ 28342 h 247988"/>
                  <a:gd name="connsiteX1" fmla="*/ 505897 w 531403"/>
                  <a:gd name="connsiteY1" fmla="*/ 0 h 247988"/>
                  <a:gd name="connsiteX2" fmla="*/ 119743 w 531403"/>
                  <a:gd name="connsiteY2" fmla="*/ 0 h 247988"/>
                  <a:gd name="connsiteX3" fmla="*/ 95653 w 531403"/>
                  <a:gd name="connsiteY3" fmla="*/ 15588 h 247988"/>
                  <a:gd name="connsiteX4" fmla="*/ 0 w 531403"/>
                  <a:gd name="connsiteY4" fmla="*/ 247988 h 247988"/>
                  <a:gd name="connsiteX5" fmla="*/ 432209 w 531403"/>
                  <a:gd name="connsiteY5" fmla="*/ 247988 h 247988"/>
                  <a:gd name="connsiteX6" fmla="*/ 528570 w 531403"/>
                  <a:gd name="connsiteY6" fmla="*/ 41095 h 247988"/>
                  <a:gd name="connsiteX7" fmla="*/ 531404 w 531403"/>
                  <a:gd name="connsiteY7" fmla="*/ 28342 h 247988"/>
                  <a:gd name="connsiteX8" fmla="*/ 531404 w 531403"/>
                  <a:gd name="connsiteY8" fmla="*/ 28342 h 24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403" h="247988">
                    <a:moveTo>
                      <a:pt x="531404" y="28342"/>
                    </a:moveTo>
                    <a:cubicBezTo>
                      <a:pt x="531404" y="13462"/>
                      <a:pt x="520776" y="1417"/>
                      <a:pt x="505897" y="0"/>
                    </a:cubicBezTo>
                    <a:lnTo>
                      <a:pt x="119743" y="0"/>
                    </a:lnTo>
                    <a:cubicBezTo>
                      <a:pt x="109115" y="0"/>
                      <a:pt x="99904" y="6377"/>
                      <a:pt x="95653" y="15588"/>
                    </a:cubicBezTo>
                    <a:lnTo>
                      <a:pt x="0" y="247988"/>
                    </a:lnTo>
                    <a:lnTo>
                      <a:pt x="432209" y="247988"/>
                    </a:lnTo>
                    <a:lnTo>
                      <a:pt x="528570" y="41095"/>
                    </a:lnTo>
                    <a:cubicBezTo>
                      <a:pt x="530695" y="36844"/>
                      <a:pt x="531404" y="32593"/>
                      <a:pt x="531404" y="28342"/>
                    </a:cubicBezTo>
                    <a:lnTo>
                      <a:pt x="531404" y="28342"/>
                    </a:lnTo>
                    <a:close/>
                  </a:path>
                </a:pathLst>
              </a:custGeom>
              <a:solidFill>
                <a:schemeClr val="accent1"/>
              </a:solidFill>
              <a:ln w="7045" cap="flat">
                <a:noFill/>
                <a:prstDash val="solid"/>
                <a:miter/>
              </a:ln>
            </p:spPr>
            <p:txBody>
              <a:bodyPr rtlCol="0" anchor="ctr"/>
              <a:lstStyle/>
              <a:p>
                <a:endParaRPr lang="en-US"/>
              </a:p>
            </p:txBody>
          </p:sp>
        </p:grpSp>
      </p:grpSp>
      <p:grpSp>
        <p:nvGrpSpPr>
          <p:cNvPr id="16" name="Group 15">
            <a:extLst>
              <a:ext uri="{FF2B5EF4-FFF2-40B4-BE49-F238E27FC236}">
                <a16:creationId xmlns:a16="http://schemas.microsoft.com/office/drawing/2014/main" id="{A29B35D6-CF15-4B49-BB87-53D9BF5A9A69}"/>
              </a:ext>
            </a:extLst>
          </p:cNvPr>
          <p:cNvGrpSpPr/>
          <p:nvPr/>
        </p:nvGrpSpPr>
        <p:grpSpPr>
          <a:xfrm>
            <a:off x="10781873" y="1603465"/>
            <a:ext cx="854710" cy="933144"/>
            <a:chOff x="5794375" y="2101850"/>
            <a:chExt cx="971021" cy="1060128"/>
          </a:xfrm>
        </p:grpSpPr>
        <p:sp>
          <p:nvSpPr>
            <p:cNvPr id="17" name="Graphic 16" descr="Magnifying glass with solid fill">
              <a:extLst>
                <a:ext uri="{FF2B5EF4-FFF2-40B4-BE49-F238E27FC236}">
                  <a16:creationId xmlns:a16="http://schemas.microsoft.com/office/drawing/2014/main" id="{0A114C9A-E65E-4E95-B1D7-5902BC9483B6}"/>
                </a:ext>
              </a:extLst>
            </p:cNvPr>
            <p:cNvSpPr/>
            <p:nvPr/>
          </p:nvSpPr>
          <p:spPr>
            <a:xfrm>
              <a:off x="6013515" y="2409504"/>
              <a:ext cx="751881" cy="752474"/>
            </a:xfrm>
            <a:custGeom>
              <a:avLst/>
              <a:gdLst>
                <a:gd name="connsiteX0" fmla="*/ 732473 w 751881"/>
                <a:gd name="connsiteY0" fmla="*/ 638175 h 752474"/>
                <a:gd name="connsiteX1" fmla="*/ 613410 w 751881"/>
                <a:gd name="connsiteY1" fmla="*/ 519112 h 752474"/>
                <a:gd name="connsiteX2" fmla="*/ 554355 w 751881"/>
                <a:gd name="connsiteY2" fmla="*/ 501015 h 752474"/>
                <a:gd name="connsiteX3" fmla="*/ 512445 w 751881"/>
                <a:gd name="connsiteY3" fmla="*/ 459105 h 752474"/>
                <a:gd name="connsiteX4" fmla="*/ 571500 w 751881"/>
                <a:gd name="connsiteY4" fmla="*/ 285750 h 752474"/>
                <a:gd name="connsiteX5" fmla="*/ 285750 w 751881"/>
                <a:gd name="connsiteY5" fmla="*/ 0 h 752474"/>
                <a:gd name="connsiteX6" fmla="*/ 0 w 751881"/>
                <a:gd name="connsiteY6" fmla="*/ 285750 h 752474"/>
                <a:gd name="connsiteX7" fmla="*/ 285750 w 751881"/>
                <a:gd name="connsiteY7" fmla="*/ 571500 h 752474"/>
                <a:gd name="connsiteX8" fmla="*/ 459105 w 751881"/>
                <a:gd name="connsiteY8" fmla="*/ 512445 h 752474"/>
                <a:gd name="connsiteX9" fmla="*/ 501015 w 751881"/>
                <a:gd name="connsiteY9" fmla="*/ 554355 h 752474"/>
                <a:gd name="connsiteX10" fmla="*/ 519112 w 751881"/>
                <a:gd name="connsiteY10" fmla="*/ 613410 h 752474"/>
                <a:gd name="connsiteX11" fmla="*/ 638175 w 751881"/>
                <a:gd name="connsiteY11" fmla="*/ 732473 h 752474"/>
                <a:gd name="connsiteX12" fmla="*/ 685800 w 751881"/>
                <a:gd name="connsiteY12" fmla="*/ 752475 h 752474"/>
                <a:gd name="connsiteX13" fmla="*/ 733425 w 751881"/>
                <a:gd name="connsiteY13" fmla="*/ 732473 h 752474"/>
                <a:gd name="connsiteX14" fmla="*/ 732473 w 751881"/>
                <a:gd name="connsiteY14" fmla="*/ 638175 h 752474"/>
                <a:gd name="connsiteX15" fmla="*/ 284798 w 751881"/>
                <a:gd name="connsiteY15" fmla="*/ 513398 h 752474"/>
                <a:gd name="connsiteX16" fmla="*/ 56197 w 751881"/>
                <a:gd name="connsiteY16" fmla="*/ 284798 h 752474"/>
                <a:gd name="connsiteX17" fmla="*/ 284798 w 751881"/>
                <a:gd name="connsiteY17" fmla="*/ 56197 h 752474"/>
                <a:gd name="connsiteX18" fmla="*/ 513398 w 751881"/>
                <a:gd name="connsiteY18" fmla="*/ 284798 h 752474"/>
                <a:gd name="connsiteX19" fmla="*/ 284798 w 751881"/>
                <a:gd name="connsiteY19" fmla="*/ 513398 h 75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1881" h="752474">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chemeClr val="accent1"/>
            </a:solidFill>
            <a:ln w="9525" cap="flat">
              <a:noFill/>
              <a:prstDash val="solid"/>
              <a:miter/>
            </a:ln>
          </p:spPr>
          <p:txBody>
            <a:bodyPr rtlCol="0" anchor="ctr"/>
            <a:lstStyle/>
            <a:p>
              <a:endParaRPr lang="en-US"/>
            </a:p>
          </p:txBody>
        </p:sp>
        <p:grpSp>
          <p:nvGrpSpPr>
            <p:cNvPr id="18" name="Content Placeholder 4" descr="List with solid fill">
              <a:extLst>
                <a:ext uri="{FF2B5EF4-FFF2-40B4-BE49-F238E27FC236}">
                  <a16:creationId xmlns:a16="http://schemas.microsoft.com/office/drawing/2014/main" id="{BB26ECC7-725E-4ABC-9E92-6CDDA4309792}"/>
                </a:ext>
              </a:extLst>
            </p:cNvPr>
            <p:cNvGrpSpPr/>
            <p:nvPr/>
          </p:nvGrpSpPr>
          <p:grpSpPr>
            <a:xfrm>
              <a:off x="5794375" y="2101850"/>
              <a:ext cx="590550" cy="762000"/>
              <a:chOff x="5794375" y="2101850"/>
              <a:chExt cx="590550" cy="762000"/>
            </a:xfrm>
            <a:solidFill>
              <a:schemeClr val="accent1"/>
            </a:solidFill>
          </p:grpSpPr>
          <p:sp>
            <p:nvSpPr>
              <p:cNvPr id="19" name="Freeform: Shape 18">
                <a:extLst>
                  <a:ext uri="{FF2B5EF4-FFF2-40B4-BE49-F238E27FC236}">
                    <a16:creationId xmlns:a16="http://schemas.microsoft.com/office/drawing/2014/main" id="{5446DCB9-6DA1-44FC-9D4E-9123D0AD5C9D}"/>
                  </a:ext>
                </a:extLst>
              </p:cNvPr>
              <p:cNvSpPr/>
              <p:nvPr/>
            </p:nvSpPr>
            <p:spPr>
              <a:xfrm>
                <a:off x="5794375" y="2101850"/>
                <a:ext cx="590550" cy="762000"/>
              </a:xfrm>
              <a:custGeom>
                <a:avLst/>
                <a:gdLst>
                  <a:gd name="connsiteX0" fmla="*/ 533400 w 590550"/>
                  <a:gd name="connsiteY0" fmla="*/ 704850 h 762000"/>
                  <a:gd name="connsiteX1" fmla="*/ 57150 w 590550"/>
                  <a:gd name="connsiteY1" fmla="*/ 704850 h 762000"/>
                  <a:gd name="connsiteX2" fmla="*/ 57150 w 590550"/>
                  <a:gd name="connsiteY2" fmla="*/ 57150 h 762000"/>
                  <a:gd name="connsiteX3" fmla="*/ 533400 w 590550"/>
                  <a:gd name="connsiteY3" fmla="*/ 57150 h 762000"/>
                  <a:gd name="connsiteX4" fmla="*/ 533400 w 590550"/>
                  <a:gd name="connsiteY4" fmla="*/ 704850 h 762000"/>
                  <a:gd name="connsiteX5" fmla="*/ 590550 w 590550"/>
                  <a:gd name="connsiteY5" fmla="*/ 0 h 762000"/>
                  <a:gd name="connsiteX6" fmla="*/ 0 w 590550"/>
                  <a:gd name="connsiteY6" fmla="*/ 0 h 762000"/>
                  <a:gd name="connsiteX7" fmla="*/ 0 w 590550"/>
                  <a:gd name="connsiteY7" fmla="*/ 762000 h 762000"/>
                  <a:gd name="connsiteX8" fmla="*/ 590550 w 590550"/>
                  <a:gd name="connsiteY8" fmla="*/ 762000 h 762000"/>
                  <a:gd name="connsiteX9" fmla="*/ 590550 w 590550"/>
                  <a:gd name="connsiteY9"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762000">
                    <a:moveTo>
                      <a:pt x="533400" y="704850"/>
                    </a:moveTo>
                    <a:lnTo>
                      <a:pt x="57150" y="704850"/>
                    </a:lnTo>
                    <a:lnTo>
                      <a:pt x="57150" y="57150"/>
                    </a:lnTo>
                    <a:lnTo>
                      <a:pt x="533400" y="57150"/>
                    </a:lnTo>
                    <a:lnTo>
                      <a:pt x="533400" y="704850"/>
                    </a:lnTo>
                    <a:close/>
                    <a:moveTo>
                      <a:pt x="590550" y="0"/>
                    </a:moveTo>
                    <a:lnTo>
                      <a:pt x="0" y="0"/>
                    </a:lnTo>
                    <a:lnTo>
                      <a:pt x="0" y="762000"/>
                    </a:lnTo>
                    <a:lnTo>
                      <a:pt x="590550" y="762000"/>
                    </a:lnTo>
                    <a:lnTo>
                      <a:pt x="590550" y="0"/>
                    </a:lnTo>
                    <a:close/>
                  </a:path>
                </a:pathLst>
              </a:custGeom>
              <a:solidFill>
                <a:schemeClr val="accent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B62140E-F44A-4080-98EA-C093F0F31679}"/>
                  </a:ext>
                </a:extLst>
              </p:cNvPr>
              <p:cNvSpPr/>
              <p:nvPr/>
            </p:nvSpPr>
            <p:spPr>
              <a:xfrm>
                <a:off x="6184900" y="22161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AD0B3D9-4CCB-486F-AF23-54ED76791510}"/>
                  </a:ext>
                </a:extLst>
              </p:cNvPr>
              <p:cNvSpPr/>
              <p:nvPr/>
            </p:nvSpPr>
            <p:spPr>
              <a:xfrm>
                <a:off x="5918200" y="22352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904257D-A6F8-4169-B013-035DE730F044}"/>
                  </a:ext>
                </a:extLst>
              </p:cNvPr>
              <p:cNvSpPr/>
              <p:nvPr/>
            </p:nvSpPr>
            <p:spPr>
              <a:xfrm>
                <a:off x="6184900" y="23685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1BE9AAF-EF22-4434-A490-736368A9B561}"/>
                  </a:ext>
                </a:extLst>
              </p:cNvPr>
              <p:cNvSpPr/>
              <p:nvPr/>
            </p:nvSpPr>
            <p:spPr>
              <a:xfrm>
                <a:off x="5918200" y="23876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6B3B886-4AB0-4299-9107-965D4F73930D}"/>
                  </a:ext>
                </a:extLst>
              </p:cNvPr>
              <p:cNvSpPr/>
              <p:nvPr/>
            </p:nvSpPr>
            <p:spPr>
              <a:xfrm>
                <a:off x="6184900" y="25209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7219ABF-7411-4BE5-9C59-B93E382636BB}"/>
                  </a:ext>
                </a:extLst>
              </p:cNvPr>
              <p:cNvSpPr/>
              <p:nvPr/>
            </p:nvSpPr>
            <p:spPr>
              <a:xfrm>
                <a:off x="5918200" y="25400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E6004F4-A737-4D07-B114-547ED61BC427}"/>
                  </a:ext>
                </a:extLst>
              </p:cNvPr>
              <p:cNvSpPr/>
              <p:nvPr/>
            </p:nvSpPr>
            <p:spPr>
              <a:xfrm>
                <a:off x="6184900" y="26733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DE9E6D-7254-40E4-A474-42EB85202ED2}"/>
                  </a:ext>
                </a:extLst>
              </p:cNvPr>
              <p:cNvSpPr/>
              <p:nvPr/>
            </p:nvSpPr>
            <p:spPr>
              <a:xfrm>
                <a:off x="5918200" y="26924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grpSp>
      </p:grpSp>
      <p:grpSp>
        <p:nvGrpSpPr>
          <p:cNvPr id="28" name="Group 27">
            <a:extLst>
              <a:ext uri="{FF2B5EF4-FFF2-40B4-BE49-F238E27FC236}">
                <a16:creationId xmlns:a16="http://schemas.microsoft.com/office/drawing/2014/main" id="{EF3CA3F0-C814-4172-A2F6-48976DDB4E0A}"/>
              </a:ext>
            </a:extLst>
          </p:cNvPr>
          <p:cNvGrpSpPr/>
          <p:nvPr/>
        </p:nvGrpSpPr>
        <p:grpSpPr>
          <a:xfrm>
            <a:off x="9023727" y="1603465"/>
            <a:ext cx="701144" cy="814219"/>
            <a:chOff x="4422064" y="4140498"/>
            <a:chExt cx="754893" cy="876636"/>
          </a:xfrm>
        </p:grpSpPr>
        <p:grpSp>
          <p:nvGrpSpPr>
            <p:cNvPr id="29" name="Graphic 6" descr="Document outline">
              <a:extLst>
                <a:ext uri="{FF2B5EF4-FFF2-40B4-BE49-F238E27FC236}">
                  <a16:creationId xmlns:a16="http://schemas.microsoft.com/office/drawing/2014/main" id="{C36F900E-6C54-4F12-BBCE-B02070ABE9B5}"/>
                </a:ext>
              </a:extLst>
            </p:cNvPr>
            <p:cNvGrpSpPr/>
            <p:nvPr/>
          </p:nvGrpSpPr>
          <p:grpSpPr>
            <a:xfrm>
              <a:off x="4422064" y="4140498"/>
              <a:ext cx="341830" cy="455774"/>
              <a:chOff x="4422064" y="4140498"/>
              <a:chExt cx="341830" cy="455774"/>
            </a:xfrm>
            <a:solidFill>
              <a:schemeClr val="accent1"/>
            </a:solidFill>
          </p:grpSpPr>
          <p:sp>
            <p:nvSpPr>
              <p:cNvPr id="33" name="Freeform: Shape 32">
                <a:extLst>
                  <a:ext uri="{FF2B5EF4-FFF2-40B4-BE49-F238E27FC236}">
                    <a16:creationId xmlns:a16="http://schemas.microsoft.com/office/drawing/2014/main" id="{49F7F379-5CAA-4632-983B-3BCC735423FA}"/>
                  </a:ext>
                </a:extLst>
              </p:cNvPr>
              <p:cNvSpPr/>
              <p:nvPr/>
            </p:nvSpPr>
            <p:spPr>
              <a:xfrm>
                <a:off x="4479035" y="433420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FF2F778-8E24-4EDB-B251-7125E9FC5239}"/>
                  </a:ext>
                </a:extLst>
              </p:cNvPr>
              <p:cNvSpPr/>
              <p:nvPr/>
            </p:nvSpPr>
            <p:spPr>
              <a:xfrm>
                <a:off x="4479035" y="4288625"/>
                <a:ext cx="108246" cy="11394"/>
              </a:xfrm>
              <a:custGeom>
                <a:avLst/>
                <a:gdLst>
                  <a:gd name="connsiteX0" fmla="*/ 0 w 108246"/>
                  <a:gd name="connsiteY0" fmla="*/ 0 h 11394"/>
                  <a:gd name="connsiteX1" fmla="*/ 108246 w 108246"/>
                  <a:gd name="connsiteY1" fmla="*/ 0 h 11394"/>
                  <a:gd name="connsiteX2" fmla="*/ 108246 w 108246"/>
                  <a:gd name="connsiteY2" fmla="*/ 11394 h 11394"/>
                  <a:gd name="connsiteX3" fmla="*/ 0 w 108246"/>
                  <a:gd name="connsiteY3" fmla="*/ 11394 h 11394"/>
                </a:gdLst>
                <a:ahLst/>
                <a:cxnLst>
                  <a:cxn ang="0">
                    <a:pos x="connsiteX0" y="connsiteY0"/>
                  </a:cxn>
                  <a:cxn ang="0">
                    <a:pos x="connsiteX1" y="connsiteY1"/>
                  </a:cxn>
                  <a:cxn ang="0">
                    <a:pos x="connsiteX2" y="connsiteY2"/>
                  </a:cxn>
                  <a:cxn ang="0">
                    <a:pos x="connsiteX3" y="connsiteY3"/>
                  </a:cxn>
                </a:cxnLst>
                <a:rect l="l" t="t" r="r" b="b"/>
                <a:pathLst>
                  <a:path w="108246" h="11394">
                    <a:moveTo>
                      <a:pt x="0" y="0"/>
                    </a:moveTo>
                    <a:lnTo>
                      <a:pt x="108246" y="0"/>
                    </a:lnTo>
                    <a:lnTo>
                      <a:pt x="108246"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7DC74EA-7B67-4068-B2A6-8ED68A10B1B8}"/>
                  </a:ext>
                </a:extLst>
              </p:cNvPr>
              <p:cNvSpPr/>
              <p:nvPr/>
            </p:nvSpPr>
            <p:spPr>
              <a:xfrm>
                <a:off x="4479035" y="4379779"/>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F78AB76-E19B-4382-8406-61033D504F63}"/>
                  </a:ext>
                </a:extLst>
              </p:cNvPr>
              <p:cNvSpPr/>
              <p:nvPr/>
            </p:nvSpPr>
            <p:spPr>
              <a:xfrm>
                <a:off x="4479035" y="4425357"/>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9DF3768-347A-4931-85BF-209E5776055B}"/>
                  </a:ext>
                </a:extLst>
              </p:cNvPr>
              <p:cNvSpPr/>
              <p:nvPr/>
            </p:nvSpPr>
            <p:spPr>
              <a:xfrm>
                <a:off x="4479035" y="4470934"/>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18B0C79-3409-4675-B47E-55BF192C89F0}"/>
                  </a:ext>
                </a:extLst>
              </p:cNvPr>
              <p:cNvSpPr/>
              <p:nvPr/>
            </p:nvSpPr>
            <p:spPr>
              <a:xfrm>
                <a:off x="4479035" y="451651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5C271B-5B49-4F1B-8478-1A69B3470AC4}"/>
                  </a:ext>
                </a:extLst>
              </p:cNvPr>
              <p:cNvSpPr/>
              <p:nvPr/>
            </p:nvSpPr>
            <p:spPr>
              <a:xfrm>
                <a:off x="4422064" y="4140498"/>
                <a:ext cx="341830" cy="455774"/>
              </a:xfrm>
              <a:custGeom>
                <a:avLst/>
                <a:gdLst>
                  <a:gd name="connsiteX0" fmla="*/ 0 w 341830"/>
                  <a:gd name="connsiteY0" fmla="*/ 0 h 455774"/>
                  <a:gd name="connsiteX1" fmla="*/ 0 w 341830"/>
                  <a:gd name="connsiteY1" fmla="*/ 455774 h 455774"/>
                  <a:gd name="connsiteX2" fmla="*/ 341831 w 341830"/>
                  <a:gd name="connsiteY2" fmla="*/ 455774 h 455774"/>
                  <a:gd name="connsiteX3" fmla="*/ 341831 w 341830"/>
                  <a:gd name="connsiteY3" fmla="*/ 122979 h 455774"/>
                  <a:gd name="connsiteX4" fmla="*/ 218851 w 341830"/>
                  <a:gd name="connsiteY4" fmla="*/ 0 h 455774"/>
                  <a:gd name="connsiteX5" fmla="*/ 222287 w 341830"/>
                  <a:gd name="connsiteY5" fmla="*/ 19547 h 455774"/>
                  <a:gd name="connsiteX6" fmla="*/ 322284 w 341830"/>
                  <a:gd name="connsiteY6" fmla="*/ 119544 h 455774"/>
                  <a:gd name="connsiteX7" fmla="*/ 322283 w 341830"/>
                  <a:gd name="connsiteY7" fmla="*/ 119624 h 455774"/>
                  <a:gd name="connsiteX8" fmla="*/ 322244 w 341830"/>
                  <a:gd name="connsiteY8" fmla="*/ 119641 h 455774"/>
                  <a:gd name="connsiteX9" fmla="*/ 222190 w 341830"/>
                  <a:gd name="connsiteY9" fmla="*/ 119641 h 455774"/>
                  <a:gd name="connsiteX10" fmla="*/ 222190 w 341830"/>
                  <a:gd name="connsiteY10" fmla="*/ 19587 h 455774"/>
                  <a:gd name="connsiteX11" fmla="*/ 222247 w 341830"/>
                  <a:gd name="connsiteY11" fmla="*/ 19530 h 455774"/>
                  <a:gd name="connsiteX12" fmla="*/ 222287 w 341830"/>
                  <a:gd name="connsiteY12" fmla="*/ 19547 h 455774"/>
                  <a:gd name="connsiteX13" fmla="*/ 11394 w 341830"/>
                  <a:gd name="connsiteY13" fmla="*/ 444380 h 455774"/>
                  <a:gd name="connsiteX14" fmla="*/ 11394 w 341830"/>
                  <a:gd name="connsiteY14" fmla="*/ 11394 h 455774"/>
                  <a:gd name="connsiteX15" fmla="*/ 210796 w 341830"/>
                  <a:gd name="connsiteY15" fmla="*/ 11394 h 455774"/>
                  <a:gd name="connsiteX16" fmla="*/ 210796 w 341830"/>
                  <a:gd name="connsiteY16" fmla="*/ 131035 h 455774"/>
                  <a:gd name="connsiteX17" fmla="*/ 330436 w 341830"/>
                  <a:gd name="connsiteY17" fmla="*/ 131035 h 455774"/>
                  <a:gd name="connsiteX18" fmla="*/ 330436 w 341830"/>
                  <a:gd name="connsiteY18" fmla="*/ 444380 h 45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830" h="455774">
                    <a:moveTo>
                      <a:pt x="0" y="0"/>
                    </a:moveTo>
                    <a:lnTo>
                      <a:pt x="0" y="455774"/>
                    </a:lnTo>
                    <a:lnTo>
                      <a:pt x="341831" y="455774"/>
                    </a:lnTo>
                    <a:lnTo>
                      <a:pt x="341831" y="122979"/>
                    </a:lnTo>
                    <a:lnTo>
                      <a:pt x="218851" y="0"/>
                    </a:lnTo>
                    <a:close/>
                    <a:moveTo>
                      <a:pt x="222287" y="19547"/>
                    </a:moveTo>
                    <a:lnTo>
                      <a:pt x="322284" y="119544"/>
                    </a:lnTo>
                    <a:cubicBezTo>
                      <a:pt x="322306" y="119566"/>
                      <a:pt x="322305" y="119603"/>
                      <a:pt x="322283" y="119624"/>
                    </a:cubicBezTo>
                    <a:cubicBezTo>
                      <a:pt x="322272" y="119634"/>
                      <a:pt x="322259" y="119641"/>
                      <a:pt x="322244" y="119641"/>
                    </a:cubicBezTo>
                    <a:lnTo>
                      <a:pt x="222190" y="119641"/>
                    </a:lnTo>
                    <a:lnTo>
                      <a:pt x="222190" y="19587"/>
                    </a:lnTo>
                    <a:cubicBezTo>
                      <a:pt x="222190" y="19556"/>
                      <a:pt x="222216" y="19530"/>
                      <a:pt x="222247" y="19530"/>
                    </a:cubicBezTo>
                    <a:cubicBezTo>
                      <a:pt x="222262" y="19531"/>
                      <a:pt x="222277" y="19537"/>
                      <a:pt x="222287" y="19547"/>
                    </a:cubicBezTo>
                    <a:close/>
                    <a:moveTo>
                      <a:pt x="11394" y="444380"/>
                    </a:moveTo>
                    <a:lnTo>
                      <a:pt x="11394" y="11394"/>
                    </a:lnTo>
                    <a:lnTo>
                      <a:pt x="210796" y="11394"/>
                    </a:lnTo>
                    <a:lnTo>
                      <a:pt x="210796" y="131035"/>
                    </a:lnTo>
                    <a:lnTo>
                      <a:pt x="330436" y="131035"/>
                    </a:lnTo>
                    <a:lnTo>
                      <a:pt x="330436" y="444380"/>
                    </a:lnTo>
                    <a:close/>
                  </a:path>
                </a:pathLst>
              </a:custGeom>
              <a:solidFill>
                <a:schemeClr val="accent1"/>
              </a:solidFill>
              <a:ln w="5655" cap="flat">
                <a:noFill/>
                <a:prstDash val="solid"/>
                <a:miter/>
              </a:ln>
            </p:spPr>
            <p:txBody>
              <a:bodyPr rtlCol="0" anchor="ctr"/>
              <a:lstStyle/>
              <a:p>
                <a:endParaRPr lang="en-US"/>
              </a:p>
            </p:txBody>
          </p:sp>
        </p:grpSp>
        <p:grpSp>
          <p:nvGrpSpPr>
            <p:cNvPr id="30" name="Graphic 18" descr="Gears with solid fill">
              <a:extLst>
                <a:ext uri="{FF2B5EF4-FFF2-40B4-BE49-F238E27FC236}">
                  <a16:creationId xmlns:a16="http://schemas.microsoft.com/office/drawing/2014/main" id="{09E97D43-DE9E-4684-8ADA-659D955CBE1F}"/>
                </a:ext>
              </a:extLst>
            </p:cNvPr>
            <p:cNvGrpSpPr/>
            <p:nvPr/>
          </p:nvGrpSpPr>
          <p:grpSpPr>
            <a:xfrm>
              <a:off x="4555928" y="4265612"/>
              <a:ext cx="621029" cy="751522"/>
              <a:chOff x="4555928" y="4265612"/>
              <a:chExt cx="621029" cy="751522"/>
            </a:xfrm>
            <a:solidFill>
              <a:schemeClr val="accent1"/>
            </a:solidFill>
          </p:grpSpPr>
          <p:sp>
            <p:nvSpPr>
              <p:cNvPr id="31" name="Freeform: Shape 30">
                <a:extLst>
                  <a:ext uri="{FF2B5EF4-FFF2-40B4-BE49-F238E27FC236}">
                    <a16:creationId xmlns:a16="http://schemas.microsoft.com/office/drawing/2014/main" id="{412F0685-5E14-4356-AD33-B79789A7413E}"/>
                  </a:ext>
                </a:extLst>
              </p:cNvPr>
              <p:cNvSpPr/>
              <p:nvPr/>
            </p:nvSpPr>
            <p:spPr>
              <a:xfrm>
                <a:off x="4771194" y="426561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D5266EE-0465-4918-B4ED-6A5A0C67D267}"/>
                  </a:ext>
                </a:extLst>
              </p:cNvPr>
              <p:cNvSpPr/>
              <p:nvPr/>
            </p:nvSpPr>
            <p:spPr>
              <a:xfrm>
                <a:off x="4555928" y="461232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chemeClr val="accent1"/>
              </a:solidFill>
              <a:ln w="9525" cap="flat">
                <a:noFill/>
                <a:prstDash val="solid"/>
                <a:miter/>
              </a:ln>
            </p:spPr>
            <p:txBody>
              <a:bodyPr rtlCol="0" anchor="ctr"/>
              <a:lstStyle/>
              <a:p>
                <a:endParaRPr lang="en-US"/>
              </a:p>
            </p:txBody>
          </p:sp>
        </p:grpSp>
      </p:grpSp>
      <p:sp>
        <p:nvSpPr>
          <p:cNvPr id="2" name="TextBox 1">
            <a:extLst>
              <a:ext uri="{FF2B5EF4-FFF2-40B4-BE49-F238E27FC236}">
                <a16:creationId xmlns:a16="http://schemas.microsoft.com/office/drawing/2014/main" id="{EBBD2D4C-7108-4E52-BA04-259EBA7812ED}"/>
              </a:ext>
            </a:extLst>
          </p:cNvPr>
          <p:cNvSpPr txBox="1"/>
          <p:nvPr/>
        </p:nvSpPr>
        <p:spPr>
          <a:xfrm>
            <a:off x="123808" y="3771189"/>
            <a:ext cx="2046907" cy="216366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metadata_storage_name</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metadata_author</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content,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normalized_images</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0D3FED37-EDB3-40B2-9C8B-FA935D8F1B0A}"/>
              </a:ext>
            </a:extLst>
          </p:cNvPr>
          <p:cNvSpPr txBox="1"/>
          <p:nvPr/>
        </p:nvSpPr>
        <p:spPr>
          <a:xfrm>
            <a:off x="81186" y="2425600"/>
            <a:ext cx="1951684"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Document cracking and field extraction</a:t>
            </a:r>
          </a:p>
        </p:txBody>
      </p:sp>
      <p:sp>
        <p:nvSpPr>
          <p:cNvPr id="40" name="TextBox 39">
            <a:extLst>
              <a:ext uri="{FF2B5EF4-FFF2-40B4-BE49-F238E27FC236}">
                <a16:creationId xmlns:a16="http://schemas.microsoft.com/office/drawing/2014/main" id="{D53037D6-D6F0-491A-8716-A4DCEC628E30}"/>
              </a:ext>
            </a:extLst>
          </p:cNvPr>
          <p:cNvSpPr txBox="1"/>
          <p:nvPr/>
        </p:nvSpPr>
        <p:spPr>
          <a:xfrm>
            <a:off x="2359921" y="3771189"/>
            <a:ext cx="2046907" cy="216366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metadata_storage_name</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metadata_author</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content,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normalized_images</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language,</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41" name="TextBox 40">
            <a:extLst>
              <a:ext uri="{FF2B5EF4-FFF2-40B4-BE49-F238E27FC236}">
                <a16:creationId xmlns:a16="http://schemas.microsoft.com/office/drawing/2014/main" id="{80410BF7-B8B8-45F6-88B7-AB5D6A1D4BF6}"/>
              </a:ext>
            </a:extLst>
          </p:cNvPr>
          <p:cNvSpPr txBox="1"/>
          <p:nvPr/>
        </p:nvSpPr>
        <p:spPr>
          <a:xfrm>
            <a:off x="4665044" y="3778448"/>
            <a:ext cx="2046907" cy="2649956"/>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metadata_storage_name</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metadata_author</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content,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normalized_images</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{text},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language</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42" name="TextBox 41">
            <a:extLst>
              <a:ext uri="{FF2B5EF4-FFF2-40B4-BE49-F238E27FC236}">
                <a16:creationId xmlns:a16="http://schemas.microsoft.com/office/drawing/2014/main" id="{457CCF03-C294-4D00-96F4-FC5F4954F467}"/>
              </a:ext>
            </a:extLst>
          </p:cNvPr>
          <p:cNvSpPr txBox="1"/>
          <p:nvPr/>
        </p:nvSpPr>
        <p:spPr>
          <a:xfrm>
            <a:off x="7359869" y="3771187"/>
            <a:ext cx="2046907" cy="2893100"/>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metadata_storage_name</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metadata_author</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content,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normalized_images</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{text}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language,</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merged_content</a:t>
            </a:r>
            <a:endPar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endParaRP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43" name="TextBox 42">
            <a:extLst>
              <a:ext uri="{FF2B5EF4-FFF2-40B4-BE49-F238E27FC236}">
                <a16:creationId xmlns:a16="http://schemas.microsoft.com/office/drawing/2014/main" id="{BA0FAD9F-C1B8-424A-8864-86CBC813F968}"/>
              </a:ext>
            </a:extLst>
          </p:cNvPr>
          <p:cNvSpPr txBox="1"/>
          <p:nvPr/>
        </p:nvSpPr>
        <p:spPr>
          <a:xfrm>
            <a:off x="10541647" y="3801979"/>
            <a:ext cx="1560427" cy="1677382"/>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file_name</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metadata_author</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language,</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document_text</a:t>
            </a:r>
            <a:endPar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endParaRP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44" name="Left Brace 43">
            <a:extLst>
              <a:ext uri="{FF2B5EF4-FFF2-40B4-BE49-F238E27FC236}">
                <a16:creationId xmlns:a16="http://schemas.microsoft.com/office/drawing/2014/main" id="{DFF3B0D9-4525-48FE-B1F1-A9B2A9E4925E}"/>
              </a:ext>
            </a:extLst>
          </p:cNvPr>
          <p:cNvSpPr/>
          <p:nvPr/>
        </p:nvSpPr>
        <p:spPr>
          <a:xfrm rot="5400000">
            <a:off x="4965584" y="-153097"/>
            <a:ext cx="201152" cy="5412479"/>
          </a:xfrm>
          <a:prstGeom prst="leftBrace">
            <a:avLst>
              <a:gd name="adj1" fmla="val 8333"/>
              <a:gd name="adj2" fmla="val 6129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271E5C5F-4C09-42DE-864A-E196992B1E73}"/>
              </a:ext>
            </a:extLst>
          </p:cNvPr>
          <p:cNvSpPr txBox="1"/>
          <p:nvPr/>
        </p:nvSpPr>
        <p:spPr>
          <a:xfrm>
            <a:off x="1911279" y="2758253"/>
            <a:ext cx="3051792" cy="843308"/>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Skill 1: Language Detection</a:t>
            </a:r>
          </a:p>
          <a:p>
            <a:pPr marL="285750" indent="-285750">
              <a:lnSpc>
                <a:spcPct val="90000"/>
              </a:lnSpc>
              <a:buFont typeface="Arial" panose="020B0604020202020204" pitchFamily="34" charset="0"/>
              <a:buChar char="•"/>
            </a:pPr>
            <a:r>
              <a:rPr lang="en-US" sz="1100" dirty="0">
                <a:solidFill>
                  <a:schemeClr val="accent2"/>
                </a:solidFill>
              </a:rPr>
              <a:t>input: document/content</a:t>
            </a:r>
          </a:p>
          <a:p>
            <a:pPr marL="285750" indent="-285750">
              <a:lnSpc>
                <a:spcPct val="90000"/>
              </a:lnSpc>
              <a:buFont typeface="Arial" panose="020B0604020202020204" pitchFamily="34" charset="0"/>
              <a:buChar char="•"/>
            </a:pPr>
            <a:r>
              <a:rPr lang="en-US" sz="1100" dirty="0">
                <a:solidFill>
                  <a:schemeClr val="accent2"/>
                </a:solidFill>
              </a:rPr>
              <a:t>output: document/language</a:t>
            </a:r>
          </a:p>
        </p:txBody>
      </p:sp>
      <p:sp>
        <p:nvSpPr>
          <p:cNvPr id="50" name="TextBox 49">
            <a:extLst>
              <a:ext uri="{FF2B5EF4-FFF2-40B4-BE49-F238E27FC236}">
                <a16:creationId xmlns:a16="http://schemas.microsoft.com/office/drawing/2014/main" id="{436EE48C-BFB1-4B51-B19E-79D12996C971}"/>
              </a:ext>
            </a:extLst>
          </p:cNvPr>
          <p:cNvSpPr txBox="1"/>
          <p:nvPr/>
        </p:nvSpPr>
        <p:spPr>
          <a:xfrm>
            <a:off x="4155992" y="2750848"/>
            <a:ext cx="3494453" cy="843308"/>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Skill 2: OCR</a:t>
            </a:r>
            <a:endParaRPr lang="en-US" sz="1100" dirty="0">
              <a:gradFill>
                <a:gsLst>
                  <a:gs pos="2917">
                    <a:schemeClr val="tx1"/>
                  </a:gs>
                  <a:gs pos="30000">
                    <a:schemeClr val="tx1"/>
                  </a:gs>
                </a:gsLst>
                <a:lin ang="5400000" scaled="0"/>
              </a:gradFill>
            </a:endParaRPr>
          </a:p>
          <a:p>
            <a:pPr marL="285750" indent="-285750">
              <a:lnSpc>
                <a:spcPct val="90000"/>
              </a:lnSpc>
              <a:buFont typeface="Arial" panose="020B0604020202020204" pitchFamily="34" charset="0"/>
              <a:buChar char="•"/>
            </a:pPr>
            <a:r>
              <a:rPr lang="en-US" sz="1100" dirty="0">
                <a:solidFill>
                  <a:schemeClr val="accent2"/>
                </a:solidFill>
              </a:rPr>
              <a:t>input: document/</a:t>
            </a:r>
            <a:r>
              <a:rPr lang="en-US" sz="1100" dirty="0" err="1">
                <a:solidFill>
                  <a:schemeClr val="accent2"/>
                </a:solidFill>
              </a:rPr>
              <a:t>normalized_images</a:t>
            </a:r>
            <a:r>
              <a:rPr lang="en-US" sz="1100" dirty="0">
                <a:solidFill>
                  <a:schemeClr val="accent2"/>
                </a:solidFill>
              </a:rPr>
              <a:t>/*</a:t>
            </a:r>
          </a:p>
          <a:p>
            <a:pPr marL="285750" indent="-285750">
              <a:lnSpc>
                <a:spcPct val="90000"/>
              </a:lnSpc>
              <a:buFont typeface="Arial" panose="020B0604020202020204" pitchFamily="34" charset="0"/>
              <a:buChar char="•"/>
            </a:pPr>
            <a:r>
              <a:rPr lang="en-US" sz="1100" dirty="0">
                <a:solidFill>
                  <a:schemeClr val="accent2"/>
                </a:solidFill>
              </a:rPr>
              <a:t>output: document/</a:t>
            </a:r>
            <a:r>
              <a:rPr lang="en-US" sz="1100" dirty="0" err="1">
                <a:solidFill>
                  <a:schemeClr val="accent2"/>
                </a:solidFill>
              </a:rPr>
              <a:t>normalized_images</a:t>
            </a:r>
            <a:r>
              <a:rPr lang="en-US" sz="1100" dirty="0">
                <a:solidFill>
                  <a:schemeClr val="accent2"/>
                </a:solidFill>
              </a:rPr>
              <a:t>/*/text</a:t>
            </a:r>
          </a:p>
        </p:txBody>
      </p:sp>
      <p:sp>
        <p:nvSpPr>
          <p:cNvPr id="51" name="TextBox 50">
            <a:extLst>
              <a:ext uri="{FF2B5EF4-FFF2-40B4-BE49-F238E27FC236}">
                <a16:creationId xmlns:a16="http://schemas.microsoft.com/office/drawing/2014/main" id="{0B711295-52ED-415C-8F99-5C2F2E2F064E}"/>
              </a:ext>
            </a:extLst>
          </p:cNvPr>
          <p:cNvSpPr txBox="1"/>
          <p:nvPr/>
        </p:nvSpPr>
        <p:spPr>
          <a:xfrm>
            <a:off x="7386258" y="2730019"/>
            <a:ext cx="3494453" cy="995657"/>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Skill 3: Merge</a:t>
            </a:r>
          </a:p>
          <a:p>
            <a:pPr marL="285750" indent="-285750">
              <a:lnSpc>
                <a:spcPct val="90000"/>
              </a:lnSpc>
              <a:buFont typeface="Arial" panose="020B0604020202020204" pitchFamily="34" charset="0"/>
              <a:buChar char="•"/>
            </a:pPr>
            <a:r>
              <a:rPr lang="en-US" sz="1100" dirty="0">
                <a:solidFill>
                  <a:schemeClr val="accent2"/>
                </a:solidFill>
              </a:rPr>
              <a:t>input: document/content</a:t>
            </a:r>
          </a:p>
          <a:p>
            <a:pPr marL="285750" indent="-285750">
              <a:lnSpc>
                <a:spcPct val="90000"/>
              </a:lnSpc>
              <a:buFont typeface="Arial" panose="020B0604020202020204" pitchFamily="34" charset="0"/>
              <a:buChar char="•"/>
            </a:pPr>
            <a:r>
              <a:rPr lang="en-US" sz="1100" dirty="0">
                <a:solidFill>
                  <a:schemeClr val="accent2"/>
                </a:solidFill>
              </a:rPr>
              <a:t>input: document/</a:t>
            </a:r>
            <a:r>
              <a:rPr lang="en-US" sz="1100" dirty="0" err="1">
                <a:solidFill>
                  <a:schemeClr val="accent2"/>
                </a:solidFill>
              </a:rPr>
              <a:t>normalized_images</a:t>
            </a:r>
            <a:r>
              <a:rPr lang="en-US" sz="1100" dirty="0">
                <a:solidFill>
                  <a:schemeClr val="accent2"/>
                </a:solidFill>
              </a:rPr>
              <a:t>/*/text</a:t>
            </a:r>
          </a:p>
          <a:p>
            <a:pPr marL="285750" indent="-285750">
              <a:lnSpc>
                <a:spcPct val="90000"/>
              </a:lnSpc>
              <a:buFont typeface="Arial" panose="020B0604020202020204" pitchFamily="34" charset="0"/>
              <a:buChar char="•"/>
            </a:pPr>
            <a:r>
              <a:rPr lang="en-US" sz="1100" dirty="0">
                <a:solidFill>
                  <a:schemeClr val="accent2"/>
                </a:solidFill>
              </a:rPr>
              <a:t>output: document/</a:t>
            </a:r>
            <a:r>
              <a:rPr lang="en-US" sz="1100" dirty="0" err="1">
                <a:solidFill>
                  <a:schemeClr val="accent2"/>
                </a:solidFill>
              </a:rPr>
              <a:t>merged_content</a:t>
            </a:r>
            <a:endParaRPr lang="en-US" sz="1100" dirty="0">
              <a:solidFill>
                <a:schemeClr val="accent2"/>
              </a:solidFill>
            </a:endParaRPr>
          </a:p>
        </p:txBody>
      </p:sp>
      <p:sp>
        <p:nvSpPr>
          <p:cNvPr id="52" name="TextBox 51">
            <a:extLst>
              <a:ext uri="{FF2B5EF4-FFF2-40B4-BE49-F238E27FC236}">
                <a16:creationId xmlns:a16="http://schemas.microsoft.com/office/drawing/2014/main" id="{E5E95B52-380D-4CC2-9440-849891A8C5FB}"/>
              </a:ext>
            </a:extLst>
          </p:cNvPr>
          <p:cNvSpPr txBox="1"/>
          <p:nvPr/>
        </p:nvSpPr>
        <p:spPr>
          <a:xfrm>
            <a:off x="8858908" y="2453847"/>
            <a:ext cx="1121413"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Indexing</a:t>
            </a:r>
          </a:p>
        </p:txBody>
      </p:sp>
      <p:cxnSp>
        <p:nvCxnSpPr>
          <p:cNvPr id="54" name="Straight Arrow Connector 53">
            <a:extLst>
              <a:ext uri="{FF2B5EF4-FFF2-40B4-BE49-F238E27FC236}">
                <a16:creationId xmlns:a16="http://schemas.microsoft.com/office/drawing/2014/main" id="{C9AF49C3-B60B-4707-9401-BA04F3A625D3}"/>
              </a:ext>
            </a:extLst>
          </p:cNvPr>
          <p:cNvCxnSpPr>
            <a:cxnSpLocks/>
          </p:cNvCxnSpPr>
          <p:nvPr/>
        </p:nvCxnSpPr>
        <p:spPr>
          <a:xfrm flipV="1">
            <a:off x="9181280" y="4254449"/>
            <a:ext cx="1571030" cy="912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13AC35C-6442-4BD2-9D36-492802738A1C}"/>
              </a:ext>
            </a:extLst>
          </p:cNvPr>
          <p:cNvCxnSpPr>
            <a:cxnSpLocks/>
          </p:cNvCxnSpPr>
          <p:nvPr/>
        </p:nvCxnSpPr>
        <p:spPr>
          <a:xfrm>
            <a:off x="8783204" y="4522193"/>
            <a:ext cx="1969106" cy="0"/>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70D2C93-143A-4EE0-9E0A-67E2146DEA73}"/>
              </a:ext>
            </a:extLst>
          </p:cNvPr>
          <p:cNvCxnSpPr>
            <a:cxnSpLocks/>
          </p:cNvCxnSpPr>
          <p:nvPr/>
        </p:nvCxnSpPr>
        <p:spPr>
          <a:xfrm flipV="1">
            <a:off x="8231728" y="4793656"/>
            <a:ext cx="2520582" cy="111701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F10071E-9E34-4358-833F-665C1B6710D7}"/>
              </a:ext>
            </a:extLst>
          </p:cNvPr>
          <p:cNvCxnSpPr>
            <a:cxnSpLocks/>
          </p:cNvCxnSpPr>
          <p:nvPr/>
        </p:nvCxnSpPr>
        <p:spPr>
          <a:xfrm flipV="1">
            <a:off x="8697433" y="5019416"/>
            <a:ext cx="2054877" cy="11049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37FB912-F1E7-4088-BCBC-FD40D5DBDBEA}"/>
              </a:ext>
            </a:extLst>
          </p:cNvPr>
          <p:cNvSpPr txBox="1"/>
          <p:nvPr/>
        </p:nvSpPr>
        <p:spPr>
          <a:xfrm>
            <a:off x="9077738" y="4173405"/>
            <a:ext cx="1294265" cy="447815"/>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accent1"/>
                </a:solidFill>
              </a:rPr>
              <a:t>field mappings</a:t>
            </a:r>
          </a:p>
        </p:txBody>
      </p:sp>
      <p:sp>
        <p:nvSpPr>
          <p:cNvPr id="65" name="TextBox 64">
            <a:extLst>
              <a:ext uri="{FF2B5EF4-FFF2-40B4-BE49-F238E27FC236}">
                <a16:creationId xmlns:a16="http://schemas.microsoft.com/office/drawing/2014/main" id="{5B743A2B-3AC4-451E-A111-BC5685228A8C}"/>
              </a:ext>
            </a:extLst>
          </p:cNvPr>
          <p:cNvSpPr txBox="1"/>
          <p:nvPr/>
        </p:nvSpPr>
        <p:spPr>
          <a:xfrm rot="20006769">
            <a:off x="8678451" y="5243017"/>
            <a:ext cx="1755930" cy="447815"/>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accent1"/>
                </a:solidFill>
              </a:rPr>
              <a:t>output field mappings</a:t>
            </a:r>
          </a:p>
        </p:txBody>
      </p:sp>
      <p:sp>
        <p:nvSpPr>
          <p:cNvPr id="66" name="TextBox 65">
            <a:extLst>
              <a:ext uri="{FF2B5EF4-FFF2-40B4-BE49-F238E27FC236}">
                <a16:creationId xmlns:a16="http://schemas.microsoft.com/office/drawing/2014/main" id="{9B3BBC97-E5BA-4054-8759-657EB804C971}"/>
              </a:ext>
            </a:extLst>
          </p:cNvPr>
          <p:cNvSpPr txBox="1"/>
          <p:nvPr/>
        </p:nvSpPr>
        <p:spPr>
          <a:xfrm>
            <a:off x="10541647" y="2447455"/>
            <a:ext cx="135086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Index fields</a:t>
            </a:r>
          </a:p>
        </p:txBody>
      </p:sp>
      <p:sp>
        <p:nvSpPr>
          <p:cNvPr id="67" name="TextBox 66">
            <a:extLst>
              <a:ext uri="{FF2B5EF4-FFF2-40B4-BE49-F238E27FC236}">
                <a16:creationId xmlns:a16="http://schemas.microsoft.com/office/drawing/2014/main" id="{3D9B87FA-B0B4-4242-8F2F-CF805BB78C21}"/>
              </a:ext>
            </a:extLst>
          </p:cNvPr>
          <p:cNvSpPr txBox="1"/>
          <p:nvPr/>
        </p:nvSpPr>
        <p:spPr>
          <a:xfrm>
            <a:off x="3677011" y="2440132"/>
            <a:ext cx="2494523"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Enrichment pipeline</a:t>
            </a:r>
          </a:p>
        </p:txBody>
      </p:sp>
      <p:sp>
        <p:nvSpPr>
          <p:cNvPr id="68" name="Arrow: Down 67">
            <a:extLst>
              <a:ext uri="{FF2B5EF4-FFF2-40B4-BE49-F238E27FC236}">
                <a16:creationId xmlns:a16="http://schemas.microsoft.com/office/drawing/2014/main" id="{2A759198-2D32-4349-BAD9-78D1AD1A20B8}"/>
              </a:ext>
            </a:extLst>
          </p:cNvPr>
          <p:cNvSpPr/>
          <p:nvPr/>
        </p:nvSpPr>
        <p:spPr bwMode="auto">
          <a:xfrm>
            <a:off x="627321" y="3108864"/>
            <a:ext cx="683968" cy="78796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Down 68">
            <a:extLst>
              <a:ext uri="{FF2B5EF4-FFF2-40B4-BE49-F238E27FC236}">
                <a16:creationId xmlns:a16="http://schemas.microsoft.com/office/drawing/2014/main" id="{CBFE5481-B33D-406D-9B7C-DF0908D80710}"/>
              </a:ext>
            </a:extLst>
          </p:cNvPr>
          <p:cNvSpPr/>
          <p:nvPr/>
        </p:nvSpPr>
        <p:spPr bwMode="auto">
          <a:xfrm rot="16200000">
            <a:off x="1731095" y="4439584"/>
            <a:ext cx="683968" cy="632348"/>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Arrow: Down 69">
            <a:extLst>
              <a:ext uri="{FF2B5EF4-FFF2-40B4-BE49-F238E27FC236}">
                <a16:creationId xmlns:a16="http://schemas.microsoft.com/office/drawing/2014/main" id="{58893068-104E-4370-9A74-2911EA7D7188}"/>
              </a:ext>
            </a:extLst>
          </p:cNvPr>
          <p:cNvSpPr/>
          <p:nvPr/>
        </p:nvSpPr>
        <p:spPr bwMode="auto">
          <a:xfrm rot="16200000">
            <a:off x="3949406" y="4410299"/>
            <a:ext cx="683968" cy="632348"/>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Arrow: Down 70">
            <a:extLst>
              <a:ext uri="{FF2B5EF4-FFF2-40B4-BE49-F238E27FC236}">
                <a16:creationId xmlns:a16="http://schemas.microsoft.com/office/drawing/2014/main" id="{1A63BD64-C2FB-4B29-B9A9-65682404C440}"/>
              </a:ext>
            </a:extLst>
          </p:cNvPr>
          <p:cNvSpPr/>
          <p:nvPr/>
        </p:nvSpPr>
        <p:spPr bwMode="auto">
          <a:xfrm rot="16200000">
            <a:off x="6238125" y="4438007"/>
            <a:ext cx="683968" cy="632348"/>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a:extLst>
              <a:ext uri="{FF2B5EF4-FFF2-40B4-BE49-F238E27FC236}">
                <a16:creationId xmlns:a16="http://schemas.microsoft.com/office/drawing/2014/main" id="{07B5FE84-AACF-4310-9B00-41AE874AC591}"/>
              </a:ext>
            </a:extLst>
          </p:cNvPr>
          <p:cNvSpPr txBox="1"/>
          <p:nvPr/>
        </p:nvSpPr>
        <p:spPr>
          <a:xfrm>
            <a:off x="9921637" y="3932537"/>
            <a:ext cx="803746" cy="447815"/>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2"/>
                </a:solidFill>
              </a:rPr>
              <a:t>Explicit</a:t>
            </a:r>
          </a:p>
        </p:txBody>
      </p:sp>
      <p:sp>
        <p:nvSpPr>
          <p:cNvPr id="73" name="TextBox 72">
            <a:extLst>
              <a:ext uri="{FF2B5EF4-FFF2-40B4-BE49-F238E27FC236}">
                <a16:creationId xmlns:a16="http://schemas.microsoft.com/office/drawing/2014/main" id="{6A4F9706-382B-4753-9042-F8CD9603BD91}"/>
              </a:ext>
            </a:extLst>
          </p:cNvPr>
          <p:cNvSpPr txBox="1"/>
          <p:nvPr/>
        </p:nvSpPr>
        <p:spPr>
          <a:xfrm>
            <a:off x="9965611" y="4397313"/>
            <a:ext cx="802143" cy="440890"/>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2"/>
                </a:solidFill>
              </a:rPr>
              <a:t>Implicit</a:t>
            </a:r>
          </a:p>
        </p:txBody>
      </p:sp>
      <p:pic>
        <p:nvPicPr>
          <p:cNvPr id="5" name="Graphic 4">
            <a:extLst>
              <a:ext uri="{FF2B5EF4-FFF2-40B4-BE49-F238E27FC236}">
                <a16:creationId xmlns:a16="http://schemas.microsoft.com/office/drawing/2014/main" id="{0A62FF99-DAC9-43D7-8088-3A35490A79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5385" y="1214603"/>
            <a:ext cx="840002" cy="496167"/>
          </a:xfrm>
          <a:prstGeom prst="rect">
            <a:avLst/>
          </a:prstGeom>
        </p:spPr>
      </p:pic>
      <p:cxnSp>
        <p:nvCxnSpPr>
          <p:cNvPr id="47" name="Straight Arrow Connector 46">
            <a:extLst>
              <a:ext uri="{FF2B5EF4-FFF2-40B4-BE49-F238E27FC236}">
                <a16:creationId xmlns:a16="http://schemas.microsoft.com/office/drawing/2014/main" id="{4F4BD8DF-23FE-4614-A1E2-651472E9F6EC}"/>
              </a:ext>
            </a:extLst>
          </p:cNvPr>
          <p:cNvCxnSpPr>
            <a:stCxn id="6" idx="3"/>
            <a:endCxn id="5" idx="2"/>
          </p:cNvCxnSpPr>
          <p:nvPr/>
        </p:nvCxnSpPr>
        <p:spPr>
          <a:xfrm flipV="1">
            <a:off x="4848501" y="1710770"/>
            <a:ext cx="576885" cy="301482"/>
          </a:xfrm>
          <a:prstGeom prst="bentConnector2">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021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DFCE66-DCD9-42BA-B2DF-ECA37319AECD}"/>
              </a:ext>
            </a:extLst>
          </p:cNvPr>
          <p:cNvSpPr>
            <a:spLocks noGrp="1"/>
          </p:cNvSpPr>
          <p:nvPr>
            <p:ph type="title"/>
          </p:nvPr>
        </p:nvSpPr>
        <p:spPr/>
        <p:txBody>
          <a:bodyPr/>
          <a:lstStyle/>
          <a:p>
            <a:r>
              <a:rPr lang="en-US" dirty="0"/>
              <a:t>DEMO #1</a:t>
            </a:r>
          </a:p>
        </p:txBody>
      </p:sp>
      <p:sp>
        <p:nvSpPr>
          <p:cNvPr id="5" name="Text Placeholder 4">
            <a:extLst>
              <a:ext uri="{FF2B5EF4-FFF2-40B4-BE49-F238E27FC236}">
                <a16:creationId xmlns:a16="http://schemas.microsoft.com/office/drawing/2014/main" id="{2FB1C1A7-487D-48E5-9923-13329B3A688C}"/>
              </a:ext>
            </a:extLst>
          </p:cNvPr>
          <p:cNvSpPr>
            <a:spLocks noGrp="1"/>
          </p:cNvSpPr>
          <p:nvPr>
            <p:ph type="body" sz="quarter" idx="15"/>
          </p:nvPr>
        </p:nvSpPr>
        <p:spPr>
          <a:xfrm>
            <a:off x="442466" y="4350114"/>
            <a:ext cx="5413394" cy="461665"/>
          </a:xfrm>
        </p:spPr>
        <p:txBody>
          <a:bodyPr/>
          <a:lstStyle/>
          <a:p>
            <a:r>
              <a:rPr lang="en-US" dirty="0"/>
              <a:t>Azure Search</a:t>
            </a:r>
          </a:p>
        </p:txBody>
      </p:sp>
    </p:spTree>
    <p:extLst>
      <p:ext uri="{BB962C8B-B14F-4D97-AF65-F5344CB8AC3E}">
        <p14:creationId xmlns:p14="http://schemas.microsoft.com/office/powerpoint/2010/main" val="30974371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1F81-5AB0-4D61-B5AA-06CCB4C77DB5}"/>
              </a:ext>
            </a:extLst>
          </p:cNvPr>
          <p:cNvSpPr>
            <a:spLocks noGrp="1"/>
          </p:cNvSpPr>
          <p:nvPr>
            <p:ph type="title"/>
          </p:nvPr>
        </p:nvSpPr>
        <p:spPr/>
        <p:txBody>
          <a:bodyPr/>
          <a:lstStyle/>
          <a:p>
            <a:r>
              <a:rPr lang="en-US" dirty="0"/>
              <a:t>Lab - Create an Azure Cognitive Search Solution</a:t>
            </a:r>
          </a:p>
        </p:txBody>
      </p:sp>
      <p:sp>
        <p:nvSpPr>
          <p:cNvPr id="6" name="Text Placeholder 3">
            <a:extLst>
              <a:ext uri="{FF2B5EF4-FFF2-40B4-BE49-F238E27FC236}">
                <a16:creationId xmlns:a16="http://schemas.microsoft.com/office/drawing/2014/main" id="{EF45874F-DD75-4BC9-AFF2-C363422E6767}"/>
              </a:ext>
            </a:extLst>
          </p:cNvPr>
          <p:cNvSpPr txBox="1">
            <a:spLocks/>
          </p:cNvSpPr>
          <p:nvPr/>
        </p:nvSpPr>
        <p:spPr>
          <a:xfrm>
            <a:off x="466167"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Create an indexing solution</a:t>
            </a:r>
          </a:p>
        </p:txBody>
      </p:sp>
      <p:grpSp>
        <p:nvGrpSpPr>
          <p:cNvPr id="7" name="Group 6" descr="Icon of three dots and outward pointing chevrons on left and right">
            <a:extLst>
              <a:ext uri="{FF2B5EF4-FFF2-40B4-BE49-F238E27FC236}">
                <a16:creationId xmlns:a16="http://schemas.microsoft.com/office/drawing/2014/main" id="{BC9C7629-69C8-478A-B052-C798B1D6A274}"/>
              </a:ext>
            </a:extLst>
          </p:cNvPr>
          <p:cNvGrpSpPr/>
          <p:nvPr/>
        </p:nvGrpSpPr>
        <p:grpSpPr>
          <a:xfrm>
            <a:off x="5199803" y="3368315"/>
            <a:ext cx="702132" cy="702232"/>
            <a:chOff x="3088645" y="5729498"/>
            <a:chExt cx="648328" cy="648420"/>
          </a:xfrm>
        </p:grpSpPr>
        <p:grpSp>
          <p:nvGrpSpPr>
            <p:cNvPr id="8" name="Group 7">
              <a:extLst>
                <a:ext uri="{FF2B5EF4-FFF2-40B4-BE49-F238E27FC236}">
                  <a16:creationId xmlns:a16="http://schemas.microsoft.com/office/drawing/2014/main" id="{12B8B0B1-9EC7-497E-B323-24958BD4CF62}"/>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0" name="Freeform 5">
                <a:extLst>
                  <a:ext uri="{FF2B5EF4-FFF2-40B4-BE49-F238E27FC236}">
                    <a16:creationId xmlns:a16="http://schemas.microsoft.com/office/drawing/2014/main" id="{144B20A7-8F5E-44FF-86B0-865C17BE100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 name="Freeform 6">
                <a:extLst>
                  <a:ext uri="{FF2B5EF4-FFF2-40B4-BE49-F238E27FC236}">
                    <a16:creationId xmlns:a16="http://schemas.microsoft.com/office/drawing/2014/main" id="{C9D7379B-C339-47A7-AD36-ED9EF5176DE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three dots and outward pointing chevrons on left and right">
              <a:extLst>
                <a:ext uri="{FF2B5EF4-FFF2-40B4-BE49-F238E27FC236}">
                  <a16:creationId xmlns:a16="http://schemas.microsoft.com/office/drawing/2014/main" id="{1A7E2B12-8BBC-4554-A9F9-FF8E1425B8E3}"/>
                </a:ext>
              </a:extLst>
            </p:cNvPr>
            <p:cNvPicPr>
              <a:picLocks noChangeAspect="1"/>
            </p:cNvPicPr>
            <p:nvPr/>
          </p:nvPicPr>
          <p:blipFill>
            <a:blip r:embed="rId2"/>
            <a:stretch>
              <a:fillRect/>
            </a:stretch>
          </p:blipFill>
          <p:spPr>
            <a:xfrm>
              <a:off x="3184209" y="5952822"/>
              <a:ext cx="457200" cy="201773"/>
            </a:xfrm>
            <a:prstGeom prst="rect">
              <a:avLst/>
            </a:prstGeom>
          </p:spPr>
        </p:pic>
      </p:grpSp>
      <p:sp>
        <p:nvSpPr>
          <p:cNvPr id="12" name="Text Placeholder 3">
            <a:extLst>
              <a:ext uri="{FF2B5EF4-FFF2-40B4-BE49-F238E27FC236}">
                <a16:creationId xmlns:a16="http://schemas.microsoft.com/office/drawing/2014/main" id="{83F923F6-06AB-4193-9A44-EA683FA6F72B}"/>
              </a:ext>
            </a:extLst>
          </p:cNvPr>
          <p:cNvSpPr txBox="1">
            <a:spLocks/>
          </p:cNvSpPr>
          <p:nvPr/>
        </p:nvSpPr>
        <p:spPr>
          <a:xfrm>
            <a:off x="6290065"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Modify an indexing solution</a:t>
            </a:r>
          </a:p>
        </p:txBody>
      </p:sp>
      <p:grpSp>
        <p:nvGrpSpPr>
          <p:cNvPr id="13" name="Group 12" descr="Icon of three dots and outward pointing chevrons on left and right">
            <a:extLst>
              <a:ext uri="{FF2B5EF4-FFF2-40B4-BE49-F238E27FC236}">
                <a16:creationId xmlns:a16="http://schemas.microsoft.com/office/drawing/2014/main" id="{3C882095-158C-4C65-90C9-96159CAD0BCD}"/>
              </a:ext>
            </a:extLst>
          </p:cNvPr>
          <p:cNvGrpSpPr/>
          <p:nvPr/>
        </p:nvGrpSpPr>
        <p:grpSpPr>
          <a:xfrm>
            <a:off x="11023701" y="3368315"/>
            <a:ext cx="702132" cy="702232"/>
            <a:chOff x="3088645" y="5729498"/>
            <a:chExt cx="648328" cy="648420"/>
          </a:xfrm>
        </p:grpSpPr>
        <p:grpSp>
          <p:nvGrpSpPr>
            <p:cNvPr id="14" name="Group 13">
              <a:extLst>
                <a:ext uri="{FF2B5EF4-FFF2-40B4-BE49-F238E27FC236}">
                  <a16:creationId xmlns:a16="http://schemas.microsoft.com/office/drawing/2014/main" id="{25192269-A1FF-4B5E-A770-DE30E110B05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6" name="Freeform 5">
                <a:extLst>
                  <a:ext uri="{FF2B5EF4-FFF2-40B4-BE49-F238E27FC236}">
                    <a16:creationId xmlns:a16="http://schemas.microsoft.com/office/drawing/2014/main" id="{B1828DD9-7125-46EE-9310-9C5B1C852EF8}"/>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7" name="Freeform 6">
                <a:extLst>
                  <a:ext uri="{FF2B5EF4-FFF2-40B4-BE49-F238E27FC236}">
                    <a16:creationId xmlns:a16="http://schemas.microsoft.com/office/drawing/2014/main" id="{3CB3194B-5CE9-40B3-B4EA-E7FCDEAA366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5" name="Picture 14" descr="Icon of three dots and outward pointing chevrons on left and right">
              <a:extLst>
                <a:ext uri="{FF2B5EF4-FFF2-40B4-BE49-F238E27FC236}">
                  <a16:creationId xmlns:a16="http://schemas.microsoft.com/office/drawing/2014/main" id="{38C111AE-2BDB-4156-8707-8E0E2AC43B68}"/>
                </a:ext>
              </a:extLst>
            </p:cNvPr>
            <p:cNvPicPr>
              <a:picLocks noChangeAspect="1"/>
            </p:cNvPicPr>
            <p:nvPr/>
          </p:nvPicPr>
          <p:blipFill>
            <a:blip r:embed="rId2"/>
            <a:stretch>
              <a:fillRect/>
            </a:stretch>
          </p:blipFill>
          <p:spPr>
            <a:xfrm>
              <a:off x="3184209" y="5952822"/>
              <a:ext cx="457200" cy="201773"/>
            </a:xfrm>
            <a:prstGeom prst="rect">
              <a:avLst/>
            </a:prstGeom>
          </p:spPr>
        </p:pic>
      </p:grpSp>
      <p:sp>
        <p:nvSpPr>
          <p:cNvPr id="18" name="Text Placeholder 3">
            <a:extLst>
              <a:ext uri="{FF2B5EF4-FFF2-40B4-BE49-F238E27FC236}">
                <a16:creationId xmlns:a16="http://schemas.microsoft.com/office/drawing/2014/main" id="{D7C662E9-C5B8-4C52-AE2A-DBC7725DE423}"/>
              </a:ext>
            </a:extLst>
          </p:cNvPr>
          <p:cNvSpPr txBox="1">
            <a:spLocks/>
          </p:cNvSpPr>
          <p:nvPr/>
        </p:nvSpPr>
        <p:spPr>
          <a:xfrm>
            <a:off x="3378116" y="426240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Query an index from a client application</a:t>
            </a:r>
          </a:p>
        </p:txBody>
      </p:sp>
      <p:grpSp>
        <p:nvGrpSpPr>
          <p:cNvPr id="19" name="Group 18" descr="Icon of three dots and outward pointing chevrons on left and right">
            <a:extLst>
              <a:ext uri="{FF2B5EF4-FFF2-40B4-BE49-F238E27FC236}">
                <a16:creationId xmlns:a16="http://schemas.microsoft.com/office/drawing/2014/main" id="{851B3F3D-DA73-43C4-AC69-1F65CCFC3F8D}"/>
              </a:ext>
            </a:extLst>
          </p:cNvPr>
          <p:cNvGrpSpPr/>
          <p:nvPr/>
        </p:nvGrpSpPr>
        <p:grpSpPr>
          <a:xfrm>
            <a:off x="8111752" y="5566775"/>
            <a:ext cx="702132" cy="702232"/>
            <a:chOff x="3088645" y="5729498"/>
            <a:chExt cx="648328" cy="648420"/>
          </a:xfrm>
        </p:grpSpPr>
        <p:grpSp>
          <p:nvGrpSpPr>
            <p:cNvPr id="20" name="Group 19">
              <a:extLst>
                <a:ext uri="{FF2B5EF4-FFF2-40B4-BE49-F238E27FC236}">
                  <a16:creationId xmlns:a16="http://schemas.microsoft.com/office/drawing/2014/main" id="{D6909BB2-1FDA-4B44-9A41-88D1629067CA}"/>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2" name="Freeform 5">
                <a:extLst>
                  <a:ext uri="{FF2B5EF4-FFF2-40B4-BE49-F238E27FC236}">
                    <a16:creationId xmlns:a16="http://schemas.microsoft.com/office/drawing/2014/main" id="{A3ED18E2-62FC-4801-B317-01608CAB124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195CDAEA-258F-419B-A21E-52DA4038644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1" name="Picture 20" descr="Icon of three dots and outward pointing chevrons on left and right">
              <a:extLst>
                <a:ext uri="{FF2B5EF4-FFF2-40B4-BE49-F238E27FC236}">
                  <a16:creationId xmlns:a16="http://schemas.microsoft.com/office/drawing/2014/main" id="{DDE92CA4-E3D2-4497-A54B-46D47B1C5030}"/>
                </a:ext>
              </a:extLst>
            </p:cNvPr>
            <p:cNvPicPr>
              <a:picLocks noChangeAspect="1"/>
            </p:cNvPicPr>
            <p:nvPr/>
          </p:nvPicPr>
          <p:blipFill>
            <a:blip r:embed="rId2"/>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5036767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a:t>
            </a:r>
            <a:r>
              <a:rPr lang="en-US" sz="3600" dirty="0"/>
              <a:t>Developing Custom Skills for an Enrichment Pipeline</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Props1.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12696</TotalTime>
  <Words>1790</Words>
  <Application>Microsoft Office PowerPoint</Application>
  <PresentationFormat>Widescreen</PresentationFormat>
  <Paragraphs>357</Paragraphs>
  <Slides>23</Slides>
  <Notes>12</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Segoe UI</vt:lpstr>
      <vt:lpstr>Segoe UI Light</vt:lpstr>
      <vt:lpstr>Segoe UI Semibold</vt:lpstr>
      <vt:lpstr>Wingdings</vt:lpstr>
      <vt:lpstr>Microsoft Power Platform Template</vt:lpstr>
      <vt:lpstr>Module 12: Creating a Knowledge Mining Solution</vt:lpstr>
      <vt:lpstr> Module Agenda </vt:lpstr>
      <vt:lpstr>Lesson 1: Implementing an Intelligent Search Solution</vt:lpstr>
      <vt:lpstr>Azure Cognitive Search</vt:lpstr>
      <vt:lpstr>Core Components of a Cognitive Search Solution</vt:lpstr>
      <vt:lpstr>How an Enrichment Pipeline Works</vt:lpstr>
      <vt:lpstr>DEMO #1</vt:lpstr>
      <vt:lpstr>Lab - Create an Azure Cognitive Search Solution</vt:lpstr>
      <vt:lpstr>Lesson 2: Developing Custom Skills for an Enrichment Pipeline</vt:lpstr>
      <vt:lpstr>Introduction to Custom Skills</vt:lpstr>
      <vt:lpstr>Custom Skill Interfaces</vt:lpstr>
      <vt:lpstr>Adding a Custom Skill to a Skillset</vt:lpstr>
      <vt:lpstr>DEMO #2</vt:lpstr>
      <vt:lpstr>Lab – Create a Custom Skill for Azure Cognitive Search</vt:lpstr>
      <vt:lpstr>Lesson 3: Creating a Knowledge Store</vt:lpstr>
      <vt:lpstr>What is a Knowledge Store?</vt:lpstr>
      <vt:lpstr>Using the Shaper Skill for Projections</vt:lpstr>
      <vt:lpstr>Implementing a Knowledge Store</vt:lpstr>
      <vt:lpstr>DEMO #3</vt:lpstr>
      <vt:lpstr>Lab - Create a Knowledge Store with Azure Cognitive Search</vt:lpstr>
      <vt:lpstr>Module Review</vt:lpstr>
      <vt:lpstr>LABs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Alex Ivanov (ATT)</cp:lastModifiedBy>
  <cp:revision>620</cp:revision>
  <dcterms:created xsi:type="dcterms:W3CDTF">2020-04-30T00:33:59Z</dcterms:created>
  <dcterms:modified xsi:type="dcterms:W3CDTF">2021-07-05T16:25:23Z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