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8"/>
  </p:notesMasterIdLst>
  <p:handoutMasterIdLst>
    <p:handoutMasterId r:id="rId29"/>
  </p:handoutMasterIdLst>
  <p:sldIdLst>
    <p:sldId id="1627" r:id="rId5"/>
    <p:sldId id="1778" r:id="rId6"/>
    <p:sldId id="1684" r:id="rId7"/>
    <p:sldId id="3158" r:id="rId8"/>
    <p:sldId id="1861" r:id="rId9"/>
    <p:sldId id="1860" r:id="rId10"/>
    <p:sldId id="3162" r:id="rId11"/>
    <p:sldId id="3161" r:id="rId12"/>
    <p:sldId id="3159" r:id="rId13"/>
    <p:sldId id="3163" r:id="rId14"/>
    <p:sldId id="1873" r:id="rId15"/>
    <p:sldId id="1864" r:id="rId16"/>
    <p:sldId id="1880" r:id="rId17"/>
    <p:sldId id="1867" r:id="rId18"/>
    <p:sldId id="1866" r:id="rId19"/>
    <p:sldId id="1872" r:id="rId20"/>
    <p:sldId id="3164" r:id="rId21"/>
    <p:sldId id="3160" r:id="rId22"/>
    <p:sldId id="3165" r:id="rId23"/>
    <p:sldId id="1801" r:id="rId24"/>
    <p:sldId id="1895" r:id="rId25"/>
    <p:sldId id="3166" r:id="rId26"/>
    <p:sldId id="1790"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4" autoAdjust="0"/>
    <p:restoredTop sz="96370" autoAdjust="0"/>
  </p:normalViewPr>
  <p:slideViewPr>
    <p:cSldViewPr snapToGrid="0">
      <p:cViewPr varScale="1">
        <p:scale>
          <a:sx n="100" d="100"/>
          <a:sy n="100" d="100"/>
        </p:scale>
        <p:origin x="396"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5/26/2021 1:53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5/26/2021 10:16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73726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5/26/2021 10:16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21</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23</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5/26/2021 10:16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9513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5936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5/26/2021 10:16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Responsible Bot Guidelines: https://www.microsoft.com/en-us/research/publication/responsible-bots/</a:t>
            </a:r>
          </a:p>
        </p:txBody>
      </p:sp>
      <p:sp>
        <p:nvSpPr>
          <p:cNvPr id="4" name="Slide Number Placeholder 3"/>
          <p:cNvSpPr>
            <a:spLocks noGrp="1"/>
          </p:cNvSpPr>
          <p:nvPr>
            <p:ph type="sldNum" sz="quarter" idx="5"/>
          </p:nvPr>
        </p:nvSpPr>
        <p:spPr/>
        <p:txBody>
          <a:bodyPr/>
          <a:lstStyle/>
          <a:p>
            <a:fld id="{FE4D2714-C1AE-4538-B816-935DAB85D417}" type="slidenum">
              <a:rPr lang="en-US" smtClean="0"/>
              <a:t>13</a:t>
            </a:fld>
            <a:endParaRPr lang="en-US"/>
          </a:p>
        </p:txBody>
      </p:sp>
    </p:spTree>
    <p:extLst>
      <p:ext uri="{BB962C8B-B14F-4D97-AF65-F5344CB8AC3E}">
        <p14:creationId xmlns:p14="http://schemas.microsoft.com/office/powerpoint/2010/main" val="291672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19815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29.png"/><Relationship Id="rId18" Type="http://schemas.openxmlformats.org/officeDocument/2006/relationships/image" Target="../media/image53.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17" Type="http://schemas.openxmlformats.org/officeDocument/2006/relationships/image" Target="../media/image52.png"/><Relationship Id="rId2" Type="http://schemas.openxmlformats.org/officeDocument/2006/relationships/notesSlide" Target="../notesSlides/notesSlide9.xml"/><Relationship Id="rId16" Type="http://schemas.openxmlformats.org/officeDocument/2006/relationships/image" Target="../media/image51.svg"/><Relationship Id="rId1" Type="http://schemas.openxmlformats.org/officeDocument/2006/relationships/slideLayout" Target="../slideLayouts/slideLayout8.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0.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 Id="rId14" Type="http://schemas.openxmlformats.org/officeDocument/2006/relationships/image" Target="../media/image30.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8.xml"/><Relationship Id="rId5" Type="http://schemas.openxmlformats.org/officeDocument/2006/relationships/image" Target="../media/image55.sv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58.sv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icrosoftLearning/AI-102-AIEngineer/blob/master/Instructions/14-bot-composer.md" TargetMode="External"/><Relationship Id="rId2" Type="http://schemas.openxmlformats.org/officeDocument/2006/relationships/hyperlink" Target="https://github.com/MicrosoftLearning/AI-102-AIEngineer/blob/master/Instructions/13-bot-framework.md"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40"/>
            <a:ext cx="6011449" cy="2173134"/>
          </a:xfrm>
        </p:spPr>
        <p:txBody>
          <a:bodyPr/>
          <a:lstStyle/>
          <a:p>
            <a:r>
              <a:rPr lang="en-US" dirty="0">
                <a:solidFill>
                  <a:schemeClr val="tx1"/>
                </a:solidFill>
              </a:rPr>
              <a:t>Module 7:</a:t>
            </a:r>
            <a:br>
              <a:rPr lang="en-US" dirty="0">
                <a:solidFill>
                  <a:schemeClr val="tx1"/>
                </a:solidFill>
              </a:rPr>
            </a:br>
            <a:r>
              <a:rPr lang="en-US" dirty="0">
                <a:solidFill>
                  <a:schemeClr val="tx1"/>
                </a:solidFill>
              </a:rPr>
              <a:t>Conversational AI and the Azure Bot Service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B09EA-A1FE-4144-8B43-813E9FE15AA5}"/>
              </a:ext>
            </a:extLst>
          </p:cNvPr>
          <p:cNvSpPr>
            <a:spLocks noGrp="1"/>
          </p:cNvSpPr>
          <p:nvPr>
            <p:ph type="title"/>
          </p:nvPr>
        </p:nvSpPr>
        <p:spPr/>
        <p:txBody>
          <a:bodyPr/>
          <a:lstStyle/>
          <a:p>
            <a:r>
              <a:rPr lang="en-US" dirty="0"/>
              <a:t>DEMO #1</a:t>
            </a:r>
          </a:p>
        </p:txBody>
      </p:sp>
      <p:sp>
        <p:nvSpPr>
          <p:cNvPr id="5" name="Text Placeholder 4">
            <a:extLst>
              <a:ext uri="{FF2B5EF4-FFF2-40B4-BE49-F238E27FC236}">
                <a16:creationId xmlns:a16="http://schemas.microsoft.com/office/drawing/2014/main" id="{76B2A913-0518-4448-AA38-771C3F456593}"/>
              </a:ext>
            </a:extLst>
          </p:cNvPr>
          <p:cNvSpPr>
            <a:spLocks noGrp="1"/>
          </p:cNvSpPr>
          <p:nvPr>
            <p:ph type="body" sz="quarter" idx="15"/>
          </p:nvPr>
        </p:nvSpPr>
        <p:spPr>
          <a:xfrm>
            <a:off x="442466" y="4350114"/>
            <a:ext cx="5413394" cy="461665"/>
          </a:xfrm>
        </p:spPr>
        <p:txBody>
          <a:bodyPr/>
          <a:lstStyle/>
          <a:p>
            <a:r>
              <a:rPr lang="en-US" dirty="0"/>
              <a:t>Create a Bot from Azure Portal</a:t>
            </a:r>
          </a:p>
        </p:txBody>
      </p:sp>
    </p:spTree>
    <p:extLst>
      <p:ext uri="{BB962C8B-B14F-4D97-AF65-F5344CB8AC3E}">
        <p14:creationId xmlns:p14="http://schemas.microsoft.com/office/powerpoint/2010/main" val="40213066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Create a Bot with the Bot Framework SDK</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Create a Bot</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48047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t>
            </a:r>
            <a:r>
              <a:rPr lang="en-US" sz="3600" dirty="0"/>
              <a:t>Implementing a Bot</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E810-AA8A-4C58-AD24-9A367E510FC3}"/>
              </a:ext>
            </a:extLst>
          </p:cNvPr>
          <p:cNvSpPr>
            <a:spLocks noGrp="1"/>
          </p:cNvSpPr>
          <p:nvPr>
            <p:ph type="title"/>
          </p:nvPr>
        </p:nvSpPr>
        <p:spPr/>
        <p:txBody>
          <a:bodyPr/>
          <a:lstStyle/>
          <a:p>
            <a:r>
              <a:rPr lang="en-US" dirty="0"/>
              <a:t>Bot Design Principles</a:t>
            </a:r>
          </a:p>
        </p:txBody>
      </p:sp>
      <p:sp>
        <p:nvSpPr>
          <p:cNvPr id="10" name="TextBox 9">
            <a:extLst>
              <a:ext uri="{FF2B5EF4-FFF2-40B4-BE49-F238E27FC236}">
                <a16:creationId xmlns:a16="http://schemas.microsoft.com/office/drawing/2014/main" id="{90E78E15-E729-456F-82AD-F242937B74BA}"/>
              </a:ext>
            </a:extLst>
          </p:cNvPr>
          <p:cNvSpPr txBox="1"/>
          <p:nvPr/>
        </p:nvSpPr>
        <p:spPr>
          <a:xfrm>
            <a:off x="564387" y="1537452"/>
            <a:ext cx="5233852" cy="3353162"/>
          </a:xfrm>
          <a:prstGeom prst="rect">
            <a:avLst/>
          </a:prstGeom>
          <a:noFill/>
        </p:spPr>
        <p:txBody>
          <a:bodyPr wrap="square" lIns="0" tIns="0" rIns="0" bIns="0">
            <a:spAutoFit/>
          </a:bodyPr>
          <a:lstStyle/>
          <a:p>
            <a:r>
              <a:rPr lang="en-US" sz="2353" dirty="0">
                <a:latin typeface="+mj-lt"/>
              </a:rPr>
              <a:t>Factors influencing a bot's success:</a:t>
            </a:r>
          </a:p>
          <a:p>
            <a:pPr marL="0" lvl="1">
              <a:spcBef>
                <a:spcPts val="490"/>
              </a:spcBef>
              <a:spcAft>
                <a:spcPts val="490"/>
              </a:spcAft>
            </a:pPr>
            <a:r>
              <a:rPr lang="en-US" sz="1961" dirty="0"/>
              <a:t>Is the bot discoverable? </a:t>
            </a:r>
          </a:p>
          <a:p>
            <a:pPr marL="0" lvl="1">
              <a:spcBef>
                <a:spcPts val="490"/>
              </a:spcBef>
              <a:spcAft>
                <a:spcPts val="490"/>
              </a:spcAft>
            </a:pPr>
            <a:r>
              <a:rPr lang="en-US" sz="1961" dirty="0"/>
              <a:t>Is the bot intuitive and easy to use?</a:t>
            </a:r>
          </a:p>
          <a:p>
            <a:pPr marL="0" lvl="1">
              <a:spcBef>
                <a:spcPts val="490"/>
              </a:spcBef>
              <a:spcAft>
                <a:spcPts val="490"/>
              </a:spcAft>
            </a:pPr>
            <a:r>
              <a:rPr lang="en-US" sz="1961" dirty="0"/>
              <a:t>Is the bot available on the devices and platforms that users care about?</a:t>
            </a:r>
          </a:p>
          <a:p>
            <a:pPr marL="0" lvl="1">
              <a:spcBef>
                <a:spcPts val="490"/>
              </a:spcBef>
              <a:spcAft>
                <a:spcPts val="490"/>
              </a:spcAft>
            </a:pPr>
            <a:r>
              <a:rPr lang="en-US" sz="1961" dirty="0"/>
              <a:t>Can users solve their problems with minimal use and bot interaction?</a:t>
            </a:r>
          </a:p>
          <a:p>
            <a:pPr marL="0" lvl="1">
              <a:spcBef>
                <a:spcPts val="490"/>
              </a:spcBef>
              <a:spcAft>
                <a:spcPts val="490"/>
              </a:spcAft>
            </a:pPr>
            <a:r>
              <a:rPr lang="en-US" sz="1961" dirty="0"/>
              <a:t>Does the bot solve the user issues better than alternative experiences?</a:t>
            </a:r>
          </a:p>
        </p:txBody>
      </p:sp>
      <p:cxnSp>
        <p:nvCxnSpPr>
          <p:cNvPr id="12" name="Straight Connector 11">
            <a:extLst>
              <a:ext uri="{FF2B5EF4-FFF2-40B4-BE49-F238E27FC236}">
                <a16:creationId xmlns:a16="http://schemas.microsoft.com/office/drawing/2014/main" id="{60F76DAA-E235-4530-8B48-6D968F03CCDD}"/>
              </a:ext>
              <a:ext uri="{C183D7F6-B498-43B3-948B-1728B52AA6E4}">
                <adec:decorative xmlns:adec="http://schemas.microsoft.com/office/drawing/2017/decorative" val="1"/>
              </a:ext>
            </a:extLst>
          </p:cNvPr>
          <p:cNvCxnSpPr>
            <a:cxnSpLocks/>
          </p:cNvCxnSpPr>
          <p:nvPr/>
        </p:nvCxnSpPr>
        <p:spPr>
          <a:xfrm>
            <a:off x="1454199" y="5260709"/>
            <a:ext cx="101437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044FAC15-286F-4734-A5EC-C9A8F33B3EED}"/>
              </a:ext>
            </a:extLst>
          </p:cNvPr>
          <p:cNvSpPr txBox="1">
            <a:spLocks/>
          </p:cNvSpPr>
          <p:nvPr/>
        </p:nvSpPr>
        <p:spPr>
          <a:xfrm>
            <a:off x="6526059" y="1556043"/>
            <a:ext cx="5233852" cy="201792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spc="0" dirty="0">
                <a:solidFill>
                  <a:schemeClr val="tx1"/>
                </a:solidFill>
              </a:rPr>
              <a:t>Factors that do not guarantee success:</a:t>
            </a:r>
          </a:p>
          <a:p>
            <a:pPr lvl="1">
              <a:spcBef>
                <a:spcPts val="490"/>
              </a:spcBef>
              <a:spcAft>
                <a:spcPts val="490"/>
              </a:spcAft>
            </a:pPr>
            <a:r>
              <a:rPr lang="en-US" sz="1961" dirty="0">
                <a:solidFill>
                  <a:schemeClr val="tx1"/>
                </a:solidFill>
              </a:rPr>
              <a:t>How ‘smart’ the bot is</a:t>
            </a:r>
          </a:p>
          <a:p>
            <a:pPr lvl="1">
              <a:spcBef>
                <a:spcPts val="490"/>
              </a:spcBef>
              <a:spcAft>
                <a:spcPts val="490"/>
              </a:spcAft>
            </a:pPr>
            <a:r>
              <a:rPr lang="en-US" sz="1961" dirty="0">
                <a:solidFill>
                  <a:schemeClr val="tx1"/>
                </a:solidFill>
              </a:rPr>
              <a:t>How complex the bot's AI integration is</a:t>
            </a:r>
          </a:p>
          <a:p>
            <a:pPr lvl="1">
              <a:spcBef>
                <a:spcPts val="490"/>
              </a:spcBef>
              <a:spcAft>
                <a:spcPts val="490"/>
              </a:spcAft>
            </a:pPr>
            <a:r>
              <a:rPr lang="en-US" sz="1961" dirty="0">
                <a:solidFill>
                  <a:schemeClr val="tx1"/>
                </a:solidFill>
              </a:rPr>
              <a:t>Depth of natural language support</a:t>
            </a:r>
          </a:p>
          <a:p>
            <a:pPr lvl="1">
              <a:spcBef>
                <a:spcPts val="490"/>
              </a:spcBef>
              <a:spcAft>
                <a:spcPts val="490"/>
              </a:spcAft>
            </a:pPr>
            <a:r>
              <a:rPr lang="en-US" sz="1961" dirty="0">
                <a:solidFill>
                  <a:schemeClr val="tx1"/>
                </a:solidFill>
              </a:rPr>
              <a:t>Speech capabilities</a:t>
            </a:r>
          </a:p>
        </p:txBody>
      </p:sp>
      <p:sp>
        <p:nvSpPr>
          <p:cNvPr id="23" name="TextBox 22">
            <a:extLst>
              <a:ext uri="{FF2B5EF4-FFF2-40B4-BE49-F238E27FC236}">
                <a16:creationId xmlns:a16="http://schemas.microsoft.com/office/drawing/2014/main" id="{0FA25197-F815-4F7C-86AA-9E92D6F7EA60}"/>
              </a:ext>
            </a:extLst>
          </p:cNvPr>
          <p:cNvSpPr txBox="1"/>
          <p:nvPr/>
        </p:nvSpPr>
        <p:spPr>
          <a:xfrm>
            <a:off x="2456143" y="5475135"/>
            <a:ext cx="8139830" cy="727956"/>
          </a:xfrm>
          <a:prstGeom prst="rect">
            <a:avLst/>
          </a:prstGeom>
          <a:noFill/>
        </p:spPr>
        <p:txBody>
          <a:bodyPr wrap="square" lIns="0" tIns="0" rIns="0" bIns="0">
            <a:spAutoFit/>
          </a:bodyPr>
          <a:lstStyle/>
          <a:p>
            <a:r>
              <a:rPr lang="en-US" sz="2353" dirty="0">
                <a:latin typeface="+mj-lt"/>
              </a:rPr>
              <a:t>Guidelines for responsible bot development:</a:t>
            </a:r>
          </a:p>
          <a:p>
            <a:pPr marL="0" lvl="1">
              <a:spcBef>
                <a:spcPts val="490"/>
              </a:spcBef>
              <a:spcAft>
                <a:spcPts val="490"/>
              </a:spcAft>
            </a:pPr>
            <a:r>
              <a:rPr lang="en-US" sz="1961" dirty="0"/>
              <a:t>https://www.microsoft.com/research/publication/responsible-bots</a:t>
            </a:r>
          </a:p>
        </p:txBody>
      </p:sp>
    </p:spTree>
    <p:extLst>
      <p:ext uri="{BB962C8B-B14F-4D97-AF65-F5344CB8AC3E}">
        <p14:creationId xmlns:p14="http://schemas.microsoft.com/office/powerpoint/2010/main" val="9645117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Designing Conversation Flow</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419100" y="1456897"/>
            <a:ext cx="11340811" cy="553998"/>
          </a:xfrm>
        </p:spPr>
        <p:txBody>
          <a:bodyPr/>
          <a:lstStyle/>
          <a:p>
            <a:r>
              <a:rPr lang="en-US" dirty="0"/>
              <a:t>Use </a:t>
            </a:r>
            <a:r>
              <a:rPr lang="en-US" i="1" dirty="0"/>
              <a:t>dialogs</a:t>
            </a:r>
            <a:r>
              <a:rPr lang="en-US" dirty="0"/>
              <a:t> to implement conversation flow</a:t>
            </a:r>
          </a:p>
        </p:txBody>
      </p:sp>
      <p:sp>
        <p:nvSpPr>
          <p:cNvPr id="4" name="Rectangle 3">
            <a:extLst>
              <a:ext uri="{FF2B5EF4-FFF2-40B4-BE49-F238E27FC236}">
                <a16:creationId xmlns:a16="http://schemas.microsoft.com/office/drawing/2014/main" id="{049894CC-4EF9-4AA7-9B20-212EA2B24B20}"/>
              </a:ext>
            </a:extLst>
          </p:cNvPr>
          <p:cNvSpPr/>
          <p:nvPr/>
        </p:nvSpPr>
        <p:spPr bwMode="auto">
          <a:xfrm>
            <a:off x="418643" y="2179229"/>
            <a:ext cx="5493018" cy="416162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20C9C380-69C0-41B3-92BF-871041144C14}"/>
              </a:ext>
            </a:extLst>
          </p:cNvPr>
          <p:cNvSpPr/>
          <p:nvPr/>
        </p:nvSpPr>
        <p:spPr bwMode="auto">
          <a:xfrm>
            <a:off x="6280340" y="2179229"/>
            <a:ext cx="5479571" cy="416162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9AC46321-F5E0-4F68-9605-AB71F333DB17}"/>
              </a:ext>
            </a:extLst>
          </p:cNvPr>
          <p:cNvSpPr txBox="1"/>
          <p:nvPr/>
        </p:nvSpPr>
        <p:spPr>
          <a:xfrm>
            <a:off x="432089" y="2192953"/>
            <a:ext cx="414010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Application</a:t>
            </a:r>
          </a:p>
        </p:txBody>
      </p:sp>
      <p:sp>
        <p:nvSpPr>
          <p:cNvPr id="11" name="TextBox 10">
            <a:extLst>
              <a:ext uri="{FF2B5EF4-FFF2-40B4-BE49-F238E27FC236}">
                <a16:creationId xmlns:a16="http://schemas.microsoft.com/office/drawing/2014/main" id="{9845EF50-0323-46BA-A6A8-7B1647ED9089}"/>
              </a:ext>
            </a:extLst>
          </p:cNvPr>
          <p:cNvSpPr txBox="1"/>
          <p:nvPr/>
        </p:nvSpPr>
        <p:spPr>
          <a:xfrm>
            <a:off x="468454" y="2627163"/>
            <a:ext cx="5393395"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Process based on sequence of "screens"</a:t>
            </a:r>
          </a:p>
        </p:txBody>
      </p:sp>
      <p:sp>
        <p:nvSpPr>
          <p:cNvPr id="16" name="TextBox 15">
            <a:extLst>
              <a:ext uri="{FF2B5EF4-FFF2-40B4-BE49-F238E27FC236}">
                <a16:creationId xmlns:a16="http://schemas.microsoft.com/office/drawing/2014/main" id="{F4C3B626-55AE-4DF5-8B2B-59AC1D969D4C}"/>
              </a:ext>
            </a:extLst>
          </p:cNvPr>
          <p:cNvSpPr txBox="1"/>
          <p:nvPr/>
        </p:nvSpPr>
        <p:spPr>
          <a:xfrm>
            <a:off x="4139199" y="5851485"/>
            <a:ext cx="2292203" cy="489365"/>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Place Order </a:t>
            </a:r>
            <a:r>
              <a:rPr lang="en-US" sz="1400" dirty="0">
                <a:gradFill>
                  <a:gsLst>
                    <a:gs pos="2917">
                      <a:schemeClr val="tx1"/>
                    </a:gs>
                    <a:gs pos="30000">
                      <a:schemeClr val="tx1"/>
                    </a:gs>
                  </a:gsLst>
                  <a:lin ang="5400000" scaled="0"/>
                </a:gradFill>
              </a:rPr>
              <a:t>screen</a:t>
            </a:r>
          </a:p>
        </p:txBody>
      </p:sp>
      <p:grpSp>
        <p:nvGrpSpPr>
          <p:cNvPr id="63" name="Group 62">
            <a:extLst>
              <a:ext uri="{FF2B5EF4-FFF2-40B4-BE49-F238E27FC236}">
                <a16:creationId xmlns:a16="http://schemas.microsoft.com/office/drawing/2014/main" id="{7D3FEB24-D3FB-472C-83AD-6674BC719698}"/>
              </a:ext>
            </a:extLst>
          </p:cNvPr>
          <p:cNvGrpSpPr/>
          <p:nvPr/>
        </p:nvGrpSpPr>
        <p:grpSpPr>
          <a:xfrm>
            <a:off x="741014" y="2962155"/>
            <a:ext cx="4911551" cy="3206167"/>
            <a:chOff x="741014" y="2962155"/>
            <a:chExt cx="4911551" cy="3206167"/>
          </a:xfrm>
        </p:grpSpPr>
        <p:pic>
          <p:nvPicPr>
            <p:cNvPr id="9" name="Graphic 8" descr="Browser window with solid fill">
              <a:extLst>
                <a:ext uri="{FF2B5EF4-FFF2-40B4-BE49-F238E27FC236}">
                  <a16:creationId xmlns:a16="http://schemas.microsoft.com/office/drawing/2014/main" id="{88FFDBEF-7DDD-4C1E-8B75-0F98ECEB80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014" y="2962155"/>
              <a:ext cx="1343364" cy="1343364"/>
            </a:xfrm>
            <a:prstGeom prst="rect">
              <a:avLst/>
            </a:prstGeom>
          </p:spPr>
        </p:pic>
        <p:sp>
          <p:nvSpPr>
            <p:cNvPr id="12" name="TextBox 11">
              <a:extLst>
                <a:ext uri="{FF2B5EF4-FFF2-40B4-BE49-F238E27FC236}">
                  <a16:creationId xmlns:a16="http://schemas.microsoft.com/office/drawing/2014/main" id="{B4328A8D-6297-4545-816E-42EA4B4701EB}"/>
                </a:ext>
              </a:extLst>
            </p:cNvPr>
            <p:cNvSpPr txBox="1"/>
            <p:nvPr/>
          </p:nvSpPr>
          <p:spPr>
            <a:xfrm>
              <a:off x="754074" y="3984996"/>
              <a:ext cx="1322350"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Main</a:t>
              </a:r>
              <a:r>
                <a:rPr lang="en-US" sz="1400" dirty="0">
                  <a:gradFill>
                    <a:gsLst>
                      <a:gs pos="2917">
                        <a:schemeClr val="tx1"/>
                      </a:gs>
                      <a:gs pos="30000">
                        <a:schemeClr val="tx1"/>
                      </a:gs>
                    </a:gsLst>
                    <a:lin ang="5400000" scaled="0"/>
                  </a:gradFill>
                </a:rPr>
                <a:t> screen</a:t>
              </a:r>
            </a:p>
          </p:txBody>
        </p:sp>
        <p:pic>
          <p:nvPicPr>
            <p:cNvPr id="13" name="Graphic 12" descr="Browser window with solid fill">
              <a:extLst>
                <a:ext uri="{FF2B5EF4-FFF2-40B4-BE49-F238E27FC236}">
                  <a16:creationId xmlns:a16="http://schemas.microsoft.com/office/drawing/2014/main" id="{D64CD3FF-9057-4468-8B33-2E07D782A7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2284" y="3825072"/>
              <a:ext cx="1343364" cy="1343364"/>
            </a:xfrm>
            <a:prstGeom prst="rect">
              <a:avLst/>
            </a:prstGeom>
          </p:spPr>
        </p:pic>
        <p:sp>
          <p:nvSpPr>
            <p:cNvPr id="14" name="TextBox 13">
              <a:extLst>
                <a:ext uri="{FF2B5EF4-FFF2-40B4-BE49-F238E27FC236}">
                  <a16:creationId xmlns:a16="http://schemas.microsoft.com/office/drawing/2014/main" id="{653A2DAC-8C27-40ED-8525-C5F0D272C0E5}"/>
                </a:ext>
              </a:extLst>
            </p:cNvPr>
            <p:cNvSpPr txBox="1"/>
            <p:nvPr/>
          </p:nvSpPr>
          <p:spPr>
            <a:xfrm>
              <a:off x="2253900" y="4847405"/>
              <a:ext cx="1885299" cy="489365"/>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Select Pizza </a:t>
              </a:r>
              <a:r>
                <a:rPr lang="en-US" sz="1400" dirty="0">
                  <a:gradFill>
                    <a:gsLst>
                      <a:gs pos="2917">
                        <a:schemeClr val="tx1"/>
                      </a:gs>
                      <a:gs pos="30000">
                        <a:schemeClr val="tx1"/>
                      </a:gs>
                    </a:gsLst>
                    <a:lin ang="5400000" scaled="0"/>
                  </a:gradFill>
                </a:rPr>
                <a:t>screen</a:t>
              </a:r>
            </a:p>
          </p:txBody>
        </p:sp>
        <p:pic>
          <p:nvPicPr>
            <p:cNvPr id="15" name="Graphic 14" descr="Browser window with solid fill">
              <a:extLst>
                <a:ext uri="{FF2B5EF4-FFF2-40B4-BE49-F238E27FC236}">
                  <a16:creationId xmlns:a16="http://schemas.microsoft.com/office/drawing/2014/main" id="{2C92FC8F-9B1F-4098-9048-E837289960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9201" y="4824958"/>
              <a:ext cx="1343364" cy="1343364"/>
            </a:xfrm>
            <a:prstGeom prst="rect">
              <a:avLst/>
            </a:prstGeom>
          </p:spPr>
        </p:pic>
        <p:cxnSp>
          <p:nvCxnSpPr>
            <p:cNvPr id="18" name="Straight Arrow Connector 17">
              <a:extLst>
                <a:ext uri="{FF2B5EF4-FFF2-40B4-BE49-F238E27FC236}">
                  <a16:creationId xmlns:a16="http://schemas.microsoft.com/office/drawing/2014/main" id="{89E3DF20-BBD2-4225-A79F-37C8230DE55C}"/>
                </a:ext>
              </a:extLst>
            </p:cNvPr>
            <p:cNvCxnSpPr>
              <a:cxnSpLocks/>
              <a:stCxn id="9" idx="3"/>
              <a:endCxn id="13" idx="1"/>
            </p:cNvCxnSpPr>
            <p:nvPr/>
          </p:nvCxnSpPr>
          <p:spPr>
            <a:xfrm>
              <a:off x="2084378" y="3633837"/>
              <a:ext cx="407906" cy="862917"/>
            </a:xfrm>
            <a:prstGeom prst="bentConnector3">
              <a:avLst>
                <a:gd name="adj1" fmla="val 3255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17">
              <a:extLst>
                <a:ext uri="{FF2B5EF4-FFF2-40B4-BE49-F238E27FC236}">
                  <a16:creationId xmlns:a16="http://schemas.microsoft.com/office/drawing/2014/main" id="{CCE8F07F-F959-4C61-BA09-9D56B14AFED7}"/>
                </a:ext>
              </a:extLst>
            </p:cNvPr>
            <p:cNvCxnSpPr>
              <a:cxnSpLocks/>
              <a:stCxn id="13" idx="3"/>
              <a:endCxn id="15" idx="1"/>
            </p:cNvCxnSpPr>
            <p:nvPr/>
          </p:nvCxnSpPr>
          <p:spPr>
            <a:xfrm>
              <a:off x="3835648" y="4496754"/>
              <a:ext cx="473553" cy="999886"/>
            </a:xfrm>
            <a:prstGeom prst="bentConnector3">
              <a:avLst>
                <a:gd name="adj1" fmla="val 4075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31" name="Graphic 30" descr="Shopping cart with solid fill">
              <a:extLst>
                <a:ext uri="{FF2B5EF4-FFF2-40B4-BE49-F238E27FC236}">
                  <a16:creationId xmlns:a16="http://schemas.microsoft.com/office/drawing/2014/main" id="{49F5DB63-94A8-444E-AA53-4801E311DF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3619" y="5334430"/>
              <a:ext cx="509995" cy="509995"/>
            </a:xfrm>
            <a:prstGeom prst="rect">
              <a:avLst/>
            </a:prstGeom>
          </p:spPr>
        </p:pic>
        <p:pic>
          <p:nvPicPr>
            <p:cNvPr id="33" name="Graphic 32" descr="Whole pizza with solid fill">
              <a:extLst>
                <a:ext uri="{FF2B5EF4-FFF2-40B4-BE49-F238E27FC236}">
                  <a16:creationId xmlns:a16="http://schemas.microsoft.com/office/drawing/2014/main" id="{5FE85540-8B5B-4BBC-A82C-08252C4223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979" y="4330390"/>
              <a:ext cx="473553" cy="473553"/>
            </a:xfrm>
            <a:prstGeom prst="rect">
              <a:avLst/>
            </a:prstGeom>
          </p:spPr>
        </p:pic>
        <p:pic>
          <p:nvPicPr>
            <p:cNvPr id="35" name="Graphic 34" descr="Home with solid fill">
              <a:extLst>
                <a:ext uri="{FF2B5EF4-FFF2-40B4-BE49-F238E27FC236}">
                  <a16:creationId xmlns:a16="http://schemas.microsoft.com/office/drawing/2014/main" id="{1A132799-8C78-4DB8-9F21-C91A062835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40117" y="3404428"/>
              <a:ext cx="545158" cy="545158"/>
            </a:xfrm>
            <a:prstGeom prst="rect">
              <a:avLst/>
            </a:prstGeom>
          </p:spPr>
        </p:pic>
      </p:grpSp>
      <p:sp>
        <p:nvSpPr>
          <p:cNvPr id="36" name="TextBox 35">
            <a:extLst>
              <a:ext uri="{FF2B5EF4-FFF2-40B4-BE49-F238E27FC236}">
                <a16:creationId xmlns:a16="http://schemas.microsoft.com/office/drawing/2014/main" id="{E16823DA-7C65-4114-A571-F61F28F79279}"/>
              </a:ext>
            </a:extLst>
          </p:cNvPr>
          <p:cNvSpPr txBox="1"/>
          <p:nvPr/>
        </p:nvSpPr>
        <p:spPr>
          <a:xfrm>
            <a:off x="6243975" y="2178266"/>
            <a:ext cx="8309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Bot</a:t>
            </a:r>
          </a:p>
        </p:txBody>
      </p:sp>
      <p:sp>
        <p:nvSpPr>
          <p:cNvPr id="37" name="TextBox 36">
            <a:extLst>
              <a:ext uri="{FF2B5EF4-FFF2-40B4-BE49-F238E27FC236}">
                <a16:creationId xmlns:a16="http://schemas.microsoft.com/office/drawing/2014/main" id="{D0D9A843-BDD0-4E83-974E-F10D79797035}"/>
              </a:ext>
            </a:extLst>
          </p:cNvPr>
          <p:cNvSpPr txBox="1"/>
          <p:nvPr/>
        </p:nvSpPr>
        <p:spPr>
          <a:xfrm>
            <a:off x="6280340" y="2612476"/>
            <a:ext cx="5393395"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Process based on dialogs</a:t>
            </a:r>
          </a:p>
        </p:txBody>
      </p:sp>
      <p:pic>
        <p:nvPicPr>
          <p:cNvPr id="50" name="Graphic 49" descr="Chat outline">
            <a:extLst>
              <a:ext uri="{FF2B5EF4-FFF2-40B4-BE49-F238E27FC236}">
                <a16:creationId xmlns:a16="http://schemas.microsoft.com/office/drawing/2014/main" id="{85143F6F-EAA8-473E-AEDC-5EE6F800B2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95525" y="2943034"/>
            <a:ext cx="914400" cy="914400"/>
          </a:xfrm>
          <a:prstGeom prst="rect">
            <a:avLst/>
          </a:prstGeom>
        </p:spPr>
      </p:pic>
      <p:grpSp>
        <p:nvGrpSpPr>
          <p:cNvPr id="62" name="Group 61">
            <a:extLst>
              <a:ext uri="{FF2B5EF4-FFF2-40B4-BE49-F238E27FC236}">
                <a16:creationId xmlns:a16="http://schemas.microsoft.com/office/drawing/2014/main" id="{53E75D38-8ACB-4F00-ABA8-ADA40A9EA62C}"/>
              </a:ext>
            </a:extLst>
          </p:cNvPr>
          <p:cNvGrpSpPr/>
          <p:nvPr/>
        </p:nvGrpSpPr>
        <p:grpSpPr>
          <a:xfrm>
            <a:off x="6502952" y="3049462"/>
            <a:ext cx="5085076" cy="3216777"/>
            <a:chOff x="6502952" y="3049462"/>
            <a:chExt cx="5085076" cy="3216777"/>
          </a:xfrm>
        </p:grpSpPr>
        <p:pic>
          <p:nvPicPr>
            <p:cNvPr id="7" name="Graphic 6" descr="Workflow with solid fill">
              <a:extLst>
                <a:ext uri="{FF2B5EF4-FFF2-40B4-BE49-F238E27FC236}">
                  <a16:creationId xmlns:a16="http://schemas.microsoft.com/office/drawing/2014/main" id="{8C711AFD-6A5F-44A4-8DF5-B6FAFEA0FEE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674075" y="3497672"/>
              <a:ext cx="914400" cy="914400"/>
            </a:xfrm>
            <a:prstGeom prst="rect">
              <a:avLst/>
            </a:prstGeom>
          </p:spPr>
        </p:pic>
        <p:pic>
          <p:nvPicPr>
            <p:cNvPr id="38" name="Graphic 37" descr="Workflow with solid fill">
              <a:extLst>
                <a:ext uri="{FF2B5EF4-FFF2-40B4-BE49-F238E27FC236}">
                  <a16:creationId xmlns:a16="http://schemas.microsoft.com/office/drawing/2014/main" id="{CDBC1A58-1750-4BC5-A30A-62A8318932C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415467" y="4235032"/>
              <a:ext cx="914400" cy="914400"/>
            </a:xfrm>
            <a:prstGeom prst="rect">
              <a:avLst/>
            </a:prstGeom>
          </p:spPr>
        </p:pic>
        <p:pic>
          <p:nvPicPr>
            <p:cNvPr id="39" name="Graphic 38" descr="Workflow with solid fill">
              <a:extLst>
                <a:ext uri="{FF2B5EF4-FFF2-40B4-BE49-F238E27FC236}">
                  <a16:creationId xmlns:a16="http://schemas.microsoft.com/office/drawing/2014/main" id="{72338265-685F-4B3A-BB6C-0755FBC9FCF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56859" y="5059994"/>
              <a:ext cx="914400" cy="914400"/>
            </a:xfrm>
            <a:prstGeom prst="rect">
              <a:avLst/>
            </a:prstGeom>
          </p:spPr>
        </p:pic>
        <p:sp>
          <p:nvSpPr>
            <p:cNvPr id="40" name="TextBox 39">
              <a:extLst>
                <a:ext uri="{FF2B5EF4-FFF2-40B4-BE49-F238E27FC236}">
                  <a16:creationId xmlns:a16="http://schemas.microsoft.com/office/drawing/2014/main" id="{A414C1B5-34B1-49EC-986C-C23BE5F334CA}"/>
                </a:ext>
              </a:extLst>
            </p:cNvPr>
            <p:cNvSpPr txBox="1"/>
            <p:nvPr/>
          </p:nvSpPr>
          <p:spPr>
            <a:xfrm>
              <a:off x="6502952" y="4266518"/>
              <a:ext cx="1158330"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Root</a:t>
              </a:r>
              <a:r>
                <a:rPr lang="en-US" sz="1400" dirty="0">
                  <a:gradFill>
                    <a:gsLst>
                      <a:gs pos="2917">
                        <a:schemeClr val="tx1"/>
                      </a:gs>
                      <a:gs pos="30000">
                        <a:schemeClr val="tx1"/>
                      </a:gs>
                    </a:gsLst>
                    <a:lin ang="5400000" scaled="0"/>
                  </a:gradFill>
                </a:rPr>
                <a:t> dialog</a:t>
              </a:r>
            </a:p>
          </p:txBody>
        </p:sp>
        <p:sp>
          <p:nvSpPr>
            <p:cNvPr id="41" name="TextBox 40">
              <a:extLst>
                <a:ext uri="{FF2B5EF4-FFF2-40B4-BE49-F238E27FC236}">
                  <a16:creationId xmlns:a16="http://schemas.microsoft.com/office/drawing/2014/main" id="{03619FE9-9B05-4466-AD21-5568504A47E9}"/>
                </a:ext>
              </a:extLst>
            </p:cNvPr>
            <p:cNvSpPr txBox="1"/>
            <p:nvPr/>
          </p:nvSpPr>
          <p:spPr>
            <a:xfrm>
              <a:off x="8075464" y="4994695"/>
              <a:ext cx="1773562"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Select Pizza </a:t>
              </a:r>
              <a:r>
                <a:rPr lang="en-US" sz="1400" dirty="0">
                  <a:gradFill>
                    <a:gsLst>
                      <a:gs pos="2917">
                        <a:schemeClr val="tx1"/>
                      </a:gs>
                      <a:gs pos="30000">
                        <a:schemeClr val="tx1"/>
                      </a:gs>
                    </a:gsLst>
                    <a:lin ang="5400000" scaled="0"/>
                  </a:gradFill>
                </a:rPr>
                <a:t>dialog</a:t>
              </a:r>
            </a:p>
          </p:txBody>
        </p:sp>
        <p:sp>
          <p:nvSpPr>
            <p:cNvPr id="42" name="TextBox 41">
              <a:extLst>
                <a:ext uri="{FF2B5EF4-FFF2-40B4-BE49-F238E27FC236}">
                  <a16:creationId xmlns:a16="http://schemas.microsoft.com/office/drawing/2014/main" id="{62C5AB00-B127-4EAC-88AF-B321213A9A7F}"/>
                </a:ext>
              </a:extLst>
            </p:cNvPr>
            <p:cNvSpPr txBox="1"/>
            <p:nvPr/>
          </p:nvSpPr>
          <p:spPr>
            <a:xfrm>
              <a:off x="9763618" y="5776874"/>
              <a:ext cx="1824410"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Place Order </a:t>
              </a:r>
              <a:r>
                <a:rPr lang="en-US" sz="1400" dirty="0">
                  <a:gradFill>
                    <a:gsLst>
                      <a:gs pos="2917">
                        <a:schemeClr val="tx1"/>
                      </a:gs>
                      <a:gs pos="30000">
                        <a:schemeClr val="tx1"/>
                      </a:gs>
                    </a:gsLst>
                    <a:lin ang="5400000" scaled="0"/>
                  </a:gradFill>
                </a:rPr>
                <a:t>dialog</a:t>
              </a:r>
            </a:p>
          </p:txBody>
        </p:sp>
        <p:cxnSp>
          <p:nvCxnSpPr>
            <p:cNvPr id="43" name="Straight Arrow Connector 17">
              <a:extLst>
                <a:ext uri="{FF2B5EF4-FFF2-40B4-BE49-F238E27FC236}">
                  <a16:creationId xmlns:a16="http://schemas.microsoft.com/office/drawing/2014/main" id="{D3BF4FBD-C337-4164-96E7-829F7D73897E}"/>
                </a:ext>
              </a:extLst>
            </p:cNvPr>
            <p:cNvCxnSpPr>
              <a:cxnSpLocks/>
              <a:stCxn id="7" idx="3"/>
              <a:endCxn id="38" idx="1"/>
            </p:cNvCxnSpPr>
            <p:nvPr/>
          </p:nvCxnSpPr>
          <p:spPr>
            <a:xfrm>
              <a:off x="7588475" y="3954872"/>
              <a:ext cx="826992" cy="737360"/>
            </a:xfrm>
            <a:prstGeom prst="bentConnector3">
              <a:avLst>
                <a:gd name="adj1" fmla="val 5000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17">
              <a:extLst>
                <a:ext uri="{FF2B5EF4-FFF2-40B4-BE49-F238E27FC236}">
                  <a16:creationId xmlns:a16="http://schemas.microsoft.com/office/drawing/2014/main" id="{45663D72-6542-48EC-A37D-F30E89A58DC9}"/>
                </a:ext>
              </a:extLst>
            </p:cNvPr>
            <p:cNvCxnSpPr>
              <a:cxnSpLocks/>
              <a:stCxn id="38" idx="3"/>
              <a:endCxn id="39" idx="1"/>
            </p:cNvCxnSpPr>
            <p:nvPr/>
          </p:nvCxnSpPr>
          <p:spPr>
            <a:xfrm>
              <a:off x="9329867" y="4692232"/>
              <a:ext cx="826992" cy="824962"/>
            </a:xfrm>
            <a:prstGeom prst="bentConnector3">
              <a:avLst>
                <a:gd name="adj1" fmla="val 5000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51" name="Graphic 50" descr="Chat outline">
              <a:extLst>
                <a:ext uri="{FF2B5EF4-FFF2-40B4-BE49-F238E27FC236}">
                  <a16:creationId xmlns:a16="http://schemas.microsoft.com/office/drawing/2014/main" id="{EF58628D-EBA6-469C-BEA5-36021802CF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8325" y="3693665"/>
              <a:ext cx="914400" cy="914400"/>
            </a:xfrm>
            <a:prstGeom prst="rect">
              <a:avLst/>
            </a:prstGeom>
          </p:spPr>
        </p:pic>
        <p:pic>
          <p:nvPicPr>
            <p:cNvPr id="52" name="Graphic 51" descr="Chat outline">
              <a:extLst>
                <a:ext uri="{FF2B5EF4-FFF2-40B4-BE49-F238E27FC236}">
                  <a16:creationId xmlns:a16="http://schemas.microsoft.com/office/drawing/2014/main" id="{6F9D6D79-CB87-4EF7-ABDB-27EDE8C139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35880" y="4496754"/>
              <a:ext cx="914400" cy="914400"/>
            </a:xfrm>
            <a:prstGeom prst="rect">
              <a:avLst/>
            </a:prstGeom>
          </p:spPr>
        </p:pic>
        <p:sp>
          <p:nvSpPr>
            <p:cNvPr id="53" name="TextBox 52">
              <a:extLst>
                <a:ext uri="{FF2B5EF4-FFF2-40B4-BE49-F238E27FC236}">
                  <a16:creationId xmlns:a16="http://schemas.microsoft.com/office/drawing/2014/main" id="{CD135208-BA3D-4E2D-86EB-640C98D3D0C6}"/>
                </a:ext>
              </a:extLst>
            </p:cNvPr>
            <p:cNvSpPr txBox="1"/>
            <p:nvPr/>
          </p:nvSpPr>
          <p:spPr>
            <a:xfrm>
              <a:off x="6982079" y="3049462"/>
              <a:ext cx="54085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Hi</a:t>
              </a:r>
            </a:p>
          </p:txBody>
        </p:sp>
        <p:sp>
          <p:nvSpPr>
            <p:cNvPr id="54" name="TextBox 53">
              <a:extLst>
                <a:ext uri="{FF2B5EF4-FFF2-40B4-BE49-F238E27FC236}">
                  <a16:creationId xmlns:a16="http://schemas.microsoft.com/office/drawing/2014/main" id="{445EF942-BEC7-4F76-9F6B-EF321330381F}"/>
                </a:ext>
              </a:extLst>
            </p:cNvPr>
            <p:cNvSpPr txBox="1"/>
            <p:nvPr/>
          </p:nvSpPr>
          <p:spPr>
            <a:xfrm>
              <a:off x="7259069" y="3100152"/>
              <a:ext cx="653064" cy="600164"/>
            </a:xfrm>
            <a:prstGeom prst="rect">
              <a:avLst/>
            </a:prstGeom>
            <a:noFill/>
          </p:spPr>
          <p:txBody>
            <a:bodyPr wrap="none" lIns="182880" tIns="146304" rIns="182880" bIns="146304" rtlCol="0">
              <a:spAutoFit/>
            </a:bodyPr>
            <a:lstStyle/>
            <a:p>
              <a:pPr marL="114300" indent="-114300">
                <a:lnSpc>
                  <a:spcPct val="90000"/>
                </a:lnSpc>
                <a:buFont typeface="Courier New" panose="02070309020205020404" pitchFamily="49" charset="0"/>
                <a:buChar char="o"/>
              </a:pPr>
              <a:r>
                <a:rPr lang="en-US" sz="1050" b="1" dirty="0">
                  <a:gradFill>
                    <a:gsLst>
                      <a:gs pos="2917">
                        <a:schemeClr val="tx1"/>
                      </a:gs>
                      <a:gs pos="30000">
                        <a:schemeClr val="tx1"/>
                      </a:gs>
                    </a:gsLst>
                    <a:lin ang="5400000" scaled="0"/>
                  </a:gradFill>
                </a:rPr>
                <a:t>---</a:t>
              </a:r>
            </a:p>
            <a:p>
              <a:pPr marL="114300" indent="-114300">
                <a:lnSpc>
                  <a:spcPct val="90000"/>
                </a:lnSpc>
                <a:buFont typeface="Courier New" panose="02070309020205020404" pitchFamily="49" charset="0"/>
                <a:buChar char="o"/>
              </a:pPr>
              <a:r>
                <a:rPr lang="en-US" sz="1050" b="1" dirty="0">
                  <a:gradFill>
                    <a:gsLst>
                      <a:gs pos="2917">
                        <a:schemeClr val="tx1"/>
                      </a:gs>
                      <a:gs pos="30000">
                        <a:schemeClr val="tx1"/>
                      </a:gs>
                    </a:gsLst>
                    <a:lin ang="5400000" scaled="0"/>
                  </a:gradFill>
                </a:rPr>
                <a:t>---</a:t>
              </a:r>
            </a:p>
          </p:txBody>
        </p:sp>
        <p:pic>
          <p:nvPicPr>
            <p:cNvPr id="56" name="Graphic 55" descr="Pizza with solid fill">
              <a:extLst>
                <a:ext uri="{FF2B5EF4-FFF2-40B4-BE49-F238E27FC236}">
                  <a16:creationId xmlns:a16="http://schemas.microsoft.com/office/drawing/2014/main" id="{4F8A3C05-7D50-46D3-A290-05230F4D529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9004804">
              <a:off x="8787124" y="3914109"/>
              <a:ext cx="292024" cy="292024"/>
            </a:xfrm>
            <a:prstGeom prst="rect">
              <a:avLst/>
            </a:prstGeom>
          </p:spPr>
        </p:pic>
        <p:sp>
          <p:nvSpPr>
            <p:cNvPr id="57" name="TextBox 56">
              <a:extLst>
                <a:ext uri="{FF2B5EF4-FFF2-40B4-BE49-F238E27FC236}">
                  <a16:creationId xmlns:a16="http://schemas.microsoft.com/office/drawing/2014/main" id="{37238E65-26BA-405F-9A38-1F5CF9F90134}"/>
                </a:ext>
              </a:extLst>
            </p:cNvPr>
            <p:cNvSpPr txBox="1"/>
            <p:nvPr/>
          </p:nvSpPr>
          <p:spPr>
            <a:xfrm>
              <a:off x="8933128" y="3869574"/>
              <a:ext cx="705962" cy="586314"/>
            </a:xfrm>
            <a:prstGeom prst="rect">
              <a:avLst/>
            </a:prstGeom>
            <a:noFill/>
          </p:spPr>
          <p:txBody>
            <a:bodyPr wrap="none" lIns="182880" tIns="146304" rIns="182880" bIns="146304" rtlCol="0">
              <a:spAutoFit/>
            </a:bodyPr>
            <a:lstStyle/>
            <a:p>
              <a:pPr marL="171450" indent="-171450">
                <a:lnSpc>
                  <a:spcPct val="90000"/>
                </a:lnSpc>
                <a:buFont typeface="Wingdings" panose="05000000000000000000" pitchFamily="2" charset="2"/>
                <a:buChar char="ü"/>
              </a:pPr>
              <a:r>
                <a:rPr lang="en-US" sz="1050" b="1" dirty="0">
                  <a:gradFill>
                    <a:gsLst>
                      <a:gs pos="2917">
                        <a:schemeClr val="tx1"/>
                      </a:gs>
                      <a:gs pos="30000">
                        <a:schemeClr val="tx1"/>
                      </a:gs>
                    </a:gsLst>
                    <a:lin ang="5400000" scaled="0"/>
                  </a:gradFill>
                </a:rPr>
                <a:t>---</a:t>
              </a:r>
            </a:p>
            <a:p>
              <a:pPr marL="171450" indent="-171450">
                <a:lnSpc>
                  <a:spcPct val="90000"/>
                </a:lnSpc>
                <a:buFont typeface="Wingdings" panose="05000000000000000000" pitchFamily="2" charset="2"/>
                <a:buChar char="q"/>
              </a:pPr>
              <a:r>
                <a:rPr lang="en-US" sz="1050" b="1" dirty="0">
                  <a:gradFill>
                    <a:gsLst>
                      <a:gs pos="2917">
                        <a:schemeClr val="tx1"/>
                      </a:gs>
                      <a:gs pos="30000">
                        <a:schemeClr val="tx1"/>
                      </a:gs>
                    </a:gsLst>
                    <a:lin ang="5400000" scaled="0"/>
                  </a:gradFill>
                </a:rPr>
                <a:t>---</a:t>
              </a:r>
            </a:p>
          </p:txBody>
        </p:sp>
      </p:grpSp>
      <p:pic>
        <p:nvPicPr>
          <p:cNvPr id="6" name="Graphic 5" descr="Shopping cart with solid fill">
            <a:extLst>
              <a:ext uri="{FF2B5EF4-FFF2-40B4-BE49-F238E27FC236}">
                <a16:creationId xmlns:a16="http://schemas.microsoft.com/office/drawing/2014/main" id="{30A91BB9-9097-498B-BC99-DEDA2C8A00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41533" y="4725064"/>
            <a:ext cx="244682" cy="244682"/>
          </a:xfrm>
          <a:prstGeom prst="rect">
            <a:avLst/>
          </a:prstGeom>
        </p:spPr>
      </p:pic>
      <p:pic>
        <p:nvPicPr>
          <p:cNvPr id="17" name="Graphic 16" descr="Credit card with solid fill">
            <a:extLst>
              <a:ext uri="{FF2B5EF4-FFF2-40B4-BE49-F238E27FC236}">
                <a16:creationId xmlns:a16="http://schemas.microsoft.com/office/drawing/2014/main" id="{D3B99857-D342-4940-9411-F0A7298348F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849647" y="4777764"/>
            <a:ext cx="352379" cy="352379"/>
          </a:xfrm>
          <a:prstGeom prst="rect">
            <a:avLst/>
          </a:prstGeom>
        </p:spPr>
      </p:pic>
    </p:spTree>
    <p:extLst>
      <p:ext uri="{BB962C8B-B14F-4D97-AF65-F5344CB8AC3E}">
        <p14:creationId xmlns:p14="http://schemas.microsoft.com/office/powerpoint/2010/main" val="4924915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30E699-BE3D-45FB-8669-46ECE7358385}"/>
              </a:ext>
            </a:extLst>
          </p:cNvPr>
          <p:cNvSpPr/>
          <p:nvPr/>
        </p:nvSpPr>
        <p:spPr bwMode="auto">
          <a:xfrm>
            <a:off x="6566440" y="1653456"/>
            <a:ext cx="5097643" cy="47640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B8B4B598-B930-4173-BA4D-53589629848A}"/>
              </a:ext>
            </a:extLst>
          </p:cNvPr>
          <p:cNvSpPr/>
          <p:nvPr/>
        </p:nvSpPr>
        <p:spPr bwMode="auto">
          <a:xfrm>
            <a:off x="569442" y="1653457"/>
            <a:ext cx="5097643" cy="47640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Designing for Interruptions</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418643" y="1099459"/>
            <a:ext cx="11340811" cy="553998"/>
          </a:xfrm>
        </p:spPr>
        <p:txBody>
          <a:bodyPr/>
          <a:lstStyle/>
          <a:p>
            <a:r>
              <a:rPr lang="en-US" dirty="0"/>
              <a:t>Allow for non-linear interactions</a:t>
            </a:r>
          </a:p>
        </p:txBody>
      </p:sp>
      <p:sp>
        <p:nvSpPr>
          <p:cNvPr id="4" name="Speech Bubble: Rectangle 3">
            <a:extLst>
              <a:ext uri="{FF2B5EF4-FFF2-40B4-BE49-F238E27FC236}">
                <a16:creationId xmlns:a16="http://schemas.microsoft.com/office/drawing/2014/main" id="{D2161BEC-F766-4584-887D-BD21A1619299}"/>
              </a:ext>
            </a:extLst>
          </p:cNvPr>
          <p:cNvSpPr/>
          <p:nvPr/>
        </p:nvSpPr>
        <p:spPr bwMode="auto">
          <a:xfrm>
            <a:off x="1478364" y="3131048"/>
            <a:ext cx="2737725" cy="1018432"/>
          </a:xfrm>
          <a:prstGeom prst="wedgeRectCallout">
            <a:avLst>
              <a:gd name="adj1" fmla="val -74433"/>
              <a:gd name="adj2" fmla="val 38965"/>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Choose an option:</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Pickup</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Delivery</a:t>
            </a:r>
          </a:p>
        </p:txBody>
      </p:sp>
      <p:sp>
        <p:nvSpPr>
          <p:cNvPr id="5" name="Speech Bubble: Rectangle 4">
            <a:extLst>
              <a:ext uri="{FF2B5EF4-FFF2-40B4-BE49-F238E27FC236}">
                <a16:creationId xmlns:a16="http://schemas.microsoft.com/office/drawing/2014/main" id="{6497FD6B-DAC5-47A2-984A-39B8B739580D}"/>
              </a:ext>
            </a:extLst>
          </p:cNvPr>
          <p:cNvSpPr/>
          <p:nvPr/>
        </p:nvSpPr>
        <p:spPr bwMode="auto">
          <a:xfrm>
            <a:off x="2287819" y="4267836"/>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Add another pizza</a:t>
            </a:r>
          </a:p>
        </p:txBody>
      </p:sp>
      <p:sp>
        <p:nvSpPr>
          <p:cNvPr id="6" name="Speech Bubble: Rectangle 5">
            <a:extLst>
              <a:ext uri="{FF2B5EF4-FFF2-40B4-BE49-F238E27FC236}">
                <a16:creationId xmlns:a16="http://schemas.microsoft.com/office/drawing/2014/main" id="{1EE3DFBB-96C8-487C-B5E1-77CEFFFD758C}"/>
              </a:ext>
            </a:extLst>
          </p:cNvPr>
          <p:cNvSpPr/>
          <p:nvPr/>
        </p:nvSpPr>
        <p:spPr bwMode="auto">
          <a:xfrm>
            <a:off x="1478365" y="4940189"/>
            <a:ext cx="2737725" cy="1241593"/>
          </a:xfrm>
          <a:prstGeom prst="wedgeRectCallout">
            <a:avLst>
              <a:gd name="adj1" fmla="val -71833"/>
              <a:gd name="adj2" fmla="val 33754"/>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Invalid choice</a:t>
            </a:r>
          </a:p>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Choose an option:</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Pickup</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Delivery</a:t>
            </a:r>
          </a:p>
          <a:p>
            <a:pPr algn="ctr" defTabSz="932472" fontAlgn="base">
              <a:lnSpc>
                <a:spcPct val="90000"/>
              </a:lnSpc>
              <a:spcBef>
                <a:spcPct val="0"/>
              </a:spcBef>
              <a:spcAft>
                <a:spcPct val="0"/>
              </a:spcAft>
            </a:pPr>
            <a:endParaRPr lang="en-US" sz="1600" dirty="0">
              <a:solidFill>
                <a:schemeClr val="accent1"/>
              </a:solidFill>
              <a:ea typeface="Segoe UI" pitchFamily="34" charset="0"/>
              <a:cs typeface="Segoe UI" pitchFamily="34" charset="0"/>
            </a:endParaRPr>
          </a:p>
        </p:txBody>
      </p:sp>
      <p:sp>
        <p:nvSpPr>
          <p:cNvPr id="9" name="Speech Bubble: Rectangle 8">
            <a:extLst>
              <a:ext uri="{FF2B5EF4-FFF2-40B4-BE49-F238E27FC236}">
                <a16:creationId xmlns:a16="http://schemas.microsoft.com/office/drawing/2014/main" id="{864DFEDF-8EF0-4734-AD2F-3A40D6C5FF58}"/>
              </a:ext>
            </a:extLst>
          </p:cNvPr>
          <p:cNvSpPr/>
          <p:nvPr/>
        </p:nvSpPr>
        <p:spPr bwMode="auto">
          <a:xfrm>
            <a:off x="1478363" y="1715596"/>
            <a:ext cx="2737725" cy="624743"/>
          </a:xfrm>
          <a:prstGeom prst="wedgeRectCallout">
            <a:avLst>
              <a:gd name="adj1" fmla="val -74433"/>
              <a:gd name="adj2" fmla="val 38965"/>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Your order:</a:t>
            </a:r>
          </a:p>
          <a:p>
            <a:pPr algn="ctr" defTabSz="932472" fontAlgn="base">
              <a:lnSpc>
                <a:spcPct val="90000"/>
              </a:lnSpc>
              <a:spcBef>
                <a:spcPct val="0"/>
              </a:spcBef>
              <a:spcAft>
                <a:spcPct val="0"/>
              </a:spcAft>
            </a:pPr>
            <a:r>
              <a:rPr lang="en-US" sz="1400" dirty="0">
                <a:solidFill>
                  <a:schemeClr val="accent1"/>
                </a:solidFill>
                <a:ea typeface="Segoe UI" pitchFamily="34" charset="0"/>
                <a:cs typeface="Segoe UI" pitchFamily="34" charset="0"/>
              </a:rPr>
              <a:t>1 medium pepperoni pizza</a:t>
            </a:r>
            <a:endParaRPr lang="en-US" sz="1200" dirty="0">
              <a:solidFill>
                <a:schemeClr val="accent1"/>
              </a:solidFill>
              <a:ea typeface="Segoe UI" pitchFamily="34" charset="0"/>
              <a:cs typeface="Segoe UI" pitchFamily="34" charset="0"/>
            </a:endParaRPr>
          </a:p>
        </p:txBody>
      </p:sp>
      <p:sp>
        <p:nvSpPr>
          <p:cNvPr id="10" name="Speech Bubble: Rectangle 9">
            <a:extLst>
              <a:ext uri="{FF2B5EF4-FFF2-40B4-BE49-F238E27FC236}">
                <a16:creationId xmlns:a16="http://schemas.microsoft.com/office/drawing/2014/main" id="{46D8C7F2-BC30-4C01-A9EA-EAEA3FCE343B}"/>
              </a:ext>
            </a:extLst>
          </p:cNvPr>
          <p:cNvSpPr/>
          <p:nvPr/>
        </p:nvSpPr>
        <p:spPr bwMode="auto">
          <a:xfrm>
            <a:off x="2287818" y="2502803"/>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Checkout</a:t>
            </a:r>
          </a:p>
        </p:txBody>
      </p:sp>
      <p:sp>
        <p:nvSpPr>
          <p:cNvPr id="11" name="Speech Bubble: Rectangle 10">
            <a:extLst>
              <a:ext uri="{FF2B5EF4-FFF2-40B4-BE49-F238E27FC236}">
                <a16:creationId xmlns:a16="http://schemas.microsoft.com/office/drawing/2014/main" id="{39602950-B35A-43E3-8365-F5C3D20A92F7}"/>
              </a:ext>
            </a:extLst>
          </p:cNvPr>
          <p:cNvSpPr/>
          <p:nvPr/>
        </p:nvSpPr>
        <p:spPr bwMode="auto">
          <a:xfrm>
            <a:off x="7494968" y="3131048"/>
            <a:ext cx="2737725" cy="1018432"/>
          </a:xfrm>
          <a:prstGeom prst="wedgeRectCallout">
            <a:avLst>
              <a:gd name="adj1" fmla="val -74433"/>
              <a:gd name="adj2" fmla="val 38965"/>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Choose an option:</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Pickup</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Delivery</a:t>
            </a:r>
          </a:p>
        </p:txBody>
      </p:sp>
      <p:sp>
        <p:nvSpPr>
          <p:cNvPr id="12" name="Speech Bubble: Rectangle 11">
            <a:extLst>
              <a:ext uri="{FF2B5EF4-FFF2-40B4-BE49-F238E27FC236}">
                <a16:creationId xmlns:a16="http://schemas.microsoft.com/office/drawing/2014/main" id="{4EEFB009-CB47-4323-A0C4-3A6D5C19FC04}"/>
              </a:ext>
            </a:extLst>
          </p:cNvPr>
          <p:cNvSpPr/>
          <p:nvPr/>
        </p:nvSpPr>
        <p:spPr bwMode="auto">
          <a:xfrm>
            <a:off x="8304423" y="4267836"/>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Add another pizza</a:t>
            </a:r>
          </a:p>
        </p:txBody>
      </p:sp>
      <p:sp>
        <p:nvSpPr>
          <p:cNvPr id="13" name="Speech Bubble: Rectangle 12">
            <a:extLst>
              <a:ext uri="{FF2B5EF4-FFF2-40B4-BE49-F238E27FC236}">
                <a16:creationId xmlns:a16="http://schemas.microsoft.com/office/drawing/2014/main" id="{8A7ED8DE-099A-4692-B823-6AF314E178DF}"/>
              </a:ext>
            </a:extLst>
          </p:cNvPr>
          <p:cNvSpPr/>
          <p:nvPr/>
        </p:nvSpPr>
        <p:spPr bwMode="auto">
          <a:xfrm>
            <a:off x="7494969" y="4940190"/>
            <a:ext cx="2737725" cy="1018432"/>
          </a:xfrm>
          <a:prstGeom prst="wedgeRectCallout">
            <a:avLst>
              <a:gd name="adj1" fmla="val -71833"/>
              <a:gd name="adj2" fmla="val 33754"/>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OK, what size?</a:t>
            </a:r>
          </a:p>
          <a:p>
            <a:pPr marL="342900" indent="-342900" defTabSz="932472" fontAlgn="base">
              <a:lnSpc>
                <a:spcPct val="90000"/>
              </a:lnSpc>
              <a:spcBef>
                <a:spcPct val="0"/>
              </a:spcBef>
              <a:spcAft>
                <a:spcPct val="0"/>
              </a:spcAft>
              <a:buAutoNum type="arabicPeriod"/>
            </a:pPr>
            <a:r>
              <a:rPr lang="en-US" sz="1400" dirty="0">
                <a:solidFill>
                  <a:schemeClr val="accent1"/>
                </a:solidFill>
                <a:ea typeface="Segoe UI" pitchFamily="34" charset="0"/>
                <a:cs typeface="Segoe UI" pitchFamily="34" charset="0"/>
              </a:rPr>
              <a:t>Small</a:t>
            </a:r>
          </a:p>
          <a:p>
            <a:pPr marL="342900" indent="-342900" defTabSz="932472" fontAlgn="base">
              <a:lnSpc>
                <a:spcPct val="90000"/>
              </a:lnSpc>
              <a:spcBef>
                <a:spcPct val="0"/>
              </a:spcBef>
              <a:spcAft>
                <a:spcPct val="0"/>
              </a:spcAft>
              <a:buAutoNum type="arabicPeriod"/>
            </a:pPr>
            <a:r>
              <a:rPr lang="en-US" sz="1400" dirty="0">
                <a:solidFill>
                  <a:schemeClr val="accent1"/>
                </a:solidFill>
                <a:ea typeface="Segoe UI" pitchFamily="34" charset="0"/>
                <a:cs typeface="Segoe UI" pitchFamily="34" charset="0"/>
              </a:rPr>
              <a:t>Medium</a:t>
            </a:r>
          </a:p>
          <a:p>
            <a:pPr marL="342900" indent="-342900" defTabSz="932472" fontAlgn="base">
              <a:lnSpc>
                <a:spcPct val="90000"/>
              </a:lnSpc>
              <a:spcBef>
                <a:spcPct val="0"/>
              </a:spcBef>
              <a:spcAft>
                <a:spcPct val="0"/>
              </a:spcAft>
              <a:buAutoNum type="arabicPeriod"/>
            </a:pPr>
            <a:r>
              <a:rPr lang="en-US" sz="1400" dirty="0">
                <a:solidFill>
                  <a:schemeClr val="accent1"/>
                </a:solidFill>
                <a:ea typeface="Segoe UI" pitchFamily="34" charset="0"/>
                <a:cs typeface="Segoe UI" pitchFamily="34" charset="0"/>
              </a:rPr>
              <a:t>Large</a:t>
            </a:r>
          </a:p>
        </p:txBody>
      </p:sp>
      <p:sp>
        <p:nvSpPr>
          <p:cNvPr id="15" name="Speech Bubble: Rectangle 14">
            <a:extLst>
              <a:ext uri="{FF2B5EF4-FFF2-40B4-BE49-F238E27FC236}">
                <a16:creationId xmlns:a16="http://schemas.microsoft.com/office/drawing/2014/main" id="{87DAD2E2-B209-4FC4-A688-91F1CA4D8019}"/>
              </a:ext>
            </a:extLst>
          </p:cNvPr>
          <p:cNvSpPr/>
          <p:nvPr/>
        </p:nvSpPr>
        <p:spPr bwMode="auto">
          <a:xfrm>
            <a:off x="8304422" y="2502803"/>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Checkout</a:t>
            </a:r>
          </a:p>
        </p:txBody>
      </p:sp>
      <p:sp>
        <p:nvSpPr>
          <p:cNvPr id="17" name="TextBox 16">
            <a:extLst>
              <a:ext uri="{FF2B5EF4-FFF2-40B4-BE49-F238E27FC236}">
                <a16:creationId xmlns:a16="http://schemas.microsoft.com/office/drawing/2014/main" id="{E5D34871-249C-47F7-AA0A-EBD107BEE2AA}"/>
              </a:ext>
            </a:extLst>
          </p:cNvPr>
          <p:cNvSpPr txBox="1"/>
          <p:nvPr/>
        </p:nvSpPr>
        <p:spPr>
          <a:xfrm>
            <a:off x="5779874" y="3783535"/>
            <a:ext cx="6466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vs</a:t>
            </a:r>
          </a:p>
        </p:txBody>
      </p:sp>
      <p:sp>
        <p:nvSpPr>
          <p:cNvPr id="20" name="Speech Bubble: Rectangle 19">
            <a:extLst>
              <a:ext uri="{FF2B5EF4-FFF2-40B4-BE49-F238E27FC236}">
                <a16:creationId xmlns:a16="http://schemas.microsoft.com/office/drawing/2014/main" id="{2B123111-1392-49AC-8549-BEB935A383AF}"/>
              </a:ext>
            </a:extLst>
          </p:cNvPr>
          <p:cNvSpPr/>
          <p:nvPr/>
        </p:nvSpPr>
        <p:spPr bwMode="auto">
          <a:xfrm>
            <a:off x="7494968" y="1719543"/>
            <a:ext cx="2737725" cy="624743"/>
          </a:xfrm>
          <a:prstGeom prst="wedgeRectCallout">
            <a:avLst>
              <a:gd name="adj1" fmla="val -74433"/>
              <a:gd name="adj2" fmla="val 38965"/>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Your order:</a:t>
            </a:r>
          </a:p>
          <a:p>
            <a:pPr algn="ctr" defTabSz="932472" fontAlgn="base">
              <a:lnSpc>
                <a:spcPct val="90000"/>
              </a:lnSpc>
              <a:spcBef>
                <a:spcPct val="0"/>
              </a:spcBef>
              <a:spcAft>
                <a:spcPct val="0"/>
              </a:spcAft>
            </a:pPr>
            <a:r>
              <a:rPr lang="en-US" sz="1400" dirty="0">
                <a:solidFill>
                  <a:schemeClr val="accent1"/>
                </a:solidFill>
                <a:ea typeface="Segoe UI" pitchFamily="34" charset="0"/>
                <a:cs typeface="Segoe UI" pitchFamily="34" charset="0"/>
              </a:rPr>
              <a:t>1 medium pepperoni pizza</a:t>
            </a:r>
            <a:endParaRPr lang="en-US" sz="1200" dirty="0">
              <a:solidFill>
                <a:schemeClr val="accent1"/>
              </a:solidFill>
              <a:ea typeface="Segoe UI" pitchFamily="34" charset="0"/>
              <a:cs typeface="Segoe UI" pitchFamily="34" charset="0"/>
            </a:endParaRP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4A98-C817-4C07-BAA2-B1FDBFF3FC6E}"/>
              </a:ext>
            </a:extLst>
          </p:cNvPr>
          <p:cNvSpPr>
            <a:spLocks noGrp="1"/>
          </p:cNvSpPr>
          <p:nvPr>
            <p:ph type="title"/>
          </p:nvPr>
        </p:nvSpPr>
        <p:spPr/>
        <p:txBody>
          <a:bodyPr/>
          <a:lstStyle/>
          <a:p>
            <a:r>
              <a:rPr lang="en-US" dirty="0"/>
              <a:t>Designing the User Experience</a:t>
            </a:r>
          </a:p>
        </p:txBody>
      </p:sp>
      <p:sp>
        <p:nvSpPr>
          <p:cNvPr id="3" name="Content Placeholder 2">
            <a:extLst>
              <a:ext uri="{FF2B5EF4-FFF2-40B4-BE49-F238E27FC236}">
                <a16:creationId xmlns:a16="http://schemas.microsoft.com/office/drawing/2014/main" id="{5D1CCA12-CA8B-4D0B-B848-FA457E8550E8}"/>
              </a:ext>
            </a:extLst>
          </p:cNvPr>
          <p:cNvSpPr>
            <a:spLocks noGrp="1"/>
          </p:cNvSpPr>
          <p:nvPr>
            <p:ph sz="quarter" idx="10"/>
          </p:nvPr>
        </p:nvSpPr>
        <p:spPr>
          <a:xfrm>
            <a:off x="782128" y="1456897"/>
            <a:ext cx="10977783" cy="4324261"/>
          </a:xfrm>
        </p:spPr>
        <p:txBody>
          <a:bodyPr/>
          <a:lstStyle/>
          <a:p>
            <a:r>
              <a:rPr lang="en-US" dirty="0"/>
              <a:t>Consider appropriate interface elements</a:t>
            </a:r>
          </a:p>
          <a:p>
            <a:pPr marL="342900" lvl="1" indent="-342900">
              <a:buFont typeface="Arial" panose="020B0604020202020204" pitchFamily="34" charset="0"/>
              <a:buChar char="•"/>
            </a:pPr>
            <a:r>
              <a:rPr lang="en-US" dirty="0"/>
              <a:t>Text</a:t>
            </a:r>
          </a:p>
          <a:p>
            <a:pPr marL="342900" lvl="1" indent="-342900">
              <a:buFont typeface="Arial" panose="020B0604020202020204" pitchFamily="34" charset="0"/>
              <a:buChar char="•"/>
            </a:pPr>
            <a:r>
              <a:rPr lang="en-US" dirty="0"/>
              <a:t>Speech</a:t>
            </a:r>
          </a:p>
          <a:p>
            <a:pPr marL="342900" lvl="1" indent="-342900">
              <a:buFont typeface="Arial" panose="020B0604020202020204" pitchFamily="34" charset="0"/>
              <a:buChar char="•"/>
            </a:pPr>
            <a:r>
              <a:rPr lang="en-US" dirty="0"/>
              <a:t>Rich user controls</a:t>
            </a:r>
          </a:p>
          <a:p>
            <a:pPr marL="342900" lvl="1" indent="-342900">
              <a:buFont typeface="Arial" panose="020B0604020202020204" pitchFamily="34" charset="0"/>
              <a:buChar char="•"/>
            </a:pPr>
            <a:r>
              <a:rPr lang="en-US" dirty="0"/>
              <a:t>Cards:</a:t>
            </a:r>
          </a:p>
          <a:p>
            <a:pPr marL="571500" lvl="1" indent="-342900">
              <a:buFont typeface="Arial" panose="020B0604020202020204" pitchFamily="34" charset="0"/>
              <a:buChar char="•"/>
            </a:pPr>
            <a:r>
              <a:rPr lang="en-US" sz="1800" dirty="0"/>
              <a:t>Adaptive</a:t>
            </a:r>
          </a:p>
          <a:p>
            <a:pPr marL="571500" lvl="1" indent="-342900">
              <a:buFont typeface="Arial" panose="020B0604020202020204" pitchFamily="34" charset="0"/>
              <a:buChar char="•"/>
            </a:pPr>
            <a:r>
              <a:rPr lang="en-US" sz="1800" dirty="0"/>
              <a:t>Audio</a:t>
            </a:r>
          </a:p>
          <a:p>
            <a:pPr marL="571500" lvl="1" indent="-342900">
              <a:buFont typeface="Arial" panose="020B0604020202020204" pitchFamily="34" charset="0"/>
              <a:buChar char="•"/>
            </a:pPr>
            <a:r>
              <a:rPr lang="en-US" sz="1800" dirty="0"/>
              <a:t>Animation</a:t>
            </a:r>
          </a:p>
          <a:p>
            <a:pPr marL="571500" lvl="1" indent="-342900">
              <a:buFont typeface="Arial" panose="020B0604020202020204" pitchFamily="34" charset="0"/>
              <a:buChar char="•"/>
            </a:pPr>
            <a:r>
              <a:rPr lang="en-US" sz="1800" dirty="0"/>
              <a:t>Hero</a:t>
            </a:r>
          </a:p>
          <a:p>
            <a:pPr marL="571500" lvl="1" indent="-342900">
              <a:buFont typeface="Arial" panose="020B0604020202020204" pitchFamily="34" charset="0"/>
              <a:buChar char="•"/>
            </a:pPr>
            <a:r>
              <a:rPr lang="en-US" sz="1800" dirty="0"/>
              <a:t>Thumbnail</a:t>
            </a:r>
          </a:p>
        </p:txBody>
      </p:sp>
      <p:sp>
        <p:nvSpPr>
          <p:cNvPr id="5" name="Rectangle 4">
            <a:extLst>
              <a:ext uri="{FF2B5EF4-FFF2-40B4-BE49-F238E27FC236}">
                <a16:creationId xmlns:a16="http://schemas.microsoft.com/office/drawing/2014/main" id="{C3403B86-0ADF-4B74-BD99-94791CFB4AB7}"/>
              </a:ext>
            </a:extLst>
          </p:cNvPr>
          <p:cNvSpPr/>
          <p:nvPr/>
        </p:nvSpPr>
        <p:spPr bwMode="auto">
          <a:xfrm>
            <a:off x="6526731" y="1264700"/>
            <a:ext cx="5097643" cy="47640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a:extLst>
              <a:ext uri="{FF2B5EF4-FFF2-40B4-BE49-F238E27FC236}">
                <a16:creationId xmlns:a16="http://schemas.microsoft.com/office/drawing/2014/main" id="{85DC4839-1333-4642-97E4-7BEA9117E3C1}"/>
              </a:ext>
            </a:extLst>
          </p:cNvPr>
          <p:cNvSpPr/>
          <p:nvPr/>
        </p:nvSpPr>
        <p:spPr bwMode="auto">
          <a:xfrm>
            <a:off x="7396412" y="1430666"/>
            <a:ext cx="2737725" cy="553999"/>
          </a:xfrm>
          <a:prstGeom prst="wedgeRectCallout">
            <a:avLst>
              <a:gd name="adj1" fmla="val -74433"/>
              <a:gd name="adj2" fmla="val 3896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How can I help?</a:t>
            </a:r>
            <a:endParaRPr lang="en-US" sz="1600" dirty="0">
              <a:solidFill>
                <a:schemeClr val="accent1"/>
              </a:solidFill>
              <a:ea typeface="Segoe UI" pitchFamily="34" charset="0"/>
              <a:cs typeface="Segoe UI" pitchFamily="34" charset="0"/>
            </a:endParaRPr>
          </a:p>
        </p:txBody>
      </p:sp>
      <p:sp>
        <p:nvSpPr>
          <p:cNvPr id="9" name="Speech Bubble: Rectangle 8">
            <a:extLst>
              <a:ext uri="{FF2B5EF4-FFF2-40B4-BE49-F238E27FC236}">
                <a16:creationId xmlns:a16="http://schemas.microsoft.com/office/drawing/2014/main" id="{D360F823-9F9E-4644-B162-66808FFC0A33}"/>
              </a:ext>
            </a:extLst>
          </p:cNvPr>
          <p:cNvSpPr/>
          <p:nvPr/>
        </p:nvSpPr>
        <p:spPr bwMode="auto">
          <a:xfrm>
            <a:off x="8245107" y="2114046"/>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I want to order a pizza</a:t>
            </a:r>
          </a:p>
        </p:txBody>
      </p:sp>
      <p:sp>
        <p:nvSpPr>
          <p:cNvPr id="12" name="Rectangle 11">
            <a:extLst>
              <a:ext uri="{FF2B5EF4-FFF2-40B4-BE49-F238E27FC236}">
                <a16:creationId xmlns:a16="http://schemas.microsoft.com/office/drawing/2014/main" id="{0656CD48-E6E9-4D16-B909-C4F8DE0BD113}"/>
              </a:ext>
            </a:extLst>
          </p:cNvPr>
          <p:cNvSpPr/>
          <p:nvPr/>
        </p:nvSpPr>
        <p:spPr bwMode="auto">
          <a:xfrm>
            <a:off x="6658147" y="2929365"/>
            <a:ext cx="2387296" cy="1330534"/>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5932BAD5-8B26-481B-9D6E-3597653C0EFA}"/>
              </a:ext>
            </a:extLst>
          </p:cNvPr>
          <p:cNvSpPr/>
          <p:nvPr/>
        </p:nvSpPr>
        <p:spPr bwMode="auto">
          <a:xfrm>
            <a:off x="6849787" y="3044350"/>
            <a:ext cx="1231976" cy="1111516"/>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descr="Whole pizza with solid fill">
            <a:extLst>
              <a:ext uri="{FF2B5EF4-FFF2-40B4-BE49-F238E27FC236}">
                <a16:creationId xmlns:a16="http://schemas.microsoft.com/office/drawing/2014/main" id="{8F26BA5F-1D76-472B-B460-70461EE570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19544" y="3041611"/>
            <a:ext cx="892462" cy="892462"/>
          </a:xfrm>
          <a:prstGeom prst="rect">
            <a:avLst/>
          </a:prstGeom>
        </p:spPr>
      </p:pic>
      <p:sp>
        <p:nvSpPr>
          <p:cNvPr id="18" name="Rectangle 17">
            <a:extLst>
              <a:ext uri="{FF2B5EF4-FFF2-40B4-BE49-F238E27FC236}">
                <a16:creationId xmlns:a16="http://schemas.microsoft.com/office/drawing/2014/main" id="{331E0FE1-7C32-470C-983C-59339C9D0AC6}"/>
              </a:ext>
            </a:extLst>
          </p:cNvPr>
          <p:cNvSpPr/>
          <p:nvPr/>
        </p:nvSpPr>
        <p:spPr bwMode="auto">
          <a:xfrm>
            <a:off x="8122829" y="3038874"/>
            <a:ext cx="922614" cy="1111516"/>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descr="Pizza with solid fill">
            <a:extLst>
              <a:ext uri="{FF2B5EF4-FFF2-40B4-BE49-F238E27FC236}">
                <a16:creationId xmlns:a16="http://schemas.microsoft.com/office/drawing/2014/main" id="{6606B3B6-D54D-4085-B0A5-58FE0BD2BA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519468">
            <a:off x="8200992" y="3240504"/>
            <a:ext cx="708253" cy="708253"/>
          </a:xfrm>
          <a:prstGeom prst="rect">
            <a:avLst/>
          </a:prstGeom>
        </p:spPr>
      </p:pic>
      <p:sp>
        <p:nvSpPr>
          <p:cNvPr id="19" name="TextBox 18">
            <a:extLst>
              <a:ext uri="{FF2B5EF4-FFF2-40B4-BE49-F238E27FC236}">
                <a16:creationId xmlns:a16="http://schemas.microsoft.com/office/drawing/2014/main" id="{8A43D495-A88B-416B-ABFF-55641C1034B4}"/>
              </a:ext>
            </a:extLst>
          </p:cNvPr>
          <p:cNvSpPr txBox="1"/>
          <p:nvPr/>
        </p:nvSpPr>
        <p:spPr>
          <a:xfrm>
            <a:off x="6890090" y="3788989"/>
            <a:ext cx="119167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Whole pizza</a:t>
            </a:r>
          </a:p>
        </p:txBody>
      </p:sp>
      <p:sp>
        <p:nvSpPr>
          <p:cNvPr id="20" name="TextBox 19">
            <a:extLst>
              <a:ext uri="{FF2B5EF4-FFF2-40B4-BE49-F238E27FC236}">
                <a16:creationId xmlns:a16="http://schemas.microsoft.com/office/drawing/2014/main" id="{C40FC4E6-BCEA-472E-9884-D7F15E569553}"/>
              </a:ext>
            </a:extLst>
          </p:cNvPr>
          <p:cNvSpPr txBox="1"/>
          <p:nvPr/>
        </p:nvSpPr>
        <p:spPr>
          <a:xfrm>
            <a:off x="8211217" y="3791455"/>
            <a:ext cx="59535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Slice</a:t>
            </a:r>
          </a:p>
        </p:txBody>
      </p:sp>
      <p:sp>
        <p:nvSpPr>
          <p:cNvPr id="21" name="Rectangle: Rounded Corners 20">
            <a:extLst>
              <a:ext uri="{FF2B5EF4-FFF2-40B4-BE49-F238E27FC236}">
                <a16:creationId xmlns:a16="http://schemas.microsoft.com/office/drawing/2014/main" id="{A57A8028-33C2-4CD5-BD87-AB24E8C58132}"/>
              </a:ext>
            </a:extLst>
          </p:cNvPr>
          <p:cNvSpPr/>
          <p:nvPr/>
        </p:nvSpPr>
        <p:spPr bwMode="auto">
          <a:xfrm>
            <a:off x="8899580" y="3388047"/>
            <a:ext cx="377806" cy="396933"/>
          </a:xfrm>
          <a:prstGeom prst="round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&gt;</a:t>
            </a:r>
          </a:p>
        </p:txBody>
      </p:sp>
      <p:sp>
        <p:nvSpPr>
          <p:cNvPr id="22" name="Rectangle 21">
            <a:extLst>
              <a:ext uri="{FF2B5EF4-FFF2-40B4-BE49-F238E27FC236}">
                <a16:creationId xmlns:a16="http://schemas.microsoft.com/office/drawing/2014/main" id="{8C2A63AF-E757-45AD-AB6A-2028DDE60D7E}"/>
              </a:ext>
            </a:extLst>
          </p:cNvPr>
          <p:cNvSpPr/>
          <p:nvPr/>
        </p:nvSpPr>
        <p:spPr bwMode="auto">
          <a:xfrm>
            <a:off x="6658147" y="4492874"/>
            <a:ext cx="2089038" cy="1392407"/>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3" name="Graphic 22" descr="Whole pizza with solid fill">
            <a:extLst>
              <a:ext uri="{FF2B5EF4-FFF2-40B4-BE49-F238E27FC236}">
                <a16:creationId xmlns:a16="http://schemas.microsoft.com/office/drawing/2014/main" id="{378ADD67-8AE4-4720-A419-93E59BD8E5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18755" y="4518467"/>
            <a:ext cx="892462" cy="892462"/>
          </a:xfrm>
          <a:prstGeom prst="rect">
            <a:avLst/>
          </a:prstGeom>
        </p:spPr>
      </p:pic>
      <p:sp>
        <p:nvSpPr>
          <p:cNvPr id="24" name="Rectangle: Rounded Corners 23">
            <a:extLst>
              <a:ext uri="{FF2B5EF4-FFF2-40B4-BE49-F238E27FC236}">
                <a16:creationId xmlns:a16="http://schemas.microsoft.com/office/drawing/2014/main" id="{F1545630-D311-44FD-8F88-868A733DD7F6}"/>
              </a:ext>
            </a:extLst>
          </p:cNvPr>
          <p:cNvSpPr/>
          <p:nvPr/>
        </p:nvSpPr>
        <p:spPr bwMode="auto">
          <a:xfrm>
            <a:off x="6774611" y="5427334"/>
            <a:ext cx="1903563" cy="369617"/>
          </a:xfrm>
          <a:prstGeom prst="round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Customize</a:t>
            </a:r>
          </a:p>
        </p:txBody>
      </p:sp>
      <p:sp>
        <p:nvSpPr>
          <p:cNvPr id="25" name="TextBox 24">
            <a:extLst>
              <a:ext uri="{FF2B5EF4-FFF2-40B4-BE49-F238E27FC236}">
                <a16:creationId xmlns:a16="http://schemas.microsoft.com/office/drawing/2014/main" id="{A703F6F2-79D6-46D9-94FB-ECA54D2FE992}"/>
              </a:ext>
            </a:extLst>
          </p:cNvPr>
          <p:cNvSpPr txBox="1"/>
          <p:nvPr/>
        </p:nvSpPr>
        <p:spPr>
          <a:xfrm>
            <a:off x="6286501" y="2162807"/>
            <a:ext cx="73304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Text</a:t>
            </a:r>
          </a:p>
        </p:txBody>
      </p:sp>
      <p:cxnSp>
        <p:nvCxnSpPr>
          <p:cNvPr id="27" name="Straight Arrow Connector 26">
            <a:extLst>
              <a:ext uri="{FF2B5EF4-FFF2-40B4-BE49-F238E27FC236}">
                <a16:creationId xmlns:a16="http://schemas.microsoft.com/office/drawing/2014/main" id="{26C4DBB2-D0A2-4794-8BA6-574B69CBFF6D}"/>
              </a:ext>
            </a:extLst>
          </p:cNvPr>
          <p:cNvCxnSpPr>
            <a:cxnSpLocks/>
            <a:stCxn id="25" idx="3"/>
          </p:cNvCxnSpPr>
          <p:nvPr/>
        </p:nvCxnSpPr>
        <p:spPr>
          <a:xfrm flipV="1">
            <a:off x="7019545" y="2391046"/>
            <a:ext cx="1103283" cy="30294"/>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14DFA7-3EA1-4B0D-A2AA-58AD6996B839}"/>
              </a:ext>
            </a:extLst>
          </p:cNvPr>
          <p:cNvSpPr txBox="1"/>
          <p:nvPr/>
        </p:nvSpPr>
        <p:spPr>
          <a:xfrm>
            <a:off x="10011631" y="3294442"/>
            <a:ext cx="170113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Card Carousel</a:t>
            </a:r>
          </a:p>
        </p:txBody>
      </p:sp>
      <p:cxnSp>
        <p:nvCxnSpPr>
          <p:cNvPr id="30" name="Straight Arrow Connector 29">
            <a:extLst>
              <a:ext uri="{FF2B5EF4-FFF2-40B4-BE49-F238E27FC236}">
                <a16:creationId xmlns:a16="http://schemas.microsoft.com/office/drawing/2014/main" id="{92D5E597-3E8E-485C-9269-5752AA29453A}"/>
              </a:ext>
            </a:extLst>
          </p:cNvPr>
          <p:cNvCxnSpPr>
            <a:cxnSpLocks/>
          </p:cNvCxnSpPr>
          <p:nvPr/>
        </p:nvCxnSpPr>
        <p:spPr>
          <a:xfrm flipH="1">
            <a:off x="9339487" y="3552974"/>
            <a:ext cx="794650" cy="8816"/>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C4CDE5B-BA58-4004-B02A-9CC584E2FCE4}"/>
              </a:ext>
            </a:extLst>
          </p:cNvPr>
          <p:cNvSpPr txBox="1"/>
          <p:nvPr/>
        </p:nvSpPr>
        <p:spPr>
          <a:xfrm>
            <a:off x="9578701" y="4946066"/>
            <a:ext cx="170113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Hero Card</a:t>
            </a:r>
          </a:p>
        </p:txBody>
      </p:sp>
      <p:cxnSp>
        <p:nvCxnSpPr>
          <p:cNvPr id="35" name="Straight Arrow Connector 34">
            <a:extLst>
              <a:ext uri="{FF2B5EF4-FFF2-40B4-BE49-F238E27FC236}">
                <a16:creationId xmlns:a16="http://schemas.microsoft.com/office/drawing/2014/main" id="{ABCE8FDC-AB72-4131-A536-D9C230BCE5BC}"/>
              </a:ext>
            </a:extLst>
          </p:cNvPr>
          <p:cNvCxnSpPr>
            <a:cxnSpLocks/>
          </p:cNvCxnSpPr>
          <p:nvPr/>
        </p:nvCxnSpPr>
        <p:spPr>
          <a:xfrm flipH="1">
            <a:off x="8906557" y="5204598"/>
            <a:ext cx="794650" cy="8816"/>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381408C-7A04-448C-A218-7F62077EB44D}"/>
              </a:ext>
            </a:extLst>
          </p:cNvPr>
          <p:cNvSpPr txBox="1"/>
          <p:nvPr/>
        </p:nvSpPr>
        <p:spPr>
          <a:xfrm>
            <a:off x="2683981" y="3727830"/>
            <a:ext cx="2813347" cy="1990288"/>
          </a:xfrm>
          <a:prstGeom prst="rect">
            <a:avLst/>
          </a:prstGeom>
          <a:noFill/>
        </p:spPr>
        <p:txBody>
          <a:bodyPr wrap="square">
            <a:spAutoFit/>
          </a:bodyPr>
          <a:lstStyle/>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Receipt</a:t>
            </a:r>
          </a:p>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solidFill>
                <a:effectLst/>
                <a:uLnTx/>
                <a:uFillTx/>
                <a:latin typeface="Segoe UI"/>
                <a:ea typeface="+mn-ea"/>
                <a:cs typeface="+mn-cs"/>
              </a:rPr>
              <a:t>SignIn</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solidFill>
                <a:effectLst/>
                <a:uLnTx/>
                <a:uFillTx/>
                <a:latin typeface="Segoe UI"/>
                <a:ea typeface="+mn-ea"/>
                <a:cs typeface="+mn-cs"/>
              </a:rPr>
              <a:t>SuggestedAction</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Video</a:t>
            </a:r>
          </a:p>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Card carousel</a:t>
            </a:r>
          </a:p>
        </p:txBody>
      </p:sp>
    </p:spTree>
    <p:extLst>
      <p:ext uri="{BB962C8B-B14F-4D97-AF65-F5344CB8AC3E}">
        <p14:creationId xmlns:p14="http://schemas.microsoft.com/office/powerpoint/2010/main" val="11445398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811D6F-228D-4D21-B1B2-92F6AC9AA7B0}"/>
              </a:ext>
            </a:extLst>
          </p:cNvPr>
          <p:cNvSpPr>
            <a:spLocks noGrp="1"/>
          </p:cNvSpPr>
          <p:nvPr>
            <p:ph type="title"/>
          </p:nvPr>
        </p:nvSpPr>
        <p:spPr/>
        <p:txBody>
          <a:bodyPr/>
          <a:lstStyle/>
          <a:p>
            <a:r>
              <a:rPr lang="en-US" dirty="0"/>
              <a:t>DEMO #2</a:t>
            </a:r>
          </a:p>
        </p:txBody>
      </p:sp>
      <p:sp>
        <p:nvSpPr>
          <p:cNvPr id="5" name="Text Placeholder 4">
            <a:extLst>
              <a:ext uri="{FF2B5EF4-FFF2-40B4-BE49-F238E27FC236}">
                <a16:creationId xmlns:a16="http://schemas.microsoft.com/office/drawing/2014/main" id="{A4F3EA83-BCC0-48A2-81A4-B5AA772FF1B2}"/>
              </a:ext>
            </a:extLst>
          </p:cNvPr>
          <p:cNvSpPr>
            <a:spLocks noGrp="1"/>
          </p:cNvSpPr>
          <p:nvPr>
            <p:ph type="body" sz="quarter" idx="15"/>
          </p:nvPr>
        </p:nvSpPr>
        <p:spPr>
          <a:xfrm>
            <a:off x="442466" y="4350114"/>
            <a:ext cx="5413394" cy="461665"/>
          </a:xfrm>
        </p:spPr>
        <p:txBody>
          <a:bodyPr/>
          <a:lstStyle/>
          <a:p>
            <a:r>
              <a:rPr lang="en-US" dirty="0"/>
              <a:t>Adaptive Card</a:t>
            </a:r>
          </a:p>
        </p:txBody>
      </p:sp>
    </p:spTree>
    <p:extLst>
      <p:ext uri="{BB962C8B-B14F-4D97-AF65-F5344CB8AC3E}">
        <p14:creationId xmlns:p14="http://schemas.microsoft.com/office/powerpoint/2010/main" val="27575118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D1F5-9B1F-46BC-8A90-6F09D6E1D37F}"/>
              </a:ext>
            </a:extLst>
          </p:cNvPr>
          <p:cNvSpPr>
            <a:spLocks noGrp="1"/>
          </p:cNvSpPr>
          <p:nvPr>
            <p:ph type="title"/>
          </p:nvPr>
        </p:nvSpPr>
        <p:spPr/>
        <p:txBody>
          <a:bodyPr/>
          <a:lstStyle/>
          <a:p>
            <a:r>
              <a:rPr lang="en-US" dirty="0"/>
              <a:t>Bot Framework Composer</a:t>
            </a:r>
          </a:p>
        </p:txBody>
      </p:sp>
      <p:sp>
        <p:nvSpPr>
          <p:cNvPr id="3" name="Content Placeholder 2">
            <a:extLst>
              <a:ext uri="{FF2B5EF4-FFF2-40B4-BE49-F238E27FC236}">
                <a16:creationId xmlns:a16="http://schemas.microsoft.com/office/drawing/2014/main" id="{BC1B7F79-BA65-4E4E-9D91-1579E60FB2ED}"/>
              </a:ext>
            </a:extLst>
          </p:cNvPr>
          <p:cNvSpPr>
            <a:spLocks noGrp="1"/>
          </p:cNvSpPr>
          <p:nvPr>
            <p:ph sz="quarter" idx="10"/>
          </p:nvPr>
        </p:nvSpPr>
        <p:spPr>
          <a:xfrm>
            <a:off x="419101" y="1456897"/>
            <a:ext cx="5543664" cy="2169825"/>
          </a:xfrm>
        </p:spPr>
        <p:txBody>
          <a:bodyPr/>
          <a:lstStyle/>
          <a:p>
            <a:r>
              <a:rPr lang="en-US" dirty="0"/>
              <a:t>Graphical bot designer</a:t>
            </a:r>
          </a:p>
          <a:p>
            <a:pPr marL="342900" lvl="1" indent="-342900">
              <a:buFont typeface="Arial" panose="020B0604020202020204" pitchFamily="34" charset="0"/>
              <a:buChar char="•"/>
            </a:pPr>
            <a:r>
              <a:rPr lang="en-US" dirty="0"/>
              <a:t>Define dialog flows</a:t>
            </a:r>
          </a:p>
          <a:p>
            <a:pPr marL="342900" lvl="1" indent="-342900">
              <a:buFont typeface="Arial" panose="020B0604020202020204" pitchFamily="34" charset="0"/>
              <a:buChar char="•"/>
            </a:pPr>
            <a:r>
              <a:rPr lang="en-US" dirty="0"/>
              <a:t>Create triggers to initiate child dialogs</a:t>
            </a:r>
          </a:p>
          <a:p>
            <a:pPr marL="342900" lvl="1" indent="-342900">
              <a:buFont typeface="Arial" panose="020B0604020202020204" pitchFamily="34" charset="0"/>
              <a:buChar char="•"/>
            </a:pPr>
            <a:r>
              <a:rPr lang="en-US" dirty="0"/>
              <a:t>Built-in support for language understanding integration</a:t>
            </a:r>
          </a:p>
        </p:txBody>
      </p:sp>
      <p:pic>
        <p:nvPicPr>
          <p:cNvPr id="5" name="Picture 4">
            <a:extLst>
              <a:ext uri="{FF2B5EF4-FFF2-40B4-BE49-F238E27FC236}">
                <a16:creationId xmlns:a16="http://schemas.microsoft.com/office/drawing/2014/main" id="{B9941CED-EBA1-41B6-89E7-5CB3E0C26342}"/>
              </a:ext>
            </a:extLst>
          </p:cNvPr>
          <p:cNvPicPr>
            <a:picLocks noChangeAspect="1"/>
          </p:cNvPicPr>
          <p:nvPr/>
        </p:nvPicPr>
        <p:blipFill>
          <a:blip r:embed="rId2"/>
          <a:stretch>
            <a:fillRect/>
          </a:stretch>
        </p:blipFill>
        <p:spPr>
          <a:xfrm>
            <a:off x="6032922" y="1325058"/>
            <a:ext cx="5900642" cy="4446065"/>
          </a:xfrm>
          <a:prstGeom prst="rect">
            <a:avLst/>
          </a:prstGeom>
          <a:ln>
            <a:solidFill>
              <a:schemeClr val="accent6"/>
            </a:solidFill>
          </a:ln>
        </p:spPr>
      </p:pic>
    </p:spTree>
    <p:extLst>
      <p:ext uri="{BB962C8B-B14F-4D97-AF65-F5344CB8AC3E}">
        <p14:creationId xmlns:p14="http://schemas.microsoft.com/office/powerpoint/2010/main" val="32884191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811D6F-228D-4D21-B1B2-92F6AC9AA7B0}"/>
              </a:ext>
            </a:extLst>
          </p:cNvPr>
          <p:cNvSpPr>
            <a:spLocks noGrp="1"/>
          </p:cNvSpPr>
          <p:nvPr>
            <p:ph type="title"/>
          </p:nvPr>
        </p:nvSpPr>
        <p:spPr/>
        <p:txBody>
          <a:bodyPr/>
          <a:lstStyle/>
          <a:p>
            <a:r>
              <a:rPr lang="en-US" dirty="0"/>
              <a:t>DEMO #3</a:t>
            </a:r>
          </a:p>
        </p:txBody>
      </p:sp>
      <p:sp>
        <p:nvSpPr>
          <p:cNvPr id="5" name="Text Placeholder 4">
            <a:extLst>
              <a:ext uri="{FF2B5EF4-FFF2-40B4-BE49-F238E27FC236}">
                <a16:creationId xmlns:a16="http://schemas.microsoft.com/office/drawing/2014/main" id="{A4F3EA83-BCC0-48A2-81A4-B5AA772FF1B2}"/>
              </a:ext>
            </a:extLst>
          </p:cNvPr>
          <p:cNvSpPr>
            <a:spLocks noGrp="1"/>
          </p:cNvSpPr>
          <p:nvPr>
            <p:ph type="body" sz="quarter" idx="15"/>
          </p:nvPr>
        </p:nvSpPr>
        <p:spPr>
          <a:xfrm>
            <a:off x="442466" y="4350114"/>
            <a:ext cx="5413394" cy="461665"/>
          </a:xfrm>
        </p:spPr>
        <p:txBody>
          <a:bodyPr/>
          <a:lstStyle/>
          <a:p>
            <a:r>
              <a:rPr lang="en-US" dirty="0"/>
              <a:t>Bot Composer</a:t>
            </a:r>
          </a:p>
        </p:txBody>
      </p:sp>
    </p:spTree>
    <p:extLst>
      <p:ext uri="{BB962C8B-B14F-4D97-AF65-F5344CB8AC3E}">
        <p14:creationId xmlns:p14="http://schemas.microsoft.com/office/powerpoint/2010/main" val="12067859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Bot Basics</a:t>
            </a:r>
          </a:p>
        </p:txBody>
      </p:sp>
      <p:sp>
        <p:nvSpPr>
          <p:cNvPr id="2" name="Text Placeholder 1"/>
          <p:cNvSpPr>
            <a:spLocks noGrp="1"/>
          </p:cNvSpPr>
          <p:nvPr>
            <p:ph type="body" sz="quarter" idx="15"/>
          </p:nvPr>
        </p:nvSpPr>
        <p:spPr/>
        <p:txBody>
          <a:bodyPr/>
          <a:lstStyle/>
          <a:p>
            <a:pPr lvl="1"/>
            <a:r>
              <a:rPr lang="en-US" sz="2400" dirty="0"/>
              <a:t>Implementing a Bot</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Create a Bot with Bot Framework Composer</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Create a Bot with Composer</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want to enable a conversational customer support solution through both email and web chat. What should you do?</a:t>
            </a:r>
          </a:p>
          <a:p>
            <a:pPr marL="288925" indent="-288925" defTabSz="932742">
              <a:spcBef>
                <a:spcPts val="300"/>
              </a:spcBef>
              <a:spcAft>
                <a:spcPts val="600"/>
              </a:spcAft>
              <a:buSzTx/>
              <a:buFont typeface="Wingdings" panose="05000000000000000000" pitchFamily="2" charset="2"/>
              <a:buChar char="q"/>
              <a:defRPr/>
            </a:pPr>
            <a:r>
              <a:rPr lang="en-US" sz="1400" dirty="0"/>
              <a:t>Create a bot for web chat. Send an automated response to email, directing users to web chat.</a:t>
            </a:r>
          </a:p>
          <a:p>
            <a:pPr marL="288925" indent="-288925" defTabSz="932742">
              <a:spcBef>
                <a:spcPts val="300"/>
              </a:spcBef>
              <a:spcAft>
                <a:spcPts val="600"/>
              </a:spcAft>
              <a:buSzTx/>
              <a:buFont typeface="Wingdings" panose="05000000000000000000" pitchFamily="2" charset="2"/>
              <a:buChar char="q"/>
              <a:defRPr/>
            </a:pPr>
            <a:r>
              <a:rPr lang="en-US" sz="1400" dirty="0"/>
              <a:t>Create a bot for email, and a second bot for web chat.</a:t>
            </a:r>
          </a:p>
          <a:p>
            <a:pPr marL="288925" indent="-288925" defTabSz="932742">
              <a:spcBef>
                <a:spcPts val="300"/>
              </a:spcBef>
              <a:spcAft>
                <a:spcPts val="600"/>
              </a:spcAft>
              <a:buSzTx/>
              <a:buFont typeface="Wingdings" panose="05000000000000000000" pitchFamily="2" charset="2"/>
              <a:buChar char="q"/>
              <a:defRPr/>
            </a:pPr>
            <a:r>
              <a:rPr lang="en-US" sz="1400" dirty="0"/>
              <a:t>Create a single bot and deliver it through both web chat and email channels.</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252776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have created a bot using a Bot Framework SDK template.</a:t>
            </a:r>
          </a:p>
          <a:p>
            <a:pPr>
              <a:defRPr/>
            </a:pPr>
            <a:r>
              <a:rPr lang="en-US" sz="1800" dirty="0"/>
              <a:t>Which tool should you use to test it locally?</a:t>
            </a:r>
          </a:p>
          <a:p>
            <a:pPr marL="288925" indent="-288925">
              <a:spcBef>
                <a:spcPts val="300"/>
              </a:spcBef>
              <a:spcAft>
                <a:spcPts val="600"/>
              </a:spcAft>
              <a:buFont typeface="Wingdings" panose="05000000000000000000" pitchFamily="2" charset="2"/>
              <a:buChar char="q"/>
              <a:defRPr/>
            </a:pPr>
            <a:r>
              <a:rPr lang="en-US" sz="1400" dirty="0"/>
              <a:t>Visual Studio Code</a:t>
            </a:r>
          </a:p>
          <a:p>
            <a:pPr marL="288925" indent="-288925">
              <a:spcBef>
                <a:spcPts val="300"/>
              </a:spcBef>
              <a:spcAft>
                <a:spcPts val="600"/>
              </a:spcAft>
              <a:buFont typeface="Wingdings" panose="05000000000000000000" pitchFamily="2" charset="2"/>
              <a:buChar char="q"/>
              <a:defRPr/>
            </a:pPr>
            <a:r>
              <a:rPr lang="en-US" sz="1400" dirty="0"/>
              <a:t>Bot Framework Emulator</a:t>
            </a:r>
          </a:p>
          <a:p>
            <a:pPr marL="288925" indent="-288925">
              <a:spcBef>
                <a:spcPts val="300"/>
              </a:spcBef>
              <a:spcAft>
                <a:spcPts val="600"/>
              </a:spcAft>
              <a:buFont typeface="Wingdings" panose="05000000000000000000" pitchFamily="2" charset="2"/>
              <a:buChar char="q"/>
              <a:defRPr/>
            </a:pPr>
            <a:r>
              <a:rPr lang="en-US" sz="1400" dirty="0"/>
              <a:t>Bot Framework Composer</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0566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When might you use a </a:t>
            </a:r>
            <a:r>
              <a:rPr lang="en-US" sz="1800" i="1" dirty="0">
                <a:latin typeface="+mj-lt"/>
              </a:rPr>
              <a:t>waterfall</a:t>
            </a:r>
            <a:r>
              <a:rPr lang="en-US" sz="1800" dirty="0">
                <a:latin typeface="+mj-lt"/>
              </a:rPr>
              <a:t> dialog?</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When you do not want to maintain state between bot activities.</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When you need to cancel an activity.</a:t>
            </a:r>
          </a:p>
          <a:p>
            <a:pPr marL="288925" indent="-288925">
              <a:lnSpc>
                <a:spcPct val="100000"/>
              </a:lnSpc>
              <a:spcBef>
                <a:spcPts val="300"/>
              </a:spcBef>
              <a:spcAft>
                <a:spcPts val="600"/>
              </a:spcAft>
              <a:buFont typeface="Wingdings" panose="05000000000000000000" pitchFamily="2" charset="2"/>
              <a:buChar char="q"/>
              <a:defRPr/>
            </a:pPr>
            <a:r>
              <a:rPr lang="en-US" sz="1400" spc="-49">
                <a:solidFill>
                  <a:srgbClr val="000000"/>
                </a:solidFill>
                <a:latin typeface="+mj-lt"/>
              </a:rPr>
              <a:t>When </a:t>
            </a:r>
            <a:r>
              <a:rPr lang="en-US" sz="1400" spc="-49" dirty="0">
                <a:solidFill>
                  <a:srgbClr val="000000"/>
                </a:solidFill>
                <a:latin typeface="+mj-lt"/>
              </a:rPr>
              <a:t>you want to guide the user through a sequential series of steps.</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599843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7116-6103-426E-90EC-5B2E9EB0F6E6}"/>
              </a:ext>
            </a:extLst>
          </p:cNvPr>
          <p:cNvSpPr>
            <a:spLocks noGrp="1"/>
          </p:cNvSpPr>
          <p:nvPr>
            <p:ph type="title"/>
          </p:nvPr>
        </p:nvSpPr>
        <p:spPr/>
        <p:txBody>
          <a:bodyPr/>
          <a:lstStyle/>
          <a:p>
            <a:r>
              <a:rPr lang="en-US" dirty="0"/>
              <a:t>LABs</a:t>
            </a:r>
          </a:p>
        </p:txBody>
      </p:sp>
      <p:sp>
        <p:nvSpPr>
          <p:cNvPr id="3" name="Content Placeholder 2">
            <a:extLst>
              <a:ext uri="{FF2B5EF4-FFF2-40B4-BE49-F238E27FC236}">
                <a16:creationId xmlns:a16="http://schemas.microsoft.com/office/drawing/2014/main" id="{41BE45CC-FBFF-4E2C-B819-A8FD677D3A14}"/>
              </a:ext>
            </a:extLst>
          </p:cNvPr>
          <p:cNvSpPr>
            <a:spLocks noGrp="1"/>
          </p:cNvSpPr>
          <p:nvPr>
            <p:ph sz="quarter" idx="10"/>
          </p:nvPr>
        </p:nvSpPr>
        <p:spPr>
          <a:xfrm>
            <a:off x="419100" y="1456897"/>
            <a:ext cx="11340811" cy="1051570"/>
          </a:xfrm>
        </p:spPr>
        <p:txBody>
          <a:bodyPr/>
          <a:lstStyle/>
          <a:p>
            <a:r>
              <a:rPr lang="en-US" dirty="0">
                <a:hlinkClick r:id="rId2"/>
              </a:rPr>
              <a:t>13 - Create a Bot with the Bot Framework SDK</a:t>
            </a:r>
            <a:endParaRPr lang="en-US" dirty="0"/>
          </a:p>
          <a:p>
            <a:r>
              <a:rPr lang="en-US" dirty="0">
                <a:hlinkClick r:id="rId3"/>
              </a:rPr>
              <a:t>14 - Create a Bot with Bot Framework Composer</a:t>
            </a:r>
            <a:r>
              <a:rPr lang="en-US" dirty="0"/>
              <a:t> - (1.5h)</a:t>
            </a:r>
          </a:p>
        </p:txBody>
      </p:sp>
    </p:spTree>
    <p:extLst>
      <p:ext uri="{BB962C8B-B14F-4D97-AF65-F5344CB8AC3E}">
        <p14:creationId xmlns:p14="http://schemas.microsoft.com/office/powerpoint/2010/main" val="393444804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Bot Basics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36BECC1-8612-4F60-BB79-A97D9312282E}"/>
              </a:ext>
            </a:extLst>
          </p:cNvPr>
          <p:cNvSpPr/>
          <p:nvPr/>
        </p:nvSpPr>
        <p:spPr bwMode="auto">
          <a:xfrm>
            <a:off x="363717" y="1655863"/>
            <a:ext cx="7063097" cy="400195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7063374C-DBFB-4C70-A3FF-471B4140D2A0}"/>
              </a:ext>
            </a:extLst>
          </p:cNvPr>
          <p:cNvSpPr>
            <a:spLocks noGrp="1"/>
          </p:cNvSpPr>
          <p:nvPr>
            <p:ph type="title"/>
          </p:nvPr>
        </p:nvSpPr>
        <p:spPr/>
        <p:txBody>
          <a:bodyPr/>
          <a:lstStyle/>
          <a:p>
            <a:r>
              <a:rPr lang="en-US" dirty="0"/>
              <a:t>Conversational AI and Bots</a:t>
            </a:r>
          </a:p>
        </p:txBody>
      </p:sp>
      <p:grpSp>
        <p:nvGrpSpPr>
          <p:cNvPr id="4" name="Group 3">
            <a:extLst>
              <a:ext uri="{FF2B5EF4-FFF2-40B4-BE49-F238E27FC236}">
                <a16:creationId xmlns:a16="http://schemas.microsoft.com/office/drawing/2014/main" id="{E5753DC4-CFAB-48DC-A7AF-9AC6D98EAED6}"/>
              </a:ext>
            </a:extLst>
          </p:cNvPr>
          <p:cNvGrpSpPr/>
          <p:nvPr/>
        </p:nvGrpSpPr>
        <p:grpSpPr>
          <a:xfrm>
            <a:off x="7667956" y="1951763"/>
            <a:ext cx="4091955" cy="3151590"/>
            <a:chOff x="3274617" y="1422062"/>
            <a:chExt cx="4091955" cy="3151590"/>
          </a:xfrm>
        </p:grpSpPr>
        <p:pic>
          <p:nvPicPr>
            <p:cNvPr id="6" name="Graphic 5" descr="User">
              <a:extLst>
                <a:ext uri="{FF2B5EF4-FFF2-40B4-BE49-F238E27FC236}">
                  <a16:creationId xmlns:a16="http://schemas.microsoft.com/office/drawing/2014/main" id="{E1C44116-7999-4A1E-A749-1A75CB935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4617" y="2522783"/>
              <a:ext cx="952043" cy="952043"/>
            </a:xfrm>
            <a:prstGeom prst="rect">
              <a:avLst/>
            </a:prstGeom>
          </p:spPr>
        </p:pic>
        <p:pic>
          <p:nvPicPr>
            <p:cNvPr id="7" name="Graphic 6" descr="Email">
              <a:extLst>
                <a:ext uri="{FF2B5EF4-FFF2-40B4-BE49-F238E27FC236}">
                  <a16:creationId xmlns:a16="http://schemas.microsoft.com/office/drawing/2014/main" id="{243360F0-D47C-4DEA-A339-1F29DC67B1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617" y="2735328"/>
              <a:ext cx="590819" cy="590819"/>
            </a:xfrm>
            <a:prstGeom prst="rect">
              <a:avLst/>
            </a:prstGeom>
          </p:spPr>
        </p:pic>
        <p:pic>
          <p:nvPicPr>
            <p:cNvPr id="8" name="Graphic 7" descr="User">
              <a:extLst>
                <a:ext uri="{FF2B5EF4-FFF2-40B4-BE49-F238E27FC236}">
                  <a16:creationId xmlns:a16="http://schemas.microsoft.com/office/drawing/2014/main" id="{C50DD635-F6A7-4E49-8AD0-61E9618E74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4617" y="1422062"/>
              <a:ext cx="952043" cy="952043"/>
            </a:xfrm>
            <a:prstGeom prst="rect">
              <a:avLst/>
            </a:prstGeom>
          </p:spPr>
        </p:pic>
        <p:grpSp>
          <p:nvGrpSpPr>
            <p:cNvPr id="9" name="Group 8">
              <a:extLst>
                <a:ext uri="{FF2B5EF4-FFF2-40B4-BE49-F238E27FC236}">
                  <a16:creationId xmlns:a16="http://schemas.microsoft.com/office/drawing/2014/main" id="{186D61DA-F106-4F63-AA49-98A3CF39A467}"/>
                </a:ext>
              </a:extLst>
            </p:cNvPr>
            <p:cNvGrpSpPr/>
            <p:nvPr/>
          </p:nvGrpSpPr>
          <p:grpSpPr>
            <a:xfrm>
              <a:off x="4086767" y="1543536"/>
              <a:ext cx="846210" cy="846210"/>
              <a:chOff x="3242267" y="1508436"/>
              <a:chExt cx="812752" cy="812752"/>
            </a:xfrm>
          </p:grpSpPr>
          <p:pic>
            <p:nvPicPr>
              <p:cNvPr id="16" name="Graphic 15" descr="Browser window">
                <a:extLst>
                  <a:ext uri="{FF2B5EF4-FFF2-40B4-BE49-F238E27FC236}">
                    <a16:creationId xmlns:a16="http://schemas.microsoft.com/office/drawing/2014/main" id="{B2AB83C2-E0F1-4300-92DE-F89B4F240F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42267" y="1508436"/>
                <a:ext cx="812752" cy="812752"/>
              </a:xfrm>
              <a:prstGeom prst="rect">
                <a:avLst/>
              </a:prstGeom>
            </p:spPr>
          </p:pic>
          <p:pic>
            <p:nvPicPr>
              <p:cNvPr id="17" name="Graphic 16" descr="Chat">
                <a:extLst>
                  <a:ext uri="{FF2B5EF4-FFF2-40B4-BE49-F238E27FC236}">
                    <a16:creationId xmlns:a16="http://schemas.microsoft.com/office/drawing/2014/main" id="{CAD0EE13-9F44-4099-9C63-D5D6B4AD06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52462" y="1766576"/>
                <a:ext cx="439568" cy="439568"/>
              </a:xfrm>
              <a:prstGeom prst="rect">
                <a:avLst/>
              </a:prstGeom>
            </p:spPr>
          </p:pic>
        </p:grpSp>
        <p:cxnSp>
          <p:nvCxnSpPr>
            <p:cNvPr id="10" name="Connector: Elbow 9">
              <a:extLst>
                <a:ext uri="{FF2B5EF4-FFF2-40B4-BE49-F238E27FC236}">
                  <a16:creationId xmlns:a16="http://schemas.microsoft.com/office/drawing/2014/main" id="{ED398B7E-932D-4544-BFD0-1630C1D635EF}"/>
                </a:ext>
              </a:extLst>
            </p:cNvPr>
            <p:cNvCxnSpPr>
              <a:cxnSpLocks/>
              <a:stCxn id="16" idx="3"/>
            </p:cNvCxnSpPr>
            <p:nvPr/>
          </p:nvCxnSpPr>
          <p:spPr>
            <a:xfrm>
              <a:off x="4932977" y="1966641"/>
              <a:ext cx="1100391" cy="940279"/>
            </a:xfrm>
            <a:prstGeom prst="bentConnector3">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B7413E7-7D3B-4153-81DA-D9DC5D5DADAD}"/>
                </a:ext>
              </a:extLst>
            </p:cNvPr>
            <p:cNvCxnSpPr>
              <a:cxnSpLocks/>
            </p:cNvCxnSpPr>
            <p:nvPr/>
          </p:nvCxnSpPr>
          <p:spPr>
            <a:xfrm flipV="1">
              <a:off x="4746893" y="2906921"/>
              <a:ext cx="1286475" cy="1207049"/>
            </a:xfrm>
            <a:prstGeom prst="bentConnector3">
              <a:avLst>
                <a:gd name="adj1" fmla="val 57030"/>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50E595-CD86-4F46-8456-3F103AD9BB70}"/>
                </a:ext>
              </a:extLst>
            </p:cNvPr>
            <p:cNvCxnSpPr>
              <a:cxnSpLocks/>
            </p:cNvCxnSpPr>
            <p:nvPr/>
          </p:nvCxnSpPr>
          <p:spPr>
            <a:xfrm flipV="1">
              <a:off x="4863556" y="2906920"/>
              <a:ext cx="1740694" cy="1"/>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 name="Graphic 12" descr="Call center">
              <a:extLst>
                <a:ext uri="{FF2B5EF4-FFF2-40B4-BE49-F238E27FC236}">
                  <a16:creationId xmlns:a16="http://schemas.microsoft.com/office/drawing/2014/main" id="{2DC1B1DC-E6A3-4A15-B07B-FFAE711BB8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74617" y="3621609"/>
              <a:ext cx="952043" cy="952043"/>
            </a:xfrm>
            <a:prstGeom prst="rect">
              <a:avLst/>
            </a:prstGeom>
          </p:spPr>
        </p:pic>
        <p:pic>
          <p:nvPicPr>
            <p:cNvPr id="14" name="Graphic 13" descr="Speech">
              <a:extLst>
                <a:ext uri="{FF2B5EF4-FFF2-40B4-BE49-F238E27FC236}">
                  <a16:creationId xmlns:a16="http://schemas.microsoft.com/office/drawing/2014/main" id="{5D173E53-AC31-42AE-911C-78E2F16422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4110017" y="3580658"/>
              <a:ext cx="710187" cy="710187"/>
            </a:xfrm>
            <a:prstGeom prst="rect">
              <a:avLst/>
            </a:prstGeom>
          </p:spPr>
        </p:pic>
        <p:pic>
          <p:nvPicPr>
            <p:cNvPr id="15" name="Graphic 14">
              <a:extLst>
                <a:ext uri="{FF2B5EF4-FFF2-40B4-BE49-F238E27FC236}">
                  <a16:creationId xmlns:a16="http://schemas.microsoft.com/office/drawing/2014/main" id="{60C02BB4-A443-4E3A-85C8-6A89A4C6D0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604250" y="2556652"/>
              <a:ext cx="762322" cy="762322"/>
            </a:xfrm>
            <a:prstGeom prst="rect">
              <a:avLst/>
            </a:prstGeom>
          </p:spPr>
        </p:pic>
      </p:grpSp>
      <p:sp>
        <p:nvSpPr>
          <p:cNvPr id="20" name="TextBox 19">
            <a:extLst>
              <a:ext uri="{FF2B5EF4-FFF2-40B4-BE49-F238E27FC236}">
                <a16:creationId xmlns:a16="http://schemas.microsoft.com/office/drawing/2014/main" id="{FA74D713-CF02-4F9C-AD8E-FD1DE684F3F6}"/>
              </a:ext>
            </a:extLst>
          </p:cNvPr>
          <p:cNvSpPr txBox="1"/>
          <p:nvPr/>
        </p:nvSpPr>
        <p:spPr>
          <a:xfrm>
            <a:off x="10928914" y="2564026"/>
            <a:ext cx="8309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Bot</a:t>
            </a:r>
          </a:p>
        </p:txBody>
      </p:sp>
      <p:sp>
        <p:nvSpPr>
          <p:cNvPr id="21" name="TextBox 20">
            <a:extLst>
              <a:ext uri="{FF2B5EF4-FFF2-40B4-BE49-F238E27FC236}">
                <a16:creationId xmlns:a16="http://schemas.microsoft.com/office/drawing/2014/main" id="{046769BB-8E74-45C8-B713-102DA7FC2F4E}"/>
              </a:ext>
            </a:extLst>
          </p:cNvPr>
          <p:cNvSpPr txBox="1"/>
          <p:nvPr/>
        </p:nvSpPr>
        <p:spPr>
          <a:xfrm>
            <a:off x="7997696" y="5029957"/>
            <a:ext cx="16068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Channels</a:t>
            </a:r>
          </a:p>
        </p:txBody>
      </p:sp>
      <p:sp>
        <p:nvSpPr>
          <p:cNvPr id="3" name="Content Placeholder 2">
            <a:extLst>
              <a:ext uri="{FF2B5EF4-FFF2-40B4-BE49-F238E27FC236}">
                <a16:creationId xmlns:a16="http://schemas.microsoft.com/office/drawing/2014/main" id="{1CFC25B6-EB34-4DC1-855F-50002EFC762F}"/>
              </a:ext>
            </a:extLst>
          </p:cNvPr>
          <p:cNvSpPr>
            <a:spLocks noGrp="1"/>
          </p:cNvSpPr>
          <p:nvPr>
            <p:ph sz="quarter" idx="10"/>
          </p:nvPr>
        </p:nvSpPr>
        <p:spPr>
          <a:xfrm>
            <a:off x="517665" y="1655864"/>
            <a:ext cx="6969015" cy="4001957"/>
          </a:xfrm>
        </p:spPr>
        <p:txBody>
          <a:bodyPr/>
          <a:lstStyle/>
          <a:p>
            <a:r>
              <a:rPr lang="en-US" dirty="0"/>
              <a:t>Bot: an application with a conversational interface</a:t>
            </a:r>
          </a:p>
          <a:p>
            <a:pPr marL="342900" lvl="1" indent="-342900">
              <a:buFont typeface="Arial" panose="020B0604020202020204" pitchFamily="34" charset="0"/>
              <a:buChar char="•"/>
            </a:pPr>
            <a:r>
              <a:rPr lang="en-US" dirty="0"/>
              <a:t>Users interact with a bot by initiating </a:t>
            </a:r>
            <a:r>
              <a:rPr lang="en-US" i="1" dirty="0"/>
              <a:t>activities</a:t>
            </a:r>
            <a:r>
              <a:rPr lang="en-US" dirty="0"/>
              <a:t> in </a:t>
            </a:r>
            <a:r>
              <a:rPr lang="en-US" i="1" dirty="0"/>
              <a:t>turns</a:t>
            </a:r>
          </a:p>
          <a:p>
            <a:pPr marL="342900" lvl="1" indent="-342900">
              <a:buFont typeface="Arial" panose="020B0604020202020204" pitchFamily="34" charset="0"/>
              <a:buChar char="•"/>
            </a:pPr>
            <a:r>
              <a:rPr lang="en-US" dirty="0"/>
              <a:t>Activities are events, such as a user joining a conversation or sending a message</a:t>
            </a:r>
          </a:p>
          <a:p>
            <a:pPr marL="342900" lvl="1" indent="-342900">
              <a:buFont typeface="Arial" panose="020B0604020202020204" pitchFamily="34" charset="0"/>
              <a:buChar char="•"/>
            </a:pPr>
            <a:r>
              <a:rPr lang="en-US" dirty="0"/>
              <a:t>Messages can be text, speech, or visual interface elements (such as </a:t>
            </a:r>
            <a:r>
              <a:rPr lang="en-US" i="1" dirty="0"/>
              <a:t>cards</a:t>
            </a:r>
            <a:r>
              <a:rPr lang="en-US" dirty="0"/>
              <a:t> or </a:t>
            </a:r>
            <a:r>
              <a:rPr lang="en-US" i="1" dirty="0"/>
              <a:t>buttons</a:t>
            </a:r>
            <a:r>
              <a:rPr lang="en-US" dirty="0"/>
              <a:t>)</a:t>
            </a:r>
          </a:p>
          <a:p>
            <a:pPr marL="342900" lvl="1" indent="-342900">
              <a:buFont typeface="Arial" panose="020B0604020202020204" pitchFamily="34" charset="0"/>
              <a:buChar char="•"/>
            </a:pPr>
            <a:r>
              <a:rPr lang="en-US" dirty="0"/>
              <a:t>A flow of activities can form a </a:t>
            </a:r>
            <a:r>
              <a:rPr lang="en-US" i="1" dirty="0"/>
              <a:t>dialog</a:t>
            </a:r>
            <a:r>
              <a:rPr lang="en-US" dirty="0"/>
              <a:t>, in which state is maintained to manage a multi-turn conversation</a:t>
            </a:r>
          </a:p>
          <a:p>
            <a:pPr marL="342900" lvl="1" indent="-342900">
              <a:buFont typeface="Arial" panose="020B0604020202020204" pitchFamily="34" charset="0"/>
              <a:buChar char="•"/>
            </a:pPr>
            <a:r>
              <a:rPr lang="en-US" dirty="0"/>
              <a:t>Activities are exchanged across </a:t>
            </a:r>
            <a:r>
              <a:rPr lang="en-US" i="1" dirty="0"/>
              <a:t>channels</a:t>
            </a:r>
            <a:r>
              <a:rPr lang="en-US" dirty="0"/>
              <a:t>, such as web chat, email, Microsoft Teams, and others</a:t>
            </a:r>
          </a:p>
        </p:txBody>
      </p:sp>
    </p:spTree>
    <p:extLst>
      <p:ext uri="{BB962C8B-B14F-4D97-AF65-F5344CB8AC3E}">
        <p14:creationId xmlns:p14="http://schemas.microsoft.com/office/powerpoint/2010/main" val="37635797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E47-5D05-447E-8D50-DAB708F99686}"/>
              </a:ext>
            </a:extLst>
          </p:cNvPr>
          <p:cNvSpPr>
            <a:spLocks noGrp="1"/>
          </p:cNvSpPr>
          <p:nvPr>
            <p:ph type="title"/>
          </p:nvPr>
        </p:nvSpPr>
        <p:spPr/>
        <p:txBody>
          <a:bodyPr/>
          <a:lstStyle/>
          <a:p>
            <a:r>
              <a:rPr lang="en-US" dirty="0"/>
              <a:t>Azure Bot Service and the Microsoft Bot Framework SDK</a:t>
            </a:r>
          </a:p>
        </p:txBody>
      </p:sp>
      <p:sp>
        <p:nvSpPr>
          <p:cNvPr id="3" name="Content Placeholder 2">
            <a:extLst>
              <a:ext uri="{FF2B5EF4-FFF2-40B4-BE49-F238E27FC236}">
                <a16:creationId xmlns:a16="http://schemas.microsoft.com/office/drawing/2014/main" id="{8622D208-F330-45D6-ABFD-F779972BCE93}"/>
              </a:ext>
            </a:extLst>
          </p:cNvPr>
          <p:cNvSpPr>
            <a:spLocks noGrp="1"/>
          </p:cNvSpPr>
          <p:nvPr>
            <p:ph sz="quarter" idx="10"/>
          </p:nvPr>
        </p:nvSpPr>
        <p:spPr>
          <a:xfrm>
            <a:off x="419101" y="1456897"/>
            <a:ext cx="5581992" cy="4396075"/>
          </a:xfrm>
        </p:spPr>
        <p:txBody>
          <a:bodyPr/>
          <a:lstStyle/>
          <a:p>
            <a:r>
              <a:rPr lang="en-US" dirty="0"/>
              <a:t>Azure Bot Service</a:t>
            </a:r>
          </a:p>
          <a:p>
            <a:pPr marL="342900" lvl="1" indent="-342900">
              <a:buFont typeface="Arial" panose="020B0604020202020204" pitchFamily="34" charset="0"/>
              <a:buChar char="•"/>
            </a:pPr>
            <a:r>
              <a:rPr lang="en-US" dirty="0"/>
              <a:t>Cloud service for bot delivery and integration</a:t>
            </a:r>
          </a:p>
          <a:p>
            <a:r>
              <a:rPr lang="en-US" dirty="0"/>
              <a:t>Bot Framework Service</a:t>
            </a:r>
          </a:p>
          <a:p>
            <a:pPr marL="342900" lvl="1" indent="-342900">
              <a:buFont typeface="Arial" panose="020B0604020202020204" pitchFamily="34" charset="0"/>
              <a:buChar char="•"/>
            </a:pPr>
            <a:r>
              <a:rPr lang="en-US" dirty="0"/>
              <a:t>A component of Azure Bot Service that provides a REST API for handling bot activities</a:t>
            </a:r>
          </a:p>
          <a:p>
            <a:r>
              <a:rPr lang="en-US" dirty="0"/>
              <a:t>Bot Framework SDK</a:t>
            </a:r>
          </a:p>
          <a:p>
            <a:pPr marL="342900" lvl="1" indent="-342900">
              <a:buFont typeface="Arial" panose="020B0604020202020204" pitchFamily="34" charset="0"/>
              <a:buChar char="•"/>
            </a:pPr>
            <a:r>
              <a:rPr lang="en-US" dirty="0"/>
              <a:t>A set of tools and libraries for end-to-end bot development that abstracts the REST interface</a:t>
            </a:r>
          </a:p>
        </p:txBody>
      </p:sp>
      <p:sp>
        <p:nvSpPr>
          <p:cNvPr id="4" name="Rectangle 3">
            <a:extLst>
              <a:ext uri="{FF2B5EF4-FFF2-40B4-BE49-F238E27FC236}">
                <a16:creationId xmlns:a16="http://schemas.microsoft.com/office/drawing/2014/main" id="{E9B993E0-F728-4F0F-8A27-B4531D39C25A}"/>
              </a:ext>
            </a:extLst>
          </p:cNvPr>
          <p:cNvSpPr/>
          <p:nvPr/>
        </p:nvSpPr>
        <p:spPr bwMode="auto">
          <a:xfrm>
            <a:off x="6849784" y="1456897"/>
            <a:ext cx="4818395" cy="12429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Bot Service</a:t>
            </a:r>
          </a:p>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Bot delivery and integration</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C5CEFD5B-9A71-4E00-83BB-305972EE3EDB}"/>
              </a:ext>
            </a:extLst>
          </p:cNvPr>
          <p:cNvSpPr/>
          <p:nvPr/>
        </p:nvSpPr>
        <p:spPr bwMode="auto">
          <a:xfrm>
            <a:off x="6849783" y="2691115"/>
            <a:ext cx="4818395" cy="100748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243A5E"/>
                </a:solidFill>
                <a:ea typeface="Segoe UI" pitchFamily="34" charset="0"/>
                <a:cs typeface="Segoe UI" pitchFamily="34" charset="0"/>
              </a:rPr>
              <a:t>Bot Framework Service</a:t>
            </a:r>
          </a:p>
          <a:p>
            <a:pPr algn="ctr" defTabSz="932472" fontAlgn="base">
              <a:lnSpc>
                <a:spcPct val="90000"/>
              </a:lnSpc>
              <a:spcBef>
                <a:spcPct val="0"/>
              </a:spcBef>
              <a:spcAft>
                <a:spcPct val="0"/>
              </a:spcAft>
            </a:pPr>
            <a:endParaRPr lang="en-US" sz="1600" dirty="0">
              <a:solidFill>
                <a:srgbClr val="243A5E"/>
              </a:solidFill>
              <a:ea typeface="Segoe UI" pitchFamily="34" charset="0"/>
              <a:cs typeface="Segoe UI" pitchFamily="34" charset="0"/>
            </a:endParaRPr>
          </a:p>
          <a:p>
            <a:pPr algn="ctr" defTabSz="932472" fontAlgn="base">
              <a:lnSpc>
                <a:spcPct val="90000"/>
              </a:lnSpc>
              <a:spcBef>
                <a:spcPct val="0"/>
              </a:spcBef>
              <a:spcAft>
                <a:spcPct val="0"/>
              </a:spcAft>
            </a:pPr>
            <a:r>
              <a:rPr lang="en-US" sz="1600" dirty="0">
                <a:solidFill>
                  <a:srgbClr val="243A5E"/>
                </a:solidFill>
                <a:ea typeface="Segoe UI" pitchFamily="34" charset="0"/>
                <a:cs typeface="Segoe UI" pitchFamily="34" charset="0"/>
              </a:rPr>
              <a:t>REST interface</a:t>
            </a:r>
          </a:p>
        </p:txBody>
      </p:sp>
      <p:sp>
        <p:nvSpPr>
          <p:cNvPr id="6" name="Rectangle 5">
            <a:extLst>
              <a:ext uri="{FF2B5EF4-FFF2-40B4-BE49-F238E27FC236}">
                <a16:creationId xmlns:a16="http://schemas.microsoft.com/office/drawing/2014/main" id="{3A717992-4F0F-4639-BB88-6645FE059BC4}"/>
              </a:ext>
            </a:extLst>
          </p:cNvPr>
          <p:cNvSpPr/>
          <p:nvPr/>
        </p:nvSpPr>
        <p:spPr bwMode="auto">
          <a:xfrm>
            <a:off x="6849783" y="4256337"/>
            <a:ext cx="4818395" cy="124292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Bot Framework SDK</a:t>
            </a:r>
          </a:p>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Bot development</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Arrow: Down 7">
            <a:extLst>
              <a:ext uri="{FF2B5EF4-FFF2-40B4-BE49-F238E27FC236}">
                <a16:creationId xmlns:a16="http://schemas.microsoft.com/office/drawing/2014/main" id="{A6BAE0DE-94EF-4B32-8E67-B9371619C71E}"/>
              </a:ext>
            </a:extLst>
          </p:cNvPr>
          <p:cNvSpPr/>
          <p:nvPr/>
        </p:nvSpPr>
        <p:spPr bwMode="auto">
          <a:xfrm flipV="1">
            <a:off x="8935928" y="3787457"/>
            <a:ext cx="646103" cy="41613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5488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Developing a Bot with the Bot Framework SDK</a:t>
            </a:r>
          </a:p>
        </p:txBody>
      </p:sp>
      <p:sp>
        <p:nvSpPr>
          <p:cNvPr id="5" name="Content Placeholder 4">
            <a:extLst>
              <a:ext uri="{FF2B5EF4-FFF2-40B4-BE49-F238E27FC236}">
                <a16:creationId xmlns:a16="http://schemas.microsoft.com/office/drawing/2014/main" id="{F4951897-6AA6-4945-B9E9-02408B358409}"/>
              </a:ext>
            </a:extLst>
          </p:cNvPr>
          <p:cNvSpPr>
            <a:spLocks noGrp="1"/>
          </p:cNvSpPr>
          <p:nvPr>
            <p:ph sz="quarter" idx="10"/>
          </p:nvPr>
        </p:nvSpPr>
        <p:spPr>
          <a:xfrm>
            <a:off x="296145" y="1124078"/>
            <a:ext cx="6029893" cy="5529719"/>
          </a:xfrm>
        </p:spPr>
        <p:txBody>
          <a:bodyPr/>
          <a:lstStyle/>
          <a:p>
            <a:r>
              <a:rPr lang="en-US" dirty="0"/>
              <a:t>Start with a template</a:t>
            </a:r>
          </a:p>
          <a:p>
            <a:pPr marL="342900" lvl="1" indent="-342900">
              <a:buFont typeface="Arial" panose="020B0604020202020204" pitchFamily="34" charset="0"/>
              <a:buChar char="•"/>
            </a:pPr>
            <a:r>
              <a:rPr lang="en-US" b="1" dirty="0"/>
              <a:t>Empty Bot </a:t>
            </a:r>
            <a:r>
              <a:rPr lang="en-US" dirty="0"/>
              <a:t>- Basic bot skeleton</a:t>
            </a:r>
          </a:p>
          <a:p>
            <a:pPr marL="342900" lvl="1" indent="-342900">
              <a:buFont typeface="Arial" panose="020B0604020202020204" pitchFamily="34" charset="0"/>
              <a:buChar char="•"/>
            </a:pPr>
            <a:r>
              <a:rPr lang="en-US" b="1" dirty="0"/>
              <a:t>Echo Bot </a:t>
            </a:r>
            <a:r>
              <a:rPr lang="en-US" dirty="0"/>
              <a:t>– Simple "hello world" example</a:t>
            </a:r>
          </a:p>
          <a:p>
            <a:pPr marL="342900" lvl="1" indent="-342900">
              <a:buFont typeface="Arial" panose="020B0604020202020204" pitchFamily="34" charset="0"/>
              <a:buChar char="•"/>
            </a:pPr>
            <a:r>
              <a:rPr lang="en-US" b="1" dirty="0"/>
              <a:t>Core Bot </a:t>
            </a:r>
            <a:r>
              <a:rPr lang="en-US" dirty="0"/>
              <a:t>– Includes common bot functionality, like Language Understanding integration</a:t>
            </a:r>
          </a:p>
          <a:p>
            <a:r>
              <a:rPr lang="en-US" dirty="0"/>
              <a:t>Bot Application Structure</a:t>
            </a:r>
          </a:p>
          <a:p>
            <a:pPr marL="342900" lvl="1" indent="-342900">
              <a:buFont typeface="Arial" panose="020B0604020202020204" pitchFamily="34" charset="0"/>
              <a:buChar char="•"/>
            </a:pPr>
            <a:r>
              <a:rPr lang="en-US" b="1" dirty="0"/>
              <a:t>Adapter</a:t>
            </a:r>
            <a:r>
              <a:rPr lang="en-US" dirty="0"/>
              <a:t> receives activities from channel (via Bot Framework Service), and calls bot turn handler</a:t>
            </a:r>
          </a:p>
          <a:p>
            <a:pPr marL="342900" lvl="1" indent="-342900">
              <a:buFont typeface="Arial" panose="020B0604020202020204" pitchFamily="34" charset="0"/>
              <a:buChar char="•"/>
            </a:pPr>
            <a:r>
              <a:rPr lang="en-US" b="1" dirty="0"/>
              <a:t>Bot</a:t>
            </a:r>
            <a:r>
              <a:rPr lang="en-US" dirty="0"/>
              <a:t> processes activities using:</a:t>
            </a:r>
          </a:p>
          <a:p>
            <a:pPr marL="627063" lvl="2" indent="-342900">
              <a:buFont typeface="Arial" panose="020B0604020202020204" pitchFamily="34" charset="0"/>
              <a:buChar char="•"/>
            </a:pPr>
            <a:r>
              <a:rPr lang="en-US" dirty="0"/>
              <a:t>Activity Handlers</a:t>
            </a:r>
          </a:p>
          <a:p>
            <a:pPr marL="627063" lvl="2" indent="-342900">
              <a:buFont typeface="Arial" panose="020B0604020202020204" pitchFamily="34" charset="0"/>
              <a:buChar char="•"/>
            </a:pPr>
            <a:r>
              <a:rPr lang="en-US" dirty="0"/>
              <a:t>Dialogs</a:t>
            </a:r>
          </a:p>
          <a:p>
            <a:r>
              <a:rPr lang="en-US" dirty="0"/>
              <a:t>Test in the Bot Framework Emulator</a:t>
            </a:r>
          </a:p>
          <a:p>
            <a:pPr marL="342900" lvl="1" indent="-342900">
              <a:buFont typeface="Arial" panose="020B0604020202020204" pitchFamily="34" charset="0"/>
              <a:buChar char="•"/>
            </a:pPr>
            <a:r>
              <a:rPr lang="en-US" dirty="0"/>
              <a:t>Interactive testing application for bots</a:t>
            </a:r>
          </a:p>
        </p:txBody>
      </p:sp>
      <p:pic>
        <p:nvPicPr>
          <p:cNvPr id="3" name="Picture 2">
            <a:extLst>
              <a:ext uri="{FF2B5EF4-FFF2-40B4-BE49-F238E27FC236}">
                <a16:creationId xmlns:a16="http://schemas.microsoft.com/office/drawing/2014/main" id="{87525F4E-CAA6-46B3-AB16-1E818F2AAA7B}"/>
              </a:ext>
            </a:extLst>
          </p:cNvPr>
          <p:cNvPicPr>
            <a:picLocks noChangeAspect="1"/>
          </p:cNvPicPr>
          <p:nvPr/>
        </p:nvPicPr>
        <p:blipFill>
          <a:blip r:embed="rId3"/>
          <a:stretch>
            <a:fillRect/>
          </a:stretch>
        </p:blipFill>
        <p:spPr>
          <a:xfrm>
            <a:off x="6201212" y="3196755"/>
            <a:ext cx="4250559" cy="3295428"/>
          </a:xfrm>
          <a:prstGeom prst="rect">
            <a:avLst/>
          </a:prstGeom>
        </p:spPr>
      </p:pic>
      <p:pic>
        <p:nvPicPr>
          <p:cNvPr id="7" name="Picture 6">
            <a:extLst>
              <a:ext uri="{FF2B5EF4-FFF2-40B4-BE49-F238E27FC236}">
                <a16:creationId xmlns:a16="http://schemas.microsoft.com/office/drawing/2014/main" id="{D1B8D07A-11C5-4B92-8F51-4932A66242CD}"/>
              </a:ext>
            </a:extLst>
          </p:cNvPr>
          <p:cNvPicPr>
            <a:picLocks noChangeAspect="1"/>
          </p:cNvPicPr>
          <p:nvPr/>
        </p:nvPicPr>
        <p:blipFill>
          <a:blip r:embed="rId4"/>
          <a:stretch>
            <a:fillRect/>
          </a:stretch>
        </p:blipFill>
        <p:spPr>
          <a:xfrm>
            <a:off x="8054273" y="998302"/>
            <a:ext cx="3960408" cy="3014264"/>
          </a:xfrm>
          <a:prstGeom prst="rect">
            <a:avLst/>
          </a:prstGeom>
          <a:ln>
            <a:solidFill>
              <a:schemeClr val="accent6"/>
            </a:solidFill>
          </a:ln>
        </p:spPr>
      </p:pic>
    </p:spTree>
    <p:extLst>
      <p:ext uri="{BB962C8B-B14F-4D97-AF65-F5344CB8AC3E}">
        <p14:creationId xmlns:p14="http://schemas.microsoft.com/office/powerpoint/2010/main" val="3009021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a:extLst>
              <a:ext uri="{FF2B5EF4-FFF2-40B4-BE49-F238E27FC236}">
                <a16:creationId xmlns:a16="http://schemas.microsoft.com/office/drawing/2014/main" id="{807B45FF-EA08-457B-B23A-7FADAC82D5C1}"/>
              </a:ext>
            </a:extLst>
          </p:cNvPr>
          <p:cNvCxnSpPr>
            <a:cxnSpLocks/>
          </p:cNvCxnSpPr>
          <p:nvPr/>
        </p:nvCxnSpPr>
        <p:spPr>
          <a:xfrm flipH="1">
            <a:off x="3362626" y="3809539"/>
            <a:ext cx="387402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8382E45-81FB-46C3-8567-EC6196397CFB}"/>
              </a:ext>
            </a:extLst>
          </p:cNvPr>
          <p:cNvSpPr>
            <a:spLocks noGrp="1"/>
          </p:cNvSpPr>
          <p:nvPr>
            <p:ph type="title"/>
          </p:nvPr>
        </p:nvSpPr>
        <p:spPr/>
        <p:txBody>
          <a:bodyPr/>
          <a:lstStyle/>
          <a:p>
            <a:r>
              <a:rPr lang="en-US" dirty="0"/>
              <a:t>Activity Handlers</a:t>
            </a:r>
          </a:p>
        </p:txBody>
      </p:sp>
      <p:sp>
        <p:nvSpPr>
          <p:cNvPr id="3" name="Content Placeholder 2">
            <a:extLst>
              <a:ext uri="{FF2B5EF4-FFF2-40B4-BE49-F238E27FC236}">
                <a16:creationId xmlns:a16="http://schemas.microsoft.com/office/drawing/2014/main" id="{E99106D0-A4ED-4A6B-BAB4-2F612C37F140}"/>
              </a:ext>
            </a:extLst>
          </p:cNvPr>
          <p:cNvSpPr>
            <a:spLocks noGrp="1"/>
          </p:cNvSpPr>
          <p:nvPr>
            <p:ph sz="quarter" idx="10"/>
          </p:nvPr>
        </p:nvSpPr>
        <p:spPr>
          <a:xfrm>
            <a:off x="419100" y="1456897"/>
            <a:ext cx="11340811" cy="553998"/>
          </a:xfrm>
        </p:spPr>
        <p:txBody>
          <a:bodyPr/>
          <a:lstStyle/>
          <a:p>
            <a:r>
              <a:rPr lang="en-US" dirty="0"/>
              <a:t>Process turns for different kinds of event</a:t>
            </a:r>
          </a:p>
        </p:txBody>
      </p:sp>
      <p:sp>
        <p:nvSpPr>
          <p:cNvPr id="12" name="TextBox 11">
            <a:extLst>
              <a:ext uri="{FF2B5EF4-FFF2-40B4-BE49-F238E27FC236}">
                <a16:creationId xmlns:a16="http://schemas.microsoft.com/office/drawing/2014/main" id="{C13BAA8F-32DA-40E4-B87C-E2D8D3B13ED1}"/>
              </a:ext>
            </a:extLst>
          </p:cNvPr>
          <p:cNvSpPr txBox="1"/>
          <p:nvPr/>
        </p:nvSpPr>
        <p:spPr>
          <a:xfrm>
            <a:off x="2143414" y="2347102"/>
            <a:ext cx="2438424"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Bot Framework Service</a:t>
            </a:r>
          </a:p>
        </p:txBody>
      </p:sp>
      <p:sp>
        <p:nvSpPr>
          <p:cNvPr id="13" name="TextBox 12">
            <a:extLst>
              <a:ext uri="{FF2B5EF4-FFF2-40B4-BE49-F238E27FC236}">
                <a16:creationId xmlns:a16="http://schemas.microsoft.com/office/drawing/2014/main" id="{23F1230C-C50D-4232-A4B3-B6491CA34F4D}"/>
              </a:ext>
            </a:extLst>
          </p:cNvPr>
          <p:cNvSpPr txBox="1"/>
          <p:nvPr/>
        </p:nvSpPr>
        <p:spPr>
          <a:xfrm>
            <a:off x="6641092" y="2347102"/>
            <a:ext cx="10217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Adapter</a:t>
            </a:r>
          </a:p>
        </p:txBody>
      </p:sp>
      <p:cxnSp>
        <p:nvCxnSpPr>
          <p:cNvPr id="15" name="Straight Arrow Connector 14">
            <a:extLst>
              <a:ext uri="{FF2B5EF4-FFF2-40B4-BE49-F238E27FC236}">
                <a16:creationId xmlns:a16="http://schemas.microsoft.com/office/drawing/2014/main" id="{ECAADBA3-2C87-47E7-B825-C01EE73CB69C}"/>
              </a:ext>
            </a:extLst>
          </p:cNvPr>
          <p:cNvCxnSpPr>
            <a:cxnSpLocks/>
            <a:stCxn id="12" idx="2"/>
          </p:cNvCxnSpPr>
          <p:nvPr/>
        </p:nvCxnSpPr>
        <p:spPr>
          <a:xfrm>
            <a:off x="3362626" y="2864167"/>
            <a:ext cx="0" cy="285581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3263C2-DBBA-497B-9FFC-E7960CFE537C}"/>
              </a:ext>
            </a:extLst>
          </p:cNvPr>
          <p:cNvCxnSpPr>
            <a:cxnSpLocks/>
          </p:cNvCxnSpPr>
          <p:nvPr/>
        </p:nvCxnSpPr>
        <p:spPr>
          <a:xfrm>
            <a:off x="7227517" y="2864190"/>
            <a:ext cx="0" cy="28557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4E89CB-7A3D-4954-9819-9BC1D8D71336}"/>
              </a:ext>
            </a:extLst>
          </p:cNvPr>
          <p:cNvCxnSpPr>
            <a:cxnSpLocks/>
          </p:cNvCxnSpPr>
          <p:nvPr/>
        </p:nvCxnSpPr>
        <p:spPr>
          <a:xfrm>
            <a:off x="3362626" y="3314155"/>
            <a:ext cx="387402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DC4C12E-56C8-4F10-B270-9B19897DF210}"/>
              </a:ext>
            </a:extLst>
          </p:cNvPr>
          <p:cNvSpPr txBox="1"/>
          <p:nvPr/>
        </p:nvSpPr>
        <p:spPr>
          <a:xfrm>
            <a:off x="4835979" y="3685903"/>
            <a:ext cx="874706" cy="193899"/>
          </a:xfrm>
          <a:prstGeom prst="rect">
            <a:avLst/>
          </a:prstGeom>
          <a:solidFill>
            <a:schemeClr val="bg2"/>
          </a:solidFill>
        </p:spPr>
        <p:txBody>
          <a:bodyPr wrap="square" lIns="0" tIns="0" rIns="0" bIns="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"Welcome"</a:t>
            </a:r>
          </a:p>
        </p:txBody>
      </p:sp>
      <p:sp>
        <p:nvSpPr>
          <p:cNvPr id="31" name="TextBox 30">
            <a:extLst>
              <a:ext uri="{FF2B5EF4-FFF2-40B4-BE49-F238E27FC236}">
                <a16:creationId xmlns:a16="http://schemas.microsoft.com/office/drawing/2014/main" id="{0D62443D-3005-4915-9DAE-BD7281406358}"/>
              </a:ext>
            </a:extLst>
          </p:cNvPr>
          <p:cNvSpPr txBox="1"/>
          <p:nvPr/>
        </p:nvSpPr>
        <p:spPr>
          <a:xfrm>
            <a:off x="3859238" y="3065038"/>
            <a:ext cx="2758658" cy="387798"/>
          </a:xfrm>
          <a:prstGeom prst="rect">
            <a:avLst/>
          </a:prstGeom>
          <a:solidFill>
            <a:schemeClr val="bg2"/>
          </a:solidFill>
        </p:spPr>
        <p:txBody>
          <a:bodyPr wrap="square" lIns="0" tIns="0" rIns="0" bIns="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HTTP POST </a:t>
            </a:r>
            <a:r>
              <a:rPr lang="en-US" sz="1400" dirty="0" err="1">
                <a:gradFill>
                  <a:gsLst>
                    <a:gs pos="2917">
                      <a:schemeClr val="tx1"/>
                    </a:gs>
                    <a:gs pos="30000">
                      <a:schemeClr val="tx1"/>
                    </a:gs>
                  </a:gsLst>
                  <a:lin ang="5400000" scaled="0"/>
                </a:gradFill>
              </a:rPr>
              <a:t>ConversationUpdate</a:t>
            </a:r>
            <a:r>
              <a:rPr lang="en-US" sz="1400" dirty="0">
                <a:gradFill>
                  <a:gsLst>
                    <a:gs pos="2917">
                      <a:schemeClr val="tx1"/>
                    </a:gs>
                    <a:gs pos="30000">
                      <a:schemeClr val="tx1"/>
                    </a:gs>
                  </a:gsLst>
                  <a:lin ang="5400000" scaled="0"/>
                </a:gradFill>
              </a:rPr>
              <a:t> (user joins)</a:t>
            </a:r>
          </a:p>
        </p:txBody>
      </p:sp>
      <p:pic>
        <p:nvPicPr>
          <p:cNvPr id="33" name="Graphic 32" descr="Lightning bolt with solid fill">
            <a:extLst>
              <a:ext uri="{FF2B5EF4-FFF2-40B4-BE49-F238E27FC236}">
                <a16:creationId xmlns:a16="http://schemas.microsoft.com/office/drawing/2014/main" id="{9CEF7E16-08FE-4159-8EB9-EAD8F3E29C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4061" y="3251788"/>
            <a:ext cx="600974" cy="600974"/>
          </a:xfrm>
          <a:prstGeom prst="rect">
            <a:avLst/>
          </a:prstGeom>
        </p:spPr>
      </p:pic>
      <p:sp>
        <p:nvSpPr>
          <p:cNvPr id="35" name="TextBox 34">
            <a:extLst>
              <a:ext uri="{FF2B5EF4-FFF2-40B4-BE49-F238E27FC236}">
                <a16:creationId xmlns:a16="http://schemas.microsoft.com/office/drawing/2014/main" id="{0ED557A1-CC2C-4162-9192-E23586F98195}"/>
              </a:ext>
            </a:extLst>
          </p:cNvPr>
          <p:cNvSpPr txBox="1"/>
          <p:nvPr/>
        </p:nvSpPr>
        <p:spPr>
          <a:xfrm>
            <a:off x="7401657" y="3212069"/>
            <a:ext cx="3052759" cy="760208"/>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latin typeface="Consolas" panose="020B0609020204030204" pitchFamily="49" charset="0"/>
              </a:rPr>
              <a:t>MembersAdded</a:t>
            </a:r>
            <a:r>
              <a:rPr lang="en-US" sz="1400" dirty="0">
                <a:gradFill>
                  <a:gsLst>
                    <a:gs pos="2917">
                      <a:schemeClr val="tx1"/>
                    </a:gs>
                    <a:gs pos="30000">
                      <a:schemeClr val="tx1"/>
                    </a:gs>
                  </a:gsLst>
                  <a:lin ang="5400000" scaled="0"/>
                </a:gradFill>
                <a:latin typeface="Consolas" panose="020B0609020204030204" pitchFamily="49" charset="0"/>
              </a:rPr>
              <a:t>(</a:t>
            </a:r>
            <a:r>
              <a:rPr lang="en-US" sz="1400" dirty="0" err="1">
                <a:gradFill>
                  <a:gsLst>
                    <a:gs pos="2917">
                      <a:schemeClr val="tx1"/>
                    </a:gs>
                    <a:gs pos="30000">
                      <a:schemeClr val="tx1"/>
                    </a:gs>
                  </a:gsLst>
                  <a:lin ang="5400000" scaled="0"/>
                </a:gradFill>
                <a:latin typeface="Consolas" panose="020B0609020204030204" pitchFamily="49" charset="0"/>
              </a:rPr>
              <a:t>turnContext</a:t>
            </a:r>
            <a:r>
              <a:rPr lang="en-US" sz="14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rPr>
              <a:t>SendActivity</a:t>
            </a:r>
            <a:r>
              <a:rPr lang="en-US" sz="1400" dirty="0">
                <a:gradFill>
                  <a:gsLst>
                    <a:gs pos="2917">
                      <a:schemeClr val="tx1"/>
                    </a:gs>
                    <a:gs pos="30000">
                      <a:schemeClr val="tx1"/>
                    </a:gs>
                  </a:gsLst>
                  <a:lin ang="5400000" scaled="0"/>
                </a:gradFill>
                <a:latin typeface="Consolas" panose="020B0609020204030204" pitchFamily="49" charset="0"/>
              </a:rPr>
              <a:t>("Welcome")</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a:t>
            </a:r>
          </a:p>
        </p:txBody>
      </p:sp>
      <p:cxnSp>
        <p:nvCxnSpPr>
          <p:cNvPr id="36" name="Straight Arrow Connector 35">
            <a:extLst>
              <a:ext uri="{FF2B5EF4-FFF2-40B4-BE49-F238E27FC236}">
                <a16:creationId xmlns:a16="http://schemas.microsoft.com/office/drawing/2014/main" id="{2803076D-D5F0-49E6-9C92-940CD40B7FC9}"/>
              </a:ext>
            </a:extLst>
          </p:cNvPr>
          <p:cNvCxnSpPr>
            <a:cxnSpLocks/>
          </p:cNvCxnSpPr>
          <p:nvPr/>
        </p:nvCxnSpPr>
        <p:spPr>
          <a:xfrm>
            <a:off x="3362165" y="4607195"/>
            <a:ext cx="387402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4F4DA1D-8162-4A6D-9A5E-D1102C137673}"/>
              </a:ext>
            </a:extLst>
          </p:cNvPr>
          <p:cNvSpPr txBox="1"/>
          <p:nvPr/>
        </p:nvSpPr>
        <p:spPr>
          <a:xfrm>
            <a:off x="4338667" y="4438457"/>
            <a:ext cx="1906433" cy="387798"/>
          </a:xfrm>
          <a:prstGeom prst="rect">
            <a:avLst/>
          </a:prstGeom>
          <a:solidFill>
            <a:schemeClr val="bg2"/>
          </a:solidFill>
        </p:spPr>
        <p:txBody>
          <a:bodyPr wrap="square" lIns="0" tIns="0" rIns="0" bIns="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HTTP POST Message "Hello"</a:t>
            </a:r>
          </a:p>
        </p:txBody>
      </p:sp>
      <p:pic>
        <p:nvPicPr>
          <p:cNvPr id="40" name="Graphic 39" descr="Lightning bolt with solid fill">
            <a:extLst>
              <a:ext uri="{FF2B5EF4-FFF2-40B4-BE49-F238E27FC236}">
                <a16:creationId xmlns:a16="http://schemas.microsoft.com/office/drawing/2014/main" id="{7BE874D2-3E56-465B-B733-1663FC55CB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1873" y="4592010"/>
            <a:ext cx="600974" cy="600974"/>
          </a:xfrm>
          <a:prstGeom prst="rect">
            <a:avLst/>
          </a:prstGeom>
        </p:spPr>
      </p:pic>
      <p:sp>
        <p:nvSpPr>
          <p:cNvPr id="41" name="TextBox 40">
            <a:extLst>
              <a:ext uri="{FF2B5EF4-FFF2-40B4-BE49-F238E27FC236}">
                <a16:creationId xmlns:a16="http://schemas.microsoft.com/office/drawing/2014/main" id="{686559DB-49D4-4FF4-9205-9A00822F5BA8}"/>
              </a:ext>
            </a:extLst>
          </p:cNvPr>
          <p:cNvSpPr txBox="1"/>
          <p:nvPr/>
        </p:nvSpPr>
        <p:spPr>
          <a:xfrm>
            <a:off x="7362360" y="4532728"/>
            <a:ext cx="3947234" cy="1572738"/>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latin typeface="Consolas" panose="020B0609020204030204" pitchFamily="49" charset="0"/>
              </a:rPr>
              <a:t>MessageActivity</a:t>
            </a:r>
            <a:r>
              <a:rPr lang="en-US" sz="1400" dirty="0">
                <a:gradFill>
                  <a:gsLst>
                    <a:gs pos="2917">
                      <a:schemeClr val="tx1"/>
                    </a:gs>
                    <a:gs pos="30000">
                      <a:schemeClr val="tx1"/>
                    </a:gs>
                  </a:gsLst>
                  <a:lin ang="5400000" scaled="0"/>
                </a:gradFill>
                <a:latin typeface="Consolas" panose="020B0609020204030204" pitchFamily="49" charset="0"/>
              </a:rPr>
              <a:t>(</a:t>
            </a:r>
            <a:r>
              <a:rPr lang="en-US" sz="1400" dirty="0" err="1">
                <a:gradFill>
                  <a:gsLst>
                    <a:gs pos="2917">
                      <a:schemeClr val="tx1"/>
                    </a:gs>
                    <a:gs pos="30000">
                      <a:schemeClr val="tx1"/>
                    </a:gs>
                  </a:gsLst>
                  <a:lin ang="5400000" scaled="0"/>
                </a:gradFill>
                <a:latin typeface="Consolas" panose="020B0609020204030204" pitchFamily="49" charset="0"/>
              </a:rPr>
              <a:t>turnContext</a:t>
            </a:r>
            <a:r>
              <a:rPr lang="en-US" sz="14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msg = "You said"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rPr>
              <a:t>turnContext.Activity.Text</a:t>
            </a:r>
            <a:endParaRPr lang="en-US" sz="14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rPr>
              <a:t>SendActivity</a:t>
            </a:r>
            <a:r>
              <a:rPr lang="en-US" sz="1400" dirty="0">
                <a:gradFill>
                  <a:gsLst>
                    <a:gs pos="2917">
                      <a:schemeClr val="tx1"/>
                    </a:gs>
                    <a:gs pos="30000">
                      <a:schemeClr val="tx1"/>
                    </a:gs>
                  </a:gsLst>
                  <a:lin ang="5400000" scaled="0"/>
                </a:gradFill>
                <a:latin typeface="Consolas" panose="020B0609020204030204" pitchFamily="49" charset="0"/>
              </a:rPr>
              <a:t>(msg)</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a:t>
            </a:r>
          </a:p>
        </p:txBody>
      </p:sp>
      <p:cxnSp>
        <p:nvCxnSpPr>
          <p:cNvPr id="42" name="Straight Arrow Connector 41">
            <a:extLst>
              <a:ext uri="{FF2B5EF4-FFF2-40B4-BE49-F238E27FC236}">
                <a16:creationId xmlns:a16="http://schemas.microsoft.com/office/drawing/2014/main" id="{1C4A923A-37D5-46BF-AC80-72D8E01E58FF}"/>
              </a:ext>
            </a:extLst>
          </p:cNvPr>
          <p:cNvCxnSpPr>
            <a:cxnSpLocks/>
          </p:cNvCxnSpPr>
          <p:nvPr/>
        </p:nvCxnSpPr>
        <p:spPr>
          <a:xfrm flipH="1">
            <a:off x="3343600" y="5110695"/>
            <a:ext cx="387402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78A7BAF-75F4-4597-AA07-6CDCD457E045}"/>
              </a:ext>
            </a:extLst>
          </p:cNvPr>
          <p:cNvSpPr txBox="1"/>
          <p:nvPr/>
        </p:nvSpPr>
        <p:spPr>
          <a:xfrm>
            <a:off x="4519594" y="4974744"/>
            <a:ext cx="1468828" cy="193899"/>
          </a:xfrm>
          <a:prstGeom prst="rect">
            <a:avLst/>
          </a:prstGeom>
          <a:solidFill>
            <a:schemeClr val="bg2"/>
          </a:solidFill>
        </p:spPr>
        <p:txBody>
          <a:bodyPr wrap="square" lIns="0" tIns="0" rIns="0" bIns="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"You said Hello"</a:t>
            </a:r>
          </a:p>
        </p:txBody>
      </p:sp>
      <p:sp>
        <p:nvSpPr>
          <p:cNvPr id="46" name="TextBox 45">
            <a:extLst>
              <a:ext uri="{FF2B5EF4-FFF2-40B4-BE49-F238E27FC236}">
                <a16:creationId xmlns:a16="http://schemas.microsoft.com/office/drawing/2014/main" id="{6FBE6AFE-6F3E-4EE0-8CC8-B0729801FD70}"/>
              </a:ext>
            </a:extLst>
          </p:cNvPr>
          <p:cNvSpPr txBox="1"/>
          <p:nvPr/>
        </p:nvSpPr>
        <p:spPr>
          <a:xfrm>
            <a:off x="7983978" y="2349948"/>
            <a:ext cx="191943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Activity Handler</a:t>
            </a:r>
          </a:p>
        </p:txBody>
      </p:sp>
      <p:sp>
        <p:nvSpPr>
          <p:cNvPr id="48" name="Speech Bubble: Rectangle 47">
            <a:extLst>
              <a:ext uri="{FF2B5EF4-FFF2-40B4-BE49-F238E27FC236}">
                <a16:creationId xmlns:a16="http://schemas.microsoft.com/office/drawing/2014/main" id="{4001BC99-9FA2-4950-B294-1B75BD4E37E8}"/>
              </a:ext>
            </a:extLst>
          </p:cNvPr>
          <p:cNvSpPr/>
          <p:nvPr/>
        </p:nvSpPr>
        <p:spPr bwMode="auto">
          <a:xfrm>
            <a:off x="1431973" y="4492417"/>
            <a:ext cx="913679" cy="381968"/>
          </a:xfrm>
          <a:prstGeom prst="wedgeRectCallout">
            <a:avLst>
              <a:gd name="adj1" fmla="val -86180"/>
              <a:gd name="adj2" fmla="val 3740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Hello</a:t>
            </a:r>
          </a:p>
        </p:txBody>
      </p:sp>
      <p:sp>
        <p:nvSpPr>
          <p:cNvPr id="50" name="Speech Bubble: Rectangle 49">
            <a:extLst>
              <a:ext uri="{FF2B5EF4-FFF2-40B4-BE49-F238E27FC236}">
                <a16:creationId xmlns:a16="http://schemas.microsoft.com/office/drawing/2014/main" id="{7C599E7F-5842-4018-B2F6-15F1898D73B5}"/>
              </a:ext>
            </a:extLst>
          </p:cNvPr>
          <p:cNvSpPr/>
          <p:nvPr/>
        </p:nvSpPr>
        <p:spPr bwMode="auto">
          <a:xfrm>
            <a:off x="1671914" y="3390429"/>
            <a:ext cx="1347476" cy="362018"/>
          </a:xfrm>
          <a:prstGeom prst="wedgeRectCallout">
            <a:avLst>
              <a:gd name="adj1" fmla="val 72464"/>
              <a:gd name="adj2" fmla="val 65320"/>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Welcome</a:t>
            </a:r>
          </a:p>
        </p:txBody>
      </p:sp>
      <p:sp>
        <p:nvSpPr>
          <p:cNvPr id="51" name="Speech Bubble: Rectangle 50">
            <a:extLst>
              <a:ext uri="{FF2B5EF4-FFF2-40B4-BE49-F238E27FC236}">
                <a16:creationId xmlns:a16="http://schemas.microsoft.com/office/drawing/2014/main" id="{C87D9FBB-2C7F-4B92-B718-398B656DC117}"/>
              </a:ext>
            </a:extLst>
          </p:cNvPr>
          <p:cNvSpPr/>
          <p:nvPr/>
        </p:nvSpPr>
        <p:spPr bwMode="auto">
          <a:xfrm>
            <a:off x="1587263" y="4952229"/>
            <a:ext cx="1455443" cy="362018"/>
          </a:xfrm>
          <a:prstGeom prst="wedgeRectCallout">
            <a:avLst>
              <a:gd name="adj1" fmla="val 67074"/>
              <a:gd name="adj2" fmla="val -2989"/>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You said Hello</a:t>
            </a:r>
          </a:p>
        </p:txBody>
      </p:sp>
    </p:spTree>
    <p:extLst>
      <p:ext uri="{BB962C8B-B14F-4D97-AF65-F5344CB8AC3E}">
        <p14:creationId xmlns:p14="http://schemas.microsoft.com/office/powerpoint/2010/main" val="40810451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9ED3-8F38-4E4B-AB0C-082DE146A247}"/>
              </a:ext>
            </a:extLst>
          </p:cNvPr>
          <p:cNvSpPr>
            <a:spLocks noGrp="1"/>
          </p:cNvSpPr>
          <p:nvPr>
            <p:ph type="title"/>
          </p:nvPr>
        </p:nvSpPr>
        <p:spPr/>
        <p:txBody>
          <a:bodyPr/>
          <a:lstStyle/>
          <a:p>
            <a:r>
              <a:rPr lang="en-US" dirty="0"/>
              <a:t>Dialogs</a:t>
            </a:r>
          </a:p>
        </p:txBody>
      </p:sp>
      <p:sp>
        <p:nvSpPr>
          <p:cNvPr id="3" name="Content Placeholder 2">
            <a:extLst>
              <a:ext uri="{FF2B5EF4-FFF2-40B4-BE49-F238E27FC236}">
                <a16:creationId xmlns:a16="http://schemas.microsoft.com/office/drawing/2014/main" id="{55A11FAA-A51A-472A-A1F3-30824C5805C4}"/>
              </a:ext>
            </a:extLst>
          </p:cNvPr>
          <p:cNvSpPr>
            <a:spLocks noGrp="1"/>
          </p:cNvSpPr>
          <p:nvPr>
            <p:ph sz="quarter" idx="10"/>
          </p:nvPr>
        </p:nvSpPr>
        <p:spPr>
          <a:xfrm>
            <a:off x="419100" y="1456897"/>
            <a:ext cx="11340811" cy="553998"/>
          </a:xfrm>
        </p:spPr>
        <p:txBody>
          <a:bodyPr/>
          <a:lstStyle/>
          <a:p>
            <a:r>
              <a:rPr lang="en-US" dirty="0"/>
              <a:t>Manage stateful, multi-turn conversations</a:t>
            </a:r>
          </a:p>
        </p:txBody>
      </p:sp>
      <p:sp>
        <p:nvSpPr>
          <p:cNvPr id="4" name="TextBox 3">
            <a:extLst>
              <a:ext uri="{FF2B5EF4-FFF2-40B4-BE49-F238E27FC236}">
                <a16:creationId xmlns:a16="http://schemas.microsoft.com/office/drawing/2014/main" id="{46716B64-1203-4D80-B404-649A33DEB596}"/>
              </a:ext>
            </a:extLst>
          </p:cNvPr>
          <p:cNvSpPr txBox="1"/>
          <p:nvPr/>
        </p:nvSpPr>
        <p:spPr>
          <a:xfrm>
            <a:off x="228600" y="2033170"/>
            <a:ext cx="3535263" cy="572464"/>
          </a:xfrm>
          <a:prstGeom prst="rect">
            <a:avLst/>
          </a:prstGeom>
          <a:noFill/>
        </p:spPr>
        <p:txBody>
          <a:bodyPr wrap="none" lIns="182880" tIns="146304" rIns="182880" bIns="146304" rtlCol="0">
            <a:spAutoFit/>
          </a:bodyPr>
          <a:lstStyle/>
          <a:p>
            <a:pPr>
              <a:lnSpc>
                <a:spcPct val="90000"/>
              </a:lnSpc>
              <a:spcAft>
                <a:spcPts val="600"/>
              </a:spcAft>
            </a:pPr>
            <a:r>
              <a:rPr lang="en-US" sz="2000" dirty="0" err="1">
                <a:gradFill>
                  <a:gsLst>
                    <a:gs pos="2917">
                      <a:schemeClr val="tx1"/>
                    </a:gs>
                    <a:gs pos="30000">
                      <a:schemeClr val="tx1"/>
                    </a:gs>
                  </a:gsLst>
                  <a:lin ang="5400000" scaled="0"/>
                </a:gradFill>
              </a:rPr>
              <a:t>ComponentDialog</a:t>
            </a:r>
            <a:r>
              <a:rPr lang="en-US" sz="2000" dirty="0">
                <a:gradFill>
                  <a:gsLst>
                    <a:gs pos="2917">
                      <a:schemeClr val="tx1"/>
                    </a:gs>
                    <a:gs pos="30000">
                      <a:schemeClr val="tx1"/>
                    </a:gs>
                  </a:gsLst>
                  <a:lin ang="5400000" scaled="0"/>
                </a:gradFill>
              </a:rPr>
              <a:t> Container</a:t>
            </a:r>
          </a:p>
        </p:txBody>
      </p:sp>
      <p:sp>
        <p:nvSpPr>
          <p:cNvPr id="5" name="Rectangle 4">
            <a:extLst>
              <a:ext uri="{FF2B5EF4-FFF2-40B4-BE49-F238E27FC236}">
                <a16:creationId xmlns:a16="http://schemas.microsoft.com/office/drawing/2014/main" id="{B8849D19-1BD4-4D0C-85D8-2420F3E88ED8}"/>
              </a:ext>
            </a:extLst>
          </p:cNvPr>
          <p:cNvSpPr/>
          <p:nvPr/>
        </p:nvSpPr>
        <p:spPr bwMode="auto">
          <a:xfrm>
            <a:off x="418643" y="2514600"/>
            <a:ext cx="5227777" cy="390290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86FF4E2-CF30-48D8-A7AA-4AA6C03662E6}"/>
              </a:ext>
            </a:extLst>
          </p:cNvPr>
          <p:cNvSpPr/>
          <p:nvPr/>
        </p:nvSpPr>
        <p:spPr bwMode="auto">
          <a:xfrm>
            <a:off x="536562" y="3457195"/>
            <a:ext cx="4784789" cy="2810915"/>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05F5BB93-C3EC-4269-8119-113058FE8425}"/>
              </a:ext>
            </a:extLst>
          </p:cNvPr>
          <p:cNvSpPr txBox="1"/>
          <p:nvPr/>
        </p:nvSpPr>
        <p:spPr>
          <a:xfrm>
            <a:off x="442664" y="3429000"/>
            <a:ext cx="487868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ComponentDialog</a:t>
            </a:r>
            <a:endParaRPr lang="en-US" sz="1600" dirty="0">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B292A24E-6930-4368-8FD1-2FACD0643822}"/>
              </a:ext>
            </a:extLst>
          </p:cNvPr>
          <p:cNvSpPr txBox="1"/>
          <p:nvPr/>
        </p:nvSpPr>
        <p:spPr>
          <a:xfrm>
            <a:off x="442663" y="3789989"/>
            <a:ext cx="493967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Dialog Set: [</a:t>
            </a:r>
            <a:r>
              <a:rPr lang="en-US" sz="1400" dirty="0" err="1">
                <a:gradFill>
                  <a:gsLst>
                    <a:gs pos="2917">
                      <a:schemeClr val="tx1"/>
                    </a:gs>
                    <a:gs pos="30000">
                      <a:schemeClr val="tx1"/>
                    </a:gs>
                  </a:gsLst>
                  <a:lin ang="5400000" scaled="0"/>
                </a:gradFill>
              </a:rPr>
              <a:t>WaterfallDialog</a:t>
            </a: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ChoicePrompt</a:t>
            </a: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TextPrompt</a:t>
            </a:r>
            <a:r>
              <a:rPr lang="en-US" sz="1400" dirty="0">
                <a:gradFill>
                  <a:gsLst>
                    <a:gs pos="2917">
                      <a:schemeClr val="tx1"/>
                    </a:gs>
                    <a:gs pos="30000">
                      <a:schemeClr val="tx1"/>
                    </a:gs>
                  </a:gsLst>
                  <a:lin ang="5400000" scaled="0"/>
                </a:gradFill>
              </a:rPr>
              <a:t>]</a:t>
            </a:r>
          </a:p>
        </p:txBody>
      </p:sp>
      <p:sp>
        <p:nvSpPr>
          <p:cNvPr id="10" name="TextBox 9">
            <a:extLst>
              <a:ext uri="{FF2B5EF4-FFF2-40B4-BE49-F238E27FC236}">
                <a16:creationId xmlns:a16="http://schemas.microsoft.com/office/drawing/2014/main" id="{06ECDB3F-3484-4A66-A230-B22B1221AA74}"/>
              </a:ext>
            </a:extLst>
          </p:cNvPr>
          <p:cNvSpPr txBox="1"/>
          <p:nvPr/>
        </p:nvSpPr>
        <p:spPr>
          <a:xfrm>
            <a:off x="442663" y="4325874"/>
            <a:ext cx="3545216" cy="2009781"/>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WaterfallDialog</a:t>
            </a:r>
            <a:r>
              <a:rPr lang="en-US" sz="1600" dirty="0">
                <a:gradFill>
                  <a:gsLst>
                    <a:gs pos="2917">
                      <a:schemeClr val="tx1"/>
                    </a:gs>
                    <a:gs pos="30000">
                      <a:schemeClr val="tx1"/>
                    </a:gs>
                  </a:gsLst>
                  <a:lin ang="5400000" scaled="0"/>
                </a:gradFill>
              </a:rPr>
              <a:t>:</a:t>
            </a:r>
          </a:p>
          <a:p>
            <a:pPr>
              <a:lnSpc>
                <a:spcPct val="90000"/>
              </a:lnSpc>
              <a:spcAft>
                <a:spcPts val="600"/>
              </a:spcAft>
            </a:pPr>
            <a:r>
              <a:rPr lang="en-US" sz="1600" dirty="0">
                <a:gradFill>
                  <a:gsLst>
                    <a:gs pos="2917">
                      <a:schemeClr val="tx1"/>
                    </a:gs>
                    <a:gs pos="30000">
                      <a:schemeClr val="tx1"/>
                    </a:gs>
                  </a:gsLst>
                  <a:lin ang="5400000" scaled="0"/>
                </a:gradFill>
              </a:rPr>
              <a:t>{</a:t>
            </a:r>
          </a:p>
          <a:p>
            <a:pPr>
              <a:lnSpc>
                <a:spcPct val="90000"/>
              </a:lnSpc>
              <a:spcAft>
                <a:spcPts val="600"/>
              </a:spcAft>
            </a:pPr>
            <a:r>
              <a:rPr lang="en-US" sz="1600" dirty="0">
                <a:gradFill>
                  <a:gsLst>
                    <a:gs pos="2917">
                      <a:schemeClr val="tx1"/>
                    </a:gs>
                    <a:gs pos="30000">
                      <a:schemeClr val="tx1"/>
                    </a:gs>
                  </a:gsLst>
                  <a:lin ang="5400000" scaled="0"/>
                </a:gradFill>
              </a:rPr>
              <a:t>  Step1: </a:t>
            </a:r>
            <a:r>
              <a:rPr lang="en-US" sz="1600" dirty="0" err="1">
                <a:gradFill>
                  <a:gsLst>
                    <a:gs pos="2917">
                      <a:schemeClr val="tx1"/>
                    </a:gs>
                    <a:gs pos="30000">
                      <a:schemeClr val="tx1"/>
                    </a:gs>
                  </a:gsLst>
                  <a:lin ang="5400000" scaled="0"/>
                </a:gradFill>
              </a:rPr>
              <a:t>GetSize</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ChoicePrompt</a:t>
            </a:r>
            <a:r>
              <a:rPr lang="en-US" sz="1600" dirty="0">
                <a:gradFill>
                  <a:gsLst>
                    <a:gs pos="2917">
                      <a:schemeClr val="tx1"/>
                    </a:gs>
                    <a:gs pos="30000">
                      <a:schemeClr val="tx1"/>
                    </a:gs>
                  </a:gsLst>
                  <a:lin ang="5400000" scaled="0"/>
                </a:gradFill>
              </a:rPr>
              <a:t>),</a:t>
            </a:r>
          </a:p>
          <a:p>
            <a:pPr>
              <a:lnSpc>
                <a:spcPct val="90000"/>
              </a:lnSpc>
              <a:spcAft>
                <a:spcPts val="600"/>
              </a:spcAft>
            </a:pPr>
            <a:r>
              <a:rPr lang="en-US" sz="1600" dirty="0">
                <a:gradFill>
                  <a:gsLst>
                    <a:gs pos="2917">
                      <a:schemeClr val="tx1"/>
                    </a:gs>
                    <a:gs pos="30000">
                      <a:schemeClr val="tx1"/>
                    </a:gs>
                  </a:gsLst>
                  <a:lin ang="5400000" scaled="0"/>
                </a:gradFill>
              </a:rPr>
              <a:t>  Step2: </a:t>
            </a:r>
            <a:r>
              <a:rPr lang="en-US" sz="1600" dirty="0" err="1">
                <a:gradFill>
                  <a:gsLst>
                    <a:gs pos="2917">
                      <a:schemeClr val="tx1"/>
                    </a:gs>
                    <a:gs pos="30000">
                      <a:schemeClr val="tx1"/>
                    </a:gs>
                  </a:gsLst>
                  <a:lin ang="5400000" scaled="0"/>
                </a:gradFill>
              </a:rPr>
              <a:t>GetToppings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TextPrompt</a:t>
            </a:r>
            <a:r>
              <a:rPr lang="en-US" sz="1600" dirty="0">
                <a:gradFill>
                  <a:gsLst>
                    <a:gs pos="2917">
                      <a:schemeClr val="tx1"/>
                    </a:gs>
                    <a:gs pos="30000">
                      <a:schemeClr val="tx1"/>
                    </a:gs>
                  </a:gsLst>
                  <a:lin ang="5400000" scaled="0"/>
                </a:gradFill>
              </a:rPr>
              <a:t>),</a:t>
            </a:r>
          </a:p>
          <a:p>
            <a:pPr>
              <a:lnSpc>
                <a:spcPct val="90000"/>
              </a:lnSpc>
              <a:spcAft>
                <a:spcPts val="600"/>
              </a:spcAft>
            </a:pPr>
            <a:r>
              <a:rPr lang="en-US" sz="1600" dirty="0">
                <a:gradFill>
                  <a:gsLst>
                    <a:gs pos="2917">
                      <a:schemeClr val="tx1"/>
                    </a:gs>
                    <a:gs pos="30000">
                      <a:schemeClr val="tx1"/>
                    </a:gs>
                  </a:gsLst>
                  <a:lin ang="5400000" scaled="0"/>
                </a:gradFill>
              </a:rPr>
              <a:t>  …</a:t>
            </a:r>
          </a:p>
          <a:p>
            <a:pPr>
              <a:lnSpc>
                <a:spcPct val="90000"/>
              </a:lnSpc>
              <a:spcAft>
                <a:spcPts val="600"/>
              </a:spcAft>
            </a:pPr>
            <a:r>
              <a:rPr lang="en-US" sz="1600" dirty="0">
                <a:gradFill>
                  <a:gsLst>
                    <a:gs pos="2917">
                      <a:schemeClr val="tx1"/>
                    </a:gs>
                    <a:gs pos="30000">
                      <a:schemeClr val="tx1"/>
                    </a:gs>
                  </a:gsLst>
                  <a:lin ang="5400000" scaled="0"/>
                </a:gradFill>
              </a:rPr>
              <a:t>}</a:t>
            </a:r>
          </a:p>
        </p:txBody>
      </p:sp>
      <p:sp>
        <p:nvSpPr>
          <p:cNvPr id="11" name="Rectangle 10">
            <a:extLst>
              <a:ext uri="{FF2B5EF4-FFF2-40B4-BE49-F238E27FC236}">
                <a16:creationId xmlns:a16="http://schemas.microsoft.com/office/drawing/2014/main" id="{69607908-68AD-463F-B9A3-A9A62B56B4B1}"/>
              </a:ext>
            </a:extLst>
          </p:cNvPr>
          <p:cNvSpPr/>
          <p:nvPr/>
        </p:nvSpPr>
        <p:spPr bwMode="auto">
          <a:xfrm>
            <a:off x="536562" y="2601678"/>
            <a:ext cx="4784789" cy="537182"/>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7A3509CB-003D-4A6F-9100-7D61DA83307C}"/>
              </a:ext>
            </a:extLst>
          </p:cNvPr>
          <p:cNvSpPr txBox="1"/>
          <p:nvPr/>
        </p:nvSpPr>
        <p:spPr>
          <a:xfrm>
            <a:off x="536562" y="2601678"/>
            <a:ext cx="478478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Bot Class</a:t>
            </a:r>
          </a:p>
        </p:txBody>
      </p:sp>
      <p:cxnSp>
        <p:nvCxnSpPr>
          <p:cNvPr id="14" name="Straight Arrow Connector 13">
            <a:extLst>
              <a:ext uri="{FF2B5EF4-FFF2-40B4-BE49-F238E27FC236}">
                <a16:creationId xmlns:a16="http://schemas.microsoft.com/office/drawing/2014/main" id="{FE4BFA06-5CFF-4E30-B920-28847B32DC3E}"/>
              </a:ext>
            </a:extLst>
          </p:cNvPr>
          <p:cNvCxnSpPr>
            <a:cxnSpLocks/>
            <a:stCxn id="11" idx="2"/>
          </p:cNvCxnSpPr>
          <p:nvPr/>
        </p:nvCxnSpPr>
        <p:spPr>
          <a:xfrm>
            <a:off x="2928957" y="3138860"/>
            <a:ext cx="0" cy="27181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Speech Bubble: Rectangle 16">
            <a:extLst>
              <a:ext uri="{FF2B5EF4-FFF2-40B4-BE49-F238E27FC236}">
                <a16:creationId xmlns:a16="http://schemas.microsoft.com/office/drawing/2014/main" id="{80D7BE69-D157-46EA-8A80-CED5A7A0B48E}"/>
              </a:ext>
            </a:extLst>
          </p:cNvPr>
          <p:cNvSpPr/>
          <p:nvPr/>
        </p:nvSpPr>
        <p:spPr bwMode="auto">
          <a:xfrm>
            <a:off x="3567660" y="4256322"/>
            <a:ext cx="913679" cy="480476"/>
          </a:xfrm>
          <a:prstGeom prst="wedgeRectCallout">
            <a:avLst>
              <a:gd name="adj1" fmla="val -95216"/>
              <a:gd name="adj2" fmla="val 12021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Choose size</a:t>
            </a:r>
          </a:p>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[S, M, L]</a:t>
            </a:r>
          </a:p>
        </p:txBody>
      </p:sp>
      <p:sp>
        <p:nvSpPr>
          <p:cNvPr id="18" name="Speech Bubble: Rectangle 17">
            <a:extLst>
              <a:ext uri="{FF2B5EF4-FFF2-40B4-BE49-F238E27FC236}">
                <a16:creationId xmlns:a16="http://schemas.microsoft.com/office/drawing/2014/main" id="{8497944F-290B-4CE5-A56A-F328804FB1FB}"/>
              </a:ext>
            </a:extLst>
          </p:cNvPr>
          <p:cNvSpPr/>
          <p:nvPr/>
        </p:nvSpPr>
        <p:spPr bwMode="auto">
          <a:xfrm>
            <a:off x="3755957" y="5188708"/>
            <a:ext cx="1206491" cy="319444"/>
          </a:xfrm>
          <a:prstGeom prst="wedgeRectCallout">
            <a:avLst>
              <a:gd name="adj1" fmla="val -58000"/>
              <a:gd name="adj2" fmla="val 1875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Enter Toppings</a:t>
            </a:r>
          </a:p>
        </p:txBody>
      </p:sp>
      <p:sp>
        <p:nvSpPr>
          <p:cNvPr id="19" name="Speech Bubble: Rectangle 18">
            <a:extLst>
              <a:ext uri="{FF2B5EF4-FFF2-40B4-BE49-F238E27FC236}">
                <a16:creationId xmlns:a16="http://schemas.microsoft.com/office/drawing/2014/main" id="{7E5BE568-6F72-4F38-9DC6-9A686779C33E}"/>
              </a:ext>
            </a:extLst>
          </p:cNvPr>
          <p:cNvSpPr/>
          <p:nvPr/>
        </p:nvSpPr>
        <p:spPr bwMode="auto">
          <a:xfrm>
            <a:off x="4211823" y="4784508"/>
            <a:ext cx="913679" cy="319444"/>
          </a:xfrm>
          <a:prstGeom prst="wedgeRectCallout">
            <a:avLst>
              <a:gd name="adj1" fmla="val 60941"/>
              <a:gd name="adj2" fmla="val 100269"/>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bg1"/>
                </a:solidFill>
                <a:ea typeface="Segoe UI" pitchFamily="34" charset="0"/>
                <a:cs typeface="Segoe UI" pitchFamily="34" charset="0"/>
              </a:rPr>
              <a:t>M</a:t>
            </a:r>
          </a:p>
        </p:txBody>
      </p:sp>
      <p:sp>
        <p:nvSpPr>
          <p:cNvPr id="20" name="Speech Bubble: Rectangle 19">
            <a:extLst>
              <a:ext uri="{FF2B5EF4-FFF2-40B4-BE49-F238E27FC236}">
                <a16:creationId xmlns:a16="http://schemas.microsoft.com/office/drawing/2014/main" id="{3F48EFD2-E3E1-4959-8F13-A96E88912483}"/>
              </a:ext>
            </a:extLst>
          </p:cNvPr>
          <p:cNvSpPr/>
          <p:nvPr/>
        </p:nvSpPr>
        <p:spPr bwMode="auto">
          <a:xfrm>
            <a:off x="3676651" y="5592908"/>
            <a:ext cx="1448852" cy="319444"/>
          </a:xfrm>
          <a:prstGeom prst="wedgeRectCallout">
            <a:avLst>
              <a:gd name="adj1" fmla="val 60941"/>
              <a:gd name="adj2" fmla="val 100269"/>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bg1"/>
                </a:solidFill>
                <a:ea typeface="Segoe UI" pitchFamily="34" charset="0"/>
                <a:cs typeface="Segoe UI" pitchFamily="34" charset="0"/>
              </a:rPr>
              <a:t>Pepperoni</a:t>
            </a:r>
          </a:p>
        </p:txBody>
      </p:sp>
      <p:sp>
        <p:nvSpPr>
          <p:cNvPr id="21" name="Rectangle 20">
            <a:extLst>
              <a:ext uri="{FF2B5EF4-FFF2-40B4-BE49-F238E27FC236}">
                <a16:creationId xmlns:a16="http://schemas.microsoft.com/office/drawing/2014/main" id="{224CC21E-4E09-4A42-AF47-9AB63A3BCD7B}"/>
              </a:ext>
            </a:extLst>
          </p:cNvPr>
          <p:cNvSpPr/>
          <p:nvPr/>
        </p:nvSpPr>
        <p:spPr bwMode="auto">
          <a:xfrm>
            <a:off x="6447871" y="2514600"/>
            <a:ext cx="5381820" cy="390290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2AACF654-0867-40B4-AD79-8EFE92454889}"/>
              </a:ext>
            </a:extLst>
          </p:cNvPr>
          <p:cNvSpPr/>
          <p:nvPr/>
        </p:nvSpPr>
        <p:spPr bwMode="auto">
          <a:xfrm>
            <a:off x="6565790" y="3457195"/>
            <a:ext cx="2888761" cy="2810915"/>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0204F4A2-1384-4D85-B6F9-D04FF3C4D97D}"/>
              </a:ext>
            </a:extLst>
          </p:cNvPr>
          <p:cNvSpPr txBox="1"/>
          <p:nvPr/>
        </p:nvSpPr>
        <p:spPr>
          <a:xfrm>
            <a:off x="6471892" y="3429000"/>
            <a:ext cx="303441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AdaptiveDialog</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rootDialog</a:t>
            </a:r>
            <a:r>
              <a:rPr lang="en-US" sz="1600" dirty="0">
                <a:gradFill>
                  <a:gsLst>
                    <a:gs pos="2917">
                      <a:schemeClr val="tx1"/>
                    </a:gs>
                    <a:gs pos="30000">
                      <a:schemeClr val="tx1"/>
                    </a:gs>
                  </a:gsLst>
                  <a:lin ang="5400000" scaled="0"/>
                </a:gradFill>
              </a:rPr>
              <a:t>)</a:t>
            </a:r>
          </a:p>
        </p:txBody>
      </p:sp>
      <p:sp>
        <p:nvSpPr>
          <p:cNvPr id="26" name="Rectangle 25">
            <a:extLst>
              <a:ext uri="{FF2B5EF4-FFF2-40B4-BE49-F238E27FC236}">
                <a16:creationId xmlns:a16="http://schemas.microsoft.com/office/drawing/2014/main" id="{826C763B-8D7E-4B71-940D-61B8303201A0}"/>
              </a:ext>
            </a:extLst>
          </p:cNvPr>
          <p:cNvSpPr/>
          <p:nvPr/>
        </p:nvSpPr>
        <p:spPr bwMode="auto">
          <a:xfrm>
            <a:off x="6565790" y="2601678"/>
            <a:ext cx="4784789" cy="537182"/>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776C73C9-AF73-441C-8432-59C3FA1B72B6}"/>
              </a:ext>
            </a:extLst>
          </p:cNvPr>
          <p:cNvSpPr txBox="1"/>
          <p:nvPr/>
        </p:nvSpPr>
        <p:spPr>
          <a:xfrm>
            <a:off x="6565790" y="2601678"/>
            <a:ext cx="478478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Bot Class</a:t>
            </a:r>
          </a:p>
        </p:txBody>
      </p:sp>
      <p:cxnSp>
        <p:nvCxnSpPr>
          <p:cNvPr id="28" name="Straight Arrow Connector 27">
            <a:extLst>
              <a:ext uri="{FF2B5EF4-FFF2-40B4-BE49-F238E27FC236}">
                <a16:creationId xmlns:a16="http://schemas.microsoft.com/office/drawing/2014/main" id="{248A127C-5FB7-43F1-AD67-2BED60225F95}"/>
              </a:ext>
            </a:extLst>
          </p:cNvPr>
          <p:cNvCxnSpPr>
            <a:cxnSpLocks/>
            <a:stCxn id="26" idx="2"/>
          </p:cNvCxnSpPr>
          <p:nvPr/>
        </p:nvCxnSpPr>
        <p:spPr>
          <a:xfrm>
            <a:off x="8958185" y="3138860"/>
            <a:ext cx="0" cy="27181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AA9187B4-71D6-4E96-AD64-C0CF5599A10D}"/>
              </a:ext>
            </a:extLst>
          </p:cNvPr>
          <p:cNvSpPr/>
          <p:nvPr/>
        </p:nvSpPr>
        <p:spPr bwMode="auto">
          <a:xfrm>
            <a:off x="8123839" y="5589988"/>
            <a:ext cx="913679" cy="319444"/>
          </a:xfrm>
          <a:prstGeom prst="wedgeRectCallout">
            <a:avLst>
              <a:gd name="adj1" fmla="val -69102"/>
              <a:gd name="adj2" fmla="val -83135"/>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bg1"/>
                </a:solidFill>
                <a:ea typeface="Segoe UI" pitchFamily="34" charset="0"/>
                <a:cs typeface="Segoe UI" pitchFamily="34" charset="0"/>
              </a:rPr>
              <a:t>I want pizza</a:t>
            </a:r>
          </a:p>
        </p:txBody>
      </p:sp>
      <p:sp>
        <p:nvSpPr>
          <p:cNvPr id="33" name="TextBox 32">
            <a:extLst>
              <a:ext uri="{FF2B5EF4-FFF2-40B4-BE49-F238E27FC236}">
                <a16:creationId xmlns:a16="http://schemas.microsoft.com/office/drawing/2014/main" id="{728A162E-FAE0-4702-9F53-8691BE4BEB14}"/>
              </a:ext>
            </a:extLst>
          </p:cNvPr>
          <p:cNvSpPr txBox="1"/>
          <p:nvPr/>
        </p:nvSpPr>
        <p:spPr>
          <a:xfrm>
            <a:off x="6298721" y="2029220"/>
            <a:ext cx="4159408" cy="572464"/>
          </a:xfrm>
          <a:prstGeom prst="rect">
            <a:avLst/>
          </a:prstGeom>
          <a:noFill/>
        </p:spPr>
        <p:txBody>
          <a:bodyPr wrap="none" lIns="182880" tIns="146304" rIns="182880" bIns="146304" rtlCol="0">
            <a:spAutoFit/>
          </a:bodyPr>
          <a:lstStyle/>
          <a:p>
            <a:pPr>
              <a:lnSpc>
                <a:spcPct val="90000"/>
              </a:lnSpc>
              <a:spcAft>
                <a:spcPts val="600"/>
              </a:spcAft>
            </a:pPr>
            <a:r>
              <a:rPr lang="en-US" sz="2000" dirty="0" err="1">
                <a:gradFill>
                  <a:gsLst>
                    <a:gs pos="2917">
                      <a:schemeClr val="tx1"/>
                    </a:gs>
                    <a:gs pos="30000">
                      <a:schemeClr val="tx1"/>
                    </a:gs>
                  </a:gsLst>
                  <a:lin ang="5400000" scaled="0"/>
                </a:gradFill>
              </a:rPr>
              <a:t>AdaptiveDialog</a:t>
            </a:r>
            <a:r>
              <a:rPr lang="en-US" sz="2000" dirty="0">
                <a:gradFill>
                  <a:gsLst>
                    <a:gs pos="2917">
                      <a:schemeClr val="tx1"/>
                    </a:gs>
                    <a:gs pos="30000">
                      <a:schemeClr val="tx1"/>
                    </a:gs>
                  </a:gsLst>
                  <a:lin ang="5400000" scaled="0"/>
                </a:gradFill>
              </a:rPr>
              <a:t> Container</a:t>
            </a:r>
          </a:p>
        </p:txBody>
      </p:sp>
      <p:sp>
        <p:nvSpPr>
          <p:cNvPr id="34" name="TextBox 33">
            <a:extLst>
              <a:ext uri="{FF2B5EF4-FFF2-40B4-BE49-F238E27FC236}">
                <a16:creationId xmlns:a16="http://schemas.microsoft.com/office/drawing/2014/main" id="{BEA5E505-6683-4DEF-8097-D04F05A4DCF5}"/>
              </a:ext>
            </a:extLst>
          </p:cNvPr>
          <p:cNvSpPr txBox="1"/>
          <p:nvPr/>
        </p:nvSpPr>
        <p:spPr>
          <a:xfrm>
            <a:off x="6691779" y="3897312"/>
            <a:ext cx="1922577" cy="461665"/>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Recognizer</a:t>
            </a:r>
          </a:p>
        </p:txBody>
      </p:sp>
      <p:sp>
        <p:nvSpPr>
          <p:cNvPr id="35" name="TextBox 34">
            <a:extLst>
              <a:ext uri="{FF2B5EF4-FFF2-40B4-BE49-F238E27FC236}">
                <a16:creationId xmlns:a16="http://schemas.microsoft.com/office/drawing/2014/main" id="{D892BDFC-9445-4BA2-A102-085B06FBAB39}"/>
              </a:ext>
            </a:extLst>
          </p:cNvPr>
          <p:cNvSpPr txBox="1"/>
          <p:nvPr/>
        </p:nvSpPr>
        <p:spPr>
          <a:xfrm>
            <a:off x="6702304" y="4415622"/>
            <a:ext cx="1912051" cy="704808"/>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Triggers:</a:t>
            </a:r>
          </a:p>
          <a:p>
            <a:pPr marL="285750" indent="-285750">
              <a:lnSpc>
                <a:spcPct val="90000"/>
              </a:lnSpc>
              <a:spcAft>
                <a:spcPts val="600"/>
              </a:spcAft>
              <a:buFont typeface="Arial" panose="020B0604020202020204" pitchFamily="34" charset="0"/>
              <a:buChar char="•"/>
            </a:pPr>
            <a:r>
              <a:rPr lang="en-US" sz="1200" dirty="0" err="1">
                <a:gradFill>
                  <a:gsLst>
                    <a:gs pos="2917">
                      <a:schemeClr val="tx1"/>
                    </a:gs>
                    <a:gs pos="30000">
                      <a:schemeClr val="tx1"/>
                    </a:gs>
                  </a:gsLst>
                  <a:lin ang="5400000" scaled="0"/>
                </a:gradFill>
              </a:rPr>
              <a:t>orderPizzaIntent</a:t>
            </a:r>
            <a:endParaRPr lang="en-US" sz="1200" dirty="0">
              <a:gradFill>
                <a:gsLst>
                  <a:gs pos="2917">
                    <a:schemeClr val="tx1"/>
                  </a:gs>
                  <a:gs pos="30000">
                    <a:schemeClr val="tx1"/>
                  </a:gs>
                </a:gsLst>
                <a:lin ang="5400000" scaled="0"/>
              </a:gradFill>
            </a:endParaRPr>
          </a:p>
        </p:txBody>
      </p:sp>
      <p:sp>
        <p:nvSpPr>
          <p:cNvPr id="36" name="TextBox 35">
            <a:extLst>
              <a:ext uri="{FF2B5EF4-FFF2-40B4-BE49-F238E27FC236}">
                <a16:creationId xmlns:a16="http://schemas.microsoft.com/office/drawing/2014/main" id="{1A814E1A-192C-4AFC-BCE9-E3552DF1A932}"/>
              </a:ext>
            </a:extLst>
          </p:cNvPr>
          <p:cNvSpPr txBox="1"/>
          <p:nvPr/>
        </p:nvSpPr>
        <p:spPr>
          <a:xfrm>
            <a:off x="6702304" y="5207544"/>
            <a:ext cx="1922578" cy="969496"/>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Actions:</a:t>
            </a:r>
          </a:p>
          <a:p>
            <a:pPr>
              <a:lnSpc>
                <a:spcPct val="90000"/>
              </a:lnSpc>
              <a:spcAft>
                <a:spcPts val="600"/>
              </a:spcAft>
            </a:pPr>
            <a:endParaRPr lang="en-US" sz="700" dirty="0">
              <a:gradFill>
                <a:gsLst>
                  <a:gs pos="2917">
                    <a:schemeClr val="tx1"/>
                  </a:gs>
                  <a:gs pos="30000">
                    <a:schemeClr val="tx1"/>
                  </a:gs>
                </a:gsLst>
                <a:lin ang="5400000" scaled="0"/>
              </a:gradFill>
            </a:endParaRPr>
          </a:p>
          <a:p>
            <a:pPr>
              <a:lnSpc>
                <a:spcPct val="90000"/>
              </a:lnSpc>
              <a:spcAft>
                <a:spcPts val="600"/>
              </a:spcAft>
            </a:pPr>
            <a:endParaRPr lang="en-US" sz="400" dirty="0">
              <a:gradFill>
                <a:gsLst>
                  <a:gs pos="2917">
                    <a:schemeClr val="tx1"/>
                  </a:gs>
                  <a:gs pos="30000">
                    <a:schemeClr val="tx1"/>
                  </a:gs>
                </a:gsLst>
                <a:lin ang="5400000" scaled="0"/>
              </a:gradFill>
            </a:endParaRPr>
          </a:p>
          <a:p>
            <a:pPr>
              <a:lnSpc>
                <a:spcPct val="90000"/>
              </a:lnSpc>
              <a:spcAft>
                <a:spcPts val="600"/>
              </a:spcAft>
            </a:pPr>
            <a:endParaRPr lang="en-US" sz="900" dirty="0">
              <a:gradFill>
                <a:gsLst>
                  <a:gs pos="2917">
                    <a:schemeClr val="tx1"/>
                  </a:gs>
                  <a:gs pos="30000">
                    <a:schemeClr val="tx1"/>
                  </a:gs>
                </a:gsLst>
                <a:lin ang="5400000" scaled="0"/>
              </a:gradFill>
            </a:endParaRPr>
          </a:p>
        </p:txBody>
      </p:sp>
      <p:pic>
        <p:nvPicPr>
          <p:cNvPr id="40" name="Graphic 39" descr="Workflow with solid fill">
            <a:extLst>
              <a:ext uri="{FF2B5EF4-FFF2-40B4-BE49-F238E27FC236}">
                <a16:creationId xmlns:a16="http://schemas.microsoft.com/office/drawing/2014/main" id="{471F635C-D791-4624-90EE-BC5889D7CF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8599" y="5339975"/>
            <a:ext cx="765659" cy="765659"/>
          </a:xfrm>
          <a:prstGeom prst="rect">
            <a:avLst/>
          </a:prstGeom>
        </p:spPr>
      </p:pic>
      <p:sp>
        <p:nvSpPr>
          <p:cNvPr id="41" name="Rectangle 40">
            <a:extLst>
              <a:ext uri="{FF2B5EF4-FFF2-40B4-BE49-F238E27FC236}">
                <a16:creationId xmlns:a16="http://schemas.microsoft.com/office/drawing/2014/main" id="{5B518A38-11B7-410A-88C0-0A3D5BBF1C03}"/>
              </a:ext>
            </a:extLst>
          </p:cNvPr>
          <p:cNvSpPr/>
          <p:nvPr/>
        </p:nvSpPr>
        <p:spPr bwMode="auto">
          <a:xfrm>
            <a:off x="9392953" y="3627251"/>
            <a:ext cx="2379228" cy="2219093"/>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a:extLst>
              <a:ext uri="{FF2B5EF4-FFF2-40B4-BE49-F238E27FC236}">
                <a16:creationId xmlns:a16="http://schemas.microsoft.com/office/drawing/2014/main" id="{18BFF94F-BB0E-4F0D-91B2-0CCA867389C1}"/>
              </a:ext>
            </a:extLst>
          </p:cNvPr>
          <p:cNvSpPr txBox="1"/>
          <p:nvPr/>
        </p:nvSpPr>
        <p:spPr>
          <a:xfrm>
            <a:off x="9072697" y="3555632"/>
            <a:ext cx="3034417" cy="4616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err="1">
                <a:gradFill>
                  <a:gsLst>
                    <a:gs pos="2917">
                      <a:schemeClr val="tx1"/>
                    </a:gs>
                    <a:gs pos="30000">
                      <a:schemeClr val="tx1"/>
                    </a:gs>
                  </a:gsLst>
                  <a:lin ang="5400000" scaled="0"/>
                </a:gradFill>
              </a:rPr>
              <a:t>AdaptiveDialog</a:t>
            </a: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pizzaDialog</a:t>
            </a:r>
            <a:r>
              <a:rPr lang="en-US" sz="1400" dirty="0">
                <a:gradFill>
                  <a:gsLst>
                    <a:gs pos="2917">
                      <a:schemeClr val="tx1"/>
                    </a:gs>
                    <a:gs pos="30000">
                      <a:schemeClr val="tx1"/>
                    </a:gs>
                  </a:gsLst>
                  <a:lin ang="5400000" scaled="0"/>
                </a:gradFill>
              </a:rPr>
              <a:t>)</a:t>
            </a:r>
          </a:p>
        </p:txBody>
      </p:sp>
      <p:cxnSp>
        <p:nvCxnSpPr>
          <p:cNvPr id="44" name="Straight Arrow Connector 43">
            <a:extLst>
              <a:ext uri="{FF2B5EF4-FFF2-40B4-BE49-F238E27FC236}">
                <a16:creationId xmlns:a16="http://schemas.microsoft.com/office/drawing/2014/main" id="{65F19E4F-38CC-40BB-B15E-72F214A19A3C}"/>
              </a:ext>
            </a:extLst>
          </p:cNvPr>
          <p:cNvCxnSpPr>
            <a:cxnSpLocks/>
            <a:stCxn id="31" idx="3"/>
            <a:endCxn id="34" idx="3"/>
          </p:cNvCxnSpPr>
          <p:nvPr/>
        </p:nvCxnSpPr>
        <p:spPr>
          <a:xfrm flipH="1" flipV="1">
            <a:off x="8614356" y="4128145"/>
            <a:ext cx="423162" cy="1621565"/>
          </a:xfrm>
          <a:prstGeom prst="bentConnector3">
            <a:avLst>
              <a:gd name="adj1" fmla="val -28143"/>
            </a:avLst>
          </a:prstGeom>
          <a:ln w="28575">
            <a:prstDash val="dash"/>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3">
            <a:extLst>
              <a:ext uri="{FF2B5EF4-FFF2-40B4-BE49-F238E27FC236}">
                <a16:creationId xmlns:a16="http://schemas.microsoft.com/office/drawing/2014/main" id="{599508AC-1866-4C43-BD96-88A83E4C4B42}"/>
              </a:ext>
            </a:extLst>
          </p:cNvPr>
          <p:cNvCxnSpPr>
            <a:cxnSpLocks/>
            <a:stCxn id="34" idx="2"/>
          </p:cNvCxnSpPr>
          <p:nvPr/>
        </p:nvCxnSpPr>
        <p:spPr>
          <a:xfrm>
            <a:off x="7653068" y="4358977"/>
            <a:ext cx="0" cy="461665"/>
          </a:xfrm>
          <a:prstGeom prst="straightConnector1">
            <a:avLst/>
          </a:prstGeom>
          <a:ln w="28575">
            <a:prstDash val="dash"/>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43">
            <a:extLst>
              <a:ext uri="{FF2B5EF4-FFF2-40B4-BE49-F238E27FC236}">
                <a16:creationId xmlns:a16="http://schemas.microsoft.com/office/drawing/2014/main" id="{A312731D-E7DD-44D4-BB66-57E97E8815BD}"/>
              </a:ext>
            </a:extLst>
          </p:cNvPr>
          <p:cNvCxnSpPr>
            <a:cxnSpLocks/>
            <a:stCxn id="35" idx="3"/>
          </p:cNvCxnSpPr>
          <p:nvPr/>
        </p:nvCxnSpPr>
        <p:spPr>
          <a:xfrm>
            <a:off x="8614355" y="4768026"/>
            <a:ext cx="732262" cy="5355"/>
          </a:xfrm>
          <a:prstGeom prst="straightConnector1">
            <a:avLst/>
          </a:prstGeom>
          <a:ln w="28575">
            <a:prstDash val="dash"/>
            <a:headEnd type="none"/>
            <a:tailEnd type="triangle"/>
          </a:ln>
        </p:spPr>
        <p:style>
          <a:lnRef idx="1">
            <a:schemeClr val="accent4"/>
          </a:lnRef>
          <a:fillRef idx="0">
            <a:schemeClr val="accent4"/>
          </a:fillRef>
          <a:effectRef idx="0">
            <a:schemeClr val="accent4"/>
          </a:effectRef>
          <a:fontRef idx="minor">
            <a:schemeClr val="tx1"/>
          </a:fontRef>
        </p:style>
      </p:cxnSp>
      <p:sp>
        <p:nvSpPr>
          <p:cNvPr id="55" name="TextBox 54">
            <a:extLst>
              <a:ext uri="{FF2B5EF4-FFF2-40B4-BE49-F238E27FC236}">
                <a16:creationId xmlns:a16="http://schemas.microsoft.com/office/drawing/2014/main" id="{32004219-9F75-4ED5-8655-7E514FCFFD82}"/>
              </a:ext>
            </a:extLst>
          </p:cNvPr>
          <p:cNvSpPr txBox="1"/>
          <p:nvPr/>
        </p:nvSpPr>
        <p:spPr>
          <a:xfrm>
            <a:off x="9575643" y="3928942"/>
            <a:ext cx="1922577" cy="461665"/>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Recognizer</a:t>
            </a:r>
          </a:p>
        </p:txBody>
      </p:sp>
      <p:sp>
        <p:nvSpPr>
          <p:cNvPr id="56" name="TextBox 55">
            <a:extLst>
              <a:ext uri="{FF2B5EF4-FFF2-40B4-BE49-F238E27FC236}">
                <a16:creationId xmlns:a16="http://schemas.microsoft.com/office/drawing/2014/main" id="{41E1EFCE-F92E-47F2-ACAE-66681A371BD8}"/>
              </a:ext>
            </a:extLst>
          </p:cNvPr>
          <p:cNvSpPr txBox="1"/>
          <p:nvPr/>
        </p:nvSpPr>
        <p:spPr>
          <a:xfrm>
            <a:off x="9586168" y="4447252"/>
            <a:ext cx="1912051" cy="704808"/>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Triggers:</a:t>
            </a:r>
          </a:p>
          <a:p>
            <a:pPr marL="285750" indent="-285750">
              <a:lnSpc>
                <a:spcPct val="90000"/>
              </a:lnSpc>
              <a:spcAft>
                <a:spcPts val="600"/>
              </a:spcAft>
              <a:buFont typeface="Arial" panose="020B0604020202020204" pitchFamily="34" charset="0"/>
              <a:buChar char="•"/>
            </a:pPr>
            <a:r>
              <a:rPr lang="en-US" sz="1200" dirty="0" err="1">
                <a:gradFill>
                  <a:gsLst>
                    <a:gs pos="2917">
                      <a:schemeClr val="tx1"/>
                    </a:gs>
                    <a:gs pos="30000">
                      <a:schemeClr val="tx1"/>
                    </a:gs>
                  </a:gsLst>
                  <a:lin ang="5400000" scaled="0"/>
                </a:gradFill>
              </a:rPr>
              <a:t>cancelIntent</a:t>
            </a:r>
            <a:endParaRPr lang="en-US" sz="1200" dirty="0">
              <a:gradFill>
                <a:gsLst>
                  <a:gs pos="2917">
                    <a:schemeClr val="tx1"/>
                  </a:gs>
                  <a:gs pos="30000">
                    <a:schemeClr val="tx1"/>
                  </a:gs>
                </a:gsLst>
                <a:lin ang="5400000" scaled="0"/>
              </a:gradFill>
            </a:endParaRPr>
          </a:p>
        </p:txBody>
      </p:sp>
      <p:sp>
        <p:nvSpPr>
          <p:cNvPr id="58" name="TextBox 57">
            <a:extLst>
              <a:ext uri="{FF2B5EF4-FFF2-40B4-BE49-F238E27FC236}">
                <a16:creationId xmlns:a16="http://schemas.microsoft.com/office/drawing/2014/main" id="{A3A8230D-D27D-4622-8EE7-74DCFED98D1A}"/>
              </a:ext>
            </a:extLst>
          </p:cNvPr>
          <p:cNvSpPr txBox="1"/>
          <p:nvPr/>
        </p:nvSpPr>
        <p:spPr>
          <a:xfrm>
            <a:off x="9586170" y="5179658"/>
            <a:ext cx="1922578" cy="635559"/>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Actions:</a:t>
            </a:r>
          </a:p>
        </p:txBody>
      </p:sp>
      <p:pic>
        <p:nvPicPr>
          <p:cNvPr id="59" name="Graphic 58" descr="Workflow with solid fill">
            <a:extLst>
              <a:ext uri="{FF2B5EF4-FFF2-40B4-BE49-F238E27FC236}">
                <a16:creationId xmlns:a16="http://schemas.microsoft.com/office/drawing/2014/main" id="{D4179C3C-8816-4CF1-AEE5-3DE9930BCB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2448" y="5116373"/>
            <a:ext cx="765659" cy="765659"/>
          </a:xfrm>
          <a:prstGeom prst="rect">
            <a:avLst/>
          </a:prstGeom>
        </p:spPr>
      </p:pic>
      <p:sp>
        <p:nvSpPr>
          <p:cNvPr id="29" name="Speech Bubble: Rectangle 28">
            <a:extLst>
              <a:ext uri="{FF2B5EF4-FFF2-40B4-BE49-F238E27FC236}">
                <a16:creationId xmlns:a16="http://schemas.microsoft.com/office/drawing/2014/main" id="{B086D649-6933-42F6-8707-CAA4FF80CA5A}"/>
              </a:ext>
            </a:extLst>
          </p:cNvPr>
          <p:cNvSpPr/>
          <p:nvPr/>
        </p:nvSpPr>
        <p:spPr bwMode="auto">
          <a:xfrm>
            <a:off x="7676873" y="5093139"/>
            <a:ext cx="913679" cy="319444"/>
          </a:xfrm>
          <a:prstGeom prst="wedgeRectCallout">
            <a:avLst>
              <a:gd name="adj1" fmla="val -63056"/>
              <a:gd name="adj2" fmla="val 96669"/>
            </a:avLst>
          </a:prstGeom>
          <a:solidFill>
            <a:schemeClr val="bg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Hello</a:t>
            </a:r>
          </a:p>
        </p:txBody>
      </p:sp>
      <p:sp>
        <p:nvSpPr>
          <p:cNvPr id="61" name="Speech Bubble: Rectangle 60">
            <a:extLst>
              <a:ext uri="{FF2B5EF4-FFF2-40B4-BE49-F238E27FC236}">
                <a16:creationId xmlns:a16="http://schemas.microsoft.com/office/drawing/2014/main" id="{650D1E63-1961-4FC8-9D58-49AF534C224E}"/>
              </a:ext>
            </a:extLst>
          </p:cNvPr>
          <p:cNvSpPr/>
          <p:nvPr/>
        </p:nvSpPr>
        <p:spPr bwMode="auto">
          <a:xfrm>
            <a:off x="10916012" y="4869264"/>
            <a:ext cx="913679" cy="319444"/>
          </a:xfrm>
          <a:prstGeom prst="wedgeRectCallout">
            <a:avLst>
              <a:gd name="adj1" fmla="val -63056"/>
              <a:gd name="adj2" fmla="val 96669"/>
            </a:avLst>
          </a:prstGeom>
          <a:solidFill>
            <a:schemeClr val="bg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Choose size</a:t>
            </a:r>
          </a:p>
        </p:txBody>
      </p:sp>
      <p:pic>
        <p:nvPicPr>
          <p:cNvPr id="66" name="Graphic 65" descr="Badge with solid fill">
            <a:extLst>
              <a:ext uri="{FF2B5EF4-FFF2-40B4-BE49-F238E27FC236}">
                <a16:creationId xmlns:a16="http://schemas.microsoft.com/office/drawing/2014/main" id="{9E20617E-B500-4E91-B460-D5A5A7A243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26936" y="4287501"/>
            <a:ext cx="428735" cy="428735"/>
          </a:xfrm>
          <a:prstGeom prst="rect">
            <a:avLst/>
          </a:prstGeom>
        </p:spPr>
      </p:pic>
      <p:pic>
        <p:nvPicPr>
          <p:cNvPr id="68" name="Graphic 67" descr="Badge 3 with solid fill">
            <a:extLst>
              <a:ext uri="{FF2B5EF4-FFF2-40B4-BE49-F238E27FC236}">
                <a16:creationId xmlns:a16="http://schemas.microsoft.com/office/drawing/2014/main" id="{AB783B40-4D76-4688-898F-C16992E352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15799" y="4542674"/>
            <a:ext cx="428735" cy="428735"/>
          </a:xfrm>
          <a:prstGeom prst="rect">
            <a:avLst/>
          </a:prstGeom>
        </p:spPr>
      </p:pic>
      <p:pic>
        <p:nvPicPr>
          <p:cNvPr id="70" name="Graphic 69" descr="Badge 1 with solid fill">
            <a:extLst>
              <a:ext uri="{FF2B5EF4-FFF2-40B4-BE49-F238E27FC236}">
                <a16:creationId xmlns:a16="http://schemas.microsoft.com/office/drawing/2014/main" id="{98D6F83A-E992-499A-B4CE-9D9B52B5F2E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48826" y="5184399"/>
            <a:ext cx="428735" cy="428735"/>
          </a:xfrm>
          <a:prstGeom prst="rect">
            <a:avLst/>
          </a:prstGeom>
        </p:spPr>
      </p:pic>
      <p:pic>
        <p:nvPicPr>
          <p:cNvPr id="72" name="Graphic 71" descr="Badge 4 with solid fill">
            <a:extLst>
              <a:ext uri="{FF2B5EF4-FFF2-40B4-BE49-F238E27FC236}">
                <a16:creationId xmlns:a16="http://schemas.microsoft.com/office/drawing/2014/main" id="{3FD60F41-EAAE-4D6A-8390-8591309AE7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55660" y="5179658"/>
            <a:ext cx="428735" cy="428735"/>
          </a:xfrm>
          <a:prstGeom prst="rect">
            <a:avLst/>
          </a:prstGeom>
        </p:spPr>
      </p:pic>
    </p:spTree>
    <p:extLst>
      <p:ext uri="{BB962C8B-B14F-4D97-AF65-F5344CB8AC3E}">
        <p14:creationId xmlns:p14="http://schemas.microsoft.com/office/powerpoint/2010/main" val="8930538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30FA-8763-4E1B-9AA7-A24B4381B449}"/>
              </a:ext>
            </a:extLst>
          </p:cNvPr>
          <p:cNvSpPr>
            <a:spLocks noGrp="1"/>
          </p:cNvSpPr>
          <p:nvPr>
            <p:ph type="title"/>
          </p:nvPr>
        </p:nvSpPr>
        <p:spPr/>
        <p:txBody>
          <a:bodyPr/>
          <a:lstStyle/>
          <a:p>
            <a:r>
              <a:rPr lang="en-US" dirty="0"/>
              <a:t>Deploying a Bot to the Azure Bot Service</a:t>
            </a:r>
          </a:p>
        </p:txBody>
      </p:sp>
      <p:sp>
        <p:nvSpPr>
          <p:cNvPr id="3" name="Content Placeholder 2">
            <a:extLst>
              <a:ext uri="{FF2B5EF4-FFF2-40B4-BE49-F238E27FC236}">
                <a16:creationId xmlns:a16="http://schemas.microsoft.com/office/drawing/2014/main" id="{A9DC584D-78D5-46CC-8F11-47E9AF81366C}"/>
              </a:ext>
            </a:extLst>
          </p:cNvPr>
          <p:cNvSpPr>
            <a:spLocks noGrp="1"/>
          </p:cNvSpPr>
          <p:nvPr>
            <p:ph sz="quarter" idx="10"/>
          </p:nvPr>
        </p:nvSpPr>
        <p:spPr>
          <a:xfrm>
            <a:off x="419100" y="1456897"/>
            <a:ext cx="5269892" cy="3293209"/>
          </a:xfrm>
        </p:spPr>
        <p:txBody>
          <a:bodyPr/>
          <a:lstStyle/>
          <a:p>
            <a:pPr marL="457200" indent="-457200">
              <a:buFont typeface="+mj-lt"/>
              <a:buAutoNum type="arabicPeriod"/>
            </a:pPr>
            <a:r>
              <a:rPr lang="en-US" dirty="0"/>
              <a:t>Create Azure resources</a:t>
            </a:r>
          </a:p>
          <a:p>
            <a:pPr marL="800100" lvl="1" indent="-342900">
              <a:buFont typeface="Arial" panose="020B0604020202020204" pitchFamily="34" charset="0"/>
              <a:buChar char="•"/>
            </a:pPr>
            <a:r>
              <a:rPr lang="en-US" dirty="0"/>
              <a:t>Register an app for bot authentication and identity</a:t>
            </a:r>
          </a:p>
          <a:p>
            <a:pPr marL="800100" lvl="1" indent="-342900">
              <a:buFont typeface="Arial" panose="020B0604020202020204" pitchFamily="34" charset="0"/>
              <a:buChar char="•"/>
            </a:pPr>
            <a:r>
              <a:rPr lang="en-US" dirty="0"/>
              <a:t>Provision resources using templates provided with Bot templates</a:t>
            </a:r>
          </a:p>
          <a:p>
            <a:pPr marL="457200" indent="-457200">
              <a:buFont typeface="+mj-lt"/>
              <a:buAutoNum type="arabicPeriod"/>
            </a:pPr>
            <a:r>
              <a:rPr lang="en-US" dirty="0"/>
              <a:t>Prepare bot for deployment</a:t>
            </a:r>
          </a:p>
          <a:p>
            <a:pPr marL="800100" lvl="1" indent="-342900">
              <a:buFont typeface="Arial" panose="020B0604020202020204" pitchFamily="34" charset="0"/>
              <a:buChar char="•"/>
            </a:pPr>
            <a:r>
              <a:rPr lang="en-US" dirty="0"/>
              <a:t>Create files for deployment dependencies</a:t>
            </a:r>
          </a:p>
          <a:p>
            <a:pPr marL="457200" indent="-457200">
              <a:buFont typeface="+mj-lt"/>
              <a:buAutoNum type="arabicPeriod"/>
            </a:pPr>
            <a:r>
              <a:rPr lang="en-US" dirty="0"/>
              <a:t>Deploy bot as a Web app</a:t>
            </a:r>
          </a:p>
          <a:p>
            <a:pPr marL="914400" lvl="1" indent="-457200">
              <a:buFont typeface="Arial" panose="020B0604020202020204" pitchFamily="34" charset="0"/>
              <a:buChar char="•"/>
            </a:pPr>
            <a:r>
              <a:rPr lang="en-US" dirty="0"/>
              <a:t>Zip bot files for deployment</a:t>
            </a:r>
          </a:p>
        </p:txBody>
      </p:sp>
      <p:sp>
        <p:nvSpPr>
          <p:cNvPr id="6" name="TextBox 5">
            <a:extLst>
              <a:ext uri="{FF2B5EF4-FFF2-40B4-BE49-F238E27FC236}">
                <a16:creationId xmlns:a16="http://schemas.microsoft.com/office/drawing/2014/main" id="{1672F646-E28D-44C2-8D20-C2FDB89DF346}"/>
              </a:ext>
            </a:extLst>
          </p:cNvPr>
          <p:cNvSpPr txBox="1"/>
          <p:nvPr/>
        </p:nvSpPr>
        <p:spPr>
          <a:xfrm>
            <a:off x="5814928" y="1759073"/>
            <a:ext cx="6187256" cy="3785652"/>
          </a:xfrm>
          <a:prstGeom prst="rect">
            <a:avLst/>
          </a:prstGeom>
          <a:solidFill>
            <a:schemeClr val="accent6"/>
          </a:solidFill>
        </p:spPr>
        <p:txBody>
          <a:bodyPr wrap="square">
            <a:spAutoFit/>
          </a:bodyPr>
          <a:lstStyle/>
          <a:p>
            <a:endParaRPr lang="en-US" sz="2000" b="0" i="0" dirty="0">
              <a:solidFill>
                <a:srgbClr val="171717"/>
              </a:solidFill>
              <a:effectLst/>
              <a:latin typeface="Consolas" panose="020B0609020204030204" pitchFamily="49" charset="0"/>
            </a:endParaRPr>
          </a:p>
          <a:p>
            <a:r>
              <a:rPr lang="en-US" sz="2000" b="0" i="0" dirty="0" err="1">
                <a:solidFill>
                  <a:srgbClr val="171717"/>
                </a:solidFill>
                <a:effectLst/>
                <a:latin typeface="Consolas" panose="020B0609020204030204" pitchFamily="49" charset="0"/>
              </a:rPr>
              <a:t>az</a:t>
            </a:r>
            <a:r>
              <a:rPr lang="en-US" sz="2000" b="0" i="0" dirty="0">
                <a:solidFill>
                  <a:srgbClr val="171717"/>
                </a:solidFill>
                <a:effectLst/>
                <a:latin typeface="Consolas" panose="020B0609020204030204" pitchFamily="49" charset="0"/>
              </a:rPr>
              <a:t> ad app create ...</a:t>
            </a:r>
          </a:p>
          <a:p>
            <a:endParaRPr lang="en-US" sz="2000" dirty="0">
              <a:solidFill>
                <a:srgbClr val="171717"/>
              </a:solidFill>
              <a:latin typeface="Consolas" panose="020B0609020204030204" pitchFamily="49" charset="0"/>
            </a:endParaRPr>
          </a:p>
          <a:p>
            <a:r>
              <a:rPr lang="en-US" sz="2000" dirty="0" err="1">
                <a:latin typeface="Consolas" panose="020B0609020204030204" pitchFamily="49" charset="0"/>
              </a:rPr>
              <a:t>az</a:t>
            </a:r>
            <a:r>
              <a:rPr lang="en-US" sz="2000" dirty="0">
                <a:latin typeface="Consolas" panose="020B0609020204030204" pitchFamily="49" charset="0"/>
              </a:rPr>
              <a:t> deployment group create ...</a:t>
            </a:r>
          </a:p>
          <a:p>
            <a:endParaRPr lang="en-US" sz="2000" dirty="0">
              <a:latin typeface="Consolas" panose="020B0609020204030204" pitchFamily="49" charset="0"/>
            </a:endParaRPr>
          </a:p>
          <a:p>
            <a:endParaRPr lang="en-US" sz="2000" dirty="0">
              <a:latin typeface="Consolas" panose="020B0609020204030204" pitchFamily="49" charset="0"/>
            </a:endParaRPr>
          </a:p>
          <a:p>
            <a:endParaRPr lang="en-US" sz="2000" dirty="0">
              <a:latin typeface="Consolas" panose="020B0609020204030204" pitchFamily="49" charset="0"/>
            </a:endParaRPr>
          </a:p>
          <a:p>
            <a:endParaRPr lang="en-US" sz="2000" dirty="0">
              <a:latin typeface="Consolas" panose="020B0609020204030204" pitchFamily="49" charset="0"/>
            </a:endParaRPr>
          </a:p>
          <a:p>
            <a:r>
              <a:rPr lang="en-US" sz="2000" dirty="0" err="1">
                <a:latin typeface="Consolas" panose="020B0609020204030204" pitchFamily="49" charset="0"/>
              </a:rPr>
              <a:t>az</a:t>
            </a:r>
            <a:r>
              <a:rPr lang="en-US" sz="2000" dirty="0">
                <a:latin typeface="Consolas" panose="020B0609020204030204" pitchFamily="49" charset="0"/>
              </a:rPr>
              <a:t> bot prepare-deploy ...</a:t>
            </a:r>
          </a:p>
          <a:p>
            <a:endParaRPr lang="en-US" sz="2000" dirty="0">
              <a:latin typeface="Consolas" panose="020B0609020204030204" pitchFamily="49" charset="0"/>
            </a:endParaRPr>
          </a:p>
          <a:p>
            <a:endParaRPr lang="en-US" sz="2000" dirty="0">
              <a:latin typeface="Consolas" panose="020B0609020204030204" pitchFamily="49" charset="0"/>
            </a:endParaRPr>
          </a:p>
          <a:p>
            <a:r>
              <a:rPr lang="en-US" sz="2000" dirty="0" err="1">
                <a:latin typeface="Consolas" panose="020B0609020204030204" pitchFamily="49" charset="0"/>
              </a:rPr>
              <a:t>az</a:t>
            </a:r>
            <a:r>
              <a:rPr lang="en-US" sz="2000" dirty="0">
                <a:latin typeface="Consolas" panose="020B0609020204030204" pitchFamily="49" charset="0"/>
              </a:rPr>
              <a:t> webapp deployment source config-zip ...</a:t>
            </a:r>
          </a:p>
        </p:txBody>
      </p:sp>
    </p:spTree>
    <p:extLst>
      <p:ext uri="{BB962C8B-B14F-4D97-AF65-F5344CB8AC3E}">
        <p14:creationId xmlns:p14="http://schemas.microsoft.com/office/powerpoint/2010/main" val="6104262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Props1.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6201</TotalTime>
  <Words>1147</Words>
  <Application>Microsoft Office PowerPoint</Application>
  <PresentationFormat>Widescreen</PresentationFormat>
  <Paragraphs>258</Paragraphs>
  <Slides>23</Slides>
  <Notes>13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Consolas</vt:lpstr>
      <vt:lpstr>Courier New</vt:lpstr>
      <vt:lpstr>Segoe UI</vt:lpstr>
      <vt:lpstr>Segoe UI Light</vt:lpstr>
      <vt:lpstr>Segoe UI Semibold</vt:lpstr>
      <vt:lpstr>Wingdings</vt:lpstr>
      <vt:lpstr>Microsoft Power Platform Template</vt:lpstr>
      <vt:lpstr>Module 7: Conversational AI and the Azure Bot Service</vt:lpstr>
      <vt:lpstr> Module Agenda </vt:lpstr>
      <vt:lpstr>Lesson 1: Bot Basics</vt:lpstr>
      <vt:lpstr>Conversational AI and Bots</vt:lpstr>
      <vt:lpstr>Azure Bot Service and the Microsoft Bot Framework SDK</vt:lpstr>
      <vt:lpstr>Developing a Bot with the Bot Framework SDK</vt:lpstr>
      <vt:lpstr>Activity Handlers</vt:lpstr>
      <vt:lpstr>Dialogs</vt:lpstr>
      <vt:lpstr>Deploying a Bot to the Azure Bot Service</vt:lpstr>
      <vt:lpstr>DEMO #1</vt:lpstr>
      <vt:lpstr>Lab – Create a Bot with the Bot Framework SDK</vt:lpstr>
      <vt:lpstr>Lesson 2: Implementing a Bot</vt:lpstr>
      <vt:lpstr>Bot Design Principles</vt:lpstr>
      <vt:lpstr>Designing Conversation Flow</vt:lpstr>
      <vt:lpstr>Designing for Interruptions</vt:lpstr>
      <vt:lpstr>Designing the User Experience</vt:lpstr>
      <vt:lpstr>DEMO #2</vt:lpstr>
      <vt:lpstr>Bot Framework Composer</vt:lpstr>
      <vt:lpstr>DEMO #3</vt:lpstr>
      <vt:lpstr>Lab – Create a Bot with Bot Framework Composer</vt:lpstr>
      <vt:lpstr>Module Review</vt:lpstr>
      <vt:lpstr>LABs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Alex Ivanov (ATT)</cp:lastModifiedBy>
  <cp:revision>615</cp:revision>
  <dcterms:created xsi:type="dcterms:W3CDTF">2020-04-30T00:33:59Z</dcterms:created>
  <dcterms:modified xsi:type="dcterms:W3CDTF">2021-05-26T17:53:55Z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