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3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8" y="4700820"/>
            <a:ext cx="336812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research.alpha-sense.com/" TargetMode="External"/><Relationship Id="rId3" Type="http://schemas.openxmlformats.org/officeDocument/2006/relationships/hyperlink" Target="http://next.js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/>
        </p:nvSpPr>
        <p:spPr>
          <a:xfrm>
            <a:off x="149987" y="109613"/>
            <a:ext cx="5839504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>
            <a:lvl1pPr>
              <a:defRPr b="1">
                <a:latin typeface="Roboto"/>
                <a:ea typeface="Roboto"/>
                <a:cs typeface="Roboto"/>
                <a:sym typeface="Roboto"/>
              </a:defRPr>
            </a:lvl1pPr>
          </a:lstStyle>
          <a:p>
            <a:pPr/>
            <a:r>
              <a:rPr sz="1400"/>
              <a:t>Salesforce - Company Overview Slides</a:t>
            </a:r>
          </a:p>
        </p:txBody>
      </p:sp>
      <p:grpSp>
        <p:nvGrpSpPr>
          <p:cNvPr id="112" name="Google Shape;56;p13"/>
          <p:cNvGrpSpPr/>
          <p:nvPr/>
        </p:nvGrpSpPr>
        <p:grpSpPr>
          <a:xfrm>
            <a:off x="241899" y="592749"/>
            <a:ext cx="4276804" cy="309848"/>
            <a:chOff x="0" y="0"/>
            <a:chExt cx="4276802" cy="309847"/>
          </a:xfrm>
        </p:grpSpPr>
        <p:sp>
          <p:nvSpPr>
            <p:cNvPr id="110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1" name="Business Overview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Business Overview</a:t>
              </a:r>
            </a:p>
          </p:txBody>
        </p:sp>
      </p:grpSp>
      <p:grpSp>
        <p:nvGrpSpPr>
          <p:cNvPr id="115" name="Google Shape;57;p13"/>
          <p:cNvGrpSpPr/>
          <p:nvPr/>
        </p:nvGrpSpPr>
        <p:grpSpPr>
          <a:xfrm>
            <a:off x="241899" y="1966774"/>
            <a:ext cx="4276804" cy="309849"/>
            <a:chOff x="0" y="0"/>
            <a:chExt cx="4276802" cy="309847"/>
          </a:xfrm>
        </p:grpSpPr>
        <p:sp>
          <p:nvSpPr>
            <p:cNvPr id="113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4" name="Strategy &amp; Growth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Strategy &amp; Growth</a:t>
              </a:r>
            </a:p>
          </p:txBody>
        </p:sp>
      </p:grpSp>
      <p:grpSp>
        <p:nvGrpSpPr>
          <p:cNvPr id="118" name="Google Shape;58;p13"/>
          <p:cNvGrpSpPr/>
          <p:nvPr/>
        </p:nvGrpSpPr>
        <p:grpSpPr>
          <a:xfrm>
            <a:off x="241899" y="2987624"/>
            <a:ext cx="4276804" cy="309849"/>
            <a:chOff x="0" y="0"/>
            <a:chExt cx="4276802" cy="309847"/>
          </a:xfrm>
        </p:grpSpPr>
        <p:sp>
          <p:nvSpPr>
            <p:cNvPr id="116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17" name="Key Management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Key Management</a:t>
              </a:r>
            </a:p>
          </p:txBody>
        </p:sp>
      </p:grpSp>
      <p:grpSp>
        <p:nvGrpSpPr>
          <p:cNvPr id="121" name="Google Shape;59;p13"/>
          <p:cNvGrpSpPr/>
          <p:nvPr/>
        </p:nvGrpSpPr>
        <p:grpSpPr>
          <a:xfrm>
            <a:off x="241899" y="3672999"/>
            <a:ext cx="4276804" cy="309849"/>
            <a:chOff x="0" y="0"/>
            <a:chExt cx="4276802" cy="309847"/>
          </a:xfrm>
        </p:grpSpPr>
        <p:sp>
          <p:nvSpPr>
            <p:cNvPr id="119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0" name="Competitive Advantages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Competitive Advantages</a:t>
              </a:r>
            </a:p>
          </p:txBody>
        </p:sp>
      </p:grpSp>
      <p:grpSp>
        <p:nvGrpSpPr>
          <p:cNvPr id="124" name="Google Shape;60;p13"/>
          <p:cNvGrpSpPr/>
          <p:nvPr/>
        </p:nvGrpSpPr>
        <p:grpSpPr>
          <a:xfrm>
            <a:off x="4634999" y="592749"/>
            <a:ext cx="4276803" cy="309848"/>
            <a:chOff x="0" y="0"/>
            <a:chExt cx="4276802" cy="309847"/>
          </a:xfrm>
        </p:grpSpPr>
        <p:sp>
          <p:nvSpPr>
            <p:cNvPr id="122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3" name="Products &amp; Solutions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Products &amp; Solutions</a:t>
              </a:r>
            </a:p>
          </p:txBody>
        </p:sp>
      </p:grpSp>
      <p:grpSp>
        <p:nvGrpSpPr>
          <p:cNvPr id="127" name="Google Shape;61;p13"/>
          <p:cNvGrpSpPr/>
          <p:nvPr/>
        </p:nvGrpSpPr>
        <p:grpSpPr>
          <a:xfrm>
            <a:off x="4634999" y="2315124"/>
            <a:ext cx="4276803" cy="309849"/>
            <a:chOff x="0" y="0"/>
            <a:chExt cx="4276802" cy="309847"/>
          </a:xfrm>
        </p:grpSpPr>
        <p:sp>
          <p:nvSpPr>
            <p:cNvPr id="125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6" name="Key Metrics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Key Metrics</a:t>
              </a:r>
            </a:p>
          </p:txBody>
        </p:sp>
      </p:grpSp>
      <p:grpSp>
        <p:nvGrpSpPr>
          <p:cNvPr id="130" name="Google Shape;62;p13"/>
          <p:cNvGrpSpPr/>
          <p:nvPr/>
        </p:nvGrpSpPr>
        <p:grpSpPr>
          <a:xfrm>
            <a:off x="4634999" y="2987624"/>
            <a:ext cx="4276803" cy="309849"/>
            <a:chOff x="0" y="0"/>
            <a:chExt cx="4276802" cy="309847"/>
          </a:xfrm>
        </p:grpSpPr>
        <p:sp>
          <p:nvSpPr>
            <p:cNvPr id="128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29" name="Recent Developments / Analyst Commentary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Recent Developments / Analyst Commentary</a:t>
              </a:r>
            </a:p>
          </p:txBody>
        </p:sp>
      </p:grpSp>
      <p:grpSp>
        <p:nvGrpSpPr>
          <p:cNvPr id="133" name="Google Shape;63;p13"/>
          <p:cNvGrpSpPr/>
          <p:nvPr/>
        </p:nvGrpSpPr>
        <p:grpSpPr>
          <a:xfrm>
            <a:off x="4634999" y="3861699"/>
            <a:ext cx="4276803" cy="309849"/>
            <a:chOff x="0" y="0"/>
            <a:chExt cx="4276802" cy="309847"/>
          </a:xfrm>
        </p:grpSpPr>
        <p:sp>
          <p:nvSpPr>
            <p:cNvPr id="131" name="Rectangle"/>
            <p:cNvSpPr/>
            <p:nvPr/>
          </p:nvSpPr>
          <p:spPr>
            <a:xfrm>
              <a:off x="0" y="60575"/>
              <a:ext cx="4276804" cy="188703"/>
            </a:xfrm>
            <a:prstGeom prst="rect">
              <a:avLst/>
            </a:prstGeom>
            <a:solidFill>
              <a:srgbClr val="EEEEE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pPr>
            </a:p>
          </p:txBody>
        </p:sp>
        <p:sp>
          <p:nvSpPr>
            <p:cNvPr id="132" name="Expert Commentary"/>
            <p:cNvSpPr txBox="1"/>
            <p:nvPr/>
          </p:nvSpPr>
          <p:spPr>
            <a:xfrm>
              <a:off x="0" y="0"/>
              <a:ext cx="4276804" cy="30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 algn="ctr">
                <a:defRPr b="1" sz="800">
                  <a:latin typeface="Roboto"/>
                  <a:ea typeface="Roboto"/>
                  <a:cs typeface="Roboto"/>
                  <a:sym typeface="Roboto"/>
                </a:defRPr>
              </a:lvl1pPr>
            </a:lstStyle>
            <a:p>
              <a:pPr/>
              <a:r>
                <a:t>Expert Commentary</a:t>
              </a:r>
            </a:p>
          </p:txBody>
        </p:sp>
      </p:grpSp>
      <p:sp>
        <p:nvSpPr>
          <p:cNvPr id="134" name="Google Shape;64;p13"/>
          <p:cNvSpPr txBox="1"/>
          <p:nvPr/>
        </p:nvSpPr>
        <p:spPr>
          <a:xfrm>
            <a:off x="237748" y="842023"/>
            <a:ext cx="4276804" cy="944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600"/>
              <a:t>• Global CRM leader; FY25 revenue $37.9B (+9% YoY) with Customer 360 multi-cloud platform</a:t>
            </a:r>
          </a:p>
          <a:p>
            <a:pPr/>
            <a:r>
              <a:rPr sz="600"/>
              <a:t>• AI-first pivot to Agentic Enterprises via Agentforce + Data Cloud across core workflows</a:t>
            </a:r>
          </a:p>
          <a:p>
            <a:pPr/>
            <a:r>
              <a:rPr sz="600"/>
              <a:t>• Largest CRM ecosystem: 250k+ certified pros, 4k+ AppExchange apps increasing stickiness</a:t>
            </a:r>
          </a:p>
          <a:p>
            <a:pPr/>
            <a:r>
              <a:rPr sz="600"/>
              <a:t>• Robust cash engine: FY25 OCF $13.1B (+28% YoY); FCF $12.4B (+31% YoY)</a:t>
            </a:r>
          </a:p>
          <a:p>
            <a:pPr/>
            <a:r>
              <a:rPr sz="600"/>
              <a:t>• RPO $63.4B (+11% YoY) supports durable, subscription-led growth</a:t>
            </a:r>
          </a:p>
        </p:txBody>
      </p:sp>
      <p:sp>
        <p:nvSpPr>
          <p:cNvPr id="135" name="Google Shape;65;p13"/>
          <p:cNvSpPr txBox="1"/>
          <p:nvPr/>
        </p:nvSpPr>
        <p:spPr>
          <a:xfrm>
            <a:off x="237748" y="2216049"/>
            <a:ext cx="4276804" cy="7983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600"/>
              <a:t>• Scale Agentforce: 60 $1M+ Q2 FY26 deals included Data &amp; AI; focus on usage-based monetization</a:t>
            </a:r>
          </a:p>
          <a:p>
            <a:pPr/>
            <a:r>
              <a:rPr sz="600"/>
              <a:t>• Hybrid pricing: seat + consumption to capture AI/Data Cloud value</a:t>
            </a:r>
          </a:p>
          <a:p>
            <a:pPr/>
            <a:r>
              <a:rPr sz="600"/>
              <a:t>• Partner motion: 75% of Agentforce deals w/ global partners; 127k SI employees trained</a:t>
            </a:r>
          </a:p>
          <a:p>
            <a:pPr/>
            <a:r>
              <a:rPr sz="600"/>
              <a:t>• Geographic push: $6B UK investment through 2030; London AI Center</a:t>
            </a:r>
          </a:p>
          <a:p>
            <a:pPr/>
            <a:r>
              <a:rPr sz="600"/>
              <a:t>• Vertical clouds for regulated industries; cross-cloud upsell (~4 clouds/customer)</a:t>
            </a:r>
          </a:p>
        </p:txBody>
      </p:sp>
      <p:sp>
        <p:nvSpPr>
          <p:cNvPr id="136" name="Google Shape;66;p13"/>
          <p:cNvSpPr txBox="1"/>
          <p:nvPr/>
        </p:nvSpPr>
        <p:spPr>
          <a:xfrm>
            <a:off x="237748" y="3922274"/>
            <a:ext cx="4276804" cy="925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600"/>
              <a:t>• Integration moat: native platform + MuleSoft connectors enable rapid deployment</a:t>
            </a:r>
          </a:p>
          <a:p>
            <a:pPr/>
            <a:r>
              <a:rPr sz="600"/>
              <a:t>• Ecosystem network effects: Trailhead talent pipeline; extensive partner implementations</a:t>
            </a:r>
          </a:p>
          <a:p>
            <a:pPr/>
            <a:r>
              <a:rPr sz="600"/>
              <a:t>• Embedded AI: Einstein/Agentforce + Slack in workflow increases switching costs</a:t>
            </a:r>
          </a:p>
          <a:p>
            <a:pPr/>
            <a:r>
              <a:rPr sz="600"/>
              <a:t>• Low-code Platform (Force.com) extends apps across Sales, Service, Marketing, Commerce</a:t>
            </a:r>
          </a:p>
        </p:txBody>
      </p:sp>
      <p:sp>
        <p:nvSpPr>
          <p:cNvPr id="137" name="Google Shape;67;p13"/>
          <p:cNvSpPr txBox="1"/>
          <p:nvPr/>
        </p:nvSpPr>
        <p:spPr>
          <a:xfrm>
            <a:off x="4634998" y="3236898"/>
            <a:ext cx="4276803" cy="6855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600"/>
              <a:t>• Q2 FY26 revenue $10.24B (+10% YoY) beat; subscription revenue ahead of expectations</a:t>
            </a:r>
          </a:p>
          <a:p>
            <a:pPr/>
            <a:r>
              <a:rPr sz="600"/>
              <a:t>• Non-GAAP op margin 34.3% (+60 bps YoY), 10th consecutive quarter of expansion</a:t>
            </a:r>
          </a:p>
          <a:p>
            <a:pPr/>
            <a:r>
              <a:rPr sz="600"/>
              <a:t>• cRPO $29.4B (+11% YoY); AI/Data Cloud ARR $1.2B (+120% YoY); 60+ $1M+ bookings</a:t>
            </a:r>
          </a:p>
          <a:p>
            <a:pPr/>
            <a:r>
              <a:rPr sz="600"/>
              <a:t>• Q3 guide +8–9% seen as conservative; debate persists on growth deceleration</a:t>
            </a:r>
          </a:p>
          <a:p>
            <a:pPr/>
            <a:r>
              <a:rPr sz="600"/>
              <a:t>• Valuation: ~5.3x CY26E EV/Rev vs. 9.0–9.3x implied by $366–$430 analyst PTs</a:t>
            </a:r>
          </a:p>
        </p:txBody>
      </p:sp>
      <p:sp>
        <p:nvSpPr>
          <p:cNvPr id="138" name="Google Shape;68;p13"/>
          <p:cNvSpPr txBox="1"/>
          <p:nvPr/>
        </p:nvSpPr>
        <p:spPr>
          <a:xfrm>
            <a:off x="4634998" y="4098075"/>
            <a:ext cx="4276803" cy="750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600"/>
              <a:t>• Ecosystem depth viewed as durable moat despite pricing premium and integration complexity</a:t>
            </a:r>
          </a:p>
          <a:p>
            <a:pPr/>
            <a:r>
              <a:rPr sz="600"/>
              <a:t>• Agentforce traction strong, but data quality/governance slows implementations</a:t>
            </a:r>
          </a:p>
          <a:p>
            <a:pPr/>
            <a:r>
              <a:rPr sz="600"/>
              <a:t>• Competition intensifies: Microsoft Dynamics, ServiceNow CSM, HubSpot enterprise push</a:t>
            </a:r>
          </a:p>
          <a:p>
            <a:pPr/>
            <a:r>
              <a:rPr sz="600"/>
              <a:t>• International + industry cloud adoption cited as largest expansion vectors</a:t>
            </a:r>
          </a:p>
        </p:txBody>
      </p:sp>
      <p:sp>
        <p:nvSpPr>
          <p:cNvPr id="139" name="Google Shape;69;p13"/>
          <p:cNvSpPr txBox="1"/>
          <p:nvPr/>
        </p:nvSpPr>
        <p:spPr>
          <a:xfrm>
            <a:off x="283474" y="3236898"/>
            <a:ext cx="2046352" cy="459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b="1"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700"/>
              <a:t>Marc Benioff | Robin Washington | Arnold Donald</a:t>
            </a:r>
          </a:p>
        </p:txBody>
      </p:sp>
      <p:sp>
        <p:nvSpPr>
          <p:cNvPr id="140" name="Google Shape;70;p13"/>
          <p:cNvSpPr txBox="1"/>
          <p:nvPr/>
        </p:nvSpPr>
        <p:spPr>
          <a:xfrm>
            <a:off x="2375548" y="3282598"/>
            <a:ext cx="2046378" cy="368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/>
          <a:p>
            <a:pPr>
              <a:defRPr sz="500">
                <a:solidFill>
                  <a:srgbClr val="262626"/>
                </a:solidFill>
                <a:latin typeface="Roboto"/>
                <a:ea typeface="Roboto"/>
                <a:cs typeface="Roboto"/>
                <a:sym typeface="Roboto"/>
              </a:defRPr>
            </a:pPr>
            <a:r>
              <a:rPr sz="600"/>
              <a:t>Chairman &amp; CEO | President &amp; COFO | Lead Independent Director</a:t>
            </a:r>
          </a:p>
        </p:txBody>
      </p:sp>
      <p:sp>
        <p:nvSpPr>
          <p:cNvPr id="141" name="Google Shape;71;p13"/>
          <p:cNvSpPr txBox="1"/>
          <p:nvPr/>
        </p:nvSpPr>
        <p:spPr>
          <a:xfrm>
            <a:off x="4635000" y="2625974"/>
            <a:ext cx="130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 wrap="square">
            <a:normAutofit/>
          </a:bodyPr>
          <a:lstStyle/>
          <a:p>
            <a:pPr algn="ctr">
              <a:defRPr b="1" sz="700">
                <a:latin typeface="Roboto"/>
                <a:ea typeface="Roboto"/>
                <a:cs typeface="Roboto"/>
                <a:sym typeface="Roboto"/>
              </a:defRPr>
            </a:pPr>
            <a:r>
              <a:rPr sz="700"/>
              <a:t>$13.1B</a:t>
            </a:r>
          </a:p>
          <a:p>
            <a:pPr/>
            <a:r>
              <a:rPr sz="700"/>
              <a:t>Operating Cash Flow (FY25) +28% YoY</a:t>
            </a:r>
          </a:p>
        </p:txBody>
      </p:sp>
      <p:sp>
        <p:nvSpPr>
          <p:cNvPr id="142" name="Google Shape;72;p13"/>
          <p:cNvSpPr txBox="1"/>
          <p:nvPr/>
        </p:nvSpPr>
        <p:spPr>
          <a:xfrm>
            <a:off x="6113038" y="2625974"/>
            <a:ext cx="130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 wrap="square">
            <a:normAutofit/>
          </a:bodyPr>
          <a:lstStyle/>
          <a:p>
            <a:pPr algn="ctr">
              <a:defRPr b="1" sz="700">
                <a:latin typeface="Roboto"/>
                <a:ea typeface="Roboto"/>
                <a:cs typeface="Roboto"/>
                <a:sym typeface="Roboto"/>
              </a:defRPr>
            </a:pPr>
            <a:r>
              <a:rPr sz="700"/>
              <a:t>34.3%</a:t>
            </a:r>
          </a:p>
          <a:p>
            <a:pPr/>
            <a:r>
              <a:rPr sz="700"/>
              <a:t>Non-GAAP Op Margin (Q2 FY26) +60 bps YoY</a:t>
            </a:r>
          </a:p>
        </p:txBody>
      </p:sp>
      <p:sp>
        <p:nvSpPr>
          <p:cNvPr id="143" name="Google Shape;73;p13"/>
          <p:cNvSpPr txBox="1"/>
          <p:nvPr/>
        </p:nvSpPr>
        <p:spPr>
          <a:xfrm>
            <a:off x="7591073" y="2625974"/>
            <a:ext cx="130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anchor="ctr" wrap="square">
            <a:normAutofit/>
          </a:bodyPr>
          <a:lstStyle/>
          <a:p>
            <a:pPr algn="ctr">
              <a:defRPr b="1" sz="700">
                <a:latin typeface="Roboto"/>
                <a:ea typeface="Roboto"/>
                <a:cs typeface="Roboto"/>
                <a:sym typeface="Roboto"/>
              </a:defRPr>
            </a:pPr>
            <a:r>
              <a:rPr sz="700"/>
              <a:t>$1.2B</a:t>
            </a:r>
          </a:p>
          <a:p>
            <a:pPr/>
            <a:r>
              <a:rPr sz="700"/>
              <a:t>Data Cloud &amp; AI ARR (+120% YoY)</a:t>
            </a:r>
          </a:p>
        </p:txBody>
      </p:sp>
      <p:grpSp>
        <p:nvGrpSpPr>
          <p:cNvPr id="146" name="Google Shape;74;p13"/>
          <p:cNvGrpSpPr/>
          <p:nvPr/>
        </p:nvGrpSpPr>
        <p:grpSpPr>
          <a:xfrm>
            <a:off x="6096097" y="1049023"/>
            <a:ext cx="1301104" cy="505505"/>
            <a:chOff x="0" y="-1"/>
            <a:chExt cx="1301103" cy="505503"/>
          </a:xfrm>
        </p:grpSpPr>
        <p:sp>
          <p:nvSpPr>
            <p:cNvPr id="144" name="Rectangle"/>
            <p:cNvSpPr/>
            <p:nvPr/>
          </p:nvSpPr>
          <p:spPr>
            <a:xfrm>
              <a:off x="-1" y="-2"/>
              <a:ext cx="1301104" cy="505504"/>
            </a:xfrm>
            <a:prstGeom prst="rect">
              <a:avLst/>
            </a:prstGeom>
            <a:solidFill>
              <a:srgbClr val="EEF2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i="1" sz="500">
                  <a:latin typeface="Verdana"/>
                  <a:ea typeface="Verdana"/>
                  <a:cs typeface="Verdana"/>
                  <a:sym typeface="Verdana"/>
                </a:defRPr>
              </a:pPr>
            </a:p>
          </p:txBody>
        </p:sp>
        <p:sp>
          <p:nvSpPr>
            <p:cNvPr id="145" name="Flagship open-source React framework providing built-in optimizations for performance, SEO, and developer experience."/>
            <p:cNvSpPr txBox="1"/>
            <p:nvPr/>
          </p:nvSpPr>
          <p:spPr>
            <a:xfrm>
              <a:off x="-1" y="8924"/>
              <a:ext cx="1301104" cy="487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ctr">
              <a:spAutoFit/>
            </a:bodyPr>
            <a:lstStyle>
              <a:lvl1pPr>
                <a:defRPr i="1" sz="5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Flagship open-source React framework providing built-in optimizations for performance, SEO, and developer experience.</a:t>
              </a:r>
            </a:p>
          </p:txBody>
        </p:sp>
      </p:grpSp>
      <p:grpSp>
        <p:nvGrpSpPr>
          <p:cNvPr id="153" name="Google Shape;75;p13"/>
          <p:cNvGrpSpPr/>
          <p:nvPr/>
        </p:nvGrpSpPr>
        <p:grpSpPr>
          <a:xfrm>
            <a:off x="6108350" y="924249"/>
            <a:ext cx="1335004" cy="624278"/>
            <a:chOff x="0" y="0"/>
            <a:chExt cx="1335003" cy="624277"/>
          </a:xfrm>
        </p:grpSpPr>
        <p:grpSp>
          <p:nvGrpSpPr>
            <p:cNvPr id="149" name="Google Shape;76;p13"/>
            <p:cNvGrpSpPr/>
            <p:nvPr/>
          </p:nvGrpSpPr>
          <p:grpSpPr>
            <a:xfrm>
              <a:off x="-1" y="111275"/>
              <a:ext cx="1335004" cy="513003"/>
              <a:chOff x="0" y="0"/>
              <a:chExt cx="1335003" cy="513002"/>
            </a:xfrm>
          </p:grpSpPr>
          <p:sp>
            <p:nvSpPr>
              <p:cNvPr id="147" name="Rounded Rectangle"/>
              <p:cNvSpPr/>
              <p:nvPr/>
            </p:nvSpPr>
            <p:spPr>
              <a:xfrm>
                <a:off x="0" y="0"/>
                <a:ext cx="1335004" cy="513003"/>
              </a:xfrm>
              <a:prstGeom prst="roundRect">
                <a:avLst>
                  <a:gd name="adj" fmla="val 6603"/>
                </a:avLst>
              </a:prstGeom>
              <a:solidFill>
                <a:srgbClr val="EEF2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i="1" sz="500">
                    <a:solidFill>
                      <a:srgbClr val="1D40B0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48" name="Flagship open-source React framework providing built-in optimizations for performance, SEO, and developer experience.  [1]"/>
              <p:cNvSpPr txBox="1"/>
              <p:nvPr/>
            </p:nvSpPr>
            <p:spPr>
              <a:xfrm>
                <a:off x="9921" y="12674"/>
                <a:ext cx="1315160" cy="487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rPr sz="600"/>
                  <a:t>Customer service &amp; support automation with AI-driven productivity</a:t>
                </a:r>
              </a:p>
            </p:txBody>
          </p:sp>
        </p:grpSp>
        <p:grpSp>
          <p:nvGrpSpPr>
            <p:cNvPr id="152" name="Google Shape;77;p13"/>
            <p:cNvGrpSpPr/>
            <p:nvPr/>
          </p:nvGrpSpPr>
          <p:grpSpPr>
            <a:xfrm>
              <a:off x="79200" y="0"/>
              <a:ext cx="1181102" cy="168003"/>
              <a:chOff x="0" y="0"/>
              <a:chExt cx="1181101" cy="168002"/>
            </a:xfrm>
          </p:grpSpPr>
          <p:sp>
            <p:nvSpPr>
              <p:cNvPr id="150" name="Rectangle"/>
              <p:cNvSpPr/>
              <p:nvPr/>
            </p:nvSpPr>
            <p:spPr>
              <a:xfrm>
                <a:off x="0" y="-1"/>
                <a:ext cx="1181102" cy="168003"/>
              </a:xfrm>
              <a:prstGeom prst="rect">
                <a:avLst/>
              </a:prstGeom>
              <a:solidFill>
                <a:srgbClr val="1D40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51" name="Frontend Cloud"/>
              <p:cNvSpPr txBox="1"/>
              <p:nvPr/>
            </p:nvSpPr>
            <p:spPr>
              <a:xfrm>
                <a:off x="73149" y="-1"/>
                <a:ext cx="1034804" cy="1680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5" tIns="18275" rIns="18275" bIns="18275" numCol="1" anchor="t">
                <a:noAutofit/>
              </a:bodyPr>
              <a:lstStyle>
                <a:lvl1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rPr sz="900"/>
                  <a:t>Service Cloud</a:t>
                </a:r>
              </a:p>
            </p:txBody>
          </p:sp>
        </p:grpSp>
      </p:grpSp>
      <p:sp>
        <p:nvSpPr>
          <p:cNvPr id="154" name="Google Shape;78;p13"/>
          <p:cNvSpPr/>
          <p:nvPr/>
        </p:nvSpPr>
        <p:spPr>
          <a:xfrm>
            <a:off x="227400" y="4847949"/>
            <a:ext cx="8679600" cy="2"/>
          </a:xfrm>
          <a:prstGeom prst="line">
            <a:avLst/>
          </a:prstGeom>
          <a:ln>
            <a:solidFill>
              <a:srgbClr val="EEEEEE"/>
            </a:solidFill>
          </a:ln>
        </p:spPr>
        <p:txBody>
          <a:bodyPr wrap="square">
            <a:normAutofit/>
          </a:bodyPr>
          <a:lstStyle/>
          <a:p>
            <a:pPr/>
          </a:p>
        </p:txBody>
      </p:sp>
      <p:sp>
        <p:nvSpPr>
          <p:cNvPr id="155" name="Google Shape;79;p13"/>
          <p:cNvSpPr txBox="1"/>
          <p:nvPr/>
        </p:nvSpPr>
        <p:spPr>
          <a:xfrm>
            <a:off x="227398" y="4939374"/>
            <a:ext cx="2908579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>
            <a:lvl1pPr>
              <a:lnSpc>
                <a:spcPct val="80000"/>
              </a:lnSpc>
              <a:spcBef>
                <a:spcPts val="1000"/>
              </a:spcBef>
              <a:defRPr sz="5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rPr sz="500"/>
              <a:t>Source: AlphaSense Deep Research – Salesforce financial report</a:t>
            </a:r>
          </a:p>
        </p:txBody>
      </p:sp>
      <p:sp>
        <p:nvSpPr>
          <p:cNvPr id="156" name="Google Shape;80;p13"/>
          <p:cNvSpPr txBox="1"/>
          <p:nvPr/>
        </p:nvSpPr>
        <p:spPr>
          <a:xfrm>
            <a:off x="6003223" y="4939374"/>
            <a:ext cx="2908578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>
            <a:normAutofit/>
          </a:bodyPr>
          <a:lstStyle>
            <a:lvl1pPr algn="r">
              <a:lnSpc>
                <a:spcPct val="80000"/>
              </a:lnSpc>
              <a:spcBef>
                <a:spcPts val="1000"/>
              </a:spcBef>
              <a:defRPr sz="500">
                <a:solidFill>
                  <a:srgbClr val="262626"/>
                </a:solidFill>
                <a:latin typeface="Verdana"/>
                <a:ea typeface="Verdana"/>
                <a:cs typeface="Verdana"/>
                <a:sym typeface="Verdana"/>
              </a:defRPr>
            </a:lvl1pPr>
          </a:lstStyle>
          <a:p>
            <a:pPr/>
            <a:r>
              <a:rPr sz="500"/>
              <a:t>Generated Oct 07, 2025</a:t>
            </a:r>
          </a:p>
        </p:txBody>
      </p:sp>
      <p:sp>
        <p:nvSpPr>
          <p:cNvPr id="157" name="Google Shape;82;p13"/>
          <p:cNvSpPr/>
          <p:nvPr/>
        </p:nvSpPr>
        <p:spPr>
          <a:xfrm flipV="1">
            <a:off x="248198" y="553683"/>
            <a:ext cx="8669403" cy="8402"/>
          </a:xfrm>
          <a:prstGeom prst="line">
            <a:avLst/>
          </a:prstGeom>
          <a:ln>
            <a:solidFill>
              <a:srgbClr val="EEEEEE"/>
            </a:solidFill>
          </a:ln>
        </p:spPr>
        <p:txBody>
          <a:bodyPr wrap="square">
            <a:normAutofit/>
          </a:bodyPr>
          <a:lstStyle/>
          <a:p>
            <a:pPr/>
          </a:p>
        </p:txBody>
      </p:sp>
      <p:grpSp>
        <p:nvGrpSpPr>
          <p:cNvPr id="164" name="Google Shape;83;p13"/>
          <p:cNvGrpSpPr/>
          <p:nvPr/>
        </p:nvGrpSpPr>
        <p:grpSpPr>
          <a:xfrm>
            <a:off x="4637825" y="924249"/>
            <a:ext cx="1335004" cy="624278"/>
            <a:chOff x="0" y="0"/>
            <a:chExt cx="1335003" cy="624277"/>
          </a:xfrm>
        </p:grpSpPr>
        <p:grpSp>
          <p:nvGrpSpPr>
            <p:cNvPr id="160" name="Google Shape;84;p13"/>
            <p:cNvGrpSpPr/>
            <p:nvPr/>
          </p:nvGrpSpPr>
          <p:grpSpPr>
            <a:xfrm>
              <a:off x="-1" y="111275"/>
              <a:ext cx="1335004" cy="513003"/>
              <a:chOff x="0" y="0"/>
              <a:chExt cx="1335003" cy="513002"/>
            </a:xfrm>
          </p:grpSpPr>
          <p:sp>
            <p:nvSpPr>
              <p:cNvPr id="158" name="Rounded Rectangle"/>
              <p:cNvSpPr/>
              <p:nvPr/>
            </p:nvSpPr>
            <p:spPr>
              <a:xfrm>
                <a:off x="0" y="0"/>
                <a:ext cx="1335004" cy="513003"/>
              </a:xfrm>
              <a:prstGeom prst="roundRect">
                <a:avLst>
                  <a:gd name="adj" fmla="val 6603"/>
                </a:avLst>
              </a:prstGeom>
              <a:solidFill>
                <a:srgbClr val="EEF2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59" name="Flagship open-source React framework providing built-in optimizations for performance, SEO, and developer experience.  [1]"/>
              <p:cNvSpPr txBox="1"/>
              <p:nvPr/>
            </p:nvSpPr>
            <p:spPr>
              <a:xfrm>
                <a:off x="9921" y="12674"/>
                <a:ext cx="1315160" cy="487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rPr sz="600"/>
                  <a:t>Core CRM for sales automation, forecasting, and pipeline management</a:t>
                </a:r>
              </a:p>
            </p:txBody>
          </p:sp>
        </p:grpSp>
        <p:grpSp>
          <p:nvGrpSpPr>
            <p:cNvPr id="163" name="Google Shape;85;p13"/>
            <p:cNvGrpSpPr/>
            <p:nvPr/>
          </p:nvGrpSpPr>
          <p:grpSpPr>
            <a:xfrm>
              <a:off x="79200" y="0"/>
              <a:ext cx="1181102" cy="168003"/>
              <a:chOff x="0" y="0"/>
              <a:chExt cx="1181101" cy="168002"/>
            </a:xfrm>
          </p:grpSpPr>
          <p:sp>
            <p:nvSpPr>
              <p:cNvPr id="161" name="Rectangle"/>
              <p:cNvSpPr/>
              <p:nvPr/>
            </p:nvSpPr>
            <p:spPr>
              <a:xfrm>
                <a:off x="0" y="-1"/>
                <a:ext cx="1181102" cy="168003"/>
              </a:xfrm>
              <a:prstGeom prst="rect">
                <a:avLst/>
              </a:prstGeom>
              <a:solidFill>
                <a:srgbClr val="1D40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2" name="Next.js"/>
              <p:cNvSpPr txBox="1"/>
              <p:nvPr/>
            </p:nvSpPr>
            <p:spPr>
              <a:xfrm>
                <a:off x="73149" y="-1"/>
                <a:ext cx="1034804" cy="1680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5" tIns="18275" rIns="18275" bIns="18275" numCol="1" anchor="t">
                <a:noAutofit/>
              </a:bodyPr>
              <a:lstStyle>
                <a:lvl1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rPr sz="900"/>
                  <a:t>Sales Cloud</a:t>
                </a:r>
              </a:p>
            </p:txBody>
          </p:sp>
        </p:grpSp>
      </p:grpSp>
      <p:grpSp>
        <p:nvGrpSpPr>
          <p:cNvPr id="171" name="Google Shape;86;p13"/>
          <p:cNvGrpSpPr/>
          <p:nvPr/>
        </p:nvGrpSpPr>
        <p:grpSpPr>
          <a:xfrm>
            <a:off x="7578875" y="924249"/>
            <a:ext cx="1335004" cy="624278"/>
            <a:chOff x="0" y="0"/>
            <a:chExt cx="1335003" cy="624277"/>
          </a:xfrm>
        </p:grpSpPr>
        <p:grpSp>
          <p:nvGrpSpPr>
            <p:cNvPr id="167" name="Google Shape;87;p13"/>
            <p:cNvGrpSpPr/>
            <p:nvPr/>
          </p:nvGrpSpPr>
          <p:grpSpPr>
            <a:xfrm>
              <a:off x="-1" y="111275"/>
              <a:ext cx="1335004" cy="513003"/>
              <a:chOff x="0" y="0"/>
              <a:chExt cx="1335003" cy="513002"/>
            </a:xfrm>
          </p:grpSpPr>
          <p:sp>
            <p:nvSpPr>
              <p:cNvPr id="165" name="Rounded Rectangle"/>
              <p:cNvSpPr/>
              <p:nvPr/>
            </p:nvSpPr>
            <p:spPr>
              <a:xfrm>
                <a:off x="0" y="0"/>
                <a:ext cx="1335004" cy="513003"/>
              </a:xfrm>
              <a:prstGeom prst="roundRect">
                <a:avLst>
                  <a:gd name="adj" fmla="val 6603"/>
                </a:avLst>
              </a:prstGeom>
              <a:solidFill>
                <a:srgbClr val="EEF2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6" name="Flagship open-source React framework providing built-in optimizations for performance, SEO, and developer experience.  [1]"/>
              <p:cNvSpPr txBox="1"/>
              <p:nvPr/>
            </p:nvSpPr>
            <p:spPr>
              <a:xfrm>
                <a:off x="9921" y="12674"/>
                <a:ext cx="1315160" cy="487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rPr sz="600"/>
                  <a:t>Native data lake + real-time harmonization powering unified profiles</a:t>
                </a:r>
              </a:p>
            </p:txBody>
          </p:sp>
        </p:grpSp>
        <p:grpSp>
          <p:nvGrpSpPr>
            <p:cNvPr id="170" name="Google Shape;88;p13"/>
            <p:cNvGrpSpPr/>
            <p:nvPr/>
          </p:nvGrpSpPr>
          <p:grpSpPr>
            <a:xfrm>
              <a:off x="79200" y="0"/>
              <a:ext cx="1181102" cy="168003"/>
              <a:chOff x="0" y="0"/>
              <a:chExt cx="1181101" cy="168002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0" y="-1"/>
                <a:ext cx="1181102" cy="168003"/>
              </a:xfrm>
              <a:prstGeom prst="rect">
                <a:avLst/>
              </a:prstGeom>
              <a:solidFill>
                <a:srgbClr val="1D40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69" name="V0 (AI)"/>
              <p:cNvSpPr txBox="1"/>
              <p:nvPr/>
            </p:nvSpPr>
            <p:spPr>
              <a:xfrm>
                <a:off x="73149" y="-1"/>
                <a:ext cx="1034804" cy="1680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5" tIns="18275" rIns="18275" bIns="18275" numCol="1" anchor="t">
                <a:noAutofit/>
              </a:bodyPr>
              <a:lstStyle>
                <a:lvl1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rPr sz="900"/>
                  <a:t>Data Cloud</a:t>
                </a:r>
              </a:p>
            </p:txBody>
          </p:sp>
        </p:grpSp>
      </p:grpSp>
      <p:grpSp>
        <p:nvGrpSpPr>
          <p:cNvPr id="178" name="Google Shape;89;p13"/>
          <p:cNvGrpSpPr/>
          <p:nvPr/>
        </p:nvGrpSpPr>
        <p:grpSpPr>
          <a:xfrm>
            <a:off x="6108350" y="1649975"/>
            <a:ext cx="1335004" cy="624279"/>
            <a:chOff x="0" y="0"/>
            <a:chExt cx="1335003" cy="624277"/>
          </a:xfrm>
        </p:grpSpPr>
        <p:grpSp>
          <p:nvGrpSpPr>
            <p:cNvPr id="174" name="Google Shape;90;p13"/>
            <p:cNvGrpSpPr/>
            <p:nvPr/>
          </p:nvGrpSpPr>
          <p:grpSpPr>
            <a:xfrm>
              <a:off x="-1" y="111275"/>
              <a:ext cx="1335004" cy="513003"/>
              <a:chOff x="0" y="0"/>
              <a:chExt cx="1335003" cy="513002"/>
            </a:xfrm>
          </p:grpSpPr>
          <p:sp>
            <p:nvSpPr>
              <p:cNvPr id="172" name="Rounded Rectangle"/>
              <p:cNvSpPr/>
              <p:nvPr/>
            </p:nvSpPr>
            <p:spPr>
              <a:xfrm>
                <a:off x="0" y="0"/>
                <a:ext cx="1335004" cy="513003"/>
              </a:xfrm>
              <a:prstGeom prst="roundRect">
                <a:avLst>
                  <a:gd name="adj" fmla="val 6603"/>
                </a:avLst>
              </a:prstGeom>
              <a:solidFill>
                <a:srgbClr val="EEF2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73" name="Flagship open-source React framework providing built-in optimizations for performance, SEO, and developer experience. [1]"/>
              <p:cNvSpPr txBox="1"/>
              <p:nvPr/>
            </p:nvSpPr>
            <p:spPr>
              <a:xfrm>
                <a:off x="9921" y="12674"/>
                <a:ext cx="1315160" cy="487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rPr sz="600"/>
                  <a:t>Low-code app development and extensibility across Customer 360</a:t>
                </a:r>
              </a:p>
            </p:txBody>
          </p:sp>
        </p:grpSp>
        <p:grpSp>
          <p:nvGrpSpPr>
            <p:cNvPr id="177" name="Google Shape;91;p13"/>
            <p:cNvGrpSpPr/>
            <p:nvPr/>
          </p:nvGrpSpPr>
          <p:grpSpPr>
            <a:xfrm>
              <a:off x="79200" y="0"/>
              <a:ext cx="1181102" cy="168003"/>
              <a:chOff x="0" y="0"/>
              <a:chExt cx="1181101" cy="168002"/>
            </a:xfrm>
          </p:grpSpPr>
          <p:sp>
            <p:nvSpPr>
              <p:cNvPr id="175" name="Rectangle"/>
              <p:cNvSpPr/>
              <p:nvPr/>
            </p:nvSpPr>
            <p:spPr>
              <a:xfrm>
                <a:off x="0" y="-1"/>
                <a:ext cx="1181102" cy="168003"/>
              </a:xfrm>
              <a:prstGeom prst="rect">
                <a:avLst/>
              </a:prstGeom>
              <a:solidFill>
                <a:srgbClr val="1D40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76" name="Web Applications"/>
              <p:cNvSpPr txBox="1"/>
              <p:nvPr/>
            </p:nvSpPr>
            <p:spPr>
              <a:xfrm>
                <a:off x="73149" y="-1"/>
                <a:ext cx="1034804" cy="1680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5" tIns="18275" rIns="18275" bIns="18275" numCol="1" anchor="t">
                <a:noAutofit/>
              </a:bodyPr>
              <a:lstStyle>
                <a:lvl1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rPr sz="900"/>
                  <a:t>Platform (Force.com)</a:t>
                </a:r>
              </a:p>
            </p:txBody>
          </p:sp>
        </p:grpSp>
      </p:grpSp>
      <p:grpSp>
        <p:nvGrpSpPr>
          <p:cNvPr id="185" name="Google Shape;92;p13"/>
          <p:cNvGrpSpPr/>
          <p:nvPr/>
        </p:nvGrpSpPr>
        <p:grpSpPr>
          <a:xfrm>
            <a:off x="4637825" y="1649975"/>
            <a:ext cx="1335004" cy="624279"/>
            <a:chOff x="0" y="0"/>
            <a:chExt cx="1335003" cy="624277"/>
          </a:xfrm>
        </p:grpSpPr>
        <p:grpSp>
          <p:nvGrpSpPr>
            <p:cNvPr id="181" name="Google Shape;93;p13"/>
            <p:cNvGrpSpPr/>
            <p:nvPr/>
          </p:nvGrpSpPr>
          <p:grpSpPr>
            <a:xfrm>
              <a:off x="-1" y="111275"/>
              <a:ext cx="1335004" cy="513003"/>
              <a:chOff x="0" y="0"/>
              <a:chExt cx="1335003" cy="513002"/>
            </a:xfrm>
          </p:grpSpPr>
          <p:sp>
            <p:nvSpPr>
              <p:cNvPr id="179" name="Rounded Rectangle"/>
              <p:cNvSpPr/>
              <p:nvPr/>
            </p:nvSpPr>
            <p:spPr>
              <a:xfrm>
                <a:off x="0" y="0"/>
                <a:ext cx="1335004" cy="513003"/>
              </a:xfrm>
              <a:prstGeom prst="roundRect">
                <a:avLst>
                  <a:gd name="adj" fmla="val 6603"/>
                </a:avLst>
              </a:prstGeom>
              <a:solidFill>
                <a:srgbClr val="EEF2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80" name="Flagship open-source React framework providing built-in optimizations for performance, SEO, and developer experience. [1]"/>
              <p:cNvSpPr txBox="1"/>
              <p:nvPr/>
            </p:nvSpPr>
            <p:spPr>
              <a:xfrm>
                <a:off x="9921" y="12674"/>
                <a:ext cx="1315160" cy="487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rPr sz="600"/>
                  <a:t>AI agent platform enabling end-to-end workflow automation</a:t>
                </a:r>
              </a:p>
            </p:txBody>
          </p:sp>
        </p:grpSp>
        <p:grpSp>
          <p:nvGrpSpPr>
            <p:cNvPr id="184" name="Google Shape;94;p13"/>
            <p:cNvGrpSpPr/>
            <p:nvPr/>
          </p:nvGrpSpPr>
          <p:grpSpPr>
            <a:xfrm>
              <a:off x="79200" y="0"/>
              <a:ext cx="1181102" cy="168003"/>
              <a:chOff x="0" y="0"/>
              <a:chExt cx="1181101" cy="168002"/>
            </a:xfrm>
          </p:grpSpPr>
          <p:sp>
            <p:nvSpPr>
              <p:cNvPr id="182" name="Rectangle"/>
              <p:cNvSpPr/>
              <p:nvPr/>
            </p:nvSpPr>
            <p:spPr>
              <a:xfrm>
                <a:off x="0" y="-1"/>
                <a:ext cx="1181102" cy="168003"/>
              </a:xfrm>
              <a:prstGeom prst="rect">
                <a:avLst/>
              </a:prstGeom>
              <a:solidFill>
                <a:srgbClr val="1D40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83" name="AI Gateway"/>
              <p:cNvSpPr txBox="1"/>
              <p:nvPr/>
            </p:nvSpPr>
            <p:spPr>
              <a:xfrm>
                <a:off x="73149" y="-1"/>
                <a:ext cx="1034804" cy="1680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5" tIns="18275" rIns="18275" bIns="18275" numCol="1" anchor="t">
                <a:noAutofit/>
              </a:bodyPr>
              <a:lstStyle>
                <a:lvl1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rPr sz="900"/>
                  <a:t>Agentforce</a:t>
                </a:r>
              </a:p>
            </p:txBody>
          </p:sp>
        </p:grpSp>
      </p:grpSp>
      <p:grpSp>
        <p:nvGrpSpPr>
          <p:cNvPr id="192" name="Google Shape;95;p13"/>
          <p:cNvGrpSpPr/>
          <p:nvPr/>
        </p:nvGrpSpPr>
        <p:grpSpPr>
          <a:xfrm>
            <a:off x="7578875" y="1649975"/>
            <a:ext cx="1335004" cy="624279"/>
            <a:chOff x="0" y="0"/>
            <a:chExt cx="1335003" cy="624277"/>
          </a:xfrm>
        </p:grpSpPr>
        <p:grpSp>
          <p:nvGrpSpPr>
            <p:cNvPr id="188" name="Google Shape;96;p13"/>
            <p:cNvGrpSpPr/>
            <p:nvPr/>
          </p:nvGrpSpPr>
          <p:grpSpPr>
            <a:xfrm>
              <a:off x="-1" y="111275"/>
              <a:ext cx="1335004" cy="513003"/>
              <a:chOff x="0" y="0"/>
              <a:chExt cx="1335003" cy="513002"/>
            </a:xfrm>
          </p:grpSpPr>
          <p:sp>
            <p:nvSpPr>
              <p:cNvPr id="186" name="Rounded Rectangle"/>
              <p:cNvSpPr/>
              <p:nvPr/>
            </p:nvSpPr>
            <p:spPr>
              <a:xfrm>
                <a:off x="0" y="0"/>
                <a:ext cx="1335004" cy="513003"/>
              </a:xfrm>
              <a:prstGeom prst="roundRect">
                <a:avLst>
                  <a:gd name="adj" fmla="val 6603"/>
                </a:avLst>
              </a:prstGeom>
              <a:solidFill>
                <a:srgbClr val="EEF2FF"/>
              </a:solidFill>
              <a:ln w="12700" cap="flat">
                <a:noFill/>
                <a:miter lim="400000"/>
              </a:ln>
              <a:effectLst>
                <a:outerShdw sx="100000" sy="100000" kx="0" ky="0" algn="b" rotWithShape="0" blurRad="63500" dist="19050" dir="5400000">
                  <a:srgbClr val="000000">
                    <a:alpha val="50000"/>
                  </a:srgbClr>
                </a:outerShdw>
              </a:effectLst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87" name="Flagship open-source React framework providing built-in optimizations for performance, SEO, and developer experience. [1]"/>
              <p:cNvSpPr txBox="1"/>
              <p:nvPr/>
            </p:nvSpPr>
            <p:spPr>
              <a:xfrm>
                <a:off x="9921" y="12674"/>
                <a:ext cx="1315160" cy="4876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91423" tIns="91423" rIns="91423" bIns="91423" numCol="1" anchor="ctr">
                <a:noAutofit/>
              </a:bodyPr>
              <a:lstStyle/>
              <a:p>
                <a:pPr>
                  <a:defRPr i="1" sz="500">
                    <a:latin typeface="Roboto"/>
                    <a:ea typeface="Roboto"/>
                    <a:cs typeface="Roboto"/>
                    <a:sym typeface="Roboto"/>
                  </a:defRPr>
                </a:pPr>
                <a:r>
                  <a:rPr sz="600"/>
                  <a:t>Integration platform connecting disparate systems and APIs</a:t>
                </a:r>
              </a:p>
            </p:txBody>
          </p:sp>
        </p:grpSp>
        <p:grpSp>
          <p:nvGrpSpPr>
            <p:cNvPr id="191" name="Google Shape;97;p13"/>
            <p:cNvGrpSpPr/>
            <p:nvPr/>
          </p:nvGrpSpPr>
          <p:grpSpPr>
            <a:xfrm>
              <a:off x="79200" y="0"/>
              <a:ext cx="1181102" cy="168003"/>
              <a:chOff x="0" y="0"/>
              <a:chExt cx="1181101" cy="168002"/>
            </a:xfrm>
          </p:grpSpPr>
          <p:sp>
            <p:nvSpPr>
              <p:cNvPr id="189" name="Rectangle"/>
              <p:cNvSpPr/>
              <p:nvPr/>
            </p:nvSpPr>
            <p:spPr>
              <a:xfrm>
                <a:off x="0" y="-1"/>
                <a:ext cx="1181102" cy="168003"/>
              </a:xfrm>
              <a:prstGeom prst="rect">
                <a:avLst/>
              </a:prstGeom>
              <a:solidFill>
                <a:srgbClr val="1D40B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pPr>
              </a:p>
            </p:txBody>
          </p:sp>
          <p:sp>
            <p:nvSpPr>
              <p:cNvPr id="190" name="Fluid Compute"/>
              <p:cNvSpPr txBox="1"/>
              <p:nvPr/>
            </p:nvSpPr>
            <p:spPr>
              <a:xfrm>
                <a:off x="73149" y="-1"/>
                <a:ext cx="1034804" cy="16800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18275" tIns="18275" rIns="18275" bIns="18275" numCol="1" anchor="t">
                <a:noAutofit/>
              </a:bodyPr>
              <a:lstStyle>
                <a:lvl1pPr algn="ctr">
                  <a:defRPr b="1" sz="70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</a:lstStyle>
              <a:p>
                <a:pPr/>
                <a:r>
                  <a:rPr sz="900"/>
                  <a:t>MuleSoft</a:t>
                </a:r>
              </a:p>
            </p:txBody>
          </p:sp>
        </p:grpSp>
      </p:grpSp>
      <p:pic>
        <p:nvPicPr>
          <p:cNvPr id="193" name="Google Shape;98;p13" descr="Google Shape;98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93725" y="4924018"/>
            <a:ext cx="551753" cy="941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