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7"/>
  </p:notesMasterIdLst>
  <p:sldIdLst>
    <p:sldId id="455" r:id="rId2"/>
    <p:sldId id="452" r:id="rId3"/>
    <p:sldId id="454" r:id="rId4"/>
    <p:sldId id="453" r:id="rId5"/>
    <p:sldId id="443" r:id="rId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5A624-DFAD-93B8-CF40-E59A048F82E7}" v="1129" dt="2021-01-13T22:23:26.905"/>
    <p1510:client id="{15B9DEE1-20FB-A759-1697-49D7122B21A2}" v="49" dt="2021-01-22T00:04:09.797"/>
    <p1510:client id="{1690144A-553E-BF54-A8D8-8D960B1C04D8}" v="4" dt="2021-01-22T13:33:38.772"/>
    <p1510:client id="{1C6E64F8-78F7-8502-11CD-4EEFE2C2E8BC}" v="22" dt="2020-12-10T18:02:26.696"/>
    <p1510:client id="{297F683B-750D-DAFC-5A68-2C369F695F99}" v="1" dt="2021-01-22T14:43:43.155"/>
    <p1510:client id="{2BF1D8E6-09FE-BD10-6CC7-4735DA69FF7B}" v="1376" dt="2021-01-15T22:15:33.029"/>
    <p1510:client id="{34606142-2204-23E5-A49E-6C09EA42522D}" v="1210" dt="2021-01-16T14:05:58.513"/>
    <p1510:client id="{4480C366-644E-EBCC-15AA-308D8F5F35B9}" v="34" dt="2021-01-01T16:30:06.493"/>
    <p1510:client id="{449E7B17-934C-114C-2B0F-19A84395DA68}" v="1120" dt="2021-01-21T11:27:26.118"/>
    <p1510:client id="{47497A3D-A369-63C4-EF65-5DF878F449D6}" v="1453" dt="2020-12-23T14:07:52.913"/>
    <p1510:client id="{490EF67F-CD8B-46E2-0000-30A3E958EE87}" v="132" dt="2021-01-11T21:59:45.366"/>
    <p1510:client id="{50A4B12F-C728-3A47-1621-8894120FD904}" v="1417" dt="2021-01-13T16:16:12.525"/>
    <p1510:client id="{598F421A-2044-E096-1E74-2E0F06991FC3}" v="206" dt="2021-01-21T23:49:17.022"/>
    <p1510:client id="{5EF64C19-8AD5-F096-D9EE-3FC84972EF67}" v="1437" dt="2021-01-01T17:20:51.586"/>
    <p1510:client id="{61E1E879-30BC-CD9C-549D-3DC0A2C109C6}" v="4851" dt="2021-01-04T16:48:23.563"/>
    <p1510:client id="{66FDCB7F-7CC2-2373-E4EC-914CE8F2FF81}" v="149" dt="2021-01-15T14:15:49.419"/>
    <p1510:client id="{67385F52-DCA2-12DA-F6C5-5EDD1D18FBA8}" v="7" dt="2022-02-28T06:39:56.095"/>
    <p1510:client id="{6B4537E7-3FC2-4052-B61F-87909A9E3B0A}" v="160" dt="2021-01-15T16:48:22.256"/>
    <p1510:client id="{6B5E7AD2-073B-CE98-D0AC-39CF7C18C7DF}" v="11" dt="2021-01-22T13:50:05.890"/>
    <p1510:client id="{6E89B9D2-ABEF-3787-AB54-95F2CA7DF6A7}" v="8" dt="2023-02-24T10:36:41.018"/>
    <p1510:client id="{6ED8D097-97EE-7887-4499-0AB1F1630BE4}" v="1094" dt="2021-01-06T13:59:37.827"/>
    <p1510:client id="{75B78959-4275-D946-F9A4-95C67F94206A}" v="3207" dt="2021-01-01T16:25:17.822"/>
    <p1510:client id="{79F37A22-2F74-4D50-CD55-5589586A3A93}" v="108" dt="2021-01-14T19:23:07.506"/>
    <p1510:client id="{7EE0076C-CCEF-162D-B837-604A139B7AEA}" v="5" dt="2021-02-25T13:24:57.765"/>
    <p1510:client id="{89B5AE9F-10D7-2000-78A7-BCA8E856601F}" v="928" dt="2021-02-25T12:53:21.037"/>
    <p1510:client id="{8D1F10A9-FF0B-3FDC-79C9-01934FE925BF}" v="12" dt="2021-01-13T16:17:29.619"/>
    <p1510:client id="{916A58BE-BCCB-A508-01A1-8BD6CFB63DB7}" v="51" dt="2021-02-25T16:24:09.189"/>
    <p1510:client id="{92916F79-BE13-4E6D-BDA6-4B7773F962B2}" v="2102" dt="2020-12-10T11:54:51.741"/>
    <p1510:client id="{9FD8C3B3-758C-D927-45F2-635F17F8365B}" v="723" dt="2020-12-26T14:44:41.477"/>
    <p1510:client id="{A627ED4B-5609-6846-A89C-6576FE19DBC9}" v="19" dt="2021-01-18T11:04:06.503"/>
    <p1510:client id="{B016F8B3-F951-6A6B-2E77-EAE898AEE876}" v="1747" dt="2021-02-11T14:03:34.791"/>
    <p1510:client id="{C2A50A69-C346-887C-6EB5-D7283632FCCC}" v="15" dt="2021-01-17T20:18:41.366"/>
    <p1510:client id="{CE61EEDA-4372-1559-CBD6-B24BA558DAD2}" v="17" dt="2021-02-14T21:12:43.490"/>
    <p1510:client id="{D1B6AE9F-A0DC-2000-78A7-B9D58E426812}" v="230" dt="2021-02-25T13:04:27.250"/>
    <p1510:client id="{DB893AF1-D82C-2C12-D3CE-DFEB969C273C}" v="15" dt="2020-12-21T18:54:16.544"/>
    <p1510:client id="{E51CBF0B-8D5A-F7FB-9722-C7BDA07D197C}" v="338" dt="2021-01-15T12:08:43.426"/>
    <p1510:client id="{F47EB0E9-E2EB-F4CD-9DE1-7F921556843D}" v="770" dt="2021-02-08T17:13:37.268"/>
    <p1510:client id="{F49CF804-898F-F371-6B3F-DBA1834A9180}" v="253" dt="2020-12-25T21:05:37.190"/>
    <p1510:client id="{F8B26651-F28F-6F9D-22E2-70C67506DA43}" v="6" dt="2020-12-18T20:26:33.134"/>
    <p1510:client id="{FB0F39D4-1F06-4679-9B0A-2C7C7CDC12B2}" v="837" dt="2020-12-27T00:23:07.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7C243-9DF1-42D9-874A-5F952C408DBA}" type="datetimeFigureOut">
              <a:rPr lang="en-GB"/>
              <a:t>27/02/2023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2D6C2-7AE1-4206-8F8F-307045C5B211}" type="slidenum">
              <a:rPr lang="en-GB"/>
              <a:t>‹#›</a:t>
            </a:fld>
            <a:endParaRPr lang="en-GB"/>
          </a:p>
        </p:txBody>
      </p:sp>
    </p:spTree>
    <p:extLst>
      <p:ext uri="{BB962C8B-B14F-4D97-AF65-F5344CB8AC3E}">
        <p14:creationId xmlns:p14="http://schemas.microsoft.com/office/powerpoint/2010/main" val="2470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365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7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771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93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514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948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75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755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70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632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7485676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verge.com/%3cINTEGER-NUMBER%3e/%3cANY-SYMBOL" TargetMode="External"/><Relationship Id="rId2" Type="http://schemas.openxmlformats.org/officeDocument/2006/relationships/hyperlink" Target="https://www.theverge.com/reviews" TargetMode="External"/><Relationship Id="rId1" Type="http://schemas.openxmlformats.org/officeDocument/2006/relationships/slideLayout" Target="../slideLayouts/slideLayout1.xml"/><Relationship Id="rId4" Type="http://schemas.openxmlformats.org/officeDocument/2006/relationships/hyperlink" Target="https://www.theverge.com/22274747/tern-hsd-p9-ebike-review-electric-cargo-bike-price-spec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doc.scrapy.org/en/latest/topics/extensions.html#closespider-pagecoun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twitter.com/search?q=%23Winter"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Calendar on table">
            <a:extLst>
              <a:ext uri="{FF2B5EF4-FFF2-40B4-BE49-F238E27FC236}">
                <a16:creationId xmlns:a16="http://schemas.microsoft.com/office/drawing/2014/main" id="{0B2ADAAD-B8D8-9F05-8BBB-0462E2600C27}"/>
              </a:ext>
            </a:extLst>
          </p:cNvPr>
          <p:cNvPicPr>
            <a:picLocks noChangeAspect="1"/>
          </p:cNvPicPr>
          <p:nvPr/>
        </p:nvPicPr>
        <p:blipFill rotWithShape="1">
          <a:blip r:embed="rId2"/>
          <a:srcRect r="23418" b="9098"/>
          <a:stretch/>
        </p:blipFill>
        <p:spPr>
          <a:xfrm>
            <a:off x="3523488" y="10"/>
            <a:ext cx="8668512" cy="6857990"/>
          </a:xfrm>
          <a:prstGeom prst="rect">
            <a:avLst/>
          </a:prstGeom>
        </p:spPr>
      </p:pic>
      <p:sp>
        <p:nvSpPr>
          <p:cNvPr id="41" name="Rectangle 4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61D1DC-D259-4033-9ABB-EDF6D9DF258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Obligatory Assignment </a:t>
            </a:r>
            <a:br>
              <a:rPr lang="en-US" sz="4800" dirty="0"/>
            </a:br>
            <a:r>
              <a:rPr lang="en-US" sz="4800" dirty="0"/>
              <a:t>03</a:t>
            </a:r>
          </a:p>
        </p:txBody>
      </p:sp>
      <p:sp>
        <p:nvSpPr>
          <p:cNvPr id="3" name="Content Placeholder 2">
            <a:extLst>
              <a:ext uri="{FF2B5EF4-FFF2-40B4-BE49-F238E27FC236}">
                <a16:creationId xmlns:a16="http://schemas.microsoft.com/office/drawing/2014/main" id="{AD8B9426-7EC3-4419-9DB4-EA1D0454EC0B}"/>
              </a:ext>
            </a:extLst>
          </p:cNvPr>
          <p:cNvSpPr>
            <a:spLocks noGrp="1"/>
          </p:cNvSpPr>
          <p:nvPr>
            <p:ph idx="1"/>
          </p:nvPr>
        </p:nvSpPr>
        <p:spPr>
          <a:xfrm>
            <a:off x="477980" y="4872922"/>
            <a:ext cx="4023359" cy="1208141"/>
          </a:xfrm>
        </p:spPr>
        <p:txBody>
          <a:bodyPr vert="horz" lIns="91440" tIns="45720" rIns="91440" bIns="45720" rtlCol="0" anchor="t">
            <a:normAutofit/>
          </a:bodyPr>
          <a:lstStyle/>
          <a:p>
            <a:pPr marL="0" indent="0">
              <a:buNone/>
            </a:pPr>
            <a:r>
              <a:rPr lang="en-US" sz="2000" dirty="0"/>
              <a:t>Due 13 March, 15.00 </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46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291316" y="129267"/>
            <a:ext cx="112643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Biome Light"/>
                <a:ea typeface="+mn-lt"/>
                <a:cs typeface="Biome Light"/>
              </a:rPr>
              <a:t>Task1: In this assignment you have to write a scraper using Scrapy that works as follows. </a:t>
            </a:r>
          </a:p>
        </p:txBody>
      </p:sp>
      <p:sp>
        <p:nvSpPr>
          <p:cNvPr id="6" name="TextBox 5">
            <a:extLst>
              <a:ext uri="{FF2B5EF4-FFF2-40B4-BE49-F238E27FC236}">
                <a16:creationId xmlns:a16="http://schemas.microsoft.com/office/drawing/2014/main" id="{A8E322E3-5E79-4DF3-AB69-0C586A77D18D}"/>
              </a:ext>
            </a:extLst>
          </p:cNvPr>
          <p:cNvSpPr txBox="1"/>
          <p:nvPr/>
        </p:nvSpPr>
        <p:spPr>
          <a:xfrm>
            <a:off x="544153" y="812450"/>
            <a:ext cx="11436625"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ea typeface="+mn-lt"/>
                <a:cs typeface="+mn-lt"/>
              </a:rPr>
              <a:t>Create a spider class by extending </a:t>
            </a:r>
            <a:r>
              <a:rPr lang="en-GB" dirty="0" err="1">
                <a:ea typeface="+mn-lt"/>
                <a:cs typeface="+mn-lt"/>
              </a:rPr>
              <a:t>scrapy.Spider</a:t>
            </a:r>
            <a:r>
              <a:rPr lang="en-GB" dirty="0">
                <a:ea typeface="+mn-lt"/>
                <a:cs typeface="+mn-lt"/>
              </a:rPr>
              <a:t> or </a:t>
            </a:r>
            <a:r>
              <a:rPr lang="en-GB" dirty="0" err="1">
                <a:ea typeface="+mn-lt"/>
                <a:cs typeface="+mn-lt"/>
              </a:rPr>
              <a:t>scrapy.spiders.Crawlspider</a:t>
            </a:r>
            <a:r>
              <a:rPr lang="en-GB" dirty="0">
                <a:ea typeface="+mn-lt"/>
                <a:cs typeface="+mn-lt"/>
              </a:rPr>
              <a:t> </a:t>
            </a:r>
            <a:endParaRPr lang="en-US" dirty="0"/>
          </a:p>
          <a:p>
            <a:pPr marL="285750" indent="-285750">
              <a:buFont typeface="Arial"/>
              <a:buChar char="•"/>
            </a:pPr>
            <a:endParaRPr lang="en-US"/>
          </a:p>
          <a:p>
            <a:pPr marL="285750" indent="-285750">
              <a:buFont typeface="Arial"/>
              <a:buChar char="•"/>
            </a:pPr>
            <a:r>
              <a:rPr lang="en-GB" dirty="0">
                <a:ea typeface="+mn-lt"/>
                <a:cs typeface="+mn-lt"/>
              </a:rPr>
              <a:t>Only crawl over the following domain: theverge.com </a:t>
            </a:r>
            <a:endParaRPr lang="en-GB" dirty="0"/>
          </a:p>
          <a:p>
            <a:pPr marL="285750" indent="-285750">
              <a:buFont typeface="Arial"/>
              <a:buChar char="•"/>
            </a:pPr>
            <a:endParaRPr lang="en-US"/>
          </a:p>
          <a:p>
            <a:pPr marL="285750" indent="-285750">
              <a:buFont typeface="Arial"/>
              <a:buChar char="•"/>
            </a:pPr>
            <a:r>
              <a:rPr lang="en-GB" dirty="0">
                <a:ea typeface="+mn-lt"/>
                <a:cs typeface="+mn-lt"/>
              </a:rPr>
              <a:t>Start crawling from </a:t>
            </a:r>
            <a:r>
              <a:rPr lang="en-GB" dirty="0" err="1">
                <a:ea typeface="+mn-lt"/>
                <a:cs typeface="+mn-lt"/>
              </a:rPr>
              <a:t>url</a:t>
            </a:r>
            <a:r>
              <a:rPr lang="en-GB" dirty="0">
                <a:ea typeface="+mn-lt"/>
                <a:cs typeface="+mn-lt"/>
              </a:rPr>
              <a:t>: </a:t>
            </a:r>
            <a:r>
              <a:rPr lang="en-GB" dirty="0">
                <a:ea typeface="+mn-lt"/>
                <a:cs typeface="+mn-lt"/>
                <a:hlinkClick r:id="rId2"/>
              </a:rPr>
              <a:t>https://www.theverge.com/reviews</a:t>
            </a:r>
            <a:r>
              <a:rPr lang="en-GB" dirty="0">
                <a:ea typeface="+mn-lt"/>
                <a:cs typeface="+mn-lt"/>
              </a:rPr>
              <a:t> </a:t>
            </a:r>
          </a:p>
          <a:p>
            <a:pPr marL="285750" indent="-285750">
              <a:buFont typeface="Arial"/>
              <a:buChar char="•"/>
            </a:pPr>
            <a:endParaRPr lang="en-GB"/>
          </a:p>
          <a:p>
            <a:pPr marL="285750" indent="-285750">
              <a:buFont typeface="Arial"/>
              <a:buChar char="•"/>
            </a:pPr>
            <a:r>
              <a:rPr lang="en-GB" dirty="0">
                <a:ea typeface="+mn-lt"/>
                <a:cs typeface="+mn-lt"/>
              </a:rPr>
              <a:t>The spider should only parse pages that has the following pattern in their link </a:t>
            </a:r>
            <a:r>
              <a:rPr lang="en-GB" dirty="0" err="1">
                <a:ea typeface="+mn-lt"/>
                <a:cs typeface="+mn-lt"/>
              </a:rPr>
              <a:t>href</a:t>
            </a:r>
            <a:r>
              <a:rPr lang="en-GB" dirty="0">
                <a:ea typeface="+mn-lt"/>
                <a:cs typeface="+mn-lt"/>
              </a:rPr>
              <a:t> attribute: </a:t>
            </a:r>
            <a:r>
              <a:rPr lang="en-GB" dirty="0">
                <a:ea typeface="+mn-lt"/>
                <a:cs typeface="+mn-lt"/>
                <a:hlinkClick r:id="rId3"/>
              </a:rPr>
              <a:t>https://www.theverge.com/&lt;INTEGER-NUMBER&gt;/&lt;ANY-SYMBOL</a:t>
            </a:r>
            <a:r>
              <a:rPr lang="en-GB" dirty="0">
                <a:ea typeface="+mn-lt"/>
                <a:cs typeface="+mn-lt"/>
              </a:rPr>
              <a:t> WITHOUT '/' &gt;</a:t>
            </a:r>
            <a:endParaRPr lang="en-GB" dirty="0"/>
          </a:p>
          <a:p>
            <a:r>
              <a:rPr lang="en-GB" dirty="0">
                <a:ea typeface="+mn-lt"/>
                <a:cs typeface="+mn-lt"/>
              </a:rPr>
              <a:t>      </a:t>
            </a:r>
            <a:endParaRPr lang="en-GB" dirty="0"/>
          </a:p>
          <a:p>
            <a:r>
              <a:rPr lang="en-GB" dirty="0">
                <a:ea typeface="+mn-lt"/>
                <a:cs typeface="+mn-lt"/>
              </a:rPr>
              <a:t>     For example: </a:t>
            </a:r>
            <a:r>
              <a:rPr lang="en-GB" dirty="0">
                <a:ea typeface="+mn-lt"/>
                <a:cs typeface="+mn-lt"/>
                <a:hlinkClick r:id="rId4"/>
              </a:rPr>
              <a:t>https://www.theverge.com/22274747/tern-hsd-p9-ebike-review-electric-cargo-bike-price-specs</a:t>
            </a:r>
            <a:r>
              <a:rPr lang="en-GB" dirty="0">
                <a:ea typeface="+mn-lt"/>
                <a:cs typeface="+mn-lt"/>
              </a:rPr>
              <a:t> </a:t>
            </a:r>
          </a:p>
          <a:p>
            <a:pPr marL="285750" indent="-285750">
              <a:buFont typeface="Arial"/>
              <a:buChar char="•"/>
            </a:pPr>
            <a:endParaRPr lang="en-GB"/>
          </a:p>
          <a:p>
            <a:pPr marL="285750" indent="-285750">
              <a:buFont typeface="Arial"/>
              <a:buChar char="•"/>
            </a:pPr>
            <a:r>
              <a:rPr lang="en-GB" dirty="0">
                <a:ea typeface="+mn-lt"/>
                <a:cs typeface="+mn-lt"/>
              </a:rPr>
              <a:t>Create a class '</a:t>
            </a:r>
            <a:r>
              <a:rPr lang="en-GB" dirty="0" err="1">
                <a:ea typeface="+mn-lt"/>
                <a:cs typeface="+mn-lt"/>
              </a:rPr>
              <a:t>VergeReivew</a:t>
            </a:r>
            <a:r>
              <a:rPr lang="en-GB" dirty="0">
                <a:ea typeface="+mn-lt"/>
                <a:cs typeface="+mn-lt"/>
              </a:rPr>
              <a:t>' by extending </a:t>
            </a:r>
            <a:r>
              <a:rPr lang="en-GB" dirty="0" err="1">
                <a:ea typeface="+mn-lt"/>
                <a:cs typeface="+mn-lt"/>
              </a:rPr>
              <a:t>scrapy.Item</a:t>
            </a:r>
            <a:r>
              <a:rPr lang="en-GB" dirty="0">
                <a:ea typeface="+mn-lt"/>
                <a:cs typeface="+mn-lt"/>
              </a:rPr>
              <a:t> class. Include attributes to store following information: URL, Title (first h1 text), </a:t>
            </a:r>
            <a:r>
              <a:rPr lang="en-GB" dirty="0" err="1">
                <a:ea typeface="+mn-lt"/>
                <a:cs typeface="+mn-lt"/>
              </a:rPr>
              <a:t>authorname</a:t>
            </a:r>
            <a:r>
              <a:rPr lang="en-GB" dirty="0">
                <a:ea typeface="+mn-lt"/>
                <a:cs typeface="+mn-lt"/>
              </a:rPr>
              <a:t> (who made the review), link to author profile </a:t>
            </a:r>
            <a:endParaRPr lang="en-GB" dirty="0"/>
          </a:p>
          <a:p>
            <a:pPr marL="285750" indent="-285750">
              <a:buFont typeface="Arial"/>
              <a:buChar char="•"/>
            </a:pPr>
            <a:endParaRPr lang="en-US"/>
          </a:p>
          <a:p>
            <a:pPr marL="285750" indent="-285750">
              <a:buFont typeface="Arial"/>
              <a:buChar char="•"/>
            </a:pPr>
            <a:r>
              <a:rPr lang="en-GB" dirty="0">
                <a:ea typeface="+mn-lt"/>
                <a:cs typeface="+mn-lt"/>
              </a:rPr>
              <a:t>Store the scraped information in a CSV file by running the spider. </a:t>
            </a:r>
            <a:r>
              <a:rPr lang="en-GB" b="1" i="1" dirty="0">
                <a:ea typeface="+mn-lt"/>
                <a:cs typeface="+mn-lt"/>
              </a:rPr>
              <a:t>A sample output is provided in the next page. You should make sure the output is similar to the sample output provided in the next page. </a:t>
            </a:r>
            <a:endParaRPr lang="en-GB" dirty="0">
              <a:ea typeface="+mn-lt"/>
              <a:cs typeface="+mn-lt"/>
            </a:endParaRPr>
          </a:p>
          <a:p>
            <a:pPr marL="285750" indent="-285750">
              <a:buFont typeface="Arial"/>
              <a:buChar char="•"/>
            </a:pPr>
            <a:endParaRPr lang="en-GB"/>
          </a:p>
          <a:p>
            <a:pPr marL="285750" indent="-285750">
              <a:buFont typeface="Arial"/>
              <a:buChar char="•"/>
            </a:pPr>
            <a:r>
              <a:rPr lang="en-GB" dirty="0">
                <a:ea typeface="+mn-lt"/>
                <a:cs typeface="+mn-lt"/>
              </a:rPr>
              <a:t>Your program should visit approx. 20 pages. (You can specify this in the settings file. See the  next page) </a:t>
            </a:r>
            <a:endParaRPr lang="en-GB" dirty="0"/>
          </a:p>
          <a:p>
            <a:endParaRPr lang="en-GB" b="1" i="1" dirty="0">
              <a:ea typeface="+mn-lt"/>
              <a:cs typeface="+mn-lt"/>
            </a:endParaRPr>
          </a:p>
        </p:txBody>
      </p:sp>
    </p:spTree>
    <p:extLst>
      <p:ext uri="{BB962C8B-B14F-4D97-AF65-F5344CB8AC3E}">
        <p14:creationId xmlns:p14="http://schemas.microsoft.com/office/powerpoint/2010/main" val="176766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291316" y="129267"/>
            <a:ext cx="112643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Biome Light"/>
                <a:ea typeface="+mn-lt"/>
                <a:cs typeface="Biome Light"/>
              </a:rPr>
              <a:t>Task1: Continued...</a:t>
            </a:r>
          </a:p>
        </p:txBody>
      </p:sp>
      <p:sp>
        <p:nvSpPr>
          <p:cNvPr id="6" name="TextBox 5">
            <a:extLst>
              <a:ext uri="{FF2B5EF4-FFF2-40B4-BE49-F238E27FC236}">
                <a16:creationId xmlns:a16="http://schemas.microsoft.com/office/drawing/2014/main" id="{A8E322E3-5E79-4DF3-AB69-0C586A77D18D}"/>
              </a:ext>
            </a:extLst>
          </p:cNvPr>
          <p:cNvSpPr txBox="1"/>
          <p:nvPr/>
        </p:nvSpPr>
        <p:spPr>
          <a:xfrm>
            <a:off x="544153" y="812450"/>
            <a:ext cx="1143662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Biome Light"/>
                <a:ea typeface="+mn-lt"/>
                <a:cs typeface="+mn-lt"/>
              </a:rPr>
              <a:t># Include the following line in the settings.py file of your scrapy project to setup the page visit limit: </a:t>
            </a:r>
            <a:endParaRPr lang="en-US" dirty="0">
              <a:cs typeface="Calibri" panose="020F0502020204030204"/>
            </a:endParaRPr>
          </a:p>
          <a:p>
            <a:endParaRPr lang="en-GB" dirty="0">
              <a:latin typeface="Biome Light"/>
              <a:ea typeface="+mn-lt"/>
              <a:cs typeface="+mn-lt"/>
            </a:endParaRPr>
          </a:p>
          <a:p>
            <a:r>
              <a:rPr lang="en-GB" b="1" dirty="0"/>
              <a:t>CLOSESPIDER_PAGECOUNT = 20</a:t>
            </a:r>
            <a:endParaRPr lang="en-GB" dirty="0"/>
          </a:p>
          <a:p>
            <a:pPr>
              <a:buFont typeface="Arial"/>
            </a:pPr>
            <a:endParaRPr lang="en-GB" dirty="0">
              <a:latin typeface="Biome Light"/>
              <a:ea typeface="+mn-lt"/>
              <a:cs typeface="+mn-lt"/>
            </a:endParaRPr>
          </a:p>
          <a:p>
            <a:r>
              <a:rPr lang="en-GB" dirty="0">
                <a:ea typeface="+mn-lt"/>
                <a:cs typeface="+mn-lt"/>
              </a:rPr>
              <a:t># You can find more about this </a:t>
            </a:r>
            <a:r>
              <a:rPr lang="en-GB" dirty="0" err="1">
                <a:ea typeface="+mn-lt"/>
                <a:cs typeface="+mn-lt"/>
              </a:rPr>
              <a:t>seetings</a:t>
            </a:r>
            <a:r>
              <a:rPr lang="en-GB" dirty="0">
                <a:ea typeface="+mn-lt"/>
                <a:cs typeface="+mn-lt"/>
              </a:rPr>
              <a:t> from the link: </a:t>
            </a:r>
            <a:r>
              <a:rPr lang="en-GB" dirty="0">
                <a:ea typeface="+mn-lt"/>
                <a:cs typeface="+mn-lt"/>
                <a:hlinkClick r:id="rId2"/>
              </a:rPr>
              <a:t>https://doc.scrapy.org/en/latest/topics/extensions.html#closespider-pagecount</a:t>
            </a:r>
            <a:r>
              <a:rPr lang="en-GB" dirty="0">
                <a:ea typeface="+mn-lt"/>
                <a:cs typeface="+mn-lt"/>
              </a:rPr>
              <a:t> </a:t>
            </a:r>
            <a:endParaRPr lang="en-GB" dirty="0">
              <a:latin typeface="Biome Light"/>
              <a:ea typeface="+mn-lt"/>
              <a:cs typeface="+mn-lt"/>
            </a:endParaRPr>
          </a:p>
        </p:txBody>
      </p:sp>
      <p:sp>
        <p:nvSpPr>
          <p:cNvPr id="4" name="TextBox 3">
            <a:extLst>
              <a:ext uri="{FF2B5EF4-FFF2-40B4-BE49-F238E27FC236}">
                <a16:creationId xmlns:a16="http://schemas.microsoft.com/office/drawing/2014/main" id="{5471D982-EDCB-4B01-9EC3-AB0B1B7527FD}"/>
              </a:ext>
            </a:extLst>
          </p:cNvPr>
          <p:cNvSpPr txBox="1"/>
          <p:nvPr/>
        </p:nvSpPr>
        <p:spPr>
          <a:xfrm>
            <a:off x="123047" y="2931345"/>
            <a:ext cx="114366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b="1" dirty="0">
                <a:latin typeface="Biome Light"/>
                <a:ea typeface="+mn-lt"/>
                <a:cs typeface="+mn-lt"/>
              </a:rPr>
              <a:t>Sample csv output: </a:t>
            </a:r>
            <a:endParaRPr lang="en-US" b="1" dirty="0"/>
          </a:p>
        </p:txBody>
      </p:sp>
      <p:sp>
        <p:nvSpPr>
          <p:cNvPr id="3" name="TextBox 2">
            <a:extLst>
              <a:ext uri="{FF2B5EF4-FFF2-40B4-BE49-F238E27FC236}">
                <a16:creationId xmlns:a16="http://schemas.microsoft.com/office/drawing/2014/main" id="{7D285B04-AD90-4749-8A76-FD296D97BAAE}"/>
              </a:ext>
            </a:extLst>
          </p:cNvPr>
          <p:cNvSpPr txBox="1"/>
          <p:nvPr/>
        </p:nvSpPr>
        <p:spPr>
          <a:xfrm>
            <a:off x="125664" y="3427663"/>
            <a:ext cx="1186714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i="1" dirty="0" err="1">
                <a:ea typeface="+mn-lt"/>
                <a:cs typeface="+mn-lt"/>
              </a:rPr>
              <a:t>authorlink</a:t>
            </a:r>
            <a:r>
              <a:rPr lang="en-GB" sz="1200" dirty="0" err="1">
                <a:ea typeface="+mn-lt"/>
                <a:cs typeface="+mn-lt"/>
              </a:rPr>
              <a:t>,</a:t>
            </a:r>
            <a:r>
              <a:rPr lang="en-GB" sz="1200" i="1" dirty="0" err="1">
                <a:ea typeface="+mn-lt"/>
                <a:cs typeface="+mn-lt"/>
              </a:rPr>
              <a:t>authorname</a:t>
            </a:r>
            <a:r>
              <a:rPr lang="en-GB" sz="1200" dirty="0" err="1">
                <a:ea typeface="+mn-lt"/>
                <a:cs typeface="+mn-lt"/>
              </a:rPr>
              <a:t>,</a:t>
            </a:r>
            <a:r>
              <a:rPr lang="en-GB" sz="1200" i="1" dirty="0" err="1">
                <a:ea typeface="+mn-lt"/>
                <a:cs typeface="+mn-lt"/>
              </a:rPr>
              <a:t>title</a:t>
            </a:r>
            <a:r>
              <a:rPr lang="en-GB" sz="1200" dirty="0" err="1">
                <a:ea typeface="+mn-lt"/>
                <a:cs typeface="+mn-lt"/>
              </a:rPr>
              <a:t>,</a:t>
            </a:r>
            <a:r>
              <a:rPr lang="en-GB" sz="1200" i="1" dirty="0" err="1">
                <a:ea typeface="+mn-lt"/>
                <a:cs typeface="+mn-lt"/>
              </a:rPr>
              <a:t>url</a:t>
            </a:r>
            <a:br>
              <a:rPr lang="en-GB" sz="1200" i="1" dirty="0">
                <a:ea typeface="+mn-lt"/>
                <a:cs typeface="+mn-lt"/>
              </a:rPr>
            </a:br>
            <a:r>
              <a:rPr lang="en-GB" sz="1200" i="1" dirty="0">
                <a:ea typeface="+mn-lt"/>
                <a:cs typeface="+mn-lt"/>
              </a:rPr>
              <a:t>"https://www.theverge.com/authors/cameron-faulkner,https://www.twitter.com/camfaulkner"</a:t>
            </a:r>
            <a:r>
              <a:rPr lang="en-GB" sz="1200" dirty="0">
                <a:ea typeface="+mn-lt"/>
                <a:cs typeface="+mn-lt"/>
              </a:rPr>
              <a:t>,</a:t>
            </a:r>
            <a:r>
              <a:rPr lang="en-GB" sz="1200" i="1" dirty="0">
                <a:ea typeface="+mn-lt"/>
                <a:cs typeface="+mn-lt"/>
              </a:rPr>
              <a:t>Cameron </a:t>
            </a:r>
            <a:r>
              <a:rPr lang="en-GB" sz="1200" i="1" dirty="0" err="1">
                <a:ea typeface="+mn-lt"/>
                <a:cs typeface="+mn-lt"/>
              </a:rPr>
              <a:t>Faulkner</a:t>
            </a:r>
            <a:r>
              <a:rPr lang="en-GB" sz="1200" dirty="0" err="1">
                <a:ea typeface="+mn-lt"/>
                <a:cs typeface="+mn-lt"/>
              </a:rPr>
              <a:t>,</a:t>
            </a:r>
            <a:r>
              <a:rPr lang="en-GB" sz="1200" i="1" dirty="0" err="1">
                <a:ea typeface="+mn-lt"/>
                <a:cs typeface="+mn-lt"/>
              </a:rPr>
              <a:t>"Gigabyte’s</a:t>
            </a:r>
            <a:r>
              <a:rPr lang="en-GB" sz="1200" i="1" dirty="0">
                <a:ea typeface="+mn-lt"/>
                <a:cs typeface="+mn-lt"/>
              </a:rPr>
              <a:t> </a:t>
            </a:r>
            <a:r>
              <a:rPr lang="en-GB" sz="1200" i="1" dirty="0" err="1">
                <a:ea typeface="+mn-lt"/>
                <a:cs typeface="+mn-lt"/>
              </a:rPr>
              <a:t>Aorus</a:t>
            </a:r>
            <a:r>
              <a:rPr lang="en-GB" sz="1200" i="1" dirty="0">
                <a:ea typeface="+mn-lt"/>
                <a:cs typeface="+mn-lt"/>
              </a:rPr>
              <a:t> 15G is great at gaming, but not much </a:t>
            </a:r>
            <a:r>
              <a:rPr lang="en-GB" sz="1200" i="1" dirty="0" err="1">
                <a:ea typeface="+mn-lt"/>
                <a:cs typeface="+mn-lt"/>
              </a:rPr>
              <a:t>else"</a:t>
            </a:r>
            <a:r>
              <a:rPr lang="en-GB" sz="1200" dirty="0" err="1">
                <a:ea typeface="+mn-lt"/>
                <a:cs typeface="+mn-lt"/>
              </a:rPr>
              <a:t>,</a:t>
            </a:r>
            <a:r>
              <a:rPr lang="en-GB" sz="1200" i="1" dirty="0" err="1">
                <a:ea typeface="+mn-lt"/>
                <a:cs typeface="+mn-lt"/>
              </a:rPr>
              <a:t>https</a:t>
            </a:r>
            <a:r>
              <a:rPr lang="en-GB" sz="1200" i="1" dirty="0">
                <a:ea typeface="+mn-lt"/>
                <a:cs typeface="+mn-lt"/>
              </a:rPr>
              <a:t>://www.theverge.com/22299226/gigabyte-aorus-15g-review-gaming-laptop-price-specs-features</a:t>
            </a:r>
            <a:br>
              <a:rPr lang="en-GB" sz="1200" i="1" dirty="0">
                <a:ea typeface="+mn-lt"/>
                <a:cs typeface="+mn-lt"/>
              </a:rPr>
            </a:br>
            <a:r>
              <a:rPr lang="en-GB" sz="1200" i="1" dirty="0">
                <a:ea typeface="+mn-lt"/>
                <a:cs typeface="+mn-lt"/>
              </a:rPr>
              <a:t>"https://www.theverge.com/authors/monica-chin,https://www.twitter.com/mcsquared96"</a:t>
            </a:r>
            <a:r>
              <a:rPr lang="en-GB" sz="1200" dirty="0">
                <a:ea typeface="+mn-lt"/>
                <a:cs typeface="+mn-lt"/>
              </a:rPr>
              <a:t>,</a:t>
            </a:r>
            <a:r>
              <a:rPr lang="en-GB" sz="1200" i="1" dirty="0">
                <a:ea typeface="+mn-lt"/>
                <a:cs typeface="+mn-lt"/>
              </a:rPr>
              <a:t>Monica </a:t>
            </a:r>
            <a:r>
              <a:rPr lang="en-GB" sz="1200" i="1" dirty="0" err="1">
                <a:ea typeface="+mn-lt"/>
                <a:cs typeface="+mn-lt"/>
              </a:rPr>
              <a:t>Chin</a:t>
            </a:r>
            <a:r>
              <a:rPr lang="en-GB" sz="1200" dirty="0" err="1">
                <a:ea typeface="+mn-lt"/>
                <a:cs typeface="+mn-lt"/>
              </a:rPr>
              <a:t>,</a:t>
            </a:r>
            <a:r>
              <a:rPr lang="en-GB" sz="1200" i="1" dirty="0" err="1">
                <a:ea typeface="+mn-lt"/>
                <a:cs typeface="+mn-lt"/>
              </a:rPr>
              <a:t>MSI</a:t>
            </a:r>
            <a:r>
              <a:rPr lang="en-GB" sz="1200" i="1" dirty="0">
                <a:ea typeface="+mn-lt"/>
                <a:cs typeface="+mn-lt"/>
              </a:rPr>
              <a:t> GP66 Leopard review: substance over </a:t>
            </a:r>
            <a:r>
              <a:rPr lang="en-GB" sz="1200" i="1" dirty="0" err="1">
                <a:ea typeface="+mn-lt"/>
                <a:cs typeface="+mn-lt"/>
              </a:rPr>
              <a:t>style</a:t>
            </a:r>
            <a:r>
              <a:rPr lang="en-GB" sz="1200" dirty="0" err="1">
                <a:ea typeface="+mn-lt"/>
                <a:cs typeface="+mn-lt"/>
              </a:rPr>
              <a:t>,</a:t>
            </a:r>
            <a:r>
              <a:rPr lang="en-GB" sz="1200" i="1" dirty="0" err="1">
                <a:ea typeface="+mn-lt"/>
                <a:cs typeface="+mn-lt"/>
              </a:rPr>
              <a:t>https</a:t>
            </a:r>
            <a:r>
              <a:rPr lang="en-GB" sz="1200" i="1" dirty="0">
                <a:ea typeface="+mn-lt"/>
                <a:cs typeface="+mn-lt"/>
              </a:rPr>
              <a:t>://www.theverge.com/22244409/msi-gp66-leopard-gaming-laptop-review-price-specs-features</a:t>
            </a:r>
            <a:br>
              <a:rPr lang="en-GB" sz="1200" i="1" dirty="0">
                <a:ea typeface="+mn-lt"/>
                <a:cs typeface="+mn-lt"/>
              </a:rPr>
            </a:br>
            <a:r>
              <a:rPr lang="en-GB" sz="1200" i="1" dirty="0">
                <a:ea typeface="+mn-lt"/>
                <a:cs typeface="+mn-lt"/>
              </a:rPr>
              <a:t>"https://www.theverge.com/authors/monica-chin,https://www.twitter.com/mcsquared96"</a:t>
            </a:r>
            <a:r>
              <a:rPr lang="en-GB" sz="1200" dirty="0">
                <a:ea typeface="+mn-lt"/>
                <a:cs typeface="+mn-lt"/>
              </a:rPr>
              <a:t>,</a:t>
            </a:r>
            <a:r>
              <a:rPr lang="en-GB" sz="1200" i="1" dirty="0">
                <a:ea typeface="+mn-lt"/>
                <a:cs typeface="+mn-lt"/>
              </a:rPr>
              <a:t>Monica </a:t>
            </a:r>
            <a:r>
              <a:rPr lang="en-GB" sz="1200" i="1" dirty="0" err="1">
                <a:ea typeface="+mn-lt"/>
                <a:cs typeface="+mn-lt"/>
              </a:rPr>
              <a:t>Chin</a:t>
            </a:r>
            <a:r>
              <a:rPr lang="en-GB" sz="1200" dirty="0" err="1">
                <a:ea typeface="+mn-lt"/>
                <a:cs typeface="+mn-lt"/>
              </a:rPr>
              <a:t>,</a:t>
            </a:r>
            <a:r>
              <a:rPr lang="en-GB" sz="1200" i="1" dirty="0" err="1">
                <a:ea typeface="+mn-lt"/>
                <a:cs typeface="+mn-lt"/>
              </a:rPr>
              <a:t>"Asus</a:t>
            </a:r>
            <a:r>
              <a:rPr lang="en-GB" sz="1200" i="1" dirty="0">
                <a:ea typeface="+mn-lt"/>
                <a:cs typeface="+mn-lt"/>
              </a:rPr>
              <a:t> </a:t>
            </a:r>
            <a:r>
              <a:rPr lang="en-GB" sz="1200" i="1" dirty="0" err="1">
                <a:ea typeface="+mn-lt"/>
                <a:cs typeface="+mn-lt"/>
              </a:rPr>
              <a:t>ExpertBook</a:t>
            </a:r>
            <a:r>
              <a:rPr lang="en-GB" sz="1200" i="1" dirty="0">
                <a:ea typeface="+mn-lt"/>
                <a:cs typeface="+mn-lt"/>
              </a:rPr>
              <a:t> B9450 review: lightweight, long-lasting work </a:t>
            </a:r>
            <a:r>
              <a:rPr lang="en-GB" sz="1200" i="1" dirty="0" err="1">
                <a:ea typeface="+mn-lt"/>
                <a:cs typeface="+mn-lt"/>
              </a:rPr>
              <a:t>laptop"</a:t>
            </a:r>
            <a:r>
              <a:rPr lang="en-GB" sz="1200" dirty="0" err="1">
                <a:ea typeface="+mn-lt"/>
                <a:cs typeface="+mn-lt"/>
              </a:rPr>
              <a:t>,</a:t>
            </a:r>
            <a:r>
              <a:rPr lang="en-GB" sz="1200" i="1" dirty="0" err="1">
                <a:ea typeface="+mn-lt"/>
                <a:cs typeface="+mn-lt"/>
              </a:rPr>
              <a:t>https</a:t>
            </a:r>
            <a:r>
              <a:rPr lang="en-GB" sz="1200" i="1" dirty="0">
                <a:ea typeface="+mn-lt"/>
                <a:cs typeface="+mn-lt"/>
              </a:rPr>
              <a:t>://www.theverge.com/22239215/asus-expertbook-b9450-review-design-specs-price-features</a:t>
            </a:r>
            <a:br>
              <a:rPr lang="en-GB" sz="1200" i="1" dirty="0">
                <a:ea typeface="+mn-lt"/>
                <a:cs typeface="+mn-lt"/>
              </a:rPr>
            </a:br>
            <a:r>
              <a:rPr lang="en-GB" sz="1200" i="1" dirty="0">
                <a:ea typeface="+mn-lt"/>
                <a:cs typeface="+mn-lt"/>
              </a:rPr>
              <a:t>"https://www.theverge.com/authors/ashley-carman,https://www.twitter.com/ashleyrcarman"</a:t>
            </a:r>
            <a:r>
              <a:rPr lang="en-GB" sz="1200" dirty="0">
                <a:ea typeface="+mn-lt"/>
                <a:cs typeface="+mn-lt"/>
              </a:rPr>
              <a:t>,</a:t>
            </a:r>
            <a:r>
              <a:rPr lang="en-GB" sz="1200" i="1" dirty="0">
                <a:ea typeface="+mn-lt"/>
                <a:cs typeface="+mn-lt"/>
              </a:rPr>
              <a:t>Ashley </a:t>
            </a:r>
            <a:r>
              <a:rPr lang="en-GB" sz="1200" i="1" dirty="0" err="1">
                <a:ea typeface="+mn-lt"/>
                <a:cs typeface="+mn-lt"/>
              </a:rPr>
              <a:t>Carman</a:t>
            </a:r>
            <a:r>
              <a:rPr lang="en-GB" sz="1200" dirty="0" err="1">
                <a:ea typeface="+mn-lt"/>
                <a:cs typeface="+mn-lt"/>
              </a:rPr>
              <a:t>,</a:t>
            </a:r>
            <a:r>
              <a:rPr lang="en-GB" sz="1200" i="1" dirty="0" err="1">
                <a:ea typeface="+mn-lt"/>
                <a:cs typeface="+mn-lt"/>
              </a:rPr>
              <a:t>Peloton</a:t>
            </a:r>
            <a:r>
              <a:rPr lang="en-GB" sz="1200" i="1" dirty="0">
                <a:ea typeface="+mn-lt"/>
                <a:cs typeface="+mn-lt"/>
              </a:rPr>
              <a:t> Bike Plus: an upgrade at a crucial </a:t>
            </a:r>
            <a:r>
              <a:rPr lang="en-GB" sz="1200" i="1" dirty="0" err="1">
                <a:ea typeface="+mn-lt"/>
                <a:cs typeface="+mn-lt"/>
              </a:rPr>
              <a:t>time</a:t>
            </a:r>
            <a:r>
              <a:rPr lang="en-GB" sz="1200" dirty="0" err="1">
                <a:ea typeface="+mn-lt"/>
                <a:cs typeface="+mn-lt"/>
              </a:rPr>
              <a:t>,</a:t>
            </a:r>
            <a:r>
              <a:rPr lang="en-GB" sz="1200" i="1" dirty="0" err="1">
                <a:ea typeface="+mn-lt"/>
                <a:cs typeface="+mn-lt"/>
              </a:rPr>
              <a:t>https</a:t>
            </a:r>
            <a:r>
              <a:rPr lang="en-GB" sz="1200" i="1" dirty="0">
                <a:ea typeface="+mn-lt"/>
                <a:cs typeface="+mn-lt"/>
              </a:rPr>
              <a:t>://www.theverge.com/22238974/peloton-bike-plus-review-price-features</a:t>
            </a:r>
            <a:br>
              <a:rPr lang="en-GB" sz="1200" i="1" dirty="0">
                <a:ea typeface="+mn-lt"/>
                <a:cs typeface="+mn-lt"/>
              </a:rPr>
            </a:br>
            <a:r>
              <a:rPr lang="en-GB" sz="1200" i="1" dirty="0">
                <a:ea typeface="+mn-lt"/>
                <a:cs typeface="+mn-lt"/>
              </a:rPr>
              <a:t>"https://www.theverge.com/authors/monica-chin,https://www.twitter.com/mcsquared96"</a:t>
            </a:r>
            <a:r>
              <a:rPr lang="en-GB" sz="1200" dirty="0">
                <a:ea typeface="+mn-lt"/>
                <a:cs typeface="+mn-lt"/>
              </a:rPr>
              <a:t>,</a:t>
            </a:r>
            <a:r>
              <a:rPr lang="en-GB" sz="1200" i="1" dirty="0">
                <a:ea typeface="+mn-lt"/>
                <a:cs typeface="+mn-lt"/>
              </a:rPr>
              <a:t>Monica </a:t>
            </a:r>
            <a:r>
              <a:rPr lang="en-GB" sz="1200" i="1" dirty="0" err="1">
                <a:ea typeface="+mn-lt"/>
                <a:cs typeface="+mn-lt"/>
              </a:rPr>
              <a:t>Chin</a:t>
            </a:r>
            <a:r>
              <a:rPr lang="en-GB" sz="1200" dirty="0" err="1">
                <a:ea typeface="+mn-lt"/>
                <a:cs typeface="+mn-lt"/>
              </a:rPr>
              <a:t>,</a:t>
            </a:r>
            <a:r>
              <a:rPr lang="en-GB" sz="1200" i="1" dirty="0" err="1">
                <a:ea typeface="+mn-lt"/>
                <a:cs typeface="+mn-lt"/>
              </a:rPr>
              <a:t>Asus</a:t>
            </a:r>
            <a:r>
              <a:rPr lang="en-GB" sz="1200" i="1" dirty="0">
                <a:ea typeface="+mn-lt"/>
                <a:cs typeface="+mn-lt"/>
              </a:rPr>
              <a:t> ROG Flow X13 review: a game-ready 2-in-1</a:t>
            </a:r>
            <a:r>
              <a:rPr lang="en-GB" sz="1200" dirty="0">
                <a:ea typeface="+mn-lt"/>
                <a:cs typeface="+mn-lt"/>
              </a:rPr>
              <a:t>,</a:t>
            </a:r>
            <a:r>
              <a:rPr lang="en-GB" sz="1200" i="1" dirty="0">
                <a:ea typeface="+mn-lt"/>
                <a:cs typeface="+mn-lt"/>
              </a:rPr>
              <a:t>https://www.theverge.com/22249408/asus-rog-flow-x13-review-price-specs-features</a:t>
            </a:r>
            <a:br>
              <a:rPr lang="en-GB" sz="1200" i="1" dirty="0">
                <a:ea typeface="+mn-lt"/>
                <a:cs typeface="+mn-lt"/>
              </a:rPr>
            </a:br>
            <a:endParaRPr lang="en-GB" sz="1200" i="1" dirty="0">
              <a:ea typeface="+mn-lt"/>
              <a:cs typeface="+mn-lt"/>
            </a:endParaRPr>
          </a:p>
        </p:txBody>
      </p:sp>
    </p:spTree>
    <p:extLst>
      <p:ext uri="{BB962C8B-B14F-4D97-AF65-F5344CB8AC3E}">
        <p14:creationId xmlns:p14="http://schemas.microsoft.com/office/powerpoint/2010/main" val="246741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318053" y="503583"/>
            <a:ext cx="1126434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latin typeface="Candara"/>
              </a:rPr>
            </a:br>
            <a:r>
              <a:rPr lang="en-US" b="1" dirty="0">
                <a:latin typeface="Candara"/>
                <a:cs typeface="Calibri"/>
              </a:rPr>
              <a:t>Task 2: Crawling Twitter hashtag pages with Selenium. </a:t>
            </a:r>
            <a:endParaRPr lang="en-US" b="1" dirty="0">
              <a:latin typeface="Candara"/>
              <a:cs typeface="Biome Light"/>
            </a:endParaRPr>
          </a:p>
          <a:p>
            <a:endParaRPr lang="en-GB" dirty="0">
              <a:latin typeface="Candara"/>
              <a:ea typeface="+mn-lt"/>
              <a:cs typeface="+mn-lt"/>
            </a:endParaRPr>
          </a:p>
          <a:p>
            <a:r>
              <a:rPr lang="en-GB" dirty="0">
                <a:latin typeface="Candara"/>
                <a:ea typeface="+mn-lt"/>
                <a:cs typeface="+mn-lt"/>
              </a:rPr>
              <a:t># Six degrees of twitter hashtags.</a:t>
            </a:r>
            <a:br>
              <a:rPr lang="en-GB" dirty="0">
                <a:latin typeface="Candara"/>
                <a:ea typeface="+mn-lt"/>
                <a:cs typeface="+mn-lt"/>
              </a:rPr>
            </a:br>
            <a:br>
              <a:rPr lang="en-GB" dirty="0">
                <a:latin typeface="Candara"/>
                <a:ea typeface="+mn-lt"/>
                <a:cs typeface="+mn-lt"/>
              </a:rPr>
            </a:br>
            <a:r>
              <a:rPr lang="en-GB" dirty="0">
                <a:latin typeface="Candara"/>
                <a:ea typeface="+mn-lt"/>
                <a:cs typeface="+mn-lt"/>
              </a:rPr>
              <a:t>Your program should crawl over 6 random twitter pages using hashtag links.</a:t>
            </a:r>
            <a:br>
              <a:rPr lang="en-GB" dirty="0">
                <a:latin typeface="Candara"/>
                <a:ea typeface="+mn-lt"/>
                <a:cs typeface="+mn-lt"/>
              </a:rPr>
            </a:br>
            <a:r>
              <a:rPr lang="en-GB" dirty="0">
                <a:latin typeface="Candara"/>
                <a:ea typeface="+mn-lt"/>
                <a:cs typeface="+mn-lt"/>
              </a:rPr>
              <a:t>In this simple version, you do not have to keep track of already visited pages.</a:t>
            </a:r>
            <a:br>
              <a:rPr lang="en-GB" dirty="0">
                <a:latin typeface="Candara"/>
                <a:ea typeface="+mn-lt"/>
                <a:cs typeface="+mn-lt"/>
              </a:rPr>
            </a:br>
            <a:r>
              <a:rPr lang="en-GB" dirty="0">
                <a:latin typeface="Candara"/>
                <a:ea typeface="+mn-lt"/>
                <a:cs typeface="+mn-lt"/>
              </a:rPr>
              <a:t>Your program should only follow hyperlinks of hashtag links</a:t>
            </a:r>
            <a:endParaRPr lang="en-US" dirty="0">
              <a:latin typeface="Candara"/>
              <a:ea typeface="+mn-lt"/>
              <a:cs typeface="+mn-lt"/>
            </a:endParaRPr>
          </a:p>
          <a:p>
            <a:endParaRPr lang="en-GB" dirty="0">
              <a:latin typeface="Candara"/>
              <a:ea typeface="+mn-lt"/>
              <a:cs typeface="+mn-lt"/>
            </a:endParaRPr>
          </a:p>
          <a:p>
            <a:r>
              <a:rPr lang="en-GB" dirty="0">
                <a:latin typeface="Candara"/>
                <a:ea typeface="+mn-lt"/>
                <a:cs typeface="+mn-lt"/>
              </a:rPr>
              <a:t>Your program should follow these steps: </a:t>
            </a:r>
            <a:br>
              <a:rPr lang="en-GB" dirty="0">
                <a:latin typeface="Candara"/>
                <a:ea typeface="+mn-lt"/>
                <a:cs typeface="+mn-lt"/>
              </a:rPr>
            </a:br>
            <a:br>
              <a:rPr lang="en-GB" dirty="0">
                <a:latin typeface="Candara"/>
                <a:ea typeface="+mn-lt"/>
                <a:cs typeface="+mn-lt"/>
              </a:rPr>
            </a:br>
            <a:r>
              <a:rPr lang="en-GB" b="1" dirty="0">
                <a:latin typeface="Candara"/>
                <a:ea typeface="+mn-lt"/>
                <a:cs typeface="+mn-lt"/>
              </a:rPr>
              <a:t>1. Load a twitter page from a given url using Selenium</a:t>
            </a:r>
            <a:br>
              <a:rPr lang="en-GB" b="1" dirty="0">
                <a:latin typeface="Candara"/>
                <a:ea typeface="+mn-lt"/>
                <a:cs typeface="+mn-lt"/>
              </a:rPr>
            </a:br>
            <a:r>
              <a:rPr lang="en-GB" b="1" dirty="0">
                <a:latin typeface="Candara"/>
                <a:ea typeface="+mn-lt"/>
                <a:cs typeface="+mn-lt"/>
              </a:rPr>
              <a:t>2. Wait for some tweeter feeds to load. You may use </a:t>
            </a:r>
            <a:r>
              <a:rPr lang="en-GB" b="1" err="1">
                <a:latin typeface="Candara"/>
                <a:ea typeface="+mn-lt"/>
                <a:cs typeface="+mn-lt"/>
              </a:rPr>
              <a:t>WebDriverWait</a:t>
            </a:r>
            <a:r>
              <a:rPr lang="en-GB" b="1" dirty="0">
                <a:latin typeface="Candara"/>
                <a:ea typeface="+mn-lt"/>
                <a:cs typeface="+mn-lt"/>
              </a:rPr>
              <a:t> with EC.</a:t>
            </a:r>
            <a:br>
              <a:rPr lang="en-GB" b="1" dirty="0">
                <a:latin typeface="Candara"/>
                <a:ea typeface="+mn-lt"/>
                <a:cs typeface="+mn-lt"/>
              </a:rPr>
            </a:br>
            <a:r>
              <a:rPr lang="en-GB" b="1" dirty="0">
                <a:latin typeface="Candara"/>
                <a:ea typeface="+mn-lt"/>
                <a:cs typeface="+mn-lt"/>
              </a:rPr>
              <a:t>3. Select a hashtag randomly from the twitter page.</a:t>
            </a:r>
            <a:br>
              <a:rPr lang="en-GB" b="1" dirty="0">
                <a:latin typeface="Candara"/>
                <a:ea typeface="+mn-lt"/>
                <a:cs typeface="+mn-lt"/>
              </a:rPr>
            </a:br>
            <a:r>
              <a:rPr lang="en-GB" b="1" dirty="0">
                <a:latin typeface="Candara"/>
                <a:ea typeface="+mn-lt"/>
                <a:cs typeface="+mn-lt"/>
              </a:rPr>
              <a:t>4. Visit the randomly selected hashtag's hyperlink from </a:t>
            </a:r>
            <a:r>
              <a:rPr lang="en-GB" b="1">
                <a:latin typeface="Candara"/>
                <a:ea typeface="+mn-lt"/>
                <a:cs typeface="+mn-lt"/>
              </a:rPr>
              <a:t>step  3 and go to step 1.</a:t>
            </a:r>
            <a:br>
              <a:rPr lang="en-GB" b="1" dirty="0">
                <a:latin typeface="Candara"/>
                <a:ea typeface="+mn-lt"/>
                <a:cs typeface="+mn-lt"/>
              </a:rPr>
            </a:br>
            <a:r>
              <a:rPr lang="en-GB" b="1" dirty="0">
                <a:latin typeface="Candara"/>
                <a:ea typeface="+mn-lt"/>
                <a:cs typeface="+mn-lt"/>
              </a:rPr>
              <a:t>    Keep counting the number of visited pages and stop crawling if you have visited 6 pages.</a:t>
            </a:r>
          </a:p>
          <a:p>
            <a:endParaRPr lang="en-GB" b="1" dirty="0">
              <a:latin typeface="Candara"/>
              <a:ea typeface="+mn-lt"/>
              <a:cs typeface="+mn-lt"/>
            </a:endParaRPr>
          </a:p>
          <a:p>
            <a:endParaRPr lang="en-GB" b="1" dirty="0">
              <a:latin typeface="Candara"/>
              <a:ea typeface="+mn-lt"/>
              <a:cs typeface="+mn-lt"/>
            </a:endParaRPr>
          </a:p>
          <a:p>
            <a:r>
              <a:rPr lang="en-GB" dirty="0">
                <a:latin typeface="Candara"/>
                <a:ea typeface="+mn-lt"/>
                <a:cs typeface="+mn-lt"/>
              </a:rPr>
              <a:t>Note: Initial URL should look something like: </a:t>
            </a:r>
            <a:r>
              <a:rPr lang="en-GB" dirty="0">
                <a:latin typeface="Candara"/>
                <a:ea typeface="+mn-lt"/>
                <a:cs typeface="+mn-lt"/>
                <a:hlinkClick r:id="rId2"/>
              </a:rPr>
              <a:t>https://twitter.com/search?q=%23Winter</a:t>
            </a:r>
            <a:endParaRPr lang="en-GB" dirty="0">
              <a:latin typeface="Candara"/>
              <a:ea typeface="+mn-lt"/>
              <a:cs typeface="+mn-lt"/>
            </a:endParaRPr>
          </a:p>
          <a:p>
            <a:r>
              <a:rPr lang="en-GB" dirty="0">
                <a:latin typeface="Candara"/>
                <a:ea typeface="+mn-lt"/>
                <a:cs typeface="+mn-lt"/>
              </a:rPr>
              <a:t>Here %23 is representing # in UTF-8 encoding. </a:t>
            </a:r>
          </a:p>
        </p:txBody>
      </p:sp>
      <p:sp>
        <p:nvSpPr>
          <p:cNvPr id="3" name="TextBox 2">
            <a:extLst>
              <a:ext uri="{FF2B5EF4-FFF2-40B4-BE49-F238E27FC236}">
                <a16:creationId xmlns:a16="http://schemas.microsoft.com/office/drawing/2014/main" id="{A58E6C21-BFA1-40F3-93B2-92F5DCEB32EC}"/>
              </a:ext>
            </a:extLst>
          </p:cNvPr>
          <p:cNvSpPr txBox="1"/>
          <p:nvPr/>
        </p:nvSpPr>
        <p:spPr>
          <a:xfrm>
            <a:off x="8448261" y="231913"/>
            <a:ext cx="3677477" cy="2339102"/>
          </a:xfrm>
          <a:prstGeom prst="rect">
            <a:avLst/>
          </a:prstGeom>
          <a:solidFill>
            <a:schemeClr val="tx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t>Note: twitter.com/robots.txt file contains: </a:t>
            </a:r>
            <a:endParaRPr lang="en-US" sz="1600">
              <a:cs typeface="Calibri"/>
            </a:endParaRPr>
          </a:p>
          <a:p>
            <a:r>
              <a:rPr lang="en-GB" sz="1600">
                <a:ea typeface="+mn-lt"/>
                <a:cs typeface="+mn-lt"/>
              </a:rPr>
              <a:t># Every bot that might possibly read and respect this file.</a:t>
            </a:r>
          </a:p>
          <a:p>
            <a:r>
              <a:rPr lang="en-GB" dirty="0">
                <a:ea typeface="+mn-lt"/>
                <a:cs typeface="+mn-lt"/>
              </a:rPr>
              <a:t>
</a:t>
            </a:r>
            <a:r>
              <a:rPr lang="en-GB" sz="1600">
                <a:ea typeface="+mn-lt"/>
                <a:cs typeface="+mn-lt"/>
              </a:rPr>
              <a:t>User-agent: *</a:t>
            </a:r>
            <a:r>
              <a:rPr lang="en-GB" sz="1600" dirty="0">
                <a:ea typeface="+mn-lt"/>
                <a:cs typeface="+mn-lt"/>
              </a:rPr>
              <a:t>
</a:t>
            </a:r>
            <a:r>
              <a:rPr lang="en-GB" sz="1600">
                <a:ea typeface="+mn-lt"/>
                <a:cs typeface="+mn-lt"/>
              </a:rPr>
              <a:t>Allow: /*?lang=</a:t>
            </a:r>
            <a:r>
              <a:rPr lang="en-GB" sz="1600" dirty="0">
                <a:ea typeface="+mn-lt"/>
                <a:cs typeface="+mn-lt"/>
              </a:rPr>
              <a:t>
</a:t>
            </a:r>
            <a:r>
              <a:rPr lang="en-GB" sz="1600">
                <a:ea typeface="+mn-lt"/>
                <a:cs typeface="+mn-lt"/>
              </a:rPr>
              <a:t>Allow: /hashtag/*?src=</a:t>
            </a:r>
            <a:r>
              <a:rPr lang="en-GB" sz="1600" dirty="0">
                <a:ea typeface="+mn-lt"/>
                <a:cs typeface="+mn-lt"/>
              </a:rPr>
              <a:t>
</a:t>
            </a:r>
            <a:r>
              <a:rPr lang="en-GB" sz="1600">
                <a:ea typeface="+mn-lt"/>
                <a:cs typeface="+mn-lt"/>
              </a:rPr>
              <a:t>Allow: /search?q=%23</a:t>
            </a:r>
            <a:r>
              <a:rPr lang="en-GB" sz="1600" dirty="0">
                <a:ea typeface="+mn-lt"/>
                <a:cs typeface="+mn-lt"/>
              </a:rPr>
              <a:t>
</a:t>
            </a:r>
            <a:r>
              <a:rPr lang="en-GB" sz="1600">
                <a:ea typeface="+mn-lt"/>
                <a:cs typeface="+mn-lt"/>
              </a:rPr>
              <a:t>Allow: /i/api/</a:t>
            </a:r>
            <a:endParaRPr lang="en-GB" sz="1600">
              <a:cs typeface="Calibri"/>
            </a:endParaRPr>
          </a:p>
        </p:txBody>
      </p:sp>
    </p:spTree>
    <p:extLst>
      <p:ext uri="{BB962C8B-B14F-4D97-AF65-F5344CB8AC3E}">
        <p14:creationId xmlns:p14="http://schemas.microsoft.com/office/powerpoint/2010/main" val="285265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B29C821-F94E-4E08-B141-F2A4035BE310}"/>
              </a:ext>
            </a:extLst>
          </p:cNvPr>
          <p:cNvSpPr txBox="1"/>
          <p:nvPr/>
        </p:nvSpPr>
        <p:spPr>
          <a:xfrm>
            <a:off x="285073" y="641488"/>
            <a:ext cx="11220120" cy="33752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lnSpc>
                <a:spcPct val="90000"/>
              </a:lnSpc>
              <a:spcBef>
                <a:spcPts val="500"/>
              </a:spcBef>
              <a:buFont typeface="Arial"/>
              <a:buChar char="•"/>
            </a:pPr>
            <a:r>
              <a:rPr lang="en-GB" sz="2000" dirty="0">
                <a:latin typeface="Biome Light"/>
                <a:ea typeface="+mn-lt"/>
                <a:cs typeface="Calibri"/>
              </a:rPr>
              <a:t>You have to submit 4 files that includes solution for tasks 1 and 2. </a:t>
            </a:r>
            <a:endParaRPr lang="en-GB" sz="2000" dirty="0">
              <a:latin typeface="Biome Light"/>
              <a:cs typeface="Calibri"/>
            </a:endParaRPr>
          </a:p>
          <a:p>
            <a:pPr marL="1257300" lvl="2" indent="-342900">
              <a:lnSpc>
                <a:spcPct val="90000"/>
              </a:lnSpc>
              <a:spcBef>
                <a:spcPts val="500"/>
              </a:spcBef>
              <a:buFont typeface="Arial"/>
              <a:buChar char="•"/>
            </a:pPr>
            <a:r>
              <a:rPr lang="en-US" sz="2000" dirty="0">
                <a:latin typeface="Biome Light"/>
                <a:cs typeface="Calibri"/>
              </a:rPr>
              <a:t>Task1-&gt; </a:t>
            </a:r>
          </a:p>
          <a:p>
            <a:pPr marL="1714500" lvl="3" indent="-342900">
              <a:lnSpc>
                <a:spcPct val="90000"/>
              </a:lnSpc>
              <a:spcBef>
                <a:spcPts val="500"/>
              </a:spcBef>
              <a:buFont typeface="Arial"/>
              <a:buChar char="•"/>
            </a:pPr>
            <a:r>
              <a:rPr lang="en-US" sz="2000" dirty="0">
                <a:latin typeface="Biome Light"/>
                <a:cs typeface="Calibri"/>
              </a:rPr>
              <a:t>File1: Containing items.py </a:t>
            </a:r>
            <a:endParaRPr lang="en-US" dirty="0">
              <a:cs typeface="Calibri" panose="020F0502020204030204"/>
            </a:endParaRPr>
          </a:p>
          <a:p>
            <a:pPr marL="1714500" lvl="3" indent="-342900">
              <a:lnSpc>
                <a:spcPct val="90000"/>
              </a:lnSpc>
              <a:spcBef>
                <a:spcPts val="500"/>
              </a:spcBef>
              <a:buFont typeface="Arial"/>
              <a:buChar char="•"/>
            </a:pPr>
            <a:r>
              <a:rPr lang="en-US" sz="2000" dirty="0">
                <a:latin typeface="Biome Light"/>
                <a:cs typeface="Calibri"/>
              </a:rPr>
              <a:t>File2: Containing the scrapy spider </a:t>
            </a:r>
          </a:p>
          <a:p>
            <a:pPr marL="1714500" lvl="3" indent="-342900">
              <a:lnSpc>
                <a:spcPct val="90000"/>
              </a:lnSpc>
              <a:spcBef>
                <a:spcPts val="500"/>
              </a:spcBef>
              <a:buFont typeface="Arial"/>
              <a:buChar char="•"/>
            </a:pPr>
            <a:r>
              <a:rPr lang="en-US" sz="2000" dirty="0">
                <a:latin typeface="Biome Light"/>
                <a:cs typeface="Calibri"/>
              </a:rPr>
              <a:t>File3: CSV output from task 1. </a:t>
            </a:r>
          </a:p>
          <a:p>
            <a:pPr marL="1257300" lvl="2" indent="-342900">
              <a:lnSpc>
                <a:spcPct val="90000"/>
              </a:lnSpc>
              <a:spcBef>
                <a:spcPts val="500"/>
              </a:spcBef>
              <a:buFont typeface="Arial"/>
              <a:buChar char="•"/>
            </a:pPr>
            <a:r>
              <a:rPr lang="en-US" sz="2000" dirty="0">
                <a:latin typeface="Biome Light"/>
                <a:cs typeface="Calibri"/>
              </a:rPr>
              <a:t>Task2 -&gt; </a:t>
            </a:r>
          </a:p>
          <a:p>
            <a:pPr marL="1714500" lvl="3" indent="-342900">
              <a:lnSpc>
                <a:spcPct val="90000"/>
              </a:lnSpc>
              <a:spcBef>
                <a:spcPts val="500"/>
              </a:spcBef>
              <a:buFont typeface="Arial"/>
              <a:buChar char="•"/>
            </a:pPr>
            <a:r>
              <a:rPr lang="en-US" sz="2000" dirty="0">
                <a:latin typeface="Biome Light"/>
                <a:cs typeface="Calibri"/>
              </a:rPr>
              <a:t>File4: Containing selenium program.</a:t>
            </a:r>
          </a:p>
          <a:p>
            <a:pPr marL="1257300" lvl="2" indent="-342900">
              <a:lnSpc>
                <a:spcPct val="90000"/>
              </a:lnSpc>
              <a:spcBef>
                <a:spcPts val="500"/>
              </a:spcBef>
              <a:buFont typeface="Arial"/>
              <a:buChar char="•"/>
            </a:pPr>
            <a:endParaRPr lang="en-US" sz="2000" dirty="0">
              <a:latin typeface="Biome Light"/>
              <a:cs typeface="Calibri"/>
            </a:endParaRPr>
          </a:p>
          <a:p>
            <a:pPr marL="1257300" lvl="2" indent="-342900">
              <a:lnSpc>
                <a:spcPct val="90000"/>
              </a:lnSpc>
              <a:spcBef>
                <a:spcPts val="500"/>
              </a:spcBef>
              <a:buFont typeface="Arial"/>
              <a:buChar char="•"/>
            </a:pPr>
            <a:r>
              <a:rPr lang="en-GB" sz="2000" dirty="0">
                <a:latin typeface="Biome Light"/>
                <a:cs typeface="Calibri"/>
              </a:rPr>
              <a:t>It is very important that your program should not have any syntax error at the time of submission. </a:t>
            </a:r>
          </a:p>
        </p:txBody>
      </p:sp>
      <p:sp>
        <p:nvSpPr>
          <p:cNvPr id="3" name="TextBox 2">
            <a:extLst>
              <a:ext uri="{FF2B5EF4-FFF2-40B4-BE49-F238E27FC236}">
                <a16:creationId xmlns:a16="http://schemas.microsoft.com/office/drawing/2014/main" id="{90F086C4-2467-4E69-B16D-71E6BEB73F05}"/>
              </a:ext>
            </a:extLst>
          </p:cNvPr>
          <p:cNvSpPr txBox="1"/>
          <p:nvPr/>
        </p:nvSpPr>
        <p:spPr>
          <a:xfrm>
            <a:off x="0" y="0"/>
            <a:ext cx="12191999" cy="382584"/>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latin typeface="Biome Light"/>
                <a:ea typeface="+mn-lt"/>
                <a:cs typeface="Biome Light"/>
              </a:rPr>
              <a:t>How to hand over the assignment?</a:t>
            </a:r>
            <a:endParaRPr lang="en-US" dirty="0"/>
          </a:p>
        </p:txBody>
      </p:sp>
      <p:sp>
        <p:nvSpPr>
          <p:cNvPr id="5" name="TextBox 4">
            <a:extLst>
              <a:ext uri="{FF2B5EF4-FFF2-40B4-BE49-F238E27FC236}">
                <a16:creationId xmlns:a16="http://schemas.microsoft.com/office/drawing/2014/main" id="{2D00F2F5-136F-4A6B-895A-A02335F4A8F2}"/>
              </a:ext>
            </a:extLst>
          </p:cNvPr>
          <p:cNvSpPr txBox="1"/>
          <p:nvPr/>
        </p:nvSpPr>
        <p:spPr>
          <a:xfrm>
            <a:off x="682638" y="5043947"/>
            <a:ext cx="9603355"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nSpc>
                <a:spcPct val="90000"/>
              </a:lnSpc>
              <a:spcBef>
                <a:spcPts val="500"/>
              </a:spcBef>
              <a:buFont typeface="Arial"/>
              <a:buChar char="•"/>
            </a:pPr>
            <a:r>
              <a:rPr lang="en-GB" dirty="0">
                <a:latin typeface="Biome Light"/>
                <a:ea typeface="+mn-lt"/>
                <a:cs typeface="+mn-lt"/>
              </a:rPr>
              <a:t>Note:: Do not delete the projects from your computer until your assignment is approved. Seminar leader will contact you if they need more information about your projects. For example, you may be asked to fix your program if the program is not behaving as it should – such as the output is different or the selenium program is not following the hashtags properly, etc. </a:t>
            </a:r>
            <a:endParaRPr lang="en-GB" dirty="0">
              <a:latin typeface="Biome Light"/>
              <a:ea typeface="+mn-lt"/>
              <a:cs typeface="Calibri"/>
            </a:endParaRPr>
          </a:p>
        </p:txBody>
      </p:sp>
    </p:spTree>
    <p:extLst>
      <p:ext uri="{BB962C8B-B14F-4D97-AF65-F5344CB8AC3E}">
        <p14:creationId xmlns:p14="http://schemas.microsoft.com/office/powerpoint/2010/main" val="13925866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Obligatory Assignment  03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3227</cp:revision>
  <dcterms:created xsi:type="dcterms:W3CDTF">2020-12-10T10:52:01Z</dcterms:created>
  <dcterms:modified xsi:type="dcterms:W3CDTF">2023-02-27T14:15:20Z</dcterms:modified>
</cp:coreProperties>
</file>