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5"/>
  </p:notesMasterIdLst>
  <p:sldIdLst>
    <p:sldId id="454" r:id="rId2"/>
    <p:sldId id="453" r:id="rId3"/>
    <p:sldId id="455" r:id="rId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5A624-DFAD-93B8-CF40-E59A048F82E7}" v="1129" dt="2021-01-13T22:23:26.905"/>
    <p1510:client id="{15B9DEE1-20FB-A759-1697-49D7122B21A2}" v="49" dt="2021-01-22T00:04:09.797"/>
    <p1510:client id="{1690144A-553E-BF54-A8D8-8D960B1C04D8}" v="4" dt="2021-01-22T13:33:38.772"/>
    <p1510:client id="{1C6E64F8-78F7-8502-11CD-4EEFE2C2E8BC}" v="22" dt="2020-12-10T18:02:26.696"/>
    <p1510:client id="{297F683B-750D-DAFC-5A68-2C369F695F99}" v="1" dt="2021-01-22T14:43:43.155"/>
    <p1510:client id="{2BF1D8E6-09FE-BD10-6CC7-4735DA69FF7B}" v="1376" dt="2021-01-15T22:15:33.029"/>
    <p1510:client id="{345858E9-231D-EAB3-2A05-30B66093A781}" v="4" dt="2021-03-12T10:35:30.604"/>
    <p1510:client id="{34606142-2204-23E5-A49E-6C09EA42522D}" v="1210" dt="2021-01-16T14:05:58.513"/>
    <p1510:client id="{3BB74D61-4664-63C1-587C-6A60168A8FC2}" v="981" dt="2021-02-25T16:34:17.256"/>
    <p1510:client id="{4480C366-644E-EBCC-15AA-308D8F5F35B9}" v="34" dt="2021-01-01T16:30:06.493"/>
    <p1510:client id="{449E7B17-934C-114C-2B0F-19A84395DA68}" v="1120" dt="2021-01-21T11:27:26.118"/>
    <p1510:client id="{47497A3D-A369-63C4-EF65-5DF878F449D6}" v="1453" dt="2020-12-23T14:07:52.913"/>
    <p1510:client id="{490EF67F-CD8B-46E2-0000-30A3E958EE87}" v="132" dt="2021-01-11T21:59:45.366"/>
    <p1510:client id="{50A4B12F-C728-3A47-1621-8894120FD904}" v="1417" dt="2021-01-13T16:16:12.525"/>
    <p1510:client id="{598F421A-2044-E096-1E74-2E0F06991FC3}" v="206" dt="2021-01-21T23:49:17.022"/>
    <p1510:client id="{5EF64C19-8AD5-F096-D9EE-3FC84972EF67}" v="1437" dt="2021-01-01T17:20:51.586"/>
    <p1510:client id="{61E1E879-30BC-CD9C-549D-3DC0A2C109C6}" v="4851" dt="2021-01-04T16:48:23.563"/>
    <p1510:client id="{66FDCB7F-7CC2-2373-E4EC-914CE8F2FF81}" v="149" dt="2021-01-15T14:15:49.419"/>
    <p1510:client id="{6B4537E7-3FC2-4052-B61F-87909A9E3B0A}" v="160" dt="2021-01-15T16:48:22.256"/>
    <p1510:client id="{6B5E7AD2-073B-CE98-D0AC-39CF7C18C7DF}" v="11" dt="2021-01-22T13:50:05.890"/>
    <p1510:client id="{6ED8D097-97EE-7887-4499-0AB1F1630BE4}" v="1094" dt="2021-01-06T13:59:37.827"/>
    <p1510:client id="{6F8DF3F9-06D8-2610-B21D-FB4E036293D9}" v="193" dt="2023-02-24T10:35:16.497"/>
    <p1510:client id="{75B78959-4275-D946-F9A4-95C67F94206A}" v="3207" dt="2021-01-01T16:25:17.822"/>
    <p1510:client id="{79F37A22-2F74-4D50-CD55-5589586A3A93}" v="108" dt="2021-01-14T19:23:07.506"/>
    <p1510:client id="{7EE0076C-CCEF-162D-B837-604A139B7AEA}" v="5" dt="2021-02-25T13:24:57.765"/>
    <p1510:client id="{84DE4EE4-1C57-336F-0C79-015D50C2F158}" v="1" dt="2021-03-08T14:48:55.397"/>
    <p1510:client id="{89B5AE9F-10D7-2000-78A7-BCA8E856601F}" v="928" dt="2021-02-25T12:53:21.037"/>
    <p1510:client id="{8D1F10A9-FF0B-3FDC-79C9-01934FE925BF}" v="12" dt="2021-01-13T16:17:29.619"/>
    <p1510:client id="{916A58BE-BCCB-A508-01A1-8BD6CFB63DB7}" v="51" dt="2021-02-25T16:24:09.189"/>
    <p1510:client id="{92916F79-BE13-4E6D-BDA6-4B7773F962B2}" v="2102" dt="2020-12-10T11:54:51.741"/>
    <p1510:client id="{94C4BB42-A34E-0FEC-95EA-81B7EBFFDF06}" v="5" dt="2022-03-11T07:55:09.094"/>
    <p1510:client id="{9FD8C3B3-758C-D927-45F2-635F17F8365B}" v="723" dt="2020-12-26T14:44:41.477"/>
    <p1510:client id="{A627ED4B-5609-6846-A89C-6576FE19DBC9}" v="19" dt="2021-01-18T11:04:06.503"/>
    <p1510:client id="{B016F8B3-F951-6A6B-2E77-EAE898AEE876}" v="1747" dt="2021-02-11T14:03:34.791"/>
    <p1510:client id="{C2A50A69-C346-887C-6EB5-D7283632FCCC}" v="15" dt="2021-01-17T20:18:41.366"/>
    <p1510:client id="{CE61EEDA-4372-1559-CBD6-B24BA558DAD2}" v="17" dt="2021-02-14T21:12:43.490"/>
    <p1510:client id="{D1B6AE9F-A0DC-2000-78A7-B9D58E426812}" v="230" dt="2021-02-25T13:04:27.250"/>
    <p1510:client id="{DB893AF1-D82C-2C12-D3CE-DFEB969C273C}" v="15" dt="2020-12-21T18:54:16.544"/>
    <p1510:client id="{E51CBF0B-8D5A-F7FB-9722-C7BDA07D197C}" v="338" dt="2021-01-15T12:08:43.426"/>
    <p1510:client id="{F47EB0E9-E2EB-F4CD-9DE1-7F921556843D}" v="770" dt="2021-02-08T17:13:37.268"/>
    <p1510:client id="{F49CF804-898F-F371-6B3F-DBA1834A9180}" v="253" dt="2020-12-25T21:05:37.190"/>
    <p1510:client id="{F8B26651-F28F-6F9D-22E2-70C67506DA43}" v="6" dt="2020-12-18T20:26:33.134"/>
    <p1510:client id="{FB0F39D4-1F06-4679-9B0A-2C7C7CDC12B2}" v="837" dt="2020-12-27T00:23:07.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7C243-9DF1-42D9-874A-5F952C408DBA}" type="datetimeFigureOut">
              <a:rPr lang="en-GB"/>
              <a:t>27/02/2023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2D6C2-7AE1-4206-8F8F-307045C5B211}" type="slidenum">
              <a:rPr lang="en-GB"/>
              <a:t>‹#›</a:t>
            </a:fld>
            <a:endParaRPr lang="en-GB"/>
          </a:p>
        </p:txBody>
      </p:sp>
    </p:spTree>
    <p:extLst>
      <p:ext uri="{BB962C8B-B14F-4D97-AF65-F5344CB8AC3E}">
        <p14:creationId xmlns:p14="http://schemas.microsoft.com/office/powerpoint/2010/main" val="24708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365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7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5771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3935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5514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948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726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0756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7755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702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632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37485676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ata.gdeltproject.org/gdeltv2/lastupdate.txt" TargetMode="External"/><Relationship Id="rId2" Type="http://schemas.openxmlformats.org/officeDocument/2006/relationships/hyperlink" Target="https://blog.gdeltproject.org/gdelt-2-0-our-global-world-in-realtime/" TargetMode="External"/><Relationship Id="rId1" Type="http://schemas.openxmlformats.org/officeDocument/2006/relationships/slideLayout" Target="../slideLayouts/slideLayout1.xml"/><Relationship Id="rId5" Type="http://schemas.openxmlformats.org/officeDocument/2006/relationships/hyperlink" Target="https://www.dbpedia-spotlight.org/api" TargetMode="External"/><Relationship Id="rId4" Type="http://schemas.openxmlformats.org/officeDocument/2006/relationships/hyperlink" Target="https://newspaper.readthedocs.io/en/lates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Calendar on table">
            <a:extLst>
              <a:ext uri="{FF2B5EF4-FFF2-40B4-BE49-F238E27FC236}">
                <a16:creationId xmlns:a16="http://schemas.microsoft.com/office/drawing/2014/main" id="{0B2ADAAD-B8D8-9F05-8BBB-0462E2600C27}"/>
              </a:ext>
            </a:extLst>
          </p:cNvPr>
          <p:cNvPicPr>
            <a:picLocks noChangeAspect="1"/>
          </p:cNvPicPr>
          <p:nvPr/>
        </p:nvPicPr>
        <p:blipFill rotWithShape="1">
          <a:blip r:embed="rId2"/>
          <a:srcRect r="23418" b="9098"/>
          <a:stretch/>
        </p:blipFill>
        <p:spPr>
          <a:xfrm>
            <a:off x="3523488" y="10"/>
            <a:ext cx="8668512" cy="6857990"/>
          </a:xfrm>
          <a:prstGeom prst="rect">
            <a:avLst/>
          </a:prstGeom>
        </p:spPr>
      </p:pic>
      <p:sp>
        <p:nvSpPr>
          <p:cNvPr id="41" name="Rectangle 4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61D1DC-D259-4033-9ABB-EDF6D9DF258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Obligatory Assignment </a:t>
            </a:r>
            <a:br>
              <a:rPr lang="en-US" sz="4800" dirty="0"/>
            </a:br>
            <a:r>
              <a:rPr lang="en-US" sz="4800" dirty="0"/>
              <a:t>04</a:t>
            </a:r>
          </a:p>
        </p:txBody>
      </p:sp>
      <p:sp>
        <p:nvSpPr>
          <p:cNvPr id="3" name="Content Placeholder 2">
            <a:extLst>
              <a:ext uri="{FF2B5EF4-FFF2-40B4-BE49-F238E27FC236}">
                <a16:creationId xmlns:a16="http://schemas.microsoft.com/office/drawing/2014/main" id="{AD8B9426-7EC3-4419-9DB4-EA1D0454EC0B}"/>
              </a:ext>
            </a:extLst>
          </p:cNvPr>
          <p:cNvSpPr>
            <a:spLocks noGrp="1"/>
          </p:cNvSpPr>
          <p:nvPr>
            <p:ph idx="1"/>
          </p:nvPr>
        </p:nvSpPr>
        <p:spPr>
          <a:xfrm>
            <a:off x="477980" y="4872922"/>
            <a:ext cx="4023359" cy="1208141"/>
          </a:xfrm>
        </p:spPr>
        <p:txBody>
          <a:bodyPr vert="horz" lIns="91440" tIns="45720" rIns="91440" bIns="45720" rtlCol="0" anchor="t">
            <a:normAutofit/>
          </a:bodyPr>
          <a:lstStyle/>
          <a:p>
            <a:pPr marL="0" indent="0">
              <a:buNone/>
            </a:pPr>
            <a:r>
              <a:rPr lang="en-US" sz="2000" dirty="0"/>
              <a:t>Due 27 March, 15.00 </a:t>
            </a:r>
          </a:p>
        </p:txBody>
      </p:sp>
      <p:sp>
        <p:nvSpPr>
          <p:cNvPr id="43" name="Rectangle 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577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6FE9D9-8FBC-4BF5-8326-90BACD53ABC0}"/>
              </a:ext>
            </a:extLst>
          </p:cNvPr>
          <p:cNvSpPr txBox="1"/>
          <p:nvPr/>
        </p:nvSpPr>
        <p:spPr>
          <a:xfrm>
            <a:off x="-2899" y="6336057"/>
            <a:ext cx="12197993" cy="523220"/>
          </a:xfrm>
          <a:prstGeom prst="rect">
            <a:avLst/>
          </a:prstGeom>
          <a:solidFill>
            <a:schemeClr val="accent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solidFill>
                  <a:schemeClr val="bg1"/>
                </a:solidFill>
                <a:latin typeface="Biome Light"/>
                <a:cs typeface="Biome Light"/>
              </a:rPr>
              <a:t>Obligatory Assignment 04. </a:t>
            </a:r>
            <a:endParaRPr lang="en-US" dirty="0">
              <a:solidFill>
                <a:schemeClr val="bg1"/>
              </a:solidFill>
            </a:endParaRPr>
          </a:p>
        </p:txBody>
      </p:sp>
      <p:sp>
        <p:nvSpPr>
          <p:cNvPr id="2" name="TextBox 1">
            <a:extLst>
              <a:ext uri="{FF2B5EF4-FFF2-40B4-BE49-F238E27FC236}">
                <a16:creationId xmlns:a16="http://schemas.microsoft.com/office/drawing/2014/main" id="{30812E62-661C-4BEF-9613-AED39D1429C9}"/>
              </a:ext>
            </a:extLst>
          </p:cNvPr>
          <p:cNvSpPr txBox="1"/>
          <p:nvPr/>
        </p:nvSpPr>
        <p:spPr>
          <a:xfrm>
            <a:off x="318053" y="137823"/>
            <a:ext cx="11264347"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latin typeface="Candara"/>
                <a:ea typeface="+mn-lt"/>
                <a:cs typeface="+mn-lt"/>
              </a:rPr>
              <a:t>Task description: </a:t>
            </a:r>
            <a:endParaRPr lang="en-US" sz="2000" b="1" dirty="0">
              <a:latin typeface="Candara"/>
            </a:endParaRPr>
          </a:p>
          <a:p>
            <a:br>
              <a:rPr lang="en-US" b="1" dirty="0">
                <a:latin typeface="Candara"/>
              </a:rPr>
            </a:br>
            <a:r>
              <a:rPr lang="en-US" b="1" dirty="0">
                <a:ea typeface="+mn-lt"/>
                <a:cs typeface="+mn-lt"/>
              </a:rPr>
              <a:t>GDELT 2.0 (</a:t>
            </a:r>
            <a:r>
              <a:rPr lang="en-US" b="1" dirty="0">
                <a:ea typeface="+mn-lt"/>
                <a:cs typeface="+mn-lt"/>
                <a:hlinkClick r:id="rId2"/>
              </a:rPr>
              <a:t>https://blog.gdeltproject.org/gdelt-2-0-our-global-world-in-realtime/</a:t>
            </a:r>
            <a:r>
              <a:rPr lang="en-US" b="1" dirty="0">
                <a:ea typeface="+mn-lt"/>
                <a:cs typeface="+mn-lt"/>
              </a:rPr>
              <a:t> ), also known as the Global Database of Events, Language, and Tone, is a big data platform that monitors news media worldwide. You can access to the latest news articles following the hyperlink '</a:t>
            </a:r>
            <a:r>
              <a:rPr lang="en-US" b="1" dirty="0">
                <a:ea typeface="+mn-lt"/>
                <a:cs typeface="+mn-lt"/>
                <a:hlinkClick r:id="rId3"/>
              </a:rPr>
              <a:t>Last 15 Minutes CSV Data File List – English</a:t>
            </a:r>
            <a:r>
              <a:rPr lang="en-US" b="1" dirty="0">
                <a:ea typeface="+mn-lt"/>
                <a:cs typeface="+mn-lt"/>
              </a:rPr>
              <a:t>.  </a:t>
            </a:r>
            <a:r>
              <a:rPr lang="en-US" b="1" i="1" dirty="0">
                <a:ea typeface="+mn-lt"/>
                <a:cs typeface="+mn-lt"/>
              </a:rPr>
              <a:t>(Updated every 15 minutes).' from </a:t>
            </a:r>
            <a:r>
              <a:rPr lang="en-US" b="1" i="1" dirty="0" err="1">
                <a:ea typeface="+mn-lt"/>
                <a:cs typeface="+mn-lt"/>
              </a:rPr>
              <a:t>GDelt</a:t>
            </a:r>
            <a:r>
              <a:rPr lang="en-US" b="1" i="1" dirty="0">
                <a:ea typeface="+mn-lt"/>
                <a:cs typeface="+mn-lt"/>
              </a:rPr>
              <a:t> website. The file contains a URL to a zip file that ends with '</a:t>
            </a:r>
            <a:r>
              <a:rPr lang="en-US" b="1" dirty="0">
                <a:ea typeface="+mn-lt"/>
                <a:cs typeface="+mn-lt"/>
              </a:rPr>
              <a:t>export.CSV.zip'. The zip file contains a csv file with multiple lines where each line contains a </a:t>
            </a:r>
            <a:r>
              <a:rPr lang="en-US" b="1" dirty="0" err="1">
                <a:ea typeface="+mn-lt"/>
                <a:cs typeface="+mn-lt"/>
              </a:rPr>
              <a:t>url</a:t>
            </a:r>
            <a:r>
              <a:rPr lang="en-US" b="1" dirty="0">
                <a:ea typeface="+mn-lt"/>
                <a:cs typeface="+mn-lt"/>
              </a:rPr>
              <a:t> to news articles (see last column of the csv file). The task of this assignment is to extract information following links to the news articles. You may investigate </a:t>
            </a:r>
            <a:r>
              <a:rPr lang="en-US" b="1" dirty="0">
                <a:latin typeface="Candara"/>
              </a:rPr>
              <a:t>a new python library called Newspaper3k (</a:t>
            </a:r>
            <a:r>
              <a:rPr lang="en-US" b="1" dirty="0">
                <a:ea typeface="+mn-lt"/>
                <a:cs typeface="+mn-lt"/>
                <a:hlinkClick r:id="rId4"/>
              </a:rPr>
              <a:t>https://newspaper.readthedocs.io/en/latest/</a:t>
            </a:r>
            <a:r>
              <a:rPr lang="en-US" b="1" dirty="0">
                <a:ea typeface="+mn-lt"/>
                <a:cs typeface="+mn-lt"/>
              </a:rPr>
              <a:t> </a:t>
            </a:r>
            <a:r>
              <a:rPr lang="en-US" b="1" dirty="0">
                <a:latin typeface="Candara"/>
              </a:rPr>
              <a:t>)</a:t>
            </a:r>
            <a:r>
              <a:rPr lang="en-US" b="1" dirty="0">
                <a:ea typeface="+mn-lt"/>
                <a:cs typeface="+mn-lt"/>
              </a:rPr>
              <a:t> for extracting &amp; curating the news articles. In this assignment you have to write a python program that takes a csv file (with links to news articles) as input and produces another csv file as output. Your program should make a summary of the news article and then extract named-entities from the article summary. The output file should consist of the following information (</a:t>
            </a:r>
            <a:r>
              <a:rPr lang="en-US" b="1" dirty="0" err="1">
                <a:ea typeface="+mn-lt"/>
                <a:cs typeface="+mn-lt"/>
              </a:rPr>
              <a:t>seperated</a:t>
            </a:r>
            <a:r>
              <a:rPr lang="en-US" b="1" dirty="0">
                <a:ea typeface="+mn-lt"/>
                <a:cs typeface="+mn-lt"/>
              </a:rPr>
              <a:t> by comma): </a:t>
            </a:r>
            <a:endParaRPr lang="en-US" b="1">
              <a:latin typeface="Calibri"/>
              <a:cs typeface="Calibri"/>
            </a:endParaRPr>
          </a:p>
          <a:p>
            <a:endParaRPr lang="en-US" b="1" i="1" dirty="0">
              <a:latin typeface="Candara"/>
              <a:ea typeface="+mn-lt"/>
              <a:cs typeface="+mn-lt"/>
            </a:endParaRPr>
          </a:p>
          <a:p>
            <a:pPr marL="285750" indent="-285750">
              <a:buFont typeface="Arial"/>
              <a:buChar char="•"/>
            </a:pPr>
            <a:r>
              <a:rPr lang="en-US" b="1" i="1" dirty="0">
                <a:latin typeface="Candara"/>
                <a:ea typeface="+mn-lt"/>
                <a:cs typeface="+mn-lt"/>
              </a:rPr>
              <a:t>Link to the source news article </a:t>
            </a:r>
            <a:endParaRPr lang="en-GB" b="1">
              <a:latin typeface="Candara"/>
            </a:endParaRPr>
          </a:p>
          <a:p>
            <a:pPr marL="285750" indent="-285750">
              <a:buFont typeface="Arial"/>
              <a:buChar char="•"/>
            </a:pPr>
            <a:r>
              <a:rPr lang="en-US" b="1" i="1" dirty="0">
                <a:latin typeface="Candara"/>
                <a:ea typeface="+mn-lt"/>
                <a:cs typeface="+mn-lt"/>
              </a:rPr>
              <a:t>Named entities  </a:t>
            </a:r>
            <a:endParaRPr lang="en-GB" b="1">
              <a:latin typeface="Candara"/>
            </a:endParaRPr>
          </a:p>
          <a:p>
            <a:endParaRPr lang="en-US" b="1" i="1" dirty="0">
              <a:latin typeface="Candara"/>
              <a:cs typeface="Calibri"/>
            </a:endParaRPr>
          </a:p>
          <a:p>
            <a:r>
              <a:rPr lang="en-US" b="1" i="1" dirty="0">
                <a:latin typeface="Candara"/>
                <a:cs typeface="Calibri"/>
              </a:rPr>
              <a:t>The source csv file may contain redundant news-article links, therefore, your program should keep tract of already visited news article pages. </a:t>
            </a:r>
          </a:p>
          <a:p>
            <a:r>
              <a:rPr lang="en-US" b="1" i="1" dirty="0">
                <a:latin typeface="Candara"/>
                <a:cs typeface="Calibri"/>
              </a:rPr>
              <a:t>For named entity recognition you may use spacy library or </a:t>
            </a:r>
            <a:r>
              <a:rPr lang="en-US" b="1" i="1" dirty="0" err="1">
                <a:latin typeface="Candara"/>
                <a:cs typeface="Calibri"/>
              </a:rPr>
              <a:t>DBPedia</a:t>
            </a:r>
            <a:r>
              <a:rPr lang="en-US" b="1" i="1" dirty="0">
                <a:latin typeface="Candara"/>
                <a:cs typeface="Calibri"/>
              </a:rPr>
              <a:t> Spotlight (</a:t>
            </a:r>
            <a:r>
              <a:rPr lang="en-US" b="1" dirty="0">
                <a:ea typeface="+mn-lt"/>
                <a:cs typeface="+mn-lt"/>
                <a:hlinkClick r:id="rId5"/>
              </a:rPr>
              <a:t>https://www.dbpedia-spotlight.org/api</a:t>
            </a:r>
            <a:r>
              <a:rPr lang="en-US" b="1" dirty="0">
                <a:ea typeface="+mn-lt"/>
                <a:cs typeface="+mn-lt"/>
              </a:rPr>
              <a:t> </a:t>
            </a:r>
            <a:r>
              <a:rPr lang="en-US" b="1" i="1" dirty="0">
                <a:latin typeface="Candara"/>
                <a:cs typeface="Calibri"/>
              </a:rPr>
              <a:t>).</a:t>
            </a:r>
            <a:endParaRPr lang="en-US"/>
          </a:p>
        </p:txBody>
      </p:sp>
    </p:spTree>
    <p:extLst>
      <p:ext uri="{BB962C8B-B14F-4D97-AF65-F5344CB8AC3E}">
        <p14:creationId xmlns:p14="http://schemas.microsoft.com/office/powerpoint/2010/main" val="619368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B29C821-F94E-4E08-B141-F2A4035BE310}"/>
              </a:ext>
            </a:extLst>
          </p:cNvPr>
          <p:cNvSpPr txBox="1"/>
          <p:nvPr/>
        </p:nvSpPr>
        <p:spPr>
          <a:xfrm>
            <a:off x="285073" y="641488"/>
            <a:ext cx="11220120" cy="26930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800100" lvl="1" indent="-342900">
              <a:lnSpc>
                <a:spcPct val="90000"/>
              </a:lnSpc>
              <a:spcBef>
                <a:spcPts val="500"/>
              </a:spcBef>
              <a:buFont typeface="Arial"/>
              <a:buChar char="•"/>
            </a:pPr>
            <a:r>
              <a:rPr lang="en-GB" sz="2000" dirty="0">
                <a:latin typeface="Biome Light"/>
                <a:ea typeface="+mn-lt"/>
                <a:cs typeface="Calibri"/>
              </a:rPr>
              <a:t>You have to submit 3 files that includes the following. </a:t>
            </a:r>
            <a:endParaRPr lang="en-GB" sz="2000" dirty="0">
              <a:latin typeface="Biome Light"/>
              <a:cs typeface="Calibri"/>
            </a:endParaRPr>
          </a:p>
          <a:p>
            <a:pPr marL="1257300" lvl="2" indent="-342900">
              <a:lnSpc>
                <a:spcPct val="90000"/>
              </a:lnSpc>
              <a:spcBef>
                <a:spcPts val="500"/>
              </a:spcBef>
              <a:buFont typeface="Arial"/>
              <a:buChar char="•"/>
            </a:pPr>
            <a:r>
              <a:rPr lang="en-US" sz="2000" dirty="0">
                <a:latin typeface="Biome Light"/>
                <a:cs typeface="Calibri"/>
              </a:rPr>
              <a:t>A python program that takes a csv file as input and produces an output csv file</a:t>
            </a:r>
          </a:p>
          <a:p>
            <a:pPr marL="1257300" lvl="2" indent="-342900">
              <a:lnSpc>
                <a:spcPct val="90000"/>
              </a:lnSpc>
              <a:spcBef>
                <a:spcPts val="500"/>
              </a:spcBef>
              <a:buFont typeface="Arial"/>
              <a:buChar char="•"/>
            </a:pPr>
            <a:r>
              <a:rPr lang="en-US" sz="2000" dirty="0">
                <a:latin typeface="Biome Light"/>
                <a:cs typeface="Calibri"/>
              </a:rPr>
              <a:t>A sample input csv file</a:t>
            </a:r>
          </a:p>
          <a:p>
            <a:pPr marL="1257300" lvl="2" indent="-342900">
              <a:lnSpc>
                <a:spcPct val="90000"/>
              </a:lnSpc>
              <a:spcBef>
                <a:spcPts val="500"/>
              </a:spcBef>
              <a:buFont typeface="Arial"/>
              <a:buChar char="•"/>
            </a:pPr>
            <a:r>
              <a:rPr lang="en-US" sz="2000" dirty="0">
                <a:latin typeface="Biome Light"/>
                <a:cs typeface="Calibri"/>
              </a:rPr>
              <a:t>An output file that has been produced by your program.</a:t>
            </a:r>
          </a:p>
          <a:p>
            <a:pPr marL="1257300" lvl="2" indent="-342900">
              <a:lnSpc>
                <a:spcPct val="90000"/>
              </a:lnSpc>
              <a:spcBef>
                <a:spcPts val="500"/>
              </a:spcBef>
              <a:buFont typeface="Arial"/>
              <a:buChar char="•"/>
            </a:pPr>
            <a:endParaRPr lang="en-GB" sz="2000" dirty="0">
              <a:latin typeface="Biome Light"/>
              <a:cs typeface="Calibri"/>
            </a:endParaRPr>
          </a:p>
          <a:p>
            <a:pPr marL="1257300" lvl="2" indent="-342900">
              <a:lnSpc>
                <a:spcPct val="90000"/>
              </a:lnSpc>
              <a:spcBef>
                <a:spcPts val="500"/>
              </a:spcBef>
              <a:buFont typeface="Arial"/>
              <a:buChar char="•"/>
            </a:pPr>
            <a:endParaRPr lang="en-GB" sz="2000" dirty="0">
              <a:latin typeface="Biome Light"/>
              <a:cs typeface="Calibri"/>
            </a:endParaRPr>
          </a:p>
          <a:p>
            <a:pPr lvl="2">
              <a:lnSpc>
                <a:spcPct val="90000"/>
              </a:lnSpc>
              <a:spcBef>
                <a:spcPts val="500"/>
              </a:spcBef>
            </a:pPr>
            <a:r>
              <a:rPr lang="en-GB" sz="2000" dirty="0">
                <a:latin typeface="Biome Light"/>
                <a:cs typeface="Calibri"/>
              </a:rPr>
              <a:t>It is very important that your program should not have any syntax error at the time of submission. </a:t>
            </a:r>
            <a:endParaRPr lang="en-GB">
              <a:cs typeface="Calibri"/>
            </a:endParaRPr>
          </a:p>
        </p:txBody>
      </p:sp>
      <p:sp>
        <p:nvSpPr>
          <p:cNvPr id="3" name="TextBox 2">
            <a:extLst>
              <a:ext uri="{FF2B5EF4-FFF2-40B4-BE49-F238E27FC236}">
                <a16:creationId xmlns:a16="http://schemas.microsoft.com/office/drawing/2014/main" id="{90F086C4-2467-4E69-B16D-71E6BEB73F05}"/>
              </a:ext>
            </a:extLst>
          </p:cNvPr>
          <p:cNvSpPr txBox="1"/>
          <p:nvPr/>
        </p:nvSpPr>
        <p:spPr>
          <a:xfrm>
            <a:off x="0" y="0"/>
            <a:ext cx="12191999" cy="382584"/>
          </a:xfrm>
          <a:prstGeom prst="rect">
            <a:avLst/>
          </a:prstGeom>
          <a:solidFill>
            <a:schemeClr val="tx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FFFFF"/>
                </a:solidFill>
                <a:latin typeface="Biome Light"/>
                <a:ea typeface="+mn-lt"/>
                <a:cs typeface="Biome Light"/>
              </a:rPr>
              <a:t>How to hand over the assignment?</a:t>
            </a:r>
            <a:endParaRPr lang="en-US" dirty="0"/>
          </a:p>
        </p:txBody>
      </p:sp>
      <p:sp>
        <p:nvSpPr>
          <p:cNvPr id="5" name="TextBox 4">
            <a:extLst>
              <a:ext uri="{FF2B5EF4-FFF2-40B4-BE49-F238E27FC236}">
                <a16:creationId xmlns:a16="http://schemas.microsoft.com/office/drawing/2014/main" id="{2D00F2F5-136F-4A6B-895A-A02335F4A8F2}"/>
              </a:ext>
            </a:extLst>
          </p:cNvPr>
          <p:cNvSpPr txBox="1"/>
          <p:nvPr/>
        </p:nvSpPr>
        <p:spPr>
          <a:xfrm>
            <a:off x="682638" y="5043947"/>
            <a:ext cx="9603355" cy="13388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lnSpc>
                <a:spcPct val="90000"/>
              </a:lnSpc>
              <a:spcBef>
                <a:spcPts val="500"/>
              </a:spcBef>
              <a:buFont typeface="Arial"/>
              <a:buChar char="•"/>
            </a:pPr>
            <a:r>
              <a:rPr lang="en-GB" dirty="0">
                <a:latin typeface="Biome Light"/>
                <a:ea typeface="+mn-lt"/>
                <a:cs typeface="+mn-lt"/>
              </a:rPr>
              <a:t>Note:: Do not delete the projects from your computer until your assignment is approved. Seminar leader will contact you if they need more information about your projects. For example, you may be asked to fix your program if the program is not behaving as it should – such as the output is different or the selenium program is not following the hashtags properly, etc. </a:t>
            </a:r>
            <a:endParaRPr lang="en-GB" dirty="0">
              <a:latin typeface="Biome Light"/>
              <a:ea typeface="+mn-lt"/>
              <a:cs typeface="Calibri"/>
            </a:endParaRPr>
          </a:p>
        </p:txBody>
      </p:sp>
    </p:spTree>
    <p:extLst>
      <p:ext uri="{BB962C8B-B14F-4D97-AF65-F5344CB8AC3E}">
        <p14:creationId xmlns:p14="http://schemas.microsoft.com/office/powerpoint/2010/main" val="17473573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Obligatory Assignment  04</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3303</cp:revision>
  <dcterms:created xsi:type="dcterms:W3CDTF">2020-12-10T10:52:01Z</dcterms:created>
  <dcterms:modified xsi:type="dcterms:W3CDTF">2023-02-27T14:15:35Z</dcterms:modified>
</cp:coreProperties>
</file>