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9"/>
  </p:notesMasterIdLst>
  <p:sldIdLst>
    <p:sldId id="447" r:id="rId2"/>
    <p:sldId id="458" r:id="rId3"/>
    <p:sldId id="457" r:id="rId4"/>
    <p:sldId id="456" r:id="rId5"/>
    <p:sldId id="455" r:id="rId6"/>
    <p:sldId id="460" r:id="rId7"/>
    <p:sldId id="459"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5A624-DFAD-93B8-CF40-E59A048F82E7}" v="1129" dt="2021-01-13T22:23:26.905"/>
    <p1510:client id="{15B9DEE1-20FB-A759-1697-49D7122B21A2}" v="49" dt="2021-01-22T00:04:09.797"/>
    <p1510:client id="{1690144A-553E-BF54-A8D8-8D960B1C04D8}" v="4" dt="2021-01-22T13:33:38.772"/>
    <p1510:client id="{1C6E64F8-78F7-8502-11CD-4EEFE2C2E8BC}" v="22" dt="2020-12-10T18:02:26.696"/>
    <p1510:client id="{28F6ABDA-E8E3-2725-18F5-6337BC23F253}" v="15" dt="2023-04-12T16:04:02.237"/>
    <p1510:client id="{297F683B-750D-DAFC-5A68-2C369F695F99}" v="1" dt="2021-01-22T14:43:43.155"/>
    <p1510:client id="{2BF1D8E6-09FE-BD10-6CC7-4735DA69FF7B}" v="1376" dt="2021-01-15T22:15:33.029"/>
    <p1510:client id="{34606142-2204-23E5-A49E-6C09EA42522D}" v="1210" dt="2021-01-16T14:05:58.513"/>
    <p1510:client id="{4480C366-644E-EBCC-15AA-308D8F5F35B9}" v="34" dt="2021-01-01T16:30:06.493"/>
    <p1510:client id="{449E7B17-934C-114C-2B0F-19A84395DA68}" v="1120" dt="2021-01-21T11:27:26.118"/>
    <p1510:client id="{47497A3D-A369-63C4-EF65-5DF878F449D6}" v="1453" dt="2020-12-23T14:07:52.913"/>
    <p1510:client id="{490EF67F-CD8B-46E2-0000-30A3E958EE87}" v="132" dt="2021-01-11T21:59:45.366"/>
    <p1510:client id="{4F909609-00DA-9B7E-FDEE-BA2650449428}" v="35" dt="2022-03-29T16:46:06.645"/>
    <p1510:client id="{50A4B12F-C728-3A47-1621-8894120FD904}" v="1417" dt="2021-01-13T16:16:12.525"/>
    <p1510:client id="{598F421A-2044-E096-1E74-2E0F06991FC3}" v="206" dt="2021-01-21T23:49:17.022"/>
    <p1510:client id="{5EF64C19-8AD5-F096-D9EE-3FC84972EF67}" v="1437" dt="2021-01-01T17:20:51.586"/>
    <p1510:client id="{61E1E879-30BC-CD9C-549D-3DC0A2C109C6}" v="4851" dt="2021-01-04T16:48:23.563"/>
    <p1510:client id="{66FDCB7F-7CC2-2373-E4EC-914CE8F2FF81}" v="149" dt="2021-01-15T14:15:49.419"/>
    <p1510:client id="{6B4537E7-3FC2-4052-B61F-87909A9E3B0A}" v="160" dt="2021-01-15T16:48:22.256"/>
    <p1510:client id="{6B5E7AD2-073B-CE98-D0AC-39CF7C18C7DF}" v="11" dt="2021-01-22T13:50:05.890"/>
    <p1510:client id="{6ED8D097-97EE-7887-4499-0AB1F1630BE4}" v="1094" dt="2021-01-06T13:59:37.827"/>
    <p1510:client id="{75B78959-4275-D946-F9A4-95C67F94206A}" v="3207" dt="2021-01-01T16:25:17.822"/>
    <p1510:client id="{79F37A22-2F74-4D50-CD55-5589586A3A93}" v="108" dt="2021-01-14T19:23:07.506"/>
    <p1510:client id="{7EE0076C-CCEF-162D-B837-604A139B7AEA}" v="5" dt="2021-02-25T13:24:57.765"/>
    <p1510:client id="{89B5AE9F-10D7-2000-78A7-BCA8E856601F}" v="928" dt="2021-02-25T12:53:21.037"/>
    <p1510:client id="{8D1F10A9-FF0B-3FDC-79C9-01934FE925BF}" v="12" dt="2021-01-13T16:17:29.619"/>
    <p1510:client id="{916A58BE-BCCB-A508-01A1-8BD6CFB63DB7}" v="51" dt="2021-02-25T16:24:09.189"/>
    <p1510:client id="{92916F79-BE13-4E6D-BDA6-4B7773F962B2}" v="2102" dt="2020-12-10T11:54:51.741"/>
    <p1510:client id="{9FD8C3B3-758C-D927-45F2-635F17F8365B}" v="723" dt="2020-12-26T14:44:41.477"/>
    <p1510:client id="{A627ED4B-5609-6846-A89C-6576FE19DBC9}" v="19" dt="2021-01-18T11:04:06.503"/>
    <p1510:client id="{B016F8B3-F951-6A6B-2E77-EAE898AEE876}" v="1747" dt="2021-02-11T14:03:34.791"/>
    <p1510:client id="{C2A50A69-C346-887C-6EB5-D7283632FCCC}" v="15" dt="2021-01-17T20:18:41.366"/>
    <p1510:client id="{C93585F2-7DED-4F14-EFD1-77D395231B48}" v="34" dt="2021-03-22T15:13:57.602"/>
    <p1510:client id="{CE61EEDA-4372-1559-CBD6-B24BA558DAD2}" v="17" dt="2021-02-14T21:12:43.490"/>
    <p1510:client id="{D1B6AE9F-A0DC-2000-78A7-B9D58E426812}" v="230" dt="2021-02-25T13:04:27.250"/>
    <p1510:client id="{DB893AF1-D82C-2C12-D3CE-DFEB969C273C}" v="15" dt="2020-12-21T18:54:16.544"/>
    <p1510:client id="{E51CBF0B-8D5A-F7FB-9722-C7BDA07D197C}" v="338" dt="2021-01-15T12:08:43.426"/>
    <p1510:client id="{F47EB0E9-E2EB-F4CD-9DE1-7F921556843D}" v="770" dt="2021-02-08T17:13:37.268"/>
    <p1510:client id="{F49CF804-898F-F371-6B3F-DBA1834A9180}" v="253" dt="2020-12-25T21:05:37.190"/>
    <p1510:client id="{F8B26651-F28F-6F9D-22E2-70C67506DA43}" v="6" dt="2020-12-18T20:26:33.134"/>
    <p1510:client id="{FB0F39D4-1F06-4679-9B0A-2C7C7CDC12B2}" v="837" dt="2020-12-27T00:23:07.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7C243-9DF1-42D9-874A-5F952C408DBA}" type="datetimeFigureOut">
              <a:rPr lang="en-GB"/>
              <a:t>12/04/2023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2D6C2-7AE1-4206-8F8F-307045C5B211}" type="slidenum">
              <a:rPr lang="en-GB"/>
              <a:t>‹#›</a:t>
            </a:fld>
            <a:endParaRPr lang="en-GB"/>
          </a:p>
        </p:txBody>
      </p:sp>
    </p:spTree>
    <p:extLst>
      <p:ext uri="{BB962C8B-B14F-4D97-AF65-F5344CB8AC3E}">
        <p14:creationId xmlns:p14="http://schemas.microsoft.com/office/powerpoint/2010/main" val="2470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65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77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9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14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9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7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5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0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63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748567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8">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0" name="Group 19">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8" name="Freeform: Shape 27">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2" name="Group 2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21">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6" name="Freeform: Shape 25">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3" name="Group 22">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4" name="Freeform: Shape 23">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E061D1DC-D259-4033-9ABB-EDF6D9DF2582}"/>
              </a:ext>
            </a:extLst>
          </p:cNvPr>
          <p:cNvSpPr>
            <a:spLocks noGrp="1"/>
          </p:cNvSpPr>
          <p:nvPr>
            <p:ph type="title"/>
          </p:nvPr>
        </p:nvSpPr>
        <p:spPr>
          <a:xfrm>
            <a:off x="205651" y="2462936"/>
            <a:ext cx="3778333" cy="3213277"/>
          </a:xfrm>
        </p:spPr>
        <p:txBody>
          <a:bodyPr vert="horz" lIns="91440" tIns="45720" rIns="91440" bIns="45720" rtlCol="0" anchor="t">
            <a:normAutofit/>
          </a:bodyPr>
          <a:lstStyle/>
          <a:p>
            <a:r>
              <a:rPr lang="en-US" sz="4000" kern="1200" dirty="0">
                <a:solidFill>
                  <a:schemeClr val="bg1"/>
                </a:solidFill>
                <a:latin typeface="+mj-lt"/>
                <a:ea typeface="+mj-ea"/>
                <a:cs typeface="+mj-cs"/>
              </a:rPr>
              <a:t>Obligatory Assignment </a:t>
            </a:r>
            <a:br>
              <a:rPr lang="en-US" sz="4000" dirty="0">
                <a:solidFill>
                  <a:schemeClr val="bg1"/>
                </a:solidFill>
              </a:rPr>
            </a:br>
            <a:r>
              <a:rPr lang="en-US" sz="4000" dirty="0">
                <a:solidFill>
                  <a:schemeClr val="bg1"/>
                </a:solidFill>
              </a:rPr>
              <a:t>05</a:t>
            </a:r>
            <a:endParaRPr lang="en-US" sz="40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AD8B9426-7EC3-4419-9DB4-EA1D0454EC0B}"/>
              </a:ext>
            </a:extLst>
          </p:cNvPr>
          <p:cNvSpPr>
            <a:spLocks noGrp="1"/>
          </p:cNvSpPr>
          <p:nvPr>
            <p:ph idx="1"/>
          </p:nvPr>
        </p:nvSpPr>
        <p:spPr>
          <a:xfrm>
            <a:off x="5232401" y="2934860"/>
            <a:ext cx="6140449" cy="2739367"/>
          </a:xfrm>
        </p:spPr>
        <p:txBody>
          <a:bodyPr vert="horz" lIns="91440" tIns="45720" rIns="91440" bIns="45720" rtlCol="0" anchor="t">
            <a:normAutofit/>
          </a:bodyPr>
          <a:lstStyle/>
          <a:p>
            <a:pPr marL="0" indent="0">
              <a:buNone/>
            </a:pPr>
            <a:r>
              <a:rPr lang="en-US" sz="2400" kern="1200" dirty="0">
                <a:solidFill>
                  <a:schemeClr val="bg1">
                    <a:alpha val="80000"/>
                  </a:schemeClr>
                </a:solidFill>
                <a:latin typeface="+mn-lt"/>
                <a:ea typeface="+mn-ea"/>
                <a:cs typeface="+mn-cs"/>
              </a:rPr>
              <a:t>Due </a:t>
            </a:r>
            <a:r>
              <a:rPr lang="en-US" sz="2400" dirty="0">
                <a:solidFill>
                  <a:schemeClr val="bg1">
                    <a:alpha val="80000"/>
                  </a:schemeClr>
                </a:solidFill>
              </a:rPr>
              <a:t>02 May</a:t>
            </a:r>
            <a:r>
              <a:rPr lang="en-US" sz="2400" kern="1200" dirty="0">
                <a:solidFill>
                  <a:schemeClr val="bg1">
                    <a:alpha val="80000"/>
                  </a:schemeClr>
                </a:solidFill>
                <a:latin typeface="+mn-lt"/>
                <a:ea typeface="+mn-ea"/>
                <a:cs typeface="+mn-cs"/>
              </a:rPr>
              <a:t>, </a:t>
            </a:r>
            <a:r>
              <a:rPr lang="en-US" sz="2400" dirty="0">
                <a:solidFill>
                  <a:schemeClr val="bg1">
                    <a:alpha val="80000"/>
                  </a:schemeClr>
                </a:solidFill>
              </a:rPr>
              <a:t>15.00</a:t>
            </a:r>
            <a:r>
              <a:rPr lang="en-US" sz="2400" kern="1200" dirty="0">
                <a:solidFill>
                  <a:schemeClr val="bg1">
                    <a:alpha val="80000"/>
                  </a:schemeClr>
                </a:solidFill>
                <a:latin typeface="+mn-lt"/>
                <a:ea typeface="+mn-ea"/>
                <a:cs typeface="+mn-cs"/>
              </a:rPr>
              <a:t> </a:t>
            </a:r>
          </a:p>
        </p:txBody>
      </p:sp>
    </p:spTree>
    <p:extLst>
      <p:ext uri="{BB962C8B-B14F-4D97-AF65-F5344CB8AC3E}">
        <p14:creationId xmlns:p14="http://schemas.microsoft.com/office/powerpoint/2010/main" val="416440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69598"/>
            <a:ext cx="11264347"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ndara"/>
                <a:cs typeface="Calibri"/>
              </a:rPr>
              <a:t>Task 1: In this assignment you will work with NetworkX library. The details are given below: </a:t>
            </a:r>
          </a:p>
          <a:p>
            <a:endParaRPr lang="en-US" sz="2000" dirty="0">
              <a:latin typeface="Candara"/>
              <a:cs typeface="Calibri"/>
            </a:endParaRPr>
          </a:p>
          <a:p>
            <a:r>
              <a:rPr lang="en-US" sz="2000">
                <a:latin typeface="Candara"/>
                <a:ea typeface="+mn-lt"/>
                <a:cs typeface="+mn-lt"/>
              </a:rPr>
              <a:t>You have to load a graph representing Zachary's Karate club using the following code: </a:t>
            </a:r>
            <a:endParaRPr lang="en-US" sz="2000" dirty="0">
              <a:latin typeface="Candara"/>
              <a:ea typeface="+mn-lt"/>
              <a:cs typeface="+mn-lt"/>
            </a:endParaRPr>
          </a:p>
          <a:p>
            <a:r>
              <a:rPr lang="en-US" sz="2000" b="1" i="1">
                <a:latin typeface="Candara"/>
                <a:ea typeface="+mn-lt"/>
                <a:cs typeface="+mn-lt"/>
              </a:rPr>
              <a:t>G = nx.karate_club_graph()</a:t>
            </a:r>
          </a:p>
          <a:p>
            <a:r>
              <a:rPr lang="en-US" sz="2000" dirty="0">
                <a:latin typeface="Candara"/>
                <a:cs typeface="Calibri"/>
              </a:rPr>
              <a:t>This graph contains nodes representing member of the club and includes attributes named 'club' which </a:t>
            </a:r>
            <a:r>
              <a:rPr lang="en-US" sz="2000">
                <a:latin typeface="Candara"/>
                <a:cs typeface="Calibri"/>
              </a:rPr>
              <a:t>represents which group the members belong after the seperation of the club. You will find either Mr. Hi, or Officer... it indicates two different groups. </a:t>
            </a:r>
          </a:p>
          <a:p>
            <a:endParaRPr lang="en-US" sz="2000" dirty="0">
              <a:latin typeface="Candara"/>
              <a:ea typeface="+mn-lt"/>
              <a:cs typeface="+mn-lt"/>
            </a:endParaRPr>
          </a:p>
          <a:p>
            <a:r>
              <a:rPr lang="en-US" sz="2000" i="1">
                <a:latin typeface="Candara"/>
                <a:ea typeface="+mn-lt"/>
                <a:cs typeface="+mn-lt"/>
              </a:rPr>
              <a:t># Task 1.1: Print out the list of nodes and edges with attributes.</a:t>
            </a:r>
            <a:endParaRPr lang="en-US" sz="2000" i="1" dirty="0">
              <a:latin typeface="Candara"/>
              <a:ea typeface="+mn-lt"/>
              <a:cs typeface="+mn-lt"/>
            </a:endParaRPr>
          </a:p>
          <a:p>
            <a:endParaRPr lang="en-US" sz="2000" i="1" dirty="0">
              <a:latin typeface="Candara"/>
              <a:cs typeface="Calibri"/>
            </a:endParaRPr>
          </a:p>
          <a:p>
            <a:r>
              <a:rPr lang="en-US" sz="2000" i="1" dirty="0">
                <a:latin typeface="Candara"/>
                <a:ea typeface="+mn-lt"/>
                <a:cs typeface="+mn-lt"/>
              </a:rPr>
              <a:t># Task 1.2: You have to</a:t>
            </a:r>
            <a:r>
              <a:rPr lang="en-US" sz="2000" i="1">
                <a:latin typeface="Candara"/>
                <a:ea typeface="+mn-lt"/>
                <a:cs typeface="+mn-lt"/>
              </a:rPr>
              <a:t> provide a visualization of the Karate club where the color of nodes will represent the two groups after the seperation. </a:t>
            </a:r>
            <a:endParaRPr lang="en-US" sz="2000" i="1" dirty="0">
              <a:latin typeface="Candara"/>
              <a:ea typeface="+mn-lt"/>
              <a:cs typeface="+mn-lt"/>
            </a:endParaRPr>
          </a:p>
          <a:p>
            <a:endParaRPr lang="en-US" sz="2000" i="1" dirty="0">
              <a:latin typeface="Candara"/>
              <a:cs typeface="Calibri"/>
            </a:endParaRPr>
          </a:p>
          <a:p>
            <a:r>
              <a:rPr lang="en-US" sz="2000" i="1">
                <a:latin typeface="Candara"/>
                <a:ea typeface="+mn-lt"/>
                <a:cs typeface="+mn-lt"/>
              </a:rPr>
              <a:t># Task 1.3:  Using nx.dijkstra_path() find out the shortest path from node 24 to 16.  Print the list of nodes. </a:t>
            </a:r>
            <a:endParaRPr lang="en-US" sz="2000" i="1" dirty="0">
              <a:latin typeface="Candara"/>
              <a:ea typeface="+mn-lt"/>
              <a:cs typeface="+mn-lt"/>
            </a:endParaRPr>
          </a:p>
          <a:p>
            <a:endParaRPr lang="en-US" sz="2000" i="1" dirty="0">
              <a:latin typeface="Candara"/>
              <a:cs typeface="Calibri"/>
            </a:endParaRPr>
          </a:p>
          <a:p>
            <a:r>
              <a:rPr lang="en-US" sz="2000" i="1" dirty="0">
                <a:latin typeface="Candara"/>
                <a:ea typeface="+mn-lt"/>
                <a:cs typeface="+mn-lt"/>
              </a:rPr>
              <a:t># Task 1.4: You have to provide a visualization of the Karate club and modify the color of the nodes by highlighting the </a:t>
            </a:r>
            <a:r>
              <a:rPr lang="en-US" sz="2000" i="1">
                <a:latin typeface="Candara"/>
                <a:ea typeface="+mn-lt"/>
                <a:cs typeface="+mn-lt"/>
              </a:rPr>
              <a:t>selected nodes from the above list. Use red color to indicate the selection of the nodes. </a:t>
            </a:r>
            <a:endParaRPr lang="en-US" sz="2000" i="1" dirty="0">
              <a:latin typeface="Candara"/>
              <a:ea typeface="+mn-lt"/>
              <a:cs typeface="+mn-lt"/>
            </a:endParaRPr>
          </a:p>
          <a:p>
            <a:endParaRPr lang="en-US" sz="2000" i="1" dirty="0">
              <a:latin typeface="Candara"/>
              <a:cs typeface="Calibri"/>
            </a:endParaRPr>
          </a:p>
          <a:p>
            <a:r>
              <a:rPr lang="en-US" sz="2000" b="1" i="1">
                <a:latin typeface="Candara"/>
                <a:cs typeface="Calibri"/>
              </a:rPr>
              <a:t>[Tips: A jupyter notebook is available (sna.ipynb) that you can use as a starting point]</a:t>
            </a:r>
          </a:p>
        </p:txBody>
      </p:sp>
    </p:spTree>
    <p:extLst>
      <p:ext uri="{BB962C8B-B14F-4D97-AF65-F5344CB8AC3E}">
        <p14:creationId xmlns:p14="http://schemas.microsoft.com/office/powerpoint/2010/main" val="193156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252049"/>
            <a:ext cx="1126434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ndara"/>
                <a:cs typeface="Calibri"/>
              </a:rPr>
              <a:t>Task 1: The output of your program should be something similar to the following: </a:t>
            </a:r>
          </a:p>
          <a:p>
            <a:endParaRPr lang="en-US" sz="2000" dirty="0">
              <a:latin typeface="Candara"/>
              <a:cs typeface="Calibri"/>
            </a:endParaRPr>
          </a:p>
          <a:p>
            <a:r>
              <a:rPr lang="en-US" sz="2000">
                <a:latin typeface="Candara"/>
                <a:ea typeface="+mn-lt"/>
                <a:cs typeface="+mn-lt"/>
              </a:rPr>
              <a:t># Task 1.1: Expected output is similar to the following...</a:t>
            </a:r>
          </a:p>
          <a:p>
            <a:endParaRPr lang="en-US" sz="2000" dirty="0">
              <a:latin typeface="Candara"/>
              <a:cs typeface="Calibri"/>
            </a:endParaRPr>
          </a:p>
          <a:p>
            <a:r>
              <a:rPr lang="en-US" sz="2000" dirty="0">
                <a:ea typeface="+mn-lt"/>
                <a:cs typeface="+mn-lt"/>
              </a:rPr>
              <a:t>[(0, {'club': 'Mr. Hi'}), (1, {'club': 'Mr. Hi'}), (2, {'club': 'Mr. Hi'}), (3, {'club': 'Mr. Hi'}), (4, {'club': 'Mr. Hi'}), (5, {'club': 'Mr. Hi'}), (6, {'club': 'Mr. Hi'}), (7, {'club': 'Mr. Hi'}), (8, {'club': 'Mr. Hi'}), …......)]
[(0, 1, {}), (0, 2, {}), (0, 3, {}), (0, 4, {}), (0, 5, {}), (0, 6, {}), (0, 7, {}), (0, 8, {}), (0, 10, {}), (0, 11, {}), (0, 12, {}), (0, 13, {}), (0, 17, {}), (0, 19, {}), (0, 21, {}), (0, 31, {}), (1, 2, {}), (1, 3, {}), (1, 7, {}), (1, 13, {}), (1, 17, {}), (1, 19, {}), </a:t>
            </a:r>
            <a:r>
              <a:rPr lang="en-US" sz="2000">
                <a:ea typeface="+mn-lt"/>
                <a:cs typeface="+mn-lt"/>
              </a:rPr>
              <a:t>(1, 21, {}), (1, 30, {}), (2, 3, {}), (2, 7, {}), (2, 8, {}), (2, 9, {}), (2, 13, {}), (2, 27, {}), (2, 28, {}), …......]</a:t>
            </a:r>
            <a:endParaRPr lang="en-US"/>
          </a:p>
        </p:txBody>
      </p:sp>
    </p:spTree>
    <p:extLst>
      <p:ext uri="{BB962C8B-B14F-4D97-AF65-F5344CB8AC3E}">
        <p14:creationId xmlns:p14="http://schemas.microsoft.com/office/powerpoint/2010/main" val="125428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252049"/>
            <a:ext cx="112643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ndara"/>
                <a:cs typeface="Calibri"/>
              </a:rPr>
              <a:t>Task 1: The output of your program should be something similar to the following: </a:t>
            </a:r>
          </a:p>
          <a:p>
            <a:endParaRPr lang="en-US" sz="2000" dirty="0">
              <a:latin typeface="Candara"/>
              <a:cs typeface="Calibri"/>
            </a:endParaRPr>
          </a:p>
          <a:p>
            <a:r>
              <a:rPr lang="en-US" sz="2000">
                <a:latin typeface="Candara"/>
                <a:ea typeface="+mn-lt"/>
                <a:cs typeface="+mn-lt"/>
              </a:rPr>
              <a:t># Task 1.2: Expected output: </a:t>
            </a:r>
            <a:endParaRPr lang="en-US"/>
          </a:p>
        </p:txBody>
      </p:sp>
      <p:pic>
        <p:nvPicPr>
          <p:cNvPr id="3" name="Picture 3" descr="A picture containing sky, various, different&#10;&#10;Description automatically generated">
            <a:extLst>
              <a:ext uri="{FF2B5EF4-FFF2-40B4-BE49-F238E27FC236}">
                <a16:creationId xmlns:a16="http://schemas.microsoft.com/office/drawing/2014/main" id="{ECB8E576-8F2D-4C7C-BB70-DB41840A9F9C}"/>
              </a:ext>
            </a:extLst>
          </p:cNvPr>
          <p:cNvPicPr>
            <a:picLocks noChangeAspect="1"/>
          </p:cNvPicPr>
          <p:nvPr/>
        </p:nvPicPr>
        <p:blipFill>
          <a:blip r:embed="rId2"/>
          <a:stretch>
            <a:fillRect/>
          </a:stretch>
        </p:blipFill>
        <p:spPr>
          <a:xfrm>
            <a:off x="2031507" y="1427086"/>
            <a:ext cx="7256014" cy="4839809"/>
          </a:xfrm>
          <a:prstGeom prst="rect">
            <a:avLst/>
          </a:prstGeom>
        </p:spPr>
      </p:pic>
    </p:spTree>
    <p:extLst>
      <p:ext uri="{BB962C8B-B14F-4D97-AF65-F5344CB8AC3E}">
        <p14:creationId xmlns:p14="http://schemas.microsoft.com/office/powerpoint/2010/main" val="6534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252049"/>
            <a:ext cx="1126434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ndara"/>
                <a:cs typeface="Calibri"/>
              </a:rPr>
              <a:t>Task 1: The output of your program should be something similar to the following: </a:t>
            </a:r>
          </a:p>
          <a:p>
            <a:endParaRPr lang="en-US" sz="2000" dirty="0">
              <a:latin typeface="Candara"/>
              <a:cs typeface="Calibri"/>
            </a:endParaRPr>
          </a:p>
          <a:p>
            <a:r>
              <a:rPr lang="en-US" sz="2000">
                <a:latin typeface="Candara"/>
                <a:ea typeface="+mn-lt"/>
                <a:cs typeface="+mn-lt"/>
              </a:rPr>
              <a:t># Task 1.3: Expected output </a:t>
            </a:r>
            <a:r>
              <a:rPr lang="en-US" sz="2000">
                <a:latin typeface="Candara"/>
                <a:cs typeface="Calibri"/>
              </a:rPr>
              <a:t>is a list of integer numbers. </a:t>
            </a:r>
            <a:endParaRPr lang="en-US">
              <a:latin typeface="Calibri" panose="020F0502020204030204"/>
              <a:cs typeface="Calibri"/>
            </a:endParaRPr>
          </a:p>
          <a:p>
            <a:endParaRPr lang="en-US" sz="2000" dirty="0">
              <a:latin typeface="Candara"/>
              <a:cs typeface="Calibri"/>
            </a:endParaRPr>
          </a:p>
          <a:p>
            <a:r>
              <a:rPr lang="en-US" sz="2000">
                <a:latin typeface="Candara"/>
                <a:cs typeface="Calibri"/>
              </a:rPr>
              <a:t># Task 1.4: Expected output is </a:t>
            </a:r>
            <a:r>
              <a:rPr lang="en-US" sz="2000">
                <a:latin typeface="Candara"/>
                <a:ea typeface="+mn-lt"/>
                <a:cs typeface="+mn-lt"/>
              </a:rPr>
              <a:t>s</a:t>
            </a:r>
            <a:r>
              <a:rPr lang="en-GB" sz="2000">
                <a:ea typeface="+mn-lt"/>
                <a:cs typeface="+mn-lt"/>
              </a:rPr>
              <a:t>imilar to this graph but the </a:t>
            </a:r>
            <a:r>
              <a:rPr lang="en-GB" sz="2000" b="1">
                <a:ea typeface="+mn-lt"/>
                <a:cs typeface="+mn-lt"/>
              </a:rPr>
              <a:t>selected nodes from Task 1.3</a:t>
            </a:r>
            <a:r>
              <a:rPr lang="en-GB" sz="2000">
                <a:ea typeface="+mn-lt"/>
                <a:cs typeface="+mn-lt"/>
              </a:rPr>
              <a:t>, need to </a:t>
            </a:r>
            <a:r>
              <a:rPr lang="en-GB" sz="2000" dirty="0">
                <a:ea typeface="+mn-lt"/>
                <a:cs typeface="+mn-lt"/>
              </a:rPr>
              <a:t>be highlighted with red color</a:t>
            </a:r>
            <a:endParaRPr lang="en-US" sz="2000" dirty="0">
              <a:ea typeface="+mn-lt"/>
              <a:cs typeface="+mn-lt"/>
            </a:endParaRPr>
          </a:p>
          <a:p>
            <a:endParaRPr lang="en-US" sz="2000" dirty="0">
              <a:latin typeface="Candara"/>
              <a:cs typeface="Calibri"/>
            </a:endParaRPr>
          </a:p>
        </p:txBody>
      </p:sp>
      <p:pic>
        <p:nvPicPr>
          <p:cNvPr id="7" name="Picture 3" descr="A picture containing sky, various, different&#10;&#10;Description automatically generated">
            <a:extLst>
              <a:ext uri="{FF2B5EF4-FFF2-40B4-BE49-F238E27FC236}">
                <a16:creationId xmlns:a16="http://schemas.microsoft.com/office/drawing/2014/main" id="{32662F87-5BE8-406A-9274-7089C1844D73}"/>
              </a:ext>
            </a:extLst>
          </p:cNvPr>
          <p:cNvPicPr>
            <a:picLocks noChangeAspect="1"/>
          </p:cNvPicPr>
          <p:nvPr/>
        </p:nvPicPr>
        <p:blipFill>
          <a:blip r:embed="rId2"/>
          <a:stretch>
            <a:fillRect/>
          </a:stretch>
        </p:blipFill>
        <p:spPr>
          <a:xfrm>
            <a:off x="3170807" y="2181687"/>
            <a:ext cx="6124112" cy="4085208"/>
          </a:xfrm>
          <a:prstGeom prst="rect">
            <a:avLst/>
          </a:prstGeom>
        </p:spPr>
      </p:pic>
      <p:sp>
        <p:nvSpPr>
          <p:cNvPr id="8" name="TextBox 7">
            <a:extLst>
              <a:ext uri="{FF2B5EF4-FFF2-40B4-BE49-F238E27FC236}">
                <a16:creationId xmlns:a16="http://schemas.microsoft.com/office/drawing/2014/main" id="{E8328BB5-D967-42C2-B2EE-A44CDD15B834}"/>
              </a:ext>
            </a:extLst>
          </p:cNvPr>
          <p:cNvSpPr txBox="1"/>
          <p:nvPr/>
        </p:nvSpPr>
        <p:spPr>
          <a:xfrm>
            <a:off x="7432089" y="199451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sp>
        <p:nvSpPr>
          <p:cNvPr id="10" name="Oval 9">
            <a:extLst>
              <a:ext uri="{FF2B5EF4-FFF2-40B4-BE49-F238E27FC236}">
                <a16:creationId xmlns:a16="http://schemas.microsoft.com/office/drawing/2014/main" id="{DF6D65DB-6A55-4FCA-B883-B22CEA0C2CBC}"/>
              </a:ext>
            </a:extLst>
          </p:cNvPr>
          <p:cNvSpPr/>
          <p:nvPr/>
        </p:nvSpPr>
        <p:spPr>
          <a:xfrm>
            <a:off x="8817190" y="5595334"/>
            <a:ext cx="473475" cy="26633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chemeClr val="tx1"/>
                </a:solidFill>
                <a:cs typeface="Calibri"/>
              </a:rPr>
              <a:t>16</a:t>
            </a:r>
          </a:p>
        </p:txBody>
      </p:sp>
      <p:sp>
        <p:nvSpPr>
          <p:cNvPr id="11" name="Oval 10">
            <a:extLst>
              <a:ext uri="{FF2B5EF4-FFF2-40B4-BE49-F238E27FC236}">
                <a16:creationId xmlns:a16="http://schemas.microsoft.com/office/drawing/2014/main" id="{D086A3FB-7E86-4D75-97A7-70567F7B8A68}"/>
              </a:ext>
            </a:extLst>
          </p:cNvPr>
          <p:cNvSpPr/>
          <p:nvPr/>
        </p:nvSpPr>
        <p:spPr>
          <a:xfrm>
            <a:off x="3719928" y="4833334"/>
            <a:ext cx="473475" cy="26633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solidFill>
                  <a:schemeClr val="tx1"/>
                </a:solidFill>
                <a:cs typeface="Calibri"/>
              </a:rPr>
              <a:t>24</a:t>
            </a:r>
          </a:p>
        </p:txBody>
      </p:sp>
    </p:spTree>
    <p:extLst>
      <p:ext uri="{BB962C8B-B14F-4D97-AF65-F5344CB8AC3E}">
        <p14:creationId xmlns:p14="http://schemas.microsoft.com/office/powerpoint/2010/main" val="158098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B2C5D0D8-D7C2-4DAC-B7D0-337FDD171E48}"/>
              </a:ext>
            </a:extLst>
          </p:cNvPr>
          <p:cNvPicPr>
            <a:picLocks noChangeAspect="1"/>
          </p:cNvPicPr>
          <p:nvPr/>
        </p:nvPicPr>
        <p:blipFill>
          <a:blip r:embed="rId2"/>
          <a:stretch>
            <a:fillRect/>
          </a:stretch>
        </p:blipFill>
        <p:spPr>
          <a:xfrm>
            <a:off x="7276730" y="46719"/>
            <a:ext cx="4918229" cy="6572211"/>
          </a:xfrm>
          <a:prstGeom prst="rect">
            <a:avLst/>
          </a:prstGeom>
        </p:spPr>
      </p:pic>
      <p:sp>
        <p:nvSpPr>
          <p:cNvPr id="2" name="TextBox 1">
            <a:extLst>
              <a:ext uri="{FF2B5EF4-FFF2-40B4-BE49-F238E27FC236}">
                <a16:creationId xmlns:a16="http://schemas.microsoft.com/office/drawing/2014/main" id="{30812E62-661C-4BEF-9613-AED39D1429C9}"/>
              </a:ext>
            </a:extLst>
          </p:cNvPr>
          <p:cNvSpPr txBox="1"/>
          <p:nvPr/>
        </p:nvSpPr>
        <p:spPr>
          <a:xfrm>
            <a:off x="-63" y="516"/>
            <a:ext cx="759491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ndara"/>
                <a:cs typeface="Calibri"/>
              </a:rPr>
              <a:t>Task 2: In this assignment you will work with Selenium and </a:t>
            </a:r>
            <a:r>
              <a:rPr lang="en-US" sz="2000" b="1" dirty="0" err="1">
                <a:latin typeface="Candara"/>
                <a:cs typeface="Calibri"/>
              </a:rPr>
              <a:t>NetworkX</a:t>
            </a:r>
            <a:r>
              <a:rPr lang="en-US" sz="2000" b="1" dirty="0">
                <a:latin typeface="Candara"/>
                <a:cs typeface="Calibri"/>
              </a:rPr>
              <a:t> library. The details are given below: </a:t>
            </a:r>
            <a:endParaRPr lang="en-US" sz="2000" dirty="0">
              <a:ea typeface="+mn-lt"/>
              <a:cs typeface="+mn-lt"/>
            </a:endParaRPr>
          </a:p>
          <a:p>
            <a:endParaRPr lang="en-US" dirty="0">
              <a:latin typeface="Candara"/>
              <a:cs typeface="Calibri"/>
            </a:endParaRPr>
          </a:p>
          <a:p>
            <a:r>
              <a:rPr lang="en-US" dirty="0">
                <a:latin typeface="Candara"/>
                <a:cs typeface="Calibri"/>
              </a:rPr>
              <a:t>Use selenium to follow hashtag links. </a:t>
            </a:r>
            <a:endParaRPr lang="en-US" sz="2800" dirty="0">
              <a:latin typeface="Candara"/>
              <a:cs typeface="Calibri"/>
            </a:endParaRPr>
          </a:p>
          <a:p>
            <a:r>
              <a:rPr lang="en-US" dirty="0">
                <a:latin typeface="Candara"/>
                <a:cs typeface="Calibri"/>
              </a:rPr>
              <a:t>Your task is to perform breadth first search in two steps. </a:t>
            </a:r>
          </a:p>
          <a:p>
            <a:pPr marL="342900" indent="-342900">
              <a:buFont typeface="Arial"/>
              <a:buChar char="•"/>
            </a:pPr>
            <a:r>
              <a:rPr lang="en-US" dirty="0">
                <a:latin typeface="Candara"/>
                <a:cs typeface="Calibri"/>
              </a:rPr>
              <a:t>In step1, you will perform crawling starting from a hashtag for example, #Oslo. </a:t>
            </a:r>
          </a:p>
          <a:p>
            <a:pPr marL="342900" indent="-342900">
              <a:buFont typeface="Arial"/>
              <a:buChar char="•"/>
            </a:pPr>
            <a:r>
              <a:rPr lang="en-US" dirty="0">
                <a:latin typeface="Candara"/>
                <a:cs typeface="Calibri"/>
              </a:rPr>
              <a:t>In step 2, you will perform crawling starting from a hashtag for example, #Bergen. </a:t>
            </a:r>
            <a:endParaRPr lang="en-US">
              <a:latin typeface="Candara"/>
              <a:cs typeface="Calibri"/>
            </a:endParaRPr>
          </a:p>
          <a:p>
            <a:r>
              <a:rPr lang="en-US" dirty="0">
                <a:latin typeface="Candara"/>
                <a:cs typeface="Calibri"/>
              </a:rPr>
              <a:t>While crawling hashtags, you will keep track of already visited hashtags. Your program should not visit a hashtag twice. </a:t>
            </a:r>
            <a:endParaRPr lang="en-US">
              <a:latin typeface="Candara"/>
              <a:cs typeface="Calibri"/>
            </a:endParaRPr>
          </a:p>
          <a:p>
            <a:r>
              <a:rPr lang="en-US" dirty="0">
                <a:latin typeface="Candara"/>
                <a:cs typeface="Calibri"/>
              </a:rPr>
              <a:t>Follow minimum 20 hashtags in both steps. </a:t>
            </a:r>
          </a:p>
          <a:p>
            <a:r>
              <a:rPr lang="en-US" dirty="0">
                <a:latin typeface="Candara"/>
                <a:cs typeface="Calibri"/>
              </a:rPr>
              <a:t>While visiting hashtag pages, your program will add new connections in an undirected graph.  </a:t>
            </a:r>
          </a:p>
          <a:p>
            <a:r>
              <a:rPr lang="en-US" dirty="0">
                <a:latin typeface="Candara"/>
                <a:cs typeface="Calibri"/>
              </a:rPr>
              <a:t>Your program should include error handling. </a:t>
            </a:r>
          </a:p>
          <a:p>
            <a:r>
              <a:rPr lang="en-US" dirty="0">
                <a:latin typeface="Candara"/>
                <a:cs typeface="Calibri"/>
              </a:rPr>
              <a:t>Output the graph in </a:t>
            </a:r>
            <a:r>
              <a:rPr lang="en-US" dirty="0" err="1">
                <a:latin typeface="Candara"/>
                <a:cs typeface="Calibri"/>
              </a:rPr>
              <a:t>GraphML</a:t>
            </a:r>
            <a:r>
              <a:rPr lang="en-US" dirty="0">
                <a:latin typeface="Candara"/>
                <a:cs typeface="Calibri"/>
              </a:rPr>
              <a:t> format. </a:t>
            </a:r>
          </a:p>
          <a:p>
            <a:r>
              <a:rPr lang="en-US" dirty="0">
                <a:latin typeface="Candara"/>
                <a:cs typeface="Calibri"/>
              </a:rPr>
              <a:t>Import the graph in Gephi as undirected graph. </a:t>
            </a:r>
          </a:p>
          <a:p>
            <a:r>
              <a:rPr lang="en-US" dirty="0">
                <a:latin typeface="Candara"/>
                <a:cs typeface="Calibri"/>
              </a:rPr>
              <a:t>Change the size of the graph based on degree. </a:t>
            </a:r>
          </a:p>
          <a:p>
            <a:r>
              <a:rPr lang="en-US" dirty="0">
                <a:latin typeface="Candara"/>
                <a:cs typeface="Calibri"/>
              </a:rPr>
              <a:t>Change the color of the nodes based on modularity. </a:t>
            </a:r>
          </a:p>
          <a:p>
            <a:r>
              <a:rPr lang="en-US" dirty="0">
                <a:latin typeface="Candara"/>
                <a:cs typeface="Calibri"/>
              </a:rPr>
              <a:t>Fix the layout to make the graph better presentable. </a:t>
            </a:r>
          </a:p>
        </p:txBody>
      </p:sp>
    </p:spTree>
    <p:extLst>
      <p:ext uri="{BB962C8B-B14F-4D97-AF65-F5344CB8AC3E}">
        <p14:creationId xmlns:p14="http://schemas.microsoft.com/office/powerpoint/2010/main" val="212145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9C821-F94E-4E08-B141-F2A4035BE310}"/>
              </a:ext>
            </a:extLst>
          </p:cNvPr>
          <p:cNvSpPr txBox="1"/>
          <p:nvPr/>
        </p:nvSpPr>
        <p:spPr>
          <a:xfrm>
            <a:off x="285073" y="641488"/>
            <a:ext cx="11220120" cy="3588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90000"/>
              </a:lnSpc>
              <a:spcBef>
                <a:spcPts val="500"/>
              </a:spcBef>
              <a:buFont typeface="Arial"/>
              <a:buChar char="•"/>
            </a:pPr>
            <a:r>
              <a:rPr lang="en-GB" sz="2000" dirty="0">
                <a:latin typeface="Candara"/>
                <a:ea typeface="+mn-lt"/>
                <a:cs typeface="Calibri"/>
              </a:rPr>
              <a:t>You have to submit 3 files that includes solution for tasks 1 and 2. </a:t>
            </a:r>
            <a:endParaRPr lang="en-GB" sz="2000" dirty="0">
              <a:latin typeface="Candara"/>
              <a:cs typeface="Calibri"/>
            </a:endParaRPr>
          </a:p>
          <a:p>
            <a:pPr marL="1257300" lvl="2" indent="-342900">
              <a:lnSpc>
                <a:spcPct val="90000"/>
              </a:lnSpc>
              <a:spcBef>
                <a:spcPts val="500"/>
              </a:spcBef>
              <a:buFont typeface="Arial"/>
              <a:buChar char="•"/>
            </a:pPr>
            <a:r>
              <a:rPr lang="en-US" sz="2000" dirty="0">
                <a:latin typeface="Candara"/>
                <a:cs typeface="Calibri"/>
              </a:rPr>
              <a:t>Task1-&gt; </a:t>
            </a:r>
          </a:p>
          <a:p>
            <a:pPr marL="1714500" lvl="3" indent="-342900">
              <a:lnSpc>
                <a:spcPct val="90000"/>
              </a:lnSpc>
              <a:spcBef>
                <a:spcPts val="500"/>
              </a:spcBef>
              <a:buFont typeface="Arial"/>
              <a:buChar char="•"/>
            </a:pPr>
            <a:r>
              <a:rPr lang="en-US" sz="2000" dirty="0">
                <a:latin typeface="Candara"/>
                <a:cs typeface="Calibri"/>
              </a:rPr>
              <a:t>File1: Containing python program (You can deliver </a:t>
            </a:r>
            <a:r>
              <a:rPr lang="en-US" sz="2000" dirty="0" err="1">
                <a:latin typeface="Candara"/>
                <a:cs typeface="Calibri"/>
              </a:rPr>
              <a:t>jupyter</a:t>
            </a:r>
            <a:r>
              <a:rPr lang="en-US" sz="2000" dirty="0">
                <a:latin typeface="Candara"/>
                <a:cs typeface="Calibri"/>
              </a:rPr>
              <a:t> notebook file with</a:t>
            </a:r>
            <a:r>
              <a:rPr lang="en-US" sz="2000" dirty="0">
                <a:latin typeface="Candara"/>
                <a:ea typeface="+mn-lt"/>
                <a:cs typeface="+mn-lt"/>
              </a:rPr>
              <a:t> .</a:t>
            </a:r>
            <a:r>
              <a:rPr lang="en-US" sz="2000" dirty="0" err="1">
                <a:latin typeface="Candara"/>
                <a:ea typeface="+mn-lt"/>
                <a:cs typeface="+mn-lt"/>
              </a:rPr>
              <a:t>ipynb</a:t>
            </a:r>
            <a:r>
              <a:rPr lang="en-US" sz="2000" dirty="0">
                <a:latin typeface="Candara"/>
                <a:cs typeface="Calibri"/>
              </a:rPr>
              <a:t> </a:t>
            </a:r>
            <a:r>
              <a:rPr lang="en-US" sz="2000" dirty="0" err="1">
                <a:latin typeface="Candara"/>
                <a:cs typeface="Calibri"/>
              </a:rPr>
              <a:t>extention</a:t>
            </a:r>
            <a:r>
              <a:rPr lang="en-US" sz="2000" dirty="0">
                <a:latin typeface="Candara"/>
                <a:cs typeface="Calibri"/>
              </a:rPr>
              <a:t>) </a:t>
            </a:r>
            <a:endParaRPr lang="en-US">
              <a:latin typeface="Candara"/>
              <a:cs typeface="Calibri" panose="020F0502020204030204"/>
            </a:endParaRPr>
          </a:p>
          <a:p>
            <a:pPr marL="1257300" lvl="2" indent="-342900">
              <a:lnSpc>
                <a:spcPct val="90000"/>
              </a:lnSpc>
              <a:spcBef>
                <a:spcPts val="500"/>
              </a:spcBef>
              <a:buFont typeface="Arial"/>
              <a:buChar char="•"/>
            </a:pPr>
            <a:r>
              <a:rPr lang="en-US" sz="2000" dirty="0">
                <a:latin typeface="Candara"/>
                <a:cs typeface="Calibri"/>
              </a:rPr>
              <a:t>Task2 -&gt; </a:t>
            </a:r>
          </a:p>
          <a:p>
            <a:pPr marL="1714500" lvl="3" indent="-342900">
              <a:lnSpc>
                <a:spcPct val="90000"/>
              </a:lnSpc>
              <a:spcBef>
                <a:spcPts val="500"/>
              </a:spcBef>
              <a:buFont typeface="Arial"/>
              <a:buChar char="•"/>
            </a:pPr>
            <a:r>
              <a:rPr lang="en-US" sz="2000" dirty="0">
                <a:latin typeface="Candara"/>
                <a:cs typeface="Calibri"/>
              </a:rPr>
              <a:t>File2: Containing selenium program which includes the graph construction.</a:t>
            </a:r>
          </a:p>
          <a:p>
            <a:pPr marL="1714500" lvl="3" indent="-342900">
              <a:lnSpc>
                <a:spcPct val="90000"/>
              </a:lnSpc>
              <a:spcBef>
                <a:spcPts val="500"/>
              </a:spcBef>
              <a:buFont typeface="Arial"/>
              <a:buChar char="•"/>
            </a:pPr>
            <a:r>
              <a:rPr lang="en-US" sz="2000" dirty="0">
                <a:latin typeface="Candara"/>
                <a:cs typeface="Calibri"/>
              </a:rPr>
              <a:t>File3: A pdf file exported from Gephi. The pdf contains the output of your network visualization. </a:t>
            </a:r>
          </a:p>
          <a:p>
            <a:pPr marL="1257300" lvl="2" indent="-342900">
              <a:lnSpc>
                <a:spcPct val="90000"/>
              </a:lnSpc>
              <a:spcBef>
                <a:spcPts val="500"/>
              </a:spcBef>
              <a:buFont typeface="Arial"/>
              <a:buChar char="•"/>
            </a:pPr>
            <a:endParaRPr lang="en-US" sz="2000" dirty="0">
              <a:latin typeface="Candara"/>
              <a:cs typeface="Calibri"/>
            </a:endParaRPr>
          </a:p>
          <a:p>
            <a:pPr marL="1257300" lvl="2" indent="-342900">
              <a:lnSpc>
                <a:spcPct val="90000"/>
              </a:lnSpc>
              <a:spcBef>
                <a:spcPts val="500"/>
              </a:spcBef>
              <a:buFont typeface="Arial"/>
              <a:buChar char="•"/>
            </a:pPr>
            <a:r>
              <a:rPr lang="en-GB" sz="2000" dirty="0">
                <a:latin typeface="Candara"/>
                <a:cs typeface="Calibri"/>
              </a:rPr>
              <a:t>It is very important that your program should not have any syntax error at the time of submission. </a:t>
            </a:r>
          </a:p>
        </p:txBody>
      </p:sp>
      <p:sp>
        <p:nvSpPr>
          <p:cNvPr id="3" name="TextBox 2">
            <a:extLst>
              <a:ext uri="{FF2B5EF4-FFF2-40B4-BE49-F238E27FC236}">
                <a16:creationId xmlns:a16="http://schemas.microsoft.com/office/drawing/2014/main" id="{90F086C4-2467-4E69-B16D-71E6BEB73F05}"/>
              </a:ext>
            </a:extLst>
          </p:cNvPr>
          <p:cNvSpPr txBox="1"/>
          <p:nvPr/>
        </p:nvSpPr>
        <p:spPr>
          <a:xfrm>
            <a:off x="0" y="0"/>
            <a:ext cx="12191999" cy="38258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How to hand over the assignment?</a:t>
            </a:r>
            <a:endParaRPr lang="en-US" dirty="0"/>
          </a:p>
        </p:txBody>
      </p:sp>
      <p:sp>
        <p:nvSpPr>
          <p:cNvPr id="5" name="TextBox 4">
            <a:extLst>
              <a:ext uri="{FF2B5EF4-FFF2-40B4-BE49-F238E27FC236}">
                <a16:creationId xmlns:a16="http://schemas.microsoft.com/office/drawing/2014/main" id="{2D00F2F5-136F-4A6B-895A-A02335F4A8F2}"/>
              </a:ext>
            </a:extLst>
          </p:cNvPr>
          <p:cNvSpPr txBox="1"/>
          <p:nvPr/>
        </p:nvSpPr>
        <p:spPr>
          <a:xfrm>
            <a:off x="682638" y="5043947"/>
            <a:ext cx="9603355"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90000"/>
              </a:lnSpc>
              <a:spcBef>
                <a:spcPts val="500"/>
              </a:spcBef>
              <a:buFont typeface="Arial"/>
              <a:buChar char="•"/>
            </a:pPr>
            <a:r>
              <a:rPr lang="en-GB" dirty="0">
                <a:latin typeface="Biome Light"/>
                <a:ea typeface="+mn-lt"/>
                <a:cs typeface="+mn-lt"/>
              </a:rPr>
              <a:t>Note:: Do not delete the projects from your computer until your assignment is approved. Seminar leader will contact you if they need more information about your projects. For example, you may be asked to fix your program if the program is not behaving as it should – such as the output is different or the selenium program is not following the hashtags properly, etc. </a:t>
            </a:r>
            <a:endParaRPr lang="en-GB" dirty="0">
              <a:latin typeface="Biome Light"/>
              <a:ea typeface="+mn-lt"/>
              <a:cs typeface="Calibri"/>
            </a:endParaRPr>
          </a:p>
        </p:txBody>
      </p:sp>
    </p:spTree>
    <p:extLst>
      <p:ext uri="{BB962C8B-B14F-4D97-AF65-F5344CB8AC3E}">
        <p14:creationId xmlns:p14="http://schemas.microsoft.com/office/powerpoint/2010/main" val="2612596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Obligatory Assignment  05</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3242</cp:revision>
  <dcterms:created xsi:type="dcterms:W3CDTF">2020-12-10T10:52:01Z</dcterms:created>
  <dcterms:modified xsi:type="dcterms:W3CDTF">2023-04-12T16:04:07Z</dcterms:modified>
</cp:coreProperties>
</file>