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335E909-70BC-4D4D-9D3B-DBACE0D29B45}" type="slidenum">
              <a:t>&lt;#&gt;</a:t>
            </a:fld>
          </a:p>
        </p:txBody>
      </p:sp>
      <p:sp>
        <p:nvSpPr>
          <p:cNvPr id="4" name="PlaceHolder 3"/>
          <p:cNvSpPr>
            <a:spLocks noGrp="1"/>
          </p:cNvSpPr>
          <p:nvPr>
            <p:ph type="dt" idx="3"/>
          </p:nvPr>
        </p:nvSpPr>
        <p:spPr/>
        <p:txBody>
          <a:bodyPr/>
          <a:p>
            <a:r>
              <a:rPr lang="en-A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F30AD2-CA1B-4047-AA12-7FB05376FD05}"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071279A-9DB0-48E0-8B80-130FB6A400DF}" type="slidenum">
              <a:t>&lt;#&gt;</a:t>
            </a:fld>
          </a:p>
        </p:txBody>
      </p:sp>
      <p:sp>
        <p:nvSpPr>
          <p:cNvPr id="9" name="PlaceHolder 8"/>
          <p:cNvSpPr>
            <a:spLocks noGrp="1"/>
          </p:cNvSpPr>
          <p:nvPr>
            <p:ph type="dt" idx="3"/>
          </p:nvPr>
        </p:nvSpPr>
        <p:spPr/>
        <p:txBody>
          <a:bodyPr/>
          <a:p>
            <a:r>
              <a:rPr lang="en-A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0B57AF2-D94B-4299-83C7-515477375A97}" type="slidenum">
              <a:t>&lt;#&gt;</a:t>
            </a:fld>
          </a:p>
        </p:txBody>
      </p:sp>
      <p:sp>
        <p:nvSpPr>
          <p:cNvPr id="11" name="PlaceHolder 10"/>
          <p:cNvSpPr>
            <a:spLocks noGrp="1"/>
          </p:cNvSpPr>
          <p:nvPr>
            <p:ph type="dt" idx="3"/>
          </p:nvPr>
        </p:nvSpPr>
        <p:spPr/>
        <p:txBody>
          <a:bodyPr/>
          <a:p>
            <a:r>
              <a:rPr lang="en-A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82FDCFD-62E5-4C24-B653-E9B41604EC0E}" type="slidenum">
              <a:t>&lt;#&gt;</a:t>
            </a:fld>
          </a:p>
        </p:txBody>
      </p:sp>
      <p:sp>
        <p:nvSpPr>
          <p:cNvPr id="4" name="PlaceHolder 3"/>
          <p:cNvSpPr>
            <a:spLocks noGrp="1"/>
          </p:cNvSpPr>
          <p:nvPr>
            <p:ph type="dt" idx="6"/>
          </p:nvPr>
        </p:nvSpPr>
        <p:spPr/>
        <p:txBody>
          <a:bodyPr/>
          <a:p>
            <a:r>
              <a:rPr lang="en-A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82D385A-B76C-4BD3-899D-73DD20B8A306}"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B10AA63-4AA9-44B4-A210-9C3EFF6E912E}"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AFDB4AD-56C3-454D-B60C-78AB9DE06F81}"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DEEBF93-9E22-4BF2-8CAA-9C95A18FAAC9}"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B7E9737-8A5B-4AC6-9225-6E0145F8FA42}"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50D3FA1-1F98-4E33-9D4F-6B72D3E29E4C}"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D74E44C-36B1-4833-90D5-9197BDEE1A64}"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22D7CBE-1F9D-445D-B9F1-90FDD5EA74FE}"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64ED22-D6E7-406B-8ACD-D23D11992B15}"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40C13CA-2F20-4E68-8C8D-DE8AF50DD0B0}"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568E618-8CED-4045-B88A-A2D45806B441}" type="slidenum">
              <a:t>&lt;#&gt;</a:t>
            </a:fld>
          </a:p>
        </p:txBody>
      </p:sp>
      <p:sp>
        <p:nvSpPr>
          <p:cNvPr id="9" name="PlaceHolder 8"/>
          <p:cNvSpPr>
            <a:spLocks noGrp="1"/>
          </p:cNvSpPr>
          <p:nvPr>
            <p:ph type="dt" idx="6"/>
          </p:nvPr>
        </p:nvSpPr>
        <p:spPr/>
        <p:txBody>
          <a:bodyPr/>
          <a:p>
            <a:r>
              <a:rPr lang="en-A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CF8AD82-136C-4AEE-817F-B0E70874EC7A}" type="slidenum">
              <a:t>&lt;#&gt;</a:t>
            </a:fld>
          </a:p>
        </p:txBody>
      </p:sp>
      <p:sp>
        <p:nvSpPr>
          <p:cNvPr id="11" name="PlaceHolder 10"/>
          <p:cNvSpPr>
            <a:spLocks noGrp="1"/>
          </p:cNvSpPr>
          <p:nvPr>
            <p:ph type="dt" idx="6"/>
          </p:nvPr>
        </p:nvSpPr>
        <p:spPr/>
        <p:txBody>
          <a:bodyPr/>
          <a:p>
            <a:r>
              <a:rPr lang="en-A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8DE675A-7D29-4937-B83C-2BD4260BDC5B}"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8E40EC9-45F2-4ECA-8259-DA38E27E30D5}"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4F921C-99F4-4489-B9E6-53D973F47CB9}"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457229B-94D2-4A72-906D-4FD5A218CBE3}"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9CD1E64-3B4C-4756-B8EA-76D96F6E8470}"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AU"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0913C1-F814-4B7C-804E-C8601FFA4C9B}"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F9EAAA0-5042-4DF4-B276-106A0614B9F9}" type="slidenum">
              <a:t>&lt;#&gt;</a:t>
            </a:fld>
          </a:p>
        </p:txBody>
      </p:sp>
      <p:sp>
        <p:nvSpPr>
          <p:cNvPr id="8" name="PlaceHolder 7"/>
          <p:cNvSpPr>
            <a:spLocks noGrp="1"/>
          </p:cNvSpPr>
          <p:nvPr>
            <p:ph type="dt" idx="3"/>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AU" sz="1400" spc="-1" strike="noStrike">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966965D-9196-4FE1-9C1D-6855B6C74A7A}" type="slidenum">
              <a:rPr b="0" lang="en-US" sz="1200" spc="-1" strike="noStrike">
                <a:solidFill>
                  <a:srgbClr val="8b8b8b"/>
                </a:solidFill>
                <a:latin typeface="Calibri"/>
              </a:rPr>
              <a:t>&lt;number&gt;</a:t>
            </a:fld>
            <a:endParaRPr b="0" lang="en-AU" sz="1200" spc="-1" strike="noStrike">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en-AU" sz="1800" spc="-1" strike="noStrike">
                <a:latin typeface="Arial"/>
              </a:rPr>
              <a:t>Click to edit the title </a:t>
            </a:r>
            <a:r>
              <a:rPr b="0" lang="en-AU" sz="1800" spc="-1" strike="noStrike">
                <a:latin typeface="Arial"/>
              </a:rPr>
              <a:t>text format</a:t>
            </a:r>
            <a:endParaRPr b="0" lang="en-AU" sz="1800" spc="-1" strike="noStrike">
              <a:latin typeface="Arial"/>
            </a:endParaRPr>
          </a:p>
        </p:txBody>
      </p:sp>
      <p:sp>
        <p:nvSpPr>
          <p:cNvPr id="42" name="PlaceHolder 2"/>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AU" sz="1400" spc="-1" strike="noStrike">
              <a:latin typeface="Times New Roman"/>
            </a:endParaRPr>
          </a:p>
        </p:txBody>
      </p:sp>
      <p:sp>
        <p:nvSpPr>
          <p:cNvPr id="43" name="PlaceHolder 3"/>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6A76205B-5CC0-4919-B59D-19FF4639C734}" type="slidenum">
              <a:rPr b="0" lang="en-US" sz="1200" spc="-1" strike="noStrike">
                <a:solidFill>
                  <a:srgbClr val="8b8b8b"/>
                </a:solidFill>
                <a:latin typeface="Calibri"/>
              </a:rPr>
              <a:t>&lt;number&gt;</a:t>
            </a:fld>
            <a:endParaRPr b="0" lang="en-AU" sz="1200" spc="-1" strike="noStrike">
              <a:latin typeface="Times New Roman"/>
            </a:endParaRPr>
          </a:p>
        </p:txBody>
      </p:sp>
      <p:sp>
        <p:nvSpPr>
          <p:cNvPr id="44" name="PlaceHolder 4"/>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hyperlink" Target="http://www.pythonscraping.com/pages/warandpeace.html" TargetMode="External"/><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hyperlink" Target="http://www.pythonscraping.com/pages/page3.html" TargetMode="External"/><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hyperlink" Target="http://www.pythonscraping.com/pages/page3.html" TargetMode="External"/><Relationship Id="rId2" Type="http://schemas.openxmlformats.org/officeDocument/2006/relationships/hyperlink" Target="mailto://img[@src=%22../img/gifts/img1.jpg" TargetMode="External"/><Relationship Id="rId3" Type="http://schemas.openxmlformats.org/officeDocument/2006/relationships/hyperlink" Target="mailto://img[@src=%22../img/gifts/img1.jpg" TargetMode="External"/><Relationship Id="rId4" Type="http://schemas.openxmlformats.org/officeDocument/2006/relationships/image" Target="../media/image18.png"/><Relationship Id="rId5"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hyperlink" Target="https://www.howtogeek.com/235101/10-ways-to-open-the-command-prompt-in-windows-10/" TargetMode="External"/><Relationship Id="rId3" Type="http://schemas.openxmlformats.org/officeDocument/2006/relationships/hyperlink" Target="https://macpaw.com/how-to/use-terminal-on-mac" TargetMode="External"/><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Rectangle 38"/>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3" name="Picture 34" descr="Calendar on table"/>
          <p:cNvPicPr/>
          <p:nvPr/>
        </p:nvPicPr>
        <p:blipFill>
          <a:blip r:embed="rId1"/>
          <a:srcRect l="0" t="0" r="23419" b="9098"/>
          <a:stretch/>
        </p:blipFill>
        <p:spPr>
          <a:xfrm>
            <a:off x="3523320" y="0"/>
            <a:ext cx="8667720" cy="6857280"/>
          </a:xfrm>
          <a:prstGeom prst="rect">
            <a:avLst/>
          </a:prstGeom>
          <a:ln w="0">
            <a:noFill/>
          </a:ln>
        </p:spPr>
      </p:pic>
      <p:sp>
        <p:nvSpPr>
          <p:cNvPr id="84" name="Rectangle 40"/>
          <p:cNvSpPr/>
          <p:nvPr/>
        </p:nvSpPr>
        <p:spPr>
          <a:xfrm>
            <a:off x="0" y="0"/>
            <a:ext cx="9756000" cy="6857280"/>
          </a:xfrm>
          <a:prstGeom prst="rect">
            <a:avLst/>
          </a:prstGeom>
          <a:gradFill rotWithShape="0">
            <a:gsLst>
              <a:gs pos="42000">
                <a:srgbClr val="ffffff"/>
              </a:gs>
              <a:gs pos="100000">
                <a:srgbClr val="ffffff">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85" name="PlaceHolder 1"/>
          <p:cNvSpPr>
            <a:spLocks noGrp="1"/>
          </p:cNvSpPr>
          <p:nvPr>
            <p:ph type="title"/>
          </p:nvPr>
        </p:nvSpPr>
        <p:spPr>
          <a:xfrm>
            <a:off x="478080" y="1122480"/>
            <a:ext cx="4022640" cy="3203280"/>
          </a:xfrm>
          <a:prstGeom prst="rect">
            <a:avLst/>
          </a:prstGeom>
          <a:noFill/>
          <a:ln w="0">
            <a:noFill/>
          </a:ln>
        </p:spPr>
        <p:txBody>
          <a:bodyPr lIns="90000" rIns="90000" tIns="45000" bIns="45000" anchor="b">
            <a:normAutofit/>
          </a:bodyPr>
          <a:p>
            <a:pPr>
              <a:lnSpc>
                <a:spcPct val="90000"/>
              </a:lnSpc>
              <a:buNone/>
            </a:pPr>
            <a:r>
              <a:rPr b="0" lang="en-US" sz="4800" spc="-1" strike="noStrike">
                <a:solidFill>
                  <a:srgbClr val="000000"/>
                </a:solidFill>
                <a:latin typeface="Calibri Light"/>
              </a:rPr>
              <a:t>Obligatory Assignment </a:t>
            </a:r>
            <a:br>
              <a:rPr sz="4800"/>
            </a:br>
            <a:r>
              <a:rPr b="0" lang="en-US" sz="4800" spc="-1" strike="noStrike">
                <a:solidFill>
                  <a:srgbClr val="000000"/>
                </a:solidFill>
                <a:latin typeface="Calibri Light"/>
              </a:rPr>
              <a:t>01</a:t>
            </a:r>
            <a:endParaRPr b="0" lang="en-AU" sz="4800" spc="-1" strike="noStrike">
              <a:latin typeface="Arial"/>
            </a:endParaRPr>
          </a:p>
        </p:txBody>
      </p:sp>
      <p:sp>
        <p:nvSpPr>
          <p:cNvPr id="86" name="PlaceHolder 2"/>
          <p:cNvSpPr>
            <a:spLocks noGrp="1"/>
          </p:cNvSpPr>
          <p:nvPr>
            <p:ph/>
          </p:nvPr>
        </p:nvSpPr>
        <p:spPr>
          <a:xfrm>
            <a:off x="478080" y="4872960"/>
            <a:ext cx="4022640" cy="120744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000" spc="-1" strike="noStrike">
                <a:solidFill>
                  <a:srgbClr val="000000"/>
                </a:solidFill>
                <a:latin typeface="Calibri"/>
              </a:rPr>
              <a:t>Due 10 Feb, 15.00 </a:t>
            </a:r>
            <a:endParaRPr b="0" lang="en-AU" sz="2000" spc="-1" strike="noStrike">
              <a:latin typeface="Arial"/>
            </a:endParaRPr>
          </a:p>
        </p:txBody>
      </p:sp>
      <p:sp>
        <p:nvSpPr>
          <p:cNvPr id="87" name="Rectangle 42"/>
          <p:cNvSpPr/>
          <p:nvPr/>
        </p:nvSpPr>
        <p:spPr>
          <a:xfrm rot="5400000">
            <a:off x="760680" y="345960"/>
            <a:ext cx="145440" cy="703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8" name="Rectangle 44"/>
          <p:cNvSpPr/>
          <p:nvPr/>
        </p:nvSpPr>
        <p:spPr>
          <a:xfrm>
            <a:off x="480960" y="4546800"/>
            <a:ext cx="3976920" cy="17640"/>
          </a:xfrm>
          <a:prstGeom prst="rect">
            <a:avLst/>
          </a:prstGeom>
          <a:solidFill>
            <a:srgbClr val="d5d5d5"/>
          </a:solidFill>
          <a:ln w="3175">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txBox="1"/>
          <p:nvPr/>
        </p:nvSpPr>
        <p:spPr>
          <a:xfrm>
            <a:off x="181800" y="37080"/>
            <a:ext cx="193788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Site chosen: www.youtube.com</a:t>
            </a:r>
            <a:endParaRPr b="0" lang="en-AU" sz="1200" spc="-1" strike="noStrike">
              <a:latin typeface="Arial"/>
            </a:endParaRPr>
          </a:p>
        </p:txBody>
      </p:sp>
      <p:sp>
        <p:nvSpPr>
          <p:cNvPr id="123" name=""/>
          <p:cNvSpPr txBox="1"/>
          <p:nvPr/>
        </p:nvSpPr>
        <p:spPr>
          <a:xfrm>
            <a:off x="181800" y="212400"/>
            <a:ext cx="15192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a)</a:t>
            </a:r>
            <a:endParaRPr b="0" lang="en-AU" sz="1200" spc="-1" strike="noStrike">
              <a:latin typeface="Arial"/>
            </a:endParaRPr>
          </a:p>
        </p:txBody>
      </p:sp>
      <p:sp>
        <p:nvSpPr>
          <p:cNvPr id="124" name=""/>
          <p:cNvSpPr txBox="1"/>
          <p:nvPr/>
        </p:nvSpPr>
        <p:spPr>
          <a:xfrm>
            <a:off x="4111200" y="2841480"/>
            <a:ext cx="99576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pinging youtube</a:t>
            </a:r>
            <a:endParaRPr b="0" lang="en-AU" sz="1200" spc="-1" strike="noStrike">
              <a:latin typeface="Arial"/>
            </a:endParaRPr>
          </a:p>
        </p:txBody>
      </p:sp>
      <p:sp>
        <p:nvSpPr>
          <p:cNvPr id="125" name=""/>
          <p:cNvSpPr txBox="1"/>
          <p:nvPr/>
        </p:nvSpPr>
        <p:spPr>
          <a:xfrm>
            <a:off x="181800" y="6514200"/>
            <a:ext cx="321624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wireshark image of packets filtered by destination IP</a:t>
            </a:r>
            <a:endParaRPr b="0" lang="en-AU" sz="1200" spc="-1" strike="noStrike">
              <a:latin typeface="Arial"/>
            </a:endParaRPr>
          </a:p>
        </p:txBody>
      </p:sp>
      <p:sp>
        <p:nvSpPr>
          <p:cNvPr id="126" name=""/>
          <p:cNvSpPr txBox="1"/>
          <p:nvPr/>
        </p:nvSpPr>
        <p:spPr>
          <a:xfrm>
            <a:off x="181800" y="6864840"/>
            <a:ext cx="104148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b) 142.251.9.190</a:t>
            </a:r>
            <a:endParaRPr b="0" lang="en-AU" sz="1200" spc="-1" strike="noStrike">
              <a:latin typeface="Arial"/>
            </a:endParaRPr>
          </a:p>
        </p:txBody>
      </p:sp>
      <p:sp>
        <p:nvSpPr>
          <p:cNvPr id="127" name=""/>
          <p:cNvSpPr txBox="1"/>
          <p:nvPr/>
        </p:nvSpPr>
        <p:spPr>
          <a:xfrm>
            <a:off x="181800" y="7215120"/>
            <a:ext cx="599148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c) I have captured 3510 total packages as seen on the wireshark image. By filtering by destination </a:t>
            </a:r>
            <a:endParaRPr b="0" lang="en-AU" sz="1200" spc="-1" strike="noStrike">
              <a:latin typeface="Arial"/>
            </a:endParaRPr>
          </a:p>
        </p:txBody>
      </p:sp>
      <p:pic>
        <p:nvPicPr>
          <p:cNvPr id="128" name="" descr=""/>
          <p:cNvPicPr/>
          <p:nvPr/>
        </p:nvPicPr>
        <p:blipFill>
          <a:blip r:embed="rId1"/>
          <a:stretch/>
        </p:blipFill>
        <p:spPr>
          <a:xfrm>
            <a:off x="180360" y="412200"/>
            <a:ext cx="3928320" cy="2597400"/>
          </a:xfrm>
          <a:prstGeom prst="rect">
            <a:avLst/>
          </a:prstGeom>
          <a:ln w="0">
            <a:noFill/>
          </a:ln>
        </p:spPr>
      </p:pic>
      <p:pic>
        <p:nvPicPr>
          <p:cNvPr id="129" name="" descr=""/>
          <p:cNvPicPr/>
          <p:nvPr/>
        </p:nvPicPr>
        <p:blipFill>
          <a:blip r:embed="rId2"/>
          <a:stretch/>
        </p:blipFill>
        <p:spPr>
          <a:xfrm>
            <a:off x="180360" y="3064680"/>
            <a:ext cx="6119640" cy="3441960"/>
          </a:xfrm>
          <a:prstGeom prst="rect">
            <a:avLst/>
          </a:prstGeom>
          <a:ln w="0">
            <a:noFill/>
          </a:ln>
        </p:spPr>
      </p:pic>
      <p:sp>
        <p:nvSpPr>
          <p:cNvPr id="130" name=""/>
          <p:cNvSpPr txBox="1"/>
          <p:nvPr/>
        </p:nvSpPr>
        <p:spPr>
          <a:xfrm>
            <a:off x="181800" y="7390440"/>
            <a:ext cx="288396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IP I can find every ping I sent to 142.251.9.190</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txBox="1"/>
          <p:nvPr/>
        </p:nvSpPr>
        <p:spPr>
          <a:xfrm>
            <a:off x="1800" y="33120"/>
            <a:ext cx="604476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by copying and pasting into a spreadsheet I get the total number of packets captured from that IP: 1</a:t>
            </a:r>
            <a:endParaRPr b="0" lang="en-AU" sz="1200" spc="-1" strike="noStrike">
              <a:latin typeface="Arial"/>
            </a:endParaRPr>
          </a:p>
        </p:txBody>
      </p:sp>
      <p:sp>
        <p:nvSpPr>
          <p:cNvPr id="132" name=""/>
          <p:cNvSpPr txBox="1"/>
          <p:nvPr/>
        </p:nvSpPr>
        <p:spPr>
          <a:xfrm>
            <a:off x="1800" y="3704760"/>
            <a:ext cx="462312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my spreadsheet then tels me that from youtube I have captured: 188 packets</a:t>
            </a:r>
            <a:endParaRPr b="0" lang="en-AU" sz="1200" spc="-1" strike="noStrike">
              <a:latin typeface="Arial"/>
            </a:endParaRPr>
          </a:p>
        </p:txBody>
      </p:sp>
      <p:sp>
        <p:nvSpPr>
          <p:cNvPr id="133" name=""/>
          <p:cNvSpPr txBox="1"/>
          <p:nvPr/>
        </p:nvSpPr>
        <p:spPr>
          <a:xfrm>
            <a:off x="1800" y="4055400"/>
            <a:ext cx="386856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d) ICMP as seen in the protocol column of the wireshark image</a:t>
            </a:r>
            <a:endParaRPr b="0" lang="en-AU" sz="1200" spc="-1" strike="noStrike">
              <a:latin typeface="Arial"/>
            </a:endParaRPr>
          </a:p>
        </p:txBody>
      </p:sp>
      <p:pic>
        <p:nvPicPr>
          <p:cNvPr id="134" name="" descr=""/>
          <p:cNvPicPr/>
          <p:nvPr/>
        </p:nvPicPr>
        <p:blipFill>
          <a:blip r:embed="rId1"/>
          <a:stretch/>
        </p:blipFill>
        <p:spPr>
          <a:xfrm>
            <a:off x="360" y="4573800"/>
            <a:ext cx="6119640" cy="3346200"/>
          </a:xfrm>
          <a:prstGeom prst="rect">
            <a:avLst/>
          </a:prstGeom>
          <a:ln w="0">
            <a:noFill/>
          </a:ln>
        </p:spPr>
      </p:pic>
      <p:pic>
        <p:nvPicPr>
          <p:cNvPr id="135" name="" descr=""/>
          <p:cNvPicPr/>
          <p:nvPr/>
        </p:nvPicPr>
        <p:blipFill>
          <a:blip r:embed="rId2"/>
          <a:stretch/>
        </p:blipFill>
        <p:spPr>
          <a:xfrm>
            <a:off x="360" y="255240"/>
            <a:ext cx="6119640" cy="3441960"/>
          </a:xfrm>
          <a:prstGeom prst="rect">
            <a:avLst/>
          </a:prstGeom>
          <a:ln w="0">
            <a:noFill/>
          </a:ln>
        </p:spPr>
      </p:pic>
      <p:sp>
        <p:nvSpPr>
          <p:cNvPr id="136" name=""/>
          <p:cNvSpPr txBox="1"/>
          <p:nvPr/>
        </p:nvSpPr>
        <p:spPr>
          <a:xfrm>
            <a:off x="1800" y="4405680"/>
            <a:ext cx="427572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e) using TCP graph I calculated the round trip time for the youtube ip:</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txBox="1"/>
          <p:nvPr/>
        </p:nvSpPr>
        <p:spPr>
          <a:xfrm>
            <a:off x="721800" y="6510240"/>
            <a:ext cx="396756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is the total round trip time for youtube, but no ping was received.</a:t>
            </a:r>
            <a:endParaRPr b="0" lang="en-AU" sz="1200" spc="-1" strike="noStrike">
              <a:latin typeface="Arial"/>
            </a:endParaRPr>
          </a:p>
        </p:txBody>
      </p:sp>
      <p:pic>
        <p:nvPicPr>
          <p:cNvPr id="138" name="" descr=""/>
          <p:cNvPicPr/>
          <p:nvPr/>
        </p:nvPicPr>
        <p:blipFill>
          <a:blip r:embed="rId1"/>
          <a:stretch/>
        </p:blipFill>
        <p:spPr>
          <a:xfrm>
            <a:off x="818280" y="1908720"/>
            <a:ext cx="3580920" cy="4543200"/>
          </a:xfrm>
          <a:prstGeom prst="rect">
            <a:avLst/>
          </a:prstGeom>
          <a:ln w="0">
            <a:noFill/>
          </a:ln>
        </p:spPr>
      </p:pic>
      <p:sp>
        <p:nvSpPr>
          <p:cNvPr id="139" name=""/>
          <p:cNvSpPr txBox="1"/>
          <p:nvPr/>
        </p:nvSpPr>
        <p:spPr>
          <a:xfrm>
            <a:off x="721800" y="6860520"/>
            <a:ext cx="15192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f)</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txBox="1"/>
          <p:nvPr/>
        </p:nvSpPr>
        <p:spPr>
          <a:xfrm>
            <a:off x="541800" y="3449880"/>
            <a:ext cx="488520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by writing “tcp” into the display filter I get all packets sent with the tcp protocol</a:t>
            </a:r>
            <a:endParaRPr b="0" lang="en-AU" sz="1200" spc="-1" strike="noStrike">
              <a:latin typeface="Arial"/>
            </a:endParaRPr>
          </a:p>
        </p:txBody>
      </p:sp>
      <p:sp>
        <p:nvSpPr>
          <p:cNvPr id="141" name=""/>
          <p:cNvSpPr txBox="1"/>
          <p:nvPr/>
        </p:nvSpPr>
        <p:spPr>
          <a:xfrm>
            <a:off x="541800" y="3625200"/>
            <a:ext cx="421920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ass we can see in the packet details TLSv1.2 is a type to tcp protocol.</a:t>
            </a:r>
            <a:endParaRPr b="0" lang="en-AU" sz="1200" spc="-1" strike="noStrike">
              <a:latin typeface="Arial"/>
            </a:endParaRPr>
          </a:p>
        </p:txBody>
      </p:sp>
      <p:sp>
        <p:nvSpPr>
          <p:cNvPr id="142" name=""/>
          <p:cNvSpPr txBox="1"/>
          <p:nvPr/>
        </p:nvSpPr>
        <p:spPr>
          <a:xfrm>
            <a:off x="541800" y="3975840"/>
            <a:ext cx="371628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By using statistics &gt; IPV4 statistics &gt; IP protocol types I get:</a:t>
            </a:r>
            <a:endParaRPr b="0" lang="en-AU" sz="1200" spc="-1" strike="noStrike">
              <a:latin typeface="Arial"/>
            </a:endParaRPr>
          </a:p>
        </p:txBody>
      </p:sp>
      <p:pic>
        <p:nvPicPr>
          <p:cNvPr id="143" name="" descr=""/>
          <p:cNvPicPr/>
          <p:nvPr/>
        </p:nvPicPr>
        <p:blipFill>
          <a:blip r:embed="rId1"/>
          <a:stretch/>
        </p:blipFill>
        <p:spPr>
          <a:xfrm>
            <a:off x="540360" y="0"/>
            <a:ext cx="6119640" cy="3441960"/>
          </a:xfrm>
          <a:prstGeom prst="rect">
            <a:avLst/>
          </a:prstGeom>
          <a:ln w="0">
            <a:noFill/>
          </a:ln>
        </p:spPr>
      </p:pic>
      <p:pic>
        <p:nvPicPr>
          <p:cNvPr id="144" name="" descr=""/>
          <p:cNvPicPr/>
          <p:nvPr/>
        </p:nvPicPr>
        <p:blipFill>
          <a:blip r:embed="rId2"/>
          <a:stretch/>
        </p:blipFill>
        <p:spPr>
          <a:xfrm>
            <a:off x="540360" y="4143240"/>
            <a:ext cx="6119640" cy="3794400"/>
          </a:xfrm>
          <a:prstGeom prst="rect">
            <a:avLst/>
          </a:prstGeom>
          <a:ln w="0">
            <a:noFill/>
          </a:ln>
        </p:spPr>
      </p:pic>
      <p:sp>
        <p:nvSpPr>
          <p:cNvPr id="145" name=""/>
          <p:cNvSpPr txBox="1"/>
          <p:nvPr/>
        </p:nvSpPr>
        <p:spPr>
          <a:xfrm>
            <a:off x="541800" y="7945560"/>
            <a:ext cx="3455640" cy="169560"/>
          </a:xfrm>
          <a:prstGeom prst="rect">
            <a:avLst/>
          </a:prstGeom>
          <a:noFill/>
          <a:ln w="0">
            <a:noFill/>
          </a:ln>
        </p:spPr>
        <p:txBody>
          <a:bodyPr lIns="0" rIns="0" tIns="0" bIns="0" anchor="t">
            <a:noAutofit/>
          </a:bodyPr>
          <a:p>
            <a:r>
              <a:rPr b="0" lang="en-AU" sz="1200" spc="-1" strike="noStrike">
                <a:solidFill>
                  <a:srgbClr val="000000"/>
                </a:solidFill>
                <a:latin typeface="Times New Roman"/>
              </a:rPr>
              <a:t>telling me that of 3503 packets 1037 are of the type TCP</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Box 1"/>
          <p:cNvSpPr/>
          <p:nvPr/>
        </p:nvSpPr>
        <p:spPr>
          <a:xfrm>
            <a:off x="0" y="0"/>
            <a:ext cx="12184560" cy="363960"/>
          </a:xfrm>
          <a:prstGeom prst="rect">
            <a:avLst/>
          </a:prstGeom>
          <a:solidFill>
            <a:schemeClr val="tx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XPath Syntax to find nodes that have specific attribute</a:t>
            </a:r>
            <a:endParaRPr b="0" lang="en-AU" sz="1800" spc="-1" strike="noStrike">
              <a:latin typeface="Arial"/>
            </a:endParaRPr>
          </a:p>
        </p:txBody>
      </p:sp>
      <p:sp>
        <p:nvSpPr>
          <p:cNvPr id="147" name="TextBox 2"/>
          <p:cNvSpPr/>
          <p:nvPr/>
        </p:nvSpPr>
        <p:spPr>
          <a:xfrm>
            <a:off x="192240" y="708840"/>
            <a:ext cx="11581560" cy="39301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000000"/>
                </a:solidFill>
                <a:latin typeface="Calibri"/>
                <a:ea typeface="DejaVu Sans"/>
              </a:rPr>
              <a:t>Look into the following webpage: </a:t>
            </a:r>
            <a:endParaRPr b="0" lang="en-AU" sz="1800" spc="-1" strike="noStrike">
              <a:latin typeface="Arial"/>
            </a:endParaRPr>
          </a:p>
          <a:p>
            <a:pPr>
              <a:lnSpc>
                <a:spcPct val="100000"/>
              </a:lnSpc>
              <a:buNone/>
            </a:pPr>
            <a:r>
              <a:rPr b="0" lang="en-GB" sz="1800" spc="-1" strike="noStrike" u="sng">
                <a:solidFill>
                  <a:srgbClr val="0563c1"/>
                </a:solidFill>
                <a:uFillTx/>
                <a:latin typeface="Calibri"/>
                <a:ea typeface="Calibri"/>
                <a:hlinkClick r:id="rId1"/>
              </a:rPr>
              <a:t>http://www.pythonscraping.com/pages/warandpeace.html</a:t>
            </a:r>
            <a:r>
              <a:rPr b="0" lang="en-GB" sz="1800" spc="-1" strike="noStrike">
                <a:solidFill>
                  <a:srgbClr val="000000"/>
                </a:solidFill>
                <a:latin typeface="Calibri"/>
                <a:ea typeface="Calibri"/>
              </a:rPr>
              <a:t>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GB" sz="1800" spc="-1" strike="noStrike">
                <a:solidFill>
                  <a:srgbClr val="000000"/>
                </a:solidFill>
                <a:latin typeface="Calibri"/>
                <a:ea typeface="Calibri"/>
              </a:rPr>
              <a:t>On this page, the lines spoken by characters in the story are in read, whereas  the names of characters are in green. </a:t>
            </a:r>
            <a:endParaRPr b="0" lang="en-AU" sz="1800" spc="-1" strike="noStrike">
              <a:latin typeface="Arial"/>
            </a:endParaRPr>
          </a:p>
          <a:p>
            <a:pPr>
              <a:lnSpc>
                <a:spcPct val="100000"/>
              </a:lnSpc>
              <a:buNone/>
            </a:pPr>
            <a:r>
              <a:rPr b="0" lang="en-GB" sz="1800" spc="-1" strike="noStrike">
                <a:solidFill>
                  <a:srgbClr val="000000"/>
                </a:solidFill>
                <a:latin typeface="Calibri"/>
                <a:ea typeface="Calibri"/>
              </a:rPr>
              <a:t>You can see the span tags, which reference the appropriate CSS classes, in the following sample of the page's source code: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GB" sz="1800" spc="-1" strike="noStrike">
                <a:solidFill>
                  <a:srgbClr val="000000"/>
                </a:solidFill>
                <a:latin typeface="Calibri"/>
                <a:ea typeface="Calibri"/>
              </a:rPr>
              <a:t>&lt;span class="red"&gt;Heavens! What a virulent attack!&lt;/span&gt; replied </a:t>
            </a:r>
            <a:endParaRPr b="0" lang="en-AU" sz="1800" spc="-1" strike="noStrike">
              <a:latin typeface="Arial"/>
            </a:endParaRPr>
          </a:p>
          <a:p>
            <a:pPr>
              <a:lnSpc>
                <a:spcPct val="100000"/>
              </a:lnSpc>
              <a:buNone/>
            </a:pPr>
            <a:r>
              <a:rPr b="0" lang="en-GB" sz="1800" spc="-1" strike="noStrike">
                <a:solidFill>
                  <a:srgbClr val="000000"/>
                </a:solidFill>
                <a:latin typeface="Calibri"/>
                <a:ea typeface="Calibri"/>
              </a:rPr>
              <a:t>&lt;span class="green"&gt;the prince&lt;/span&gt;, not in the least disconcerned </a:t>
            </a:r>
            <a:endParaRPr b="0" lang="en-AU" sz="1800" spc="-1" strike="noStrike">
              <a:latin typeface="Arial"/>
            </a:endParaRPr>
          </a:p>
          <a:p>
            <a:pPr>
              <a:lnSpc>
                <a:spcPct val="100000"/>
              </a:lnSpc>
              <a:buNone/>
            </a:pPr>
            <a:r>
              <a:rPr b="0" lang="en-GB" sz="1800" spc="-1" strike="noStrike">
                <a:solidFill>
                  <a:srgbClr val="000000"/>
                </a:solidFill>
                <a:latin typeface="Calibri"/>
                <a:ea typeface="Calibri"/>
              </a:rPr>
              <a:t>By this reception. </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GB" sz="1800" spc="-1" strike="noStrike">
                <a:solidFill>
                  <a:srgbClr val="000000"/>
                </a:solidFill>
                <a:latin typeface="Calibri"/>
                <a:ea typeface="Calibri"/>
              </a:rPr>
              <a:t>Write XPath expression to select elements that are red. </a:t>
            </a:r>
            <a:endParaRPr b="0" lang="en-AU" sz="1800" spc="-1" strike="noStrike">
              <a:latin typeface="Arial"/>
            </a:endParaRPr>
          </a:p>
        </p:txBody>
      </p:sp>
      <p:sp>
        <p:nvSpPr>
          <p:cNvPr id="148" name="TextBox 4"/>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Obligatory Exercise: Task 4</a:t>
            </a:r>
            <a:endParaRPr b="0" lang="en-AU" sz="1800" spc="-1" strike="noStrike">
              <a:latin typeface="Arial"/>
            </a:endParaRPr>
          </a:p>
        </p:txBody>
      </p:sp>
      <p:sp>
        <p:nvSpPr>
          <p:cNvPr id="149" name=""/>
          <p:cNvSpPr txBox="1"/>
          <p:nvPr/>
        </p:nvSpPr>
        <p:spPr>
          <a:xfrm>
            <a:off x="2171160" y="5233320"/>
            <a:ext cx="5388840" cy="602280"/>
          </a:xfrm>
          <a:prstGeom prst="rect">
            <a:avLst/>
          </a:prstGeom>
          <a:noFill/>
          <a:ln w="0">
            <a:noFill/>
          </a:ln>
        </p:spPr>
        <p:txBody>
          <a:bodyPr lIns="90000" rIns="90000" tIns="45000" bIns="45000" anchor="t">
            <a:noAutofit/>
          </a:bodyPr>
          <a:p>
            <a:r>
              <a:rPr b="1" lang="en-AU" sz="1800" spc="-1" strike="noStrike" u="dbl">
                <a:uFillTx/>
                <a:latin typeface="Arial"/>
              </a:rPr>
              <a:t>//span[contains(@class, 'red')]</a:t>
            </a:r>
            <a:endParaRPr b="1" lang="en-AU" sz="1800" spc="-1" strike="noStrike" u="db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Box 7"/>
          <p:cNvSpPr/>
          <p:nvPr/>
        </p:nvSpPr>
        <p:spPr>
          <a:xfrm>
            <a:off x="0" y="1053720"/>
            <a:ext cx="4750200" cy="5930280"/>
          </a:xfrm>
          <a:prstGeom prst="rect">
            <a:avLst/>
          </a:prstGeom>
          <a:solidFill>
            <a:schemeClr val="bg2">
              <a:lumMod val="90000"/>
            </a:schemeClr>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600" spc="-1" strike="noStrike">
                <a:solidFill>
                  <a:srgbClr val="000000"/>
                </a:solidFill>
                <a:latin typeface="Calibri"/>
                <a:ea typeface="Calibri"/>
              </a:rPr>
              <a:t>&lt;College&gt;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&lt;FootBall&gt;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&lt;Members&gt;20&lt;/Members&gt;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&lt;Coach&gt;Archie Theron&lt;/Coach&gt;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&lt;Name&gt;Wild cats&lt;/Name&gt;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&lt;StarPlayer&gt;David Perry&lt;/StarPlayer&gt;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&lt;/FootBall&gt;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&lt;VolleyBall&gt;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&lt;Members&gt;24&lt;/Members&gt;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&lt;Coach&gt;Tim Jose&lt;/Coach&gt;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&lt;Name&gt;Avengers&lt;/Name&gt;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&lt;StarPlayer&gt;Lindsay Rowen&lt;/StarPlayer&gt;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&lt;/VolleyBall&gt;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&lt;FoosBall&gt;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&lt;Members&gt;22&lt;/Members&gt;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&lt;Coach&gt;Rahul Mehra&lt;/Coach&gt;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&lt;Name&gt;Playerz&lt;/Name&gt;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&lt;StarPlayer&gt;Amanda Ren&lt;/StarPlayer&gt;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     </a:t>
            </a:r>
            <a:r>
              <a:rPr b="0" lang="en-GB" sz="1600" spc="-1" strike="noStrike">
                <a:solidFill>
                  <a:srgbClr val="000000"/>
                </a:solidFill>
                <a:latin typeface="Calibri"/>
                <a:ea typeface="Calibri"/>
              </a:rPr>
              <a:t>&lt;/FoosBall&gt;</a:t>
            </a:r>
            <a:endParaRPr b="0" lang="en-AU" sz="1600" spc="-1" strike="noStrike">
              <a:latin typeface="Arial"/>
            </a:endParaRPr>
          </a:p>
          <a:p>
            <a:pPr>
              <a:lnSpc>
                <a:spcPct val="100000"/>
              </a:lnSpc>
              <a:buNone/>
            </a:pPr>
            <a:r>
              <a:rPr b="0" lang="en-GB" sz="1600" spc="-1" strike="noStrike">
                <a:solidFill>
                  <a:srgbClr val="000000"/>
                </a:solidFill>
                <a:latin typeface="Calibri"/>
                <a:ea typeface="Calibri"/>
              </a:rPr>
              <a:t>&lt;/College&gt;</a:t>
            </a:r>
            <a:endParaRPr b="0" lang="en-AU" sz="1600" spc="-1" strike="noStrike">
              <a:latin typeface="Arial"/>
            </a:endParaRPr>
          </a:p>
          <a:p>
            <a:pPr>
              <a:lnSpc>
                <a:spcPct val="100000"/>
              </a:lnSpc>
              <a:buNone/>
            </a:pPr>
            <a:endParaRPr b="0" lang="en-AU" sz="1600" spc="-1" strike="noStrike">
              <a:latin typeface="Arial"/>
            </a:endParaRPr>
          </a:p>
        </p:txBody>
      </p:sp>
      <p:sp>
        <p:nvSpPr>
          <p:cNvPr id="151" name="Arrow: Pentagon 9"/>
          <p:cNvSpPr/>
          <p:nvPr/>
        </p:nvSpPr>
        <p:spPr>
          <a:xfrm>
            <a:off x="5579280" y="441720"/>
            <a:ext cx="4425480" cy="462960"/>
          </a:xfrm>
          <a:prstGeom prst="homePlate">
            <a:avLst>
              <a:gd name="adj" fmla="val 50000"/>
            </a:avLst>
          </a:prstGeom>
          <a:solidFill>
            <a:schemeClr val="tx1">
              <a:lumMod val="65000"/>
              <a:lumOff val="3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ea typeface="Calibri"/>
              </a:rPr>
              <a:t>Select nodes based on node name</a:t>
            </a:r>
            <a:endParaRPr b="0" lang="en-AU" sz="1800" spc="-1" strike="noStrike">
              <a:latin typeface="Arial"/>
            </a:endParaRPr>
          </a:p>
        </p:txBody>
      </p:sp>
      <p:sp>
        <p:nvSpPr>
          <p:cNvPr id="152" name="TextBox 11"/>
          <p:cNvSpPr/>
          <p:nvPr/>
        </p:nvSpPr>
        <p:spPr>
          <a:xfrm>
            <a:off x="5582160" y="970920"/>
            <a:ext cx="6572520" cy="52045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400" spc="-1" strike="noStrike">
                <a:solidFill>
                  <a:srgbClr val="000000"/>
                </a:solidFill>
                <a:latin typeface="Calibri"/>
                <a:ea typeface="Calibri"/>
              </a:rPr>
              <a:t>Write an XPath expression that searches for nodes that has name that ends with Player,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GB" sz="1400" spc="-1" strike="noStrike">
                <a:solidFill>
                  <a:srgbClr val="000000"/>
                </a:solidFill>
                <a:latin typeface="Calibri"/>
                <a:ea typeface="Calibri"/>
              </a:rPr>
              <a:t>Write the output below: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p:txBody>
      </p:sp>
      <p:sp>
        <p:nvSpPr>
          <p:cNvPr id="153" name="Arrow: Pentagon 1"/>
          <p:cNvSpPr/>
          <p:nvPr/>
        </p:nvSpPr>
        <p:spPr>
          <a:xfrm>
            <a:off x="0" y="585360"/>
            <a:ext cx="2278800" cy="469800"/>
          </a:xfrm>
          <a:prstGeom prst="homePlate">
            <a:avLst>
              <a:gd name="adj" fmla="val 50000"/>
            </a:avLst>
          </a:prstGeom>
          <a:solidFill>
            <a:schemeClr val="tx1">
              <a:lumMod val="65000"/>
              <a:lumOff val="3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ea typeface="DejaVu Sans"/>
              </a:rPr>
              <a:t>Sample XML</a:t>
            </a:r>
            <a:endParaRPr b="0" lang="en-AU" sz="1800" spc="-1" strike="noStrike">
              <a:latin typeface="Arial"/>
            </a:endParaRPr>
          </a:p>
        </p:txBody>
      </p:sp>
      <p:sp>
        <p:nvSpPr>
          <p:cNvPr id="154" name="TextBox 2"/>
          <p:cNvSpPr/>
          <p:nvPr/>
        </p:nvSpPr>
        <p:spPr>
          <a:xfrm>
            <a:off x="0" y="0"/>
            <a:ext cx="12191400" cy="363960"/>
          </a:xfrm>
          <a:prstGeom prst="rect">
            <a:avLst/>
          </a:prstGeom>
          <a:solidFill>
            <a:schemeClr val="tx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XPath Syntax to select nodes with names equal to or containing some string </a:t>
            </a:r>
            <a:endParaRPr b="0" lang="en-AU" sz="1800" spc="-1" strike="noStrike">
              <a:latin typeface="Arial"/>
            </a:endParaRPr>
          </a:p>
        </p:txBody>
      </p:sp>
      <p:sp>
        <p:nvSpPr>
          <p:cNvPr id="155" name="TextBox 6"/>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Obligatory Exercise: Task 5</a:t>
            </a:r>
            <a:endParaRPr b="0" lang="en-AU" sz="1800" spc="-1" strike="noStrike">
              <a:latin typeface="Arial"/>
            </a:endParaRPr>
          </a:p>
        </p:txBody>
      </p:sp>
      <p:sp>
        <p:nvSpPr>
          <p:cNvPr id="156" name=""/>
          <p:cNvSpPr txBox="1"/>
          <p:nvPr/>
        </p:nvSpPr>
        <p:spPr>
          <a:xfrm>
            <a:off x="5940000" y="1620000"/>
            <a:ext cx="4320000" cy="602280"/>
          </a:xfrm>
          <a:prstGeom prst="rect">
            <a:avLst/>
          </a:prstGeom>
          <a:noFill/>
          <a:ln w="0">
            <a:noFill/>
          </a:ln>
        </p:spPr>
        <p:txBody>
          <a:bodyPr lIns="90000" rIns="90000" tIns="45000" bIns="45000" anchor="t">
            <a:noAutofit/>
          </a:bodyPr>
          <a:p>
            <a:r>
              <a:rPr b="0" lang="en-AU" sz="1800" spc="-1" strike="noStrike">
                <a:latin typeface="Arial"/>
              </a:rPr>
              <a:t>//*[ends-with(name(),"Player")]</a:t>
            </a:r>
            <a:endParaRPr b="0" lang="en-AU" sz="1800" spc="-1" strike="noStrike">
              <a:latin typeface="Arial"/>
            </a:endParaRPr>
          </a:p>
        </p:txBody>
      </p:sp>
      <p:sp>
        <p:nvSpPr>
          <p:cNvPr id="157" name=""/>
          <p:cNvSpPr txBox="1"/>
          <p:nvPr/>
        </p:nvSpPr>
        <p:spPr>
          <a:xfrm>
            <a:off x="5760000" y="2756160"/>
            <a:ext cx="3838320" cy="663840"/>
          </a:xfrm>
          <a:prstGeom prst="rect">
            <a:avLst/>
          </a:prstGeom>
          <a:noFill/>
          <a:ln w="0">
            <a:noFill/>
          </a:ln>
        </p:spPr>
        <p:txBody>
          <a:bodyPr lIns="90000" rIns="90000" tIns="45000" bIns="45000" anchor="t">
            <a:noAutofit/>
          </a:bodyPr>
          <a:p>
            <a:r>
              <a:rPr b="0" lang="en-AU" sz="1000" spc="-1" strike="noStrike">
                <a:latin typeface="Liberation Mono;Courier New;DejaVu Sans Mono"/>
              </a:rPr>
              <a:t>Element='&lt;StarPlayer&gt;David Perry&lt;/StarPlayer&gt;'</a:t>
            </a:r>
            <a:endParaRPr b="0" lang="en-AU" sz="1000" spc="-1" strike="noStrike">
              <a:latin typeface="Liberation Mono;Courier New;DejaVu Sans Mono"/>
              <a:ea typeface="Liberation Mono;Courier New;DejaVu Sans Mono"/>
            </a:endParaRPr>
          </a:p>
          <a:p>
            <a:r>
              <a:rPr b="0" lang="en-AU" sz="1000" spc="-1" strike="noStrike">
                <a:latin typeface="Liberation Mono;Courier New;DejaVu Sans Mono"/>
              </a:rPr>
              <a:t>Element='&lt;StarPlayer&gt;Lindsay Rowen&lt;/StarPlayer&gt;'</a:t>
            </a:r>
            <a:endParaRPr b="0" lang="en-AU" sz="1000" spc="-1" strike="noStrike">
              <a:latin typeface="Liberation Mono;Courier New;DejaVu Sans Mono"/>
              <a:ea typeface="Liberation Mono;Courier New;DejaVu Sans Mono"/>
            </a:endParaRPr>
          </a:p>
          <a:p>
            <a:r>
              <a:rPr b="0" lang="en-AU" sz="1000" spc="-1" strike="noStrike">
                <a:latin typeface="Liberation Mono;Courier New;DejaVu Sans Mono"/>
              </a:rPr>
              <a:t>Element='&lt;StarPlayer&gt;Amanda Ren&lt;/StarPlayer&gt;'</a:t>
            </a:r>
            <a:endParaRPr b="0" lang="en-AU" sz="1000" spc="-1" strike="noStrike">
              <a:latin typeface="Liberation Mono;Courier New;DejaVu Sans Mono"/>
              <a:ea typeface="Liberation Mono;Courier New;DejaVu Sans Mono"/>
            </a:endParaRPr>
          </a:p>
          <a:p>
            <a:endParaRPr b="0" lang="en-AU" sz="1000" spc="-1" strike="noStrike">
              <a:latin typeface="Liberation Mono;Courier New;DejaVu Sans Mono"/>
              <a:ea typeface="Liberation Mono;Courier New;DejaVu Sans Mon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Arrow: Pentagon 5"/>
          <p:cNvSpPr/>
          <p:nvPr/>
        </p:nvSpPr>
        <p:spPr>
          <a:xfrm>
            <a:off x="5579280" y="441720"/>
            <a:ext cx="4425480" cy="462960"/>
          </a:xfrm>
          <a:prstGeom prst="homePlate">
            <a:avLst>
              <a:gd name="adj" fmla="val 50000"/>
            </a:avLst>
          </a:prstGeom>
          <a:solidFill>
            <a:schemeClr val="tx1">
              <a:lumMod val="65000"/>
              <a:lumOff val="3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Biome Light"/>
                <a:ea typeface="Calibri"/>
              </a:rPr>
              <a:t>Select nodes based on node name</a:t>
            </a:r>
            <a:endParaRPr b="0" lang="en-AU" sz="1800" spc="-1" strike="noStrike">
              <a:latin typeface="Arial"/>
            </a:endParaRPr>
          </a:p>
        </p:txBody>
      </p:sp>
      <p:sp>
        <p:nvSpPr>
          <p:cNvPr id="159" name="TextBox 2"/>
          <p:cNvSpPr/>
          <p:nvPr/>
        </p:nvSpPr>
        <p:spPr>
          <a:xfrm>
            <a:off x="5582160" y="970920"/>
            <a:ext cx="6572520" cy="627012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buNone/>
            </a:pPr>
            <a:r>
              <a:rPr b="0" lang="en-GB" sz="1400" spc="-1" strike="noStrike">
                <a:solidFill>
                  <a:srgbClr val="000000"/>
                </a:solidFill>
                <a:latin typeface="Biome Light"/>
                <a:ea typeface="Calibri"/>
              </a:rPr>
              <a:t>See the HTML source of the webpage (</a:t>
            </a:r>
            <a:r>
              <a:rPr b="0" lang="en-GB" sz="1400" spc="-1" strike="noStrike" u="sng">
                <a:solidFill>
                  <a:srgbClr val="0563c1"/>
                </a:solidFill>
                <a:uFillTx/>
                <a:latin typeface="Biome Light"/>
                <a:ea typeface="Calibri"/>
                <a:hlinkClick r:id="rId1"/>
              </a:rPr>
              <a:t>http://www.pythonscraping.com/pages/page3.html</a:t>
            </a:r>
            <a:r>
              <a:rPr b="0" lang="en-GB" sz="1400" spc="-1" strike="noStrike">
                <a:solidFill>
                  <a:srgbClr val="000000"/>
                </a:solidFill>
                <a:latin typeface="Biome Light"/>
                <a:ea typeface="Calibri"/>
              </a:rPr>
              <a:t>) and write an XPath expression that selects the texts of Item titles, e.g., 'Vegetable Basket', 'Russian Nesting Dolls', etc.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GB" sz="1400" spc="-1" strike="noStrike">
                <a:solidFill>
                  <a:srgbClr val="000000"/>
                </a:solidFill>
                <a:latin typeface="Biome Light"/>
                <a:ea typeface="Calibri"/>
              </a:rPr>
              <a:t>Write the output below: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p:txBody>
      </p:sp>
      <p:sp>
        <p:nvSpPr>
          <p:cNvPr id="160" name="Arrow: Pentagon 8"/>
          <p:cNvSpPr/>
          <p:nvPr/>
        </p:nvSpPr>
        <p:spPr>
          <a:xfrm>
            <a:off x="0" y="585360"/>
            <a:ext cx="2278800" cy="469800"/>
          </a:xfrm>
          <a:prstGeom prst="homePlate">
            <a:avLst>
              <a:gd name="adj" fmla="val 50000"/>
            </a:avLst>
          </a:prstGeom>
          <a:solidFill>
            <a:schemeClr val="tx1">
              <a:lumMod val="65000"/>
              <a:lumOff val="3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600" spc="-1" strike="noStrike">
                <a:solidFill>
                  <a:srgbClr val="ffffff"/>
                </a:solidFill>
                <a:latin typeface="Biome Light"/>
                <a:ea typeface="DejaVu Sans"/>
              </a:rPr>
              <a:t>Sample Webpage</a:t>
            </a:r>
            <a:endParaRPr b="0" lang="en-AU" sz="1600" spc="-1" strike="noStrike">
              <a:latin typeface="Arial"/>
            </a:endParaRPr>
          </a:p>
        </p:txBody>
      </p:sp>
      <p:sp>
        <p:nvSpPr>
          <p:cNvPr id="161" name="TextBox 4"/>
          <p:cNvSpPr/>
          <p:nvPr/>
        </p:nvSpPr>
        <p:spPr>
          <a:xfrm>
            <a:off x="0" y="0"/>
            <a:ext cx="12191400" cy="363960"/>
          </a:xfrm>
          <a:prstGeom prst="rect">
            <a:avLst/>
          </a:prstGeom>
          <a:solidFill>
            <a:schemeClr val="tx2"/>
          </a:solidFill>
          <a:ln w="0">
            <a:noFill/>
          </a:ln>
        </p:spPr>
        <p:style>
          <a:lnRef idx="0"/>
          <a:fillRef idx="0"/>
          <a:effectRef idx="0"/>
          <a:fontRef idx="minor"/>
        </p:style>
        <p:txBody>
          <a:bodyPr numCol="1" spcCol="0" lIns="90000" rIns="90000" tIns="45000" bIns="45000" anchor="t">
            <a:spAutoFit/>
          </a:bodyPr>
          <a:p>
            <a:pPr>
              <a:lnSpc>
                <a:spcPct val="100000"/>
              </a:lnSpc>
              <a:buNone/>
            </a:pPr>
            <a:r>
              <a:rPr b="0" lang="en-GB" sz="1800" spc="-1" strike="noStrike">
                <a:solidFill>
                  <a:srgbClr val="ffffff"/>
                </a:solidFill>
                <a:latin typeface="Biome Light"/>
                <a:ea typeface="Calibri"/>
              </a:rPr>
              <a:t>XPath Syntax to select nodes with names equal to or containing some string </a:t>
            </a:r>
            <a:endParaRPr b="0" lang="en-AU" sz="1800" spc="-1" strike="noStrike">
              <a:latin typeface="Arial"/>
            </a:endParaRPr>
          </a:p>
        </p:txBody>
      </p:sp>
      <p:sp>
        <p:nvSpPr>
          <p:cNvPr id="162" name="TextBox 5"/>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lIns="90000" rIns="90000" tIns="45000" bIns="45000" anchor="t">
            <a:spAutoFit/>
          </a:bodyPr>
          <a:p>
            <a:pPr>
              <a:lnSpc>
                <a:spcPct val="100000"/>
              </a:lnSpc>
              <a:buNone/>
            </a:pPr>
            <a:r>
              <a:rPr b="0" lang="en-GB" sz="1800" spc="-1" strike="noStrike">
                <a:solidFill>
                  <a:srgbClr val="ffffff"/>
                </a:solidFill>
                <a:latin typeface="Biome Light"/>
                <a:ea typeface="Calibri"/>
              </a:rPr>
              <a:t>Obligatory Exercise: Task 6</a:t>
            </a:r>
            <a:endParaRPr b="0" lang="en-AU" sz="1800" spc="-1" strike="noStrike">
              <a:latin typeface="Arial"/>
            </a:endParaRPr>
          </a:p>
        </p:txBody>
      </p:sp>
      <p:pic>
        <p:nvPicPr>
          <p:cNvPr id="163" name="Picture 13" descr="Text&#10;&#10;Description automatically generated"/>
          <p:cNvPicPr/>
          <p:nvPr/>
        </p:nvPicPr>
        <p:blipFill>
          <a:blip r:embed="rId2"/>
          <a:stretch/>
        </p:blipFill>
        <p:spPr>
          <a:xfrm>
            <a:off x="0" y="1082160"/>
            <a:ext cx="5392800" cy="5037840"/>
          </a:xfrm>
          <a:prstGeom prst="rect">
            <a:avLst/>
          </a:prstGeom>
          <a:ln w="0">
            <a:noFill/>
          </a:ln>
        </p:spPr>
      </p:pic>
      <p:sp>
        <p:nvSpPr>
          <p:cNvPr id="164" name="TextBox 7"/>
          <p:cNvSpPr/>
          <p:nvPr/>
        </p:nvSpPr>
        <p:spPr>
          <a:xfrm>
            <a:off x="-66240" y="6102720"/>
            <a:ext cx="6386760" cy="363960"/>
          </a:xfrm>
          <a:prstGeom prst="rect">
            <a:avLst/>
          </a:prstGeom>
          <a:noFill/>
          <a:ln w="0">
            <a:noFill/>
          </a:ln>
        </p:spPr>
        <p:style>
          <a:lnRef idx="0"/>
          <a:fillRef idx="0"/>
          <a:effectRef idx="0"/>
          <a:fontRef idx="minor"/>
        </p:style>
        <p:txBody>
          <a:bodyPr numCol="1" spcCol="0" lIns="90000" rIns="90000" tIns="45000" bIns="45000" anchor="t">
            <a:spAutoFit/>
          </a:bodyPr>
          <a:p>
            <a:pPr>
              <a:lnSpc>
                <a:spcPct val="100000"/>
              </a:lnSpc>
              <a:buNone/>
            </a:pPr>
            <a:r>
              <a:rPr b="0" lang="en-GB" sz="1800" spc="-1" strike="noStrike">
                <a:solidFill>
                  <a:srgbClr val="ffffff"/>
                </a:solidFill>
                <a:latin typeface="Biome Light"/>
                <a:ea typeface="Calibri"/>
              </a:rPr>
              <a:t>http://www.pythonscraping.com/pages/page3.html</a:t>
            </a:r>
            <a:endParaRPr b="0" lang="en-AU" sz="1800" spc="-1" strike="noStrike">
              <a:latin typeface="Arial"/>
            </a:endParaRPr>
          </a:p>
        </p:txBody>
      </p:sp>
      <p:sp>
        <p:nvSpPr>
          <p:cNvPr id="165" name=""/>
          <p:cNvSpPr txBox="1"/>
          <p:nvPr/>
        </p:nvSpPr>
        <p:spPr>
          <a:xfrm>
            <a:off x="5830920" y="2156040"/>
            <a:ext cx="1631520" cy="346680"/>
          </a:xfrm>
          <a:prstGeom prst="rect">
            <a:avLst/>
          </a:prstGeom>
          <a:noFill/>
          <a:ln w="0">
            <a:noFill/>
          </a:ln>
        </p:spPr>
        <p:txBody>
          <a:bodyPr lIns="90000" rIns="90000" tIns="45000" bIns="45000" anchor="t">
            <a:noAutofit/>
          </a:bodyPr>
          <a:p>
            <a:r>
              <a:rPr b="0" lang="en-AU" sz="1800" spc="-1" strike="noStrike">
                <a:latin typeface="Arial"/>
              </a:rPr>
              <a:t>'//tr/td[1]/text()'</a:t>
            </a:r>
            <a:endParaRPr b="0" lang="en-AU" sz="1800" spc="-1" strike="noStrike">
              <a:latin typeface="Arial"/>
            </a:endParaRPr>
          </a:p>
        </p:txBody>
      </p:sp>
      <p:sp>
        <p:nvSpPr>
          <p:cNvPr id="166" name=""/>
          <p:cNvSpPr txBox="1"/>
          <p:nvPr/>
        </p:nvSpPr>
        <p:spPr>
          <a:xfrm>
            <a:off x="7288560" y="4027320"/>
            <a:ext cx="2492640" cy="2050200"/>
          </a:xfrm>
          <a:prstGeom prst="rect">
            <a:avLst/>
          </a:prstGeom>
          <a:noFill/>
          <a:ln w="0">
            <a:noFill/>
          </a:ln>
        </p:spPr>
        <p:txBody>
          <a:bodyPr lIns="90000" rIns="90000" tIns="45000" bIns="45000" anchor="t">
            <a:noAutofit/>
          </a:bodyPr>
          <a:p>
            <a:r>
              <a:rPr b="0" lang="en-AU" sz="1000" spc="-1" strike="noStrike">
                <a:latin typeface="Arial"/>
              </a:rPr>
              <a:t>Array(5) [ #text, #text, #text, #text, #text ]​0: #text "\nVegetable Basket\n"​</a:t>
            </a:r>
            <a:endParaRPr b="0" lang="en-AU" sz="1000" spc="-1" strike="noStrike">
              <a:latin typeface="Arial"/>
            </a:endParaRPr>
          </a:p>
          <a:p>
            <a:r>
              <a:rPr b="0" lang="en-AU" sz="1000" spc="-1" strike="noStrike">
                <a:latin typeface="Arial"/>
              </a:rPr>
              <a:t>1: #text "\nRussian Nesting Dolls\n"</a:t>
            </a:r>
            <a:endParaRPr b="0" lang="en-AU" sz="1000" spc="-1" strike="noStrike">
              <a:latin typeface="Arial"/>
            </a:endParaRPr>
          </a:p>
          <a:p>
            <a:r>
              <a:rPr b="0" lang="en-AU" sz="1000" spc="-1" strike="noStrike">
                <a:latin typeface="Arial"/>
              </a:rPr>
              <a:t>​</a:t>
            </a:r>
            <a:r>
              <a:rPr b="0" lang="en-AU" sz="1000" spc="-1" strike="noStrike">
                <a:latin typeface="Arial"/>
              </a:rPr>
              <a:t>2: #text "\nFish Painting\n"</a:t>
            </a:r>
            <a:endParaRPr b="0" lang="en-AU" sz="1000" spc="-1" strike="noStrike">
              <a:latin typeface="Arial"/>
            </a:endParaRPr>
          </a:p>
          <a:p>
            <a:r>
              <a:rPr b="0" lang="en-AU" sz="1000" spc="-1" strike="noStrike">
                <a:latin typeface="Arial"/>
              </a:rPr>
              <a:t>​</a:t>
            </a:r>
            <a:r>
              <a:rPr b="0" lang="en-AU" sz="1000" spc="-1" strike="noStrike">
                <a:latin typeface="Arial"/>
              </a:rPr>
              <a:t>3: #text "\nDead Parrot\n"</a:t>
            </a:r>
            <a:endParaRPr b="0" lang="en-AU" sz="1000" spc="-1" strike="noStrike">
              <a:latin typeface="Arial"/>
            </a:endParaRPr>
          </a:p>
          <a:p>
            <a:r>
              <a:rPr b="0" lang="en-AU" sz="1000" spc="-1" strike="noStrike">
                <a:latin typeface="Arial"/>
              </a:rPr>
              <a:t>​</a:t>
            </a:r>
            <a:r>
              <a:rPr b="0" lang="en-AU" sz="1000" spc="-1" strike="noStrike">
                <a:latin typeface="Arial"/>
              </a:rPr>
              <a:t>4: #text "\nMystery Box\n"</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Arrow: Pentagon 9"/>
          <p:cNvSpPr/>
          <p:nvPr/>
        </p:nvSpPr>
        <p:spPr>
          <a:xfrm>
            <a:off x="5579280" y="441720"/>
            <a:ext cx="4425480" cy="462960"/>
          </a:xfrm>
          <a:prstGeom prst="homePlate">
            <a:avLst>
              <a:gd name="adj" fmla="val 50000"/>
            </a:avLst>
          </a:prstGeom>
          <a:solidFill>
            <a:schemeClr val="tx1">
              <a:lumMod val="65000"/>
              <a:lumOff val="3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Biome Light"/>
                <a:ea typeface="Calibri"/>
              </a:rPr>
              <a:t>Select nodes based on node name</a:t>
            </a:r>
            <a:endParaRPr b="0" lang="en-AU" sz="1800" spc="-1" strike="noStrike">
              <a:latin typeface="Arial"/>
            </a:endParaRPr>
          </a:p>
        </p:txBody>
      </p:sp>
      <p:sp>
        <p:nvSpPr>
          <p:cNvPr id="168" name="TextBox 11"/>
          <p:cNvSpPr/>
          <p:nvPr/>
        </p:nvSpPr>
        <p:spPr>
          <a:xfrm>
            <a:off x="5582160" y="970920"/>
            <a:ext cx="6572520" cy="499140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400" spc="-1" strike="noStrike">
                <a:solidFill>
                  <a:srgbClr val="000000"/>
                </a:solidFill>
                <a:latin typeface="Biome Light"/>
                <a:ea typeface="Calibri"/>
              </a:rPr>
              <a:t>See the HTML source of the webpage (</a:t>
            </a:r>
            <a:r>
              <a:rPr b="0" lang="en-GB" sz="1400" spc="-1" strike="noStrike" u="sng">
                <a:solidFill>
                  <a:srgbClr val="0563c1"/>
                </a:solidFill>
                <a:uFillTx/>
                <a:latin typeface="Biome Light"/>
                <a:ea typeface="Calibri"/>
                <a:hlinkClick r:id="rId1"/>
              </a:rPr>
              <a:t>http://www.pythonscraping.com/pages/page3.html</a:t>
            </a:r>
            <a:r>
              <a:rPr b="0" lang="en-GB" sz="1400" spc="-1" strike="noStrike">
                <a:solidFill>
                  <a:srgbClr val="000000"/>
                </a:solidFill>
                <a:latin typeface="Biome Light"/>
                <a:ea typeface="Calibri"/>
              </a:rPr>
              <a:t>) and write an XPath expression that selects the texts of Cost for the first item,  I.e,. $15.00.  </a:t>
            </a:r>
            <a:endParaRPr b="0" lang="en-AU" sz="1400" spc="-1" strike="noStrike">
              <a:latin typeface="Arial"/>
            </a:endParaRPr>
          </a:p>
          <a:p>
            <a:pPr>
              <a:lnSpc>
                <a:spcPct val="100000"/>
              </a:lnSpc>
              <a:buNone/>
            </a:pPr>
            <a:r>
              <a:rPr b="0" lang="en-GB" sz="1400" spc="-1" strike="noStrike">
                <a:solidFill>
                  <a:srgbClr val="000000"/>
                </a:solidFill>
                <a:latin typeface="Biome Light"/>
                <a:ea typeface="Calibri"/>
              </a:rPr>
              <a:t>But you have to start from the first image item: </a:t>
            </a:r>
            <a:endParaRPr b="0" lang="en-AU" sz="1400" spc="-1" strike="noStrike">
              <a:latin typeface="Arial"/>
            </a:endParaRPr>
          </a:p>
          <a:p>
            <a:pPr>
              <a:lnSpc>
                <a:spcPct val="100000"/>
              </a:lnSpc>
              <a:buNone/>
            </a:pPr>
            <a:r>
              <a:rPr b="0" lang="en-GB" sz="1400" spc="-1" strike="noStrike" u="sng">
                <a:solidFill>
                  <a:srgbClr val="0563c1"/>
                </a:solidFill>
                <a:uFillTx/>
                <a:latin typeface="Calibri"/>
                <a:ea typeface="Calibri"/>
                <a:hlinkClick r:id="rId2"/>
              </a:rPr>
              <a:t>/</a:t>
            </a:r>
            <a:r>
              <a:rPr b="0" lang="en-GB" sz="1400" spc="-1" strike="noStrike" u="sng">
                <a:solidFill>
                  <a:srgbClr val="0563c1"/>
                </a:solidFill>
                <a:uFillTx/>
                <a:latin typeface="Biome Light"/>
                <a:ea typeface="Calibri"/>
                <a:hlinkClick r:id="rId3"/>
              </a:rPr>
              <a:t>/img[@src="../img/gifts/img1.jpg</a:t>
            </a:r>
            <a:r>
              <a:rPr b="0" lang="en-GB" sz="1400" spc="-1" strike="noStrike">
                <a:solidFill>
                  <a:srgbClr val="000000"/>
                </a:solidFill>
                <a:latin typeface="Biome Light"/>
                <a:ea typeface="Calibri"/>
              </a:rPr>
              <a:t>"]</a:t>
            </a:r>
            <a:endParaRPr b="0" lang="en-AU" sz="1400" spc="-1" strike="noStrike">
              <a:latin typeface="Arial"/>
            </a:endParaRPr>
          </a:p>
          <a:p>
            <a:pPr>
              <a:lnSpc>
                <a:spcPct val="100000"/>
              </a:lnSpc>
              <a:buNone/>
            </a:pPr>
            <a:r>
              <a:rPr b="0" lang="en-GB" sz="1400" spc="-1" strike="noStrike">
                <a:solidFill>
                  <a:srgbClr val="000000"/>
                </a:solidFill>
                <a:latin typeface="Biome Light"/>
                <a:ea typeface="Calibri"/>
              </a:rPr>
              <a:t>Use parent, preceding-sibling, etc to select the text $15.00 ng::*</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GB" sz="1400" spc="-1" strike="noStrike">
                <a:solidFill>
                  <a:srgbClr val="000000"/>
                </a:solidFill>
                <a:latin typeface="Biome Light"/>
                <a:ea typeface="Calibri"/>
              </a:rPr>
              <a:t>Write your XPath expression here: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r>
              <a:rPr b="0" lang="en-GB" sz="1400" spc="-1" strike="noStrike">
                <a:solidFill>
                  <a:srgbClr val="000000"/>
                </a:solidFill>
                <a:latin typeface="Biome Light"/>
                <a:ea typeface="Calibri"/>
              </a:rPr>
              <a:t>Write the output below:  </a:t>
            </a: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a:p>
            <a:pPr>
              <a:lnSpc>
                <a:spcPct val="100000"/>
              </a:lnSpc>
              <a:buNone/>
            </a:pPr>
            <a:endParaRPr b="0" lang="en-AU" sz="1400" spc="-1" strike="noStrike">
              <a:latin typeface="Arial"/>
            </a:endParaRPr>
          </a:p>
        </p:txBody>
      </p:sp>
      <p:sp>
        <p:nvSpPr>
          <p:cNvPr id="169" name="Arrow: Pentagon 1"/>
          <p:cNvSpPr/>
          <p:nvPr/>
        </p:nvSpPr>
        <p:spPr>
          <a:xfrm>
            <a:off x="0" y="585360"/>
            <a:ext cx="2278800" cy="469800"/>
          </a:xfrm>
          <a:prstGeom prst="homePlate">
            <a:avLst>
              <a:gd name="adj" fmla="val 50000"/>
            </a:avLst>
          </a:prstGeom>
          <a:solidFill>
            <a:schemeClr val="tx1">
              <a:lumMod val="65000"/>
              <a:lumOff val="3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600" spc="-1" strike="noStrike">
                <a:solidFill>
                  <a:srgbClr val="ffffff"/>
                </a:solidFill>
                <a:latin typeface="Biome Light"/>
                <a:ea typeface="DejaVu Sans"/>
              </a:rPr>
              <a:t>Sample Webpage</a:t>
            </a:r>
            <a:endParaRPr b="0" lang="en-AU" sz="1600" spc="-1" strike="noStrike">
              <a:latin typeface="Arial"/>
            </a:endParaRPr>
          </a:p>
        </p:txBody>
      </p:sp>
      <p:sp>
        <p:nvSpPr>
          <p:cNvPr id="170" name="TextBox 2"/>
          <p:cNvSpPr/>
          <p:nvPr/>
        </p:nvSpPr>
        <p:spPr>
          <a:xfrm>
            <a:off x="0" y="0"/>
            <a:ext cx="12191400" cy="363960"/>
          </a:xfrm>
          <a:prstGeom prst="rect">
            <a:avLst/>
          </a:prstGeom>
          <a:solidFill>
            <a:schemeClr val="tx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XPath Syntax to select nodes with names equal to or containing some string </a:t>
            </a:r>
            <a:endParaRPr b="0" lang="en-AU" sz="1800" spc="-1" strike="noStrike">
              <a:latin typeface="Arial"/>
            </a:endParaRPr>
          </a:p>
        </p:txBody>
      </p:sp>
      <p:sp>
        <p:nvSpPr>
          <p:cNvPr id="171" name="TextBox 6"/>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Obligatory Exercise: Task 7</a:t>
            </a:r>
            <a:endParaRPr b="0" lang="en-AU" sz="1800" spc="-1" strike="noStrike">
              <a:latin typeface="Arial"/>
            </a:endParaRPr>
          </a:p>
        </p:txBody>
      </p:sp>
      <p:pic>
        <p:nvPicPr>
          <p:cNvPr id="172" name="Picture 4" descr="Text&#10;&#10;Description automatically generated"/>
          <p:cNvPicPr/>
          <p:nvPr/>
        </p:nvPicPr>
        <p:blipFill>
          <a:blip r:embed="rId4"/>
          <a:stretch/>
        </p:blipFill>
        <p:spPr>
          <a:xfrm>
            <a:off x="0" y="1082160"/>
            <a:ext cx="5392800" cy="5037840"/>
          </a:xfrm>
          <a:prstGeom prst="rect">
            <a:avLst/>
          </a:prstGeom>
          <a:ln w="0">
            <a:noFill/>
          </a:ln>
        </p:spPr>
      </p:pic>
      <p:sp>
        <p:nvSpPr>
          <p:cNvPr id="173" name="TextBox 4"/>
          <p:cNvSpPr/>
          <p:nvPr/>
        </p:nvSpPr>
        <p:spPr>
          <a:xfrm>
            <a:off x="-66240" y="6102720"/>
            <a:ext cx="6386760" cy="3639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http://www.pythonscraping.com/pages/page3.html</a:t>
            </a:r>
            <a:endParaRPr b="0" lang="en-AU" sz="1800" spc="-1" strike="noStrike">
              <a:latin typeface="Arial"/>
            </a:endParaRPr>
          </a:p>
        </p:txBody>
      </p:sp>
      <p:sp>
        <p:nvSpPr>
          <p:cNvPr id="174" name=""/>
          <p:cNvSpPr txBox="1"/>
          <p:nvPr/>
        </p:nvSpPr>
        <p:spPr>
          <a:xfrm>
            <a:off x="5726520" y="3243240"/>
            <a:ext cx="5455080" cy="602280"/>
          </a:xfrm>
          <a:prstGeom prst="rect">
            <a:avLst/>
          </a:prstGeom>
          <a:noFill/>
          <a:ln w="0">
            <a:noFill/>
          </a:ln>
        </p:spPr>
        <p:txBody>
          <a:bodyPr lIns="90000" rIns="90000" tIns="45000" bIns="45000" anchor="t">
            <a:noAutofit/>
          </a:bodyPr>
          <a:p>
            <a:r>
              <a:rPr b="0" lang="en-AU" sz="1800" spc="-1" strike="noStrike">
                <a:latin typeface="Arial"/>
              </a:rPr>
              <a:t>//img[@src="../img/gifts/img1.jpg"]/parent::td/preceding-sibling::*[1]/text()</a:t>
            </a:r>
            <a:endParaRPr b="0" lang="en-AU" sz="1800" spc="-1" strike="noStrike">
              <a:latin typeface="Arial"/>
            </a:endParaRPr>
          </a:p>
        </p:txBody>
      </p:sp>
      <p:sp>
        <p:nvSpPr>
          <p:cNvPr id="175" name=""/>
          <p:cNvSpPr txBox="1"/>
          <p:nvPr/>
        </p:nvSpPr>
        <p:spPr>
          <a:xfrm>
            <a:off x="5889960" y="4884480"/>
            <a:ext cx="2942280" cy="232560"/>
          </a:xfrm>
          <a:prstGeom prst="rect">
            <a:avLst/>
          </a:prstGeom>
          <a:noFill/>
          <a:ln w="0">
            <a:noFill/>
          </a:ln>
        </p:spPr>
        <p:txBody>
          <a:bodyPr lIns="90000" rIns="90000" tIns="45000" bIns="45000" anchor="t">
            <a:noAutofit/>
          </a:bodyPr>
          <a:p>
            <a:r>
              <a:rPr b="0" lang="en-AU" sz="1000" spc="-1" strike="noStrike">
                <a:latin typeface="Arial"/>
              </a:rPr>
              <a:t>​</a:t>
            </a:r>
            <a:r>
              <a:rPr b="0" lang="en-AU" sz="1000" spc="-1" strike="noStrike">
                <a:latin typeface="Arial"/>
              </a:rPr>
              <a:t>0: #text "\n$15.00\n"​length: 1​&lt;prototype&gt;: Array []</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TextBox 11"/>
          <p:cNvSpPr/>
          <p:nvPr/>
        </p:nvSpPr>
        <p:spPr>
          <a:xfrm>
            <a:off x="655920" y="909000"/>
            <a:ext cx="9602640" cy="40669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90000"/>
              </a:lnSpc>
              <a:spcBef>
                <a:spcPts val="499"/>
              </a:spcBef>
              <a:buNone/>
            </a:pPr>
            <a:endParaRPr b="0" lang="en-AU" sz="1400" spc="-1" strike="noStrike">
              <a:latin typeface="Arial"/>
            </a:endParaRPr>
          </a:p>
          <a:p>
            <a:pPr marL="457200">
              <a:lnSpc>
                <a:spcPct val="90000"/>
              </a:lnSpc>
              <a:spcBef>
                <a:spcPts val="499"/>
              </a:spcBef>
              <a:buNone/>
            </a:pPr>
            <a:r>
              <a:rPr b="0" lang="en-GB" sz="1400" spc="-1" strike="noStrike">
                <a:solidFill>
                  <a:srgbClr val="000000"/>
                </a:solidFill>
                <a:latin typeface="Biome Light"/>
                <a:ea typeface="Calibri"/>
              </a:rPr>
              <a:t>In this assignment you must develop a Web application for a bookstore using Django framework. You must do the following:</a:t>
            </a:r>
            <a:endParaRPr b="0" lang="en-AU" sz="1400" spc="-1" strike="noStrike">
              <a:latin typeface="Arial"/>
            </a:endParaRPr>
          </a:p>
          <a:p>
            <a:pPr marL="457200">
              <a:lnSpc>
                <a:spcPct val="90000"/>
              </a:lnSpc>
              <a:spcBef>
                <a:spcPts val="499"/>
              </a:spcBef>
              <a:buNone/>
            </a:pPr>
            <a:endParaRPr b="0" lang="en-AU" sz="1400" spc="-1" strike="noStrike">
              <a:latin typeface="Arial"/>
            </a:endParaRPr>
          </a:p>
          <a:p>
            <a:pPr lvl="1" marL="7430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Set up Django </a:t>
            </a:r>
            <a:endParaRPr b="0" lang="en-AU" sz="1400" spc="-1" strike="noStrike">
              <a:latin typeface="Arial"/>
            </a:endParaRPr>
          </a:p>
          <a:p>
            <a:pPr lvl="1" marL="7430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Create a model for the bookstore in the database that the Django ORM will manage</a:t>
            </a:r>
            <a:endParaRPr b="0" lang="en-AU" sz="1400" spc="-1" strike="noStrike">
              <a:latin typeface="Arial"/>
            </a:endParaRPr>
          </a:p>
          <a:p>
            <a:pPr lvl="1" marL="743040" indent="-285840">
              <a:lnSpc>
                <a:spcPct val="90000"/>
              </a:lnSpc>
              <a:spcBef>
                <a:spcPts val="499"/>
              </a:spcBef>
              <a:buClr>
                <a:srgbClr val="000000"/>
              </a:buClr>
              <a:buFont typeface="Arial"/>
              <a:buChar char="•"/>
            </a:pPr>
            <a:r>
              <a:rPr b="0" lang="en-GB" sz="1400" spc="-1" strike="noStrike">
                <a:solidFill>
                  <a:srgbClr val="000000"/>
                </a:solidFill>
                <a:latin typeface="Calibri"/>
                <a:ea typeface="Calibri"/>
              </a:rPr>
              <a:t>Setup the view for at least 1 template showing all book items e.g., book-title, book-author.</a:t>
            </a:r>
            <a:endParaRPr b="0" lang="en-AU" sz="1400" spc="-1" strike="noStrike">
              <a:latin typeface="Arial"/>
            </a:endParaRPr>
          </a:p>
          <a:p>
            <a:pPr lvl="1" marL="743040" indent="-285840">
              <a:lnSpc>
                <a:spcPct val="90000"/>
              </a:lnSpc>
              <a:spcBef>
                <a:spcPts val="499"/>
              </a:spcBef>
              <a:buClr>
                <a:srgbClr val="000000"/>
              </a:buClr>
              <a:buFont typeface="Arial"/>
              <a:buChar char="•"/>
            </a:pPr>
            <a:r>
              <a:rPr b="0" lang="en-GB" sz="1400" spc="-1" strike="noStrike">
                <a:solidFill>
                  <a:srgbClr val="000000"/>
                </a:solidFill>
                <a:latin typeface="Calibri"/>
                <a:ea typeface="Calibri"/>
              </a:rPr>
              <a:t>Setup the url</a:t>
            </a:r>
            <a:endParaRPr b="0" lang="en-AU" sz="1400" spc="-1" strike="noStrike">
              <a:latin typeface="Arial"/>
            </a:endParaRPr>
          </a:p>
          <a:p>
            <a:pPr>
              <a:lnSpc>
                <a:spcPct val="90000"/>
              </a:lnSpc>
              <a:spcBef>
                <a:spcPts val="499"/>
              </a:spcBef>
              <a:buNone/>
            </a:pPr>
            <a:endParaRPr b="0" lang="en-AU" sz="1400" spc="-1" strike="noStrike">
              <a:latin typeface="Arial"/>
            </a:endParaRPr>
          </a:p>
          <a:p>
            <a:pPr>
              <a:lnSpc>
                <a:spcPct val="90000"/>
              </a:lnSpc>
              <a:spcBef>
                <a:spcPts val="499"/>
              </a:spcBef>
              <a:buNone/>
            </a:pPr>
            <a:endParaRPr b="0" lang="en-AU" sz="1400" spc="-1" strike="noStrike">
              <a:latin typeface="Arial"/>
            </a:endParaRPr>
          </a:p>
          <a:p>
            <a:pPr marL="457200">
              <a:lnSpc>
                <a:spcPct val="100000"/>
              </a:lnSpc>
              <a:buNone/>
            </a:pPr>
            <a:r>
              <a:rPr b="0" lang="en-GB" sz="1400" spc="-1" strike="noStrike">
                <a:solidFill>
                  <a:srgbClr val="000000"/>
                </a:solidFill>
                <a:latin typeface="Biome Light"/>
                <a:ea typeface="Calibri"/>
              </a:rPr>
              <a:t>To deliver the assignment, include screenshot of the following items:</a:t>
            </a:r>
            <a:endParaRPr b="0" lang="en-AU" sz="1400" spc="-1" strike="noStrike">
              <a:latin typeface="Arial"/>
            </a:endParaRPr>
          </a:p>
          <a:p>
            <a:pPr marL="457200">
              <a:lnSpc>
                <a:spcPct val="100000"/>
              </a:lnSpc>
              <a:buNone/>
            </a:pPr>
            <a:r>
              <a:rPr b="0" lang="en-GB" sz="1400" spc="-1" strike="noStrike">
                <a:solidFill>
                  <a:srgbClr val="000000"/>
                </a:solidFill>
                <a:latin typeface="Biome Light"/>
                <a:ea typeface="Calibri"/>
              </a:rPr>
              <a:t>- model.py</a:t>
            </a:r>
            <a:endParaRPr b="0" lang="en-AU" sz="1400" spc="-1" strike="noStrike">
              <a:latin typeface="Arial"/>
            </a:endParaRPr>
          </a:p>
          <a:p>
            <a:pPr marL="457200">
              <a:lnSpc>
                <a:spcPct val="100000"/>
              </a:lnSpc>
              <a:buNone/>
            </a:pPr>
            <a:r>
              <a:rPr b="0" lang="en-GB" sz="1400" spc="-1" strike="noStrike">
                <a:solidFill>
                  <a:srgbClr val="000000"/>
                </a:solidFill>
                <a:latin typeface="Biome Light"/>
                <a:ea typeface="Calibri"/>
              </a:rPr>
              <a:t>- view.py </a:t>
            </a:r>
            <a:endParaRPr b="0" lang="en-AU" sz="1400" spc="-1" strike="noStrike">
              <a:latin typeface="Arial"/>
            </a:endParaRPr>
          </a:p>
          <a:p>
            <a:pPr marL="457200">
              <a:lnSpc>
                <a:spcPct val="100000"/>
              </a:lnSpc>
              <a:buNone/>
            </a:pPr>
            <a:r>
              <a:rPr b="0" lang="en-GB" sz="1400" spc="-1" strike="noStrike">
                <a:solidFill>
                  <a:srgbClr val="000000"/>
                </a:solidFill>
                <a:latin typeface="Biome Light"/>
                <a:ea typeface="Calibri"/>
              </a:rPr>
              <a:t>- Screenshot showing the admin panel for book registration. </a:t>
            </a:r>
            <a:endParaRPr b="0" lang="en-AU" sz="1400" spc="-1" strike="noStrike">
              <a:latin typeface="Arial"/>
            </a:endParaRPr>
          </a:p>
          <a:p>
            <a:pPr marL="457200">
              <a:lnSpc>
                <a:spcPct val="100000"/>
              </a:lnSpc>
              <a:buNone/>
            </a:pPr>
            <a:r>
              <a:rPr b="0" lang="en-GB" sz="1400" spc="-1" strike="noStrike">
                <a:solidFill>
                  <a:srgbClr val="000000"/>
                </a:solidFill>
                <a:latin typeface="Biome Light"/>
                <a:ea typeface="Calibri"/>
              </a:rPr>
              <a:t>- Screenshot showing the webpage in a browser</a:t>
            </a:r>
            <a:endParaRPr b="0" lang="en-AU" sz="1400" spc="-1" strike="noStrike">
              <a:latin typeface="Arial"/>
            </a:endParaRPr>
          </a:p>
          <a:p>
            <a:pPr marL="457200">
              <a:lnSpc>
                <a:spcPct val="90000"/>
              </a:lnSpc>
              <a:spcBef>
                <a:spcPts val="499"/>
              </a:spcBef>
              <a:buNone/>
            </a:pPr>
            <a:endParaRPr b="0" lang="en-AU" sz="1400" spc="-1" strike="noStrike">
              <a:latin typeface="Arial"/>
            </a:endParaRPr>
          </a:p>
          <a:p>
            <a:pPr marL="457200">
              <a:lnSpc>
                <a:spcPct val="100000"/>
              </a:lnSpc>
              <a:buNone/>
            </a:pPr>
            <a:endParaRPr b="0" lang="en-AU" sz="1400" spc="-1" strike="noStrike">
              <a:latin typeface="Arial"/>
            </a:endParaRPr>
          </a:p>
        </p:txBody>
      </p:sp>
      <p:sp>
        <p:nvSpPr>
          <p:cNvPr id="177" name="TextBox 2"/>
          <p:cNvSpPr/>
          <p:nvPr/>
        </p:nvSpPr>
        <p:spPr>
          <a:xfrm>
            <a:off x="0" y="0"/>
            <a:ext cx="12191400" cy="363960"/>
          </a:xfrm>
          <a:prstGeom prst="rect">
            <a:avLst/>
          </a:prstGeom>
          <a:solidFill>
            <a:schemeClr val="tx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Developing Web Application with Django</a:t>
            </a:r>
            <a:endParaRPr b="0" lang="en-AU" sz="1800" spc="-1" strike="noStrike">
              <a:latin typeface="Arial"/>
            </a:endParaRPr>
          </a:p>
        </p:txBody>
      </p:sp>
      <p:sp>
        <p:nvSpPr>
          <p:cNvPr id="178" name="TextBox 6"/>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Obligatory Exercise: Task 8</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pic>
        <p:nvPicPr>
          <p:cNvPr id="180" name="" descr=""/>
          <p:cNvPicPr/>
          <p:nvPr/>
        </p:nvPicPr>
        <p:blipFill>
          <a:blip r:embed="rId1"/>
          <a:stretch/>
        </p:blipFill>
        <p:spPr>
          <a:xfrm>
            <a:off x="9720" y="6120"/>
            <a:ext cx="12191040" cy="6857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33"/>
          <p:cNvSpPr/>
          <p:nvPr/>
        </p:nvSpPr>
        <p:spPr>
          <a:xfrm>
            <a:off x="327600" y="321840"/>
            <a:ext cx="7057440" cy="1963440"/>
          </a:xfrm>
          <a:prstGeom prst="rect">
            <a:avLst/>
          </a:prstGeom>
          <a:solidFill>
            <a:srgbClr val="566c82">
              <a:alpha val="95000"/>
            </a:srgbClr>
          </a:solidFill>
          <a:ln>
            <a:noFill/>
          </a:ln>
        </p:spPr>
        <p:style>
          <a:lnRef idx="2">
            <a:schemeClr val="accent1">
              <a:shade val="50000"/>
            </a:schemeClr>
          </a:lnRef>
          <a:fillRef idx="1">
            <a:schemeClr val="accent1"/>
          </a:fillRef>
          <a:effectRef idx="0">
            <a:schemeClr val="accent1"/>
          </a:effectRef>
          <a:fontRef idx="minor"/>
        </p:style>
      </p:sp>
      <p:sp>
        <p:nvSpPr>
          <p:cNvPr id="90" name="PlaceHolder 1"/>
          <p:cNvSpPr>
            <a:spLocks noGrp="1"/>
          </p:cNvSpPr>
          <p:nvPr>
            <p:ph type="title"/>
          </p:nvPr>
        </p:nvSpPr>
        <p:spPr>
          <a:xfrm>
            <a:off x="524160" y="491400"/>
            <a:ext cx="6593400" cy="162432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ffffff"/>
                </a:solidFill>
                <a:latin typeface="Calibri Light"/>
                <a:ea typeface="Calibri Light"/>
              </a:rPr>
              <a:t>Scalable Vector Graphics (SVG)</a:t>
            </a:r>
            <a:endParaRPr b="0" lang="en-AU" sz="4400" spc="-1" strike="noStrike">
              <a:latin typeface="Arial"/>
            </a:endParaRPr>
          </a:p>
        </p:txBody>
      </p:sp>
      <p:sp>
        <p:nvSpPr>
          <p:cNvPr id="91" name="Rectangle 35"/>
          <p:cNvSpPr/>
          <p:nvPr/>
        </p:nvSpPr>
        <p:spPr>
          <a:xfrm>
            <a:off x="7557120" y="321840"/>
            <a:ext cx="4312440" cy="621396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p:style>
      </p:sp>
      <p:sp>
        <p:nvSpPr>
          <p:cNvPr id="92" name="PlaceHolder 2"/>
          <p:cNvSpPr>
            <a:spLocks noGrp="1"/>
          </p:cNvSpPr>
          <p:nvPr>
            <p:ph/>
          </p:nvPr>
        </p:nvSpPr>
        <p:spPr>
          <a:xfrm>
            <a:off x="7697880" y="917640"/>
            <a:ext cx="4113000" cy="5103360"/>
          </a:xfrm>
          <a:prstGeom prst="rect">
            <a:avLst/>
          </a:prstGeom>
          <a:noFill/>
          <a:ln w="0">
            <a:noFill/>
          </a:ln>
        </p:spPr>
        <p:txBody>
          <a:bodyPr lIns="90000" rIns="90000" tIns="45000" bIns="45000" anchor="ctr">
            <a:normAutofit/>
          </a:bodyPr>
          <a:p>
            <a:pPr marL="228600" indent="-228600">
              <a:lnSpc>
                <a:spcPct val="90000"/>
              </a:lnSpc>
              <a:spcBef>
                <a:spcPts val="1001"/>
              </a:spcBef>
              <a:buClr>
                <a:srgbClr val="ffffff"/>
              </a:buClr>
              <a:buFont typeface="Arial"/>
              <a:buChar char="•"/>
            </a:pPr>
            <a:r>
              <a:rPr b="1" lang="en-US" sz="2000" spc="-1" strike="noStrike">
                <a:solidFill>
                  <a:srgbClr val="ffffff"/>
                </a:solidFill>
                <a:latin typeface="Calibri"/>
                <a:ea typeface="Calibri"/>
              </a:rPr>
              <a:t>Using svg tags draw the Norwegian flag as shown on the left. </a:t>
            </a:r>
            <a:endParaRPr b="0" lang="en-AU" sz="2000" spc="-1" strike="noStrike">
              <a:latin typeface="Arial"/>
            </a:endParaRPr>
          </a:p>
          <a:p>
            <a:pPr marL="228600" indent="-228600">
              <a:lnSpc>
                <a:spcPct val="90000"/>
              </a:lnSpc>
              <a:spcBef>
                <a:spcPts val="1001"/>
              </a:spcBef>
              <a:buClr>
                <a:srgbClr val="ffffff"/>
              </a:buClr>
              <a:buFont typeface="Arial"/>
              <a:buChar char="•"/>
            </a:pPr>
            <a:r>
              <a:rPr b="1" lang="en-US" sz="2000" spc="-1" strike="noStrike">
                <a:solidFill>
                  <a:srgbClr val="ffffff"/>
                </a:solidFill>
                <a:latin typeface="Calibri"/>
                <a:ea typeface="Calibri"/>
              </a:rPr>
              <a:t>You are allowed to use &lt;polygon&gt;, &lt;rect&gt;, &lt;line&gt;, etc but &lt;img&gt; tag is not allowed.</a:t>
            </a:r>
            <a:endParaRPr b="0" lang="en-AU" sz="2000" spc="-1" strike="noStrike">
              <a:latin typeface="Arial"/>
            </a:endParaRPr>
          </a:p>
        </p:txBody>
      </p:sp>
      <p:sp>
        <p:nvSpPr>
          <p:cNvPr id="93" name="TextBox 4"/>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Obligatory Exercise: Task 1</a:t>
            </a:r>
            <a:endParaRPr b="0" lang="en-AU" sz="1800" spc="-1" strike="noStrike">
              <a:latin typeface="Arial"/>
            </a:endParaRPr>
          </a:p>
        </p:txBody>
      </p:sp>
      <p:pic>
        <p:nvPicPr>
          <p:cNvPr id="94" name="Picture 6" descr=""/>
          <p:cNvPicPr/>
          <p:nvPr/>
        </p:nvPicPr>
        <p:blipFill>
          <a:blip r:embed="rId1"/>
          <a:stretch/>
        </p:blipFill>
        <p:spPr>
          <a:xfrm>
            <a:off x="2085480" y="3234240"/>
            <a:ext cx="2742480" cy="19976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pic>
        <p:nvPicPr>
          <p:cNvPr id="182" name="" descr=""/>
          <p:cNvPicPr/>
          <p:nvPr/>
        </p:nvPicPr>
        <p:blipFill>
          <a:blip r:embed="rId1"/>
          <a:stretch/>
        </p:blipFill>
        <p:spPr>
          <a:xfrm>
            <a:off x="9720" y="6120"/>
            <a:ext cx="12191040" cy="6857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pic>
        <p:nvPicPr>
          <p:cNvPr id="184" name="" descr=""/>
          <p:cNvPicPr/>
          <p:nvPr/>
        </p:nvPicPr>
        <p:blipFill>
          <a:blip r:embed="rId1"/>
          <a:stretch/>
        </p:blipFill>
        <p:spPr>
          <a:xfrm>
            <a:off x="9720" y="6120"/>
            <a:ext cx="12191040" cy="6857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pic>
        <p:nvPicPr>
          <p:cNvPr id="186" name="" descr=""/>
          <p:cNvPicPr/>
          <p:nvPr/>
        </p:nvPicPr>
        <p:blipFill>
          <a:blip r:embed="rId1"/>
          <a:stretch/>
        </p:blipFill>
        <p:spPr>
          <a:xfrm>
            <a:off x="9720" y="6120"/>
            <a:ext cx="12191040" cy="6857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TextBox 11"/>
          <p:cNvSpPr/>
          <p:nvPr/>
        </p:nvSpPr>
        <p:spPr>
          <a:xfrm>
            <a:off x="655920" y="909000"/>
            <a:ext cx="9602640" cy="15555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lvl="1" marL="7430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Edit this PowerPoint file with your answers. Answers include </a:t>
            </a:r>
            <a:endParaRPr b="0" lang="en-AU" sz="1400" spc="-1" strike="noStrike">
              <a:latin typeface="Arial"/>
            </a:endParaRPr>
          </a:p>
          <a:p>
            <a:pPr lvl="2" marL="12002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HTML code</a:t>
            </a:r>
            <a:endParaRPr b="0" lang="en-AU" sz="1400" spc="-1" strike="noStrike">
              <a:latin typeface="Arial"/>
            </a:endParaRPr>
          </a:p>
          <a:p>
            <a:pPr lvl="2" marL="12002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Screenshot of Wireshark </a:t>
            </a:r>
            <a:r>
              <a:rPr b="0" lang="en-GB" sz="1400" spc="-1" strike="noStrike">
                <a:solidFill>
                  <a:srgbClr val="000000"/>
                </a:solidFill>
                <a:latin typeface="Calibri"/>
                <a:ea typeface="Calibri"/>
              </a:rPr>
              <a:t> (You may add more slides if needed). </a:t>
            </a:r>
            <a:endParaRPr b="0" lang="en-AU" sz="1400" spc="-1" strike="noStrike">
              <a:latin typeface="Arial"/>
            </a:endParaRPr>
          </a:p>
          <a:p>
            <a:pPr lvl="2" marL="12002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XPath expressions, </a:t>
            </a:r>
            <a:endParaRPr b="0" lang="en-AU" sz="1400" spc="-1" strike="noStrike">
              <a:latin typeface="Arial"/>
            </a:endParaRPr>
          </a:p>
          <a:p>
            <a:pPr lvl="2" marL="12002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Output of XPath expressions, </a:t>
            </a:r>
            <a:endParaRPr b="0" lang="en-AU" sz="1400" spc="-1" strike="noStrike">
              <a:latin typeface="Arial"/>
            </a:endParaRPr>
          </a:p>
          <a:p>
            <a:pPr lvl="2" marL="12002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Screenshot of the Django web project. (You may add more slides if needed).</a:t>
            </a:r>
            <a:endParaRPr b="0" lang="en-AU" sz="1400" spc="-1" strike="noStrike">
              <a:latin typeface="Arial"/>
            </a:endParaRPr>
          </a:p>
        </p:txBody>
      </p:sp>
      <p:sp>
        <p:nvSpPr>
          <p:cNvPr id="188" name="TextBox 2"/>
          <p:cNvSpPr/>
          <p:nvPr/>
        </p:nvSpPr>
        <p:spPr>
          <a:xfrm>
            <a:off x="0" y="0"/>
            <a:ext cx="12191400" cy="363960"/>
          </a:xfrm>
          <a:prstGeom prst="rect">
            <a:avLst/>
          </a:prstGeom>
          <a:solidFill>
            <a:schemeClr val="tx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How to hand over the assignment?</a:t>
            </a:r>
            <a:endParaRPr b="0" lang="en-AU" sz="1800" spc="-1" strike="noStrike">
              <a:latin typeface="Arial"/>
            </a:endParaRPr>
          </a:p>
        </p:txBody>
      </p:sp>
      <p:sp>
        <p:nvSpPr>
          <p:cNvPr id="189" name="TextBox 6"/>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Biome Light"/>
                <a:ea typeface="Calibri"/>
              </a:rPr>
              <a:t>Obligatory Exercise</a:t>
            </a:r>
            <a:endParaRPr b="0" lang="en-AU" sz="1800" spc="-1" strike="noStrike">
              <a:latin typeface="Arial"/>
            </a:endParaRPr>
          </a:p>
        </p:txBody>
      </p:sp>
      <p:sp>
        <p:nvSpPr>
          <p:cNvPr id="190" name="TextBox 4"/>
          <p:cNvSpPr/>
          <p:nvPr/>
        </p:nvSpPr>
        <p:spPr>
          <a:xfrm>
            <a:off x="655920" y="3939120"/>
            <a:ext cx="9602640" cy="66420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lvl="1" marL="743040" indent="-285840">
              <a:lnSpc>
                <a:spcPct val="90000"/>
              </a:lnSpc>
              <a:spcBef>
                <a:spcPts val="499"/>
              </a:spcBef>
              <a:buClr>
                <a:srgbClr val="000000"/>
              </a:buClr>
              <a:buFont typeface="Arial"/>
              <a:buChar char="•"/>
            </a:pPr>
            <a:r>
              <a:rPr b="0" lang="en-GB" sz="1400" spc="-1" strike="noStrike">
                <a:solidFill>
                  <a:srgbClr val="000000"/>
                </a:solidFill>
                <a:latin typeface="Biome Light"/>
                <a:ea typeface="Calibri"/>
              </a:rPr>
              <a:t>Note:: Do not delete the projects from your computer until your assignment is approved. Seminar leader will contact you if they need more information about your projects. You may have to provide more information/screenshot before the assignment is approved. </a:t>
            </a:r>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2409480" y="847440"/>
            <a:ext cx="7438680" cy="5200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2409480" y="847440"/>
            <a:ext cx="7438680" cy="5200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Rectangle 12"/>
          <p:cNvSpPr/>
          <p:nvPr/>
        </p:nvSpPr>
        <p:spPr>
          <a:xfrm>
            <a:off x="0" y="7200"/>
            <a:ext cx="12191400" cy="14918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98" name="TextBox 3"/>
          <p:cNvSpPr/>
          <p:nvPr/>
        </p:nvSpPr>
        <p:spPr>
          <a:xfrm>
            <a:off x="936000" y="450000"/>
            <a:ext cx="37335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NO" sz="2400" spc="-1" strike="noStrike">
                <a:solidFill>
                  <a:srgbClr val="ffffff"/>
                </a:solidFill>
                <a:latin typeface="Calibri"/>
                <a:ea typeface="DejaVu Sans"/>
              </a:rPr>
              <a:t>Title of your website</a:t>
            </a:r>
            <a:endParaRPr b="0" lang="en-AU" sz="2400" spc="-1" strike="noStrike">
              <a:latin typeface="Arial"/>
            </a:endParaRPr>
          </a:p>
        </p:txBody>
      </p:sp>
      <p:sp>
        <p:nvSpPr>
          <p:cNvPr id="99" name="TextBox 4"/>
          <p:cNvSpPr/>
          <p:nvPr/>
        </p:nvSpPr>
        <p:spPr>
          <a:xfrm>
            <a:off x="1158840" y="911520"/>
            <a:ext cx="275688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NO" sz="1400" spc="-1" strike="noStrike">
                <a:solidFill>
                  <a:srgbClr val="ffffff"/>
                </a:solidFill>
                <a:latin typeface="Calibri"/>
                <a:ea typeface="DejaVu Sans"/>
              </a:rPr>
              <a:t>D</a:t>
            </a:r>
            <a:r>
              <a:rPr b="0" lang="en-GB" sz="1400" spc="-1" strike="noStrike">
                <a:solidFill>
                  <a:srgbClr val="ffffff"/>
                </a:solidFill>
                <a:latin typeface="Calibri"/>
                <a:ea typeface="DejaVu Sans"/>
              </a:rPr>
              <a:t>e</a:t>
            </a:r>
            <a:r>
              <a:rPr b="0" lang="en-NO" sz="1400" spc="-1" strike="noStrike">
                <a:solidFill>
                  <a:srgbClr val="ffffff"/>
                </a:solidFill>
                <a:latin typeface="Calibri"/>
                <a:ea typeface="DejaVu Sans"/>
              </a:rPr>
              <a:t>scription of the website….</a:t>
            </a:r>
            <a:endParaRPr b="0" lang="en-AU" sz="1400" spc="-1" strike="noStrike">
              <a:latin typeface="Arial"/>
            </a:endParaRPr>
          </a:p>
        </p:txBody>
      </p:sp>
      <p:sp>
        <p:nvSpPr>
          <p:cNvPr id="100" name="Rectangle 5"/>
          <p:cNvSpPr/>
          <p:nvPr/>
        </p:nvSpPr>
        <p:spPr>
          <a:xfrm>
            <a:off x="664560" y="278640"/>
            <a:ext cx="734760" cy="1024920"/>
          </a:xfrm>
          <a:prstGeom prst="rect">
            <a:avLst/>
          </a:prstGeom>
          <a:noFill/>
          <a:ln>
            <a:solidFill>
              <a:srgbClr val="ffffff"/>
            </a:solidFill>
            <a:prstDash val="sysDot"/>
          </a:ln>
        </p:spPr>
        <p:style>
          <a:lnRef idx="2">
            <a:schemeClr val="accent1">
              <a:shade val="50000"/>
            </a:schemeClr>
          </a:lnRef>
          <a:fillRef idx="1">
            <a:schemeClr val="accent1"/>
          </a:fillRef>
          <a:effectRef idx="0">
            <a:schemeClr val="accent1"/>
          </a:effectRef>
          <a:fontRef idx="minor"/>
        </p:style>
      </p:sp>
      <p:pic>
        <p:nvPicPr>
          <p:cNvPr id="101" name="Graphic 7" descr="Line arrow: Anti-clockwise curve outline"/>
          <p:cNvPicPr/>
          <p:nvPr/>
        </p:nvPicPr>
        <p:blipFill>
          <a:blip r:embed="rId1"/>
          <a:stretch/>
        </p:blipFill>
        <p:spPr>
          <a:xfrm rot="8178600">
            <a:off x="871920" y="1248840"/>
            <a:ext cx="913680" cy="792360"/>
          </a:xfrm>
          <a:prstGeom prst="rect">
            <a:avLst/>
          </a:prstGeom>
          <a:ln w="0">
            <a:noFill/>
          </a:ln>
        </p:spPr>
      </p:pic>
      <p:sp>
        <p:nvSpPr>
          <p:cNvPr id="102" name="TextBox 8"/>
          <p:cNvSpPr/>
          <p:nvPr/>
        </p:nvSpPr>
        <p:spPr>
          <a:xfrm>
            <a:off x="1221840" y="1630080"/>
            <a:ext cx="46922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DejaVu Sans"/>
              </a:rPr>
              <a:t>A simple SVG logo (e.g. a circle, square etc.)</a:t>
            </a:r>
            <a:endParaRPr b="0" lang="en-AU" sz="1600" spc="-1" strike="noStrike">
              <a:latin typeface="Arial"/>
            </a:endParaRPr>
          </a:p>
        </p:txBody>
      </p:sp>
      <p:sp>
        <p:nvSpPr>
          <p:cNvPr id="103" name="Rectangle 9"/>
          <p:cNvSpPr/>
          <p:nvPr/>
        </p:nvSpPr>
        <p:spPr>
          <a:xfrm>
            <a:off x="567720" y="2089440"/>
            <a:ext cx="5430600" cy="3445920"/>
          </a:xfrm>
          <a:prstGeom prst="rect">
            <a:avLst/>
          </a:prstGeom>
          <a:noFill/>
          <a:ln>
            <a:solidFill>
              <a:srgbClr val="44546a"/>
            </a:solidFill>
            <a:prstDash val="sysDot"/>
          </a:ln>
        </p:spPr>
        <p:style>
          <a:lnRef idx="2">
            <a:schemeClr val="accent1">
              <a:shade val="50000"/>
            </a:schemeClr>
          </a:lnRef>
          <a:fillRef idx="1">
            <a:schemeClr val="accent1"/>
          </a:fillRef>
          <a:effectRef idx="0">
            <a:schemeClr val="accent1"/>
          </a:effectRef>
          <a:fontRef idx="minor"/>
        </p:style>
      </p:sp>
      <p:sp>
        <p:nvSpPr>
          <p:cNvPr id="104" name="Rectangle 10"/>
          <p:cNvSpPr/>
          <p:nvPr/>
        </p:nvSpPr>
        <p:spPr>
          <a:xfrm>
            <a:off x="6220800" y="2089440"/>
            <a:ext cx="5430600" cy="3445920"/>
          </a:xfrm>
          <a:prstGeom prst="rect">
            <a:avLst/>
          </a:prstGeom>
          <a:noFill/>
          <a:ln>
            <a:solidFill>
              <a:srgbClr val="44546a"/>
            </a:solidFill>
            <a:prstDash val="sysDot"/>
          </a:ln>
        </p:spPr>
        <p:style>
          <a:lnRef idx="2">
            <a:schemeClr val="accent1">
              <a:shade val="50000"/>
            </a:schemeClr>
          </a:lnRef>
          <a:fillRef idx="1">
            <a:schemeClr val="accent1"/>
          </a:fillRef>
          <a:effectRef idx="0">
            <a:schemeClr val="accent1"/>
          </a:effectRef>
          <a:fontRef idx="minor"/>
        </p:style>
      </p:sp>
      <p:sp>
        <p:nvSpPr>
          <p:cNvPr id="105" name="Rectangle 11"/>
          <p:cNvSpPr/>
          <p:nvPr/>
        </p:nvSpPr>
        <p:spPr>
          <a:xfrm>
            <a:off x="0" y="6014880"/>
            <a:ext cx="12191400" cy="8424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06" name="TextBox 13"/>
          <p:cNvSpPr/>
          <p:nvPr/>
        </p:nvSpPr>
        <p:spPr>
          <a:xfrm>
            <a:off x="923040" y="3450240"/>
            <a:ext cx="5096160" cy="1399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NO" sz="1800" spc="-1" strike="noStrike">
                <a:solidFill>
                  <a:srgbClr val="000000"/>
                </a:solidFill>
                <a:latin typeface="Calibri"/>
                <a:ea typeface="DejaVu Sans"/>
              </a:rPr>
              <a:t>Your website’s content goes here.</a:t>
            </a:r>
            <a:br>
              <a:rPr sz="1800"/>
            </a:br>
            <a:r>
              <a:rPr b="0" lang="en-NO" sz="1800" spc="-1" strike="noStrike">
                <a:solidFill>
                  <a:srgbClr val="afabab"/>
                </a:solidFill>
                <a:latin typeface="Calibri"/>
                <a:ea typeface="DejaVu Sans"/>
              </a:rPr>
              <a:t>(</a:t>
            </a:r>
            <a:r>
              <a:rPr b="0" lang="en-NO" sz="1600" spc="-1" strike="noStrike">
                <a:solidFill>
                  <a:srgbClr val="afabab"/>
                </a:solidFill>
                <a:latin typeface="Calibri"/>
                <a:ea typeface="DejaVu Sans"/>
              </a:rPr>
              <a:t>your content should include </a:t>
            </a:r>
            <a:r>
              <a:rPr b="0" lang="en-GB" sz="1600" spc="-1" strike="noStrike">
                <a:solidFill>
                  <a:srgbClr val="afabab"/>
                </a:solidFill>
                <a:latin typeface="Calibri"/>
                <a:ea typeface="DejaVu Sans"/>
              </a:rPr>
              <a:t>l</a:t>
            </a:r>
            <a:r>
              <a:rPr b="0" lang="en-NO" sz="1600" spc="-1" strike="noStrike">
                <a:solidFill>
                  <a:srgbClr val="afabab"/>
                </a:solidFill>
                <a:latin typeface="Calibri"/>
                <a:ea typeface="DejaVu Sans"/>
              </a:rPr>
              <a:t>ists, images, links)</a:t>
            </a:r>
            <a:br>
              <a:rPr sz="1800"/>
            </a:br>
            <a:br>
              <a:rPr sz="1800"/>
            </a:br>
            <a:br>
              <a:rPr sz="1600"/>
            </a:br>
            <a:endParaRPr b="0" lang="en-AU" sz="1600" spc="-1" strike="noStrike">
              <a:latin typeface="Arial"/>
            </a:endParaRPr>
          </a:p>
        </p:txBody>
      </p:sp>
      <p:sp>
        <p:nvSpPr>
          <p:cNvPr id="107" name="TextBox 15"/>
          <p:cNvSpPr/>
          <p:nvPr/>
        </p:nvSpPr>
        <p:spPr>
          <a:xfrm>
            <a:off x="6806880" y="3457080"/>
            <a:ext cx="2854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A table using table tag.</a:t>
            </a:r>
            <a:endParaRPr b="0" lang="en-AU" sz="1800" spc="-1" strike="noStrike">
              <a:latin typeface="Arial"/>
            </a:endParaRPr>
          </a:p>
        </p:txBody>
      </p:sp>
      <p:sp>
        <p:nvSpPr>
          <p:cNvPr id="108" name="TextBox 2"/>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Obligatory Exercise: Task 2.  [</a:t>
            </a:r>
            <a:r>
              <a:rPr b="0" lang="en-GB" sz="1800" spc="-1" strike="noStrike">
                <a:solidFill>
                  <a:srgbClr val="000000"/>
                </a:solidFill>
                <a:latin typeface="Calibri"/>
                <a:ea typeface="Calibri"/>
              </a:rPr>
              <a:t>The task is to make a webpage (i.e., html file) containing necessary tags.</a:t>
            </a:r>
            <a:r>
              <a:rPr b="0" lang="en-GB" sz="1800" spc="-1" strike="noStrike">
                <a:solidFill>
                  <a:srgbClr val="ffffff"/>
                </a:solidFill>
                <a:latin typeface="Calibri"/>
                <a:ea typeface="Calibri"/>
              </a:rPr>
              <a:t>]</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AU" sz="3200" spc="-1" strike="noStrike">
              <a:latin typeface="Arial"/>
            </a:endParaRPr>
          </a:p>
        </p:txBody>
      </p:sp>
      <p:pic>
        <p:nvPicPr>
          <p:cNvPr id="111" name="" descr=""/>
          <p:cNvPicPr/>
          <p:nvPr/>
        </p:nvPicPr>
        <p:blipFill>
          <a:blip r:embed="rId1"/>
          <a:stretch/>
        </p:blipFill>
        <p:spPr>
          <a:xfrm>
            <a:off x="33120" y="1646640"/>
            <a:ext cx="12191760" cy="3602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AU" sz="3200" spc="-1" strike="noStrike">
              <a:latin typeface="Arial"/>
            </a:endParaRPr>
          </a:p>
        </p:txBody>
      </p:sp>
      <p:pic>
        <p:nvPicPr>
          <p:cNvPr id="114" name="" descr=""/>
          <p:cNvPicPr/>
          <p:nvPr/>
        </p:nvPicPr>
        <p:blipFill>
          <a:blip r:embed="rId1"/>
          <a:stretch/>
        </p:blipFill>
        <p:spPr>
          <a:xfrm>
            <a:off x="6129000" y="3447720"/>
            <a:ext cx="0" cy="0"/>
          </a:xfrm>
          <a:prstGeom prst="rect">
            <a:avLst/>
          </a:prstGeom>
          <a:ln w="0">
            <a:noFill/>
          </a:ln>
        </p:spPr>
      </p:pic>
      <p:pic>
        <p:nvPicPr>
          <p:cNvPr id="115" name="" descr=""/>
          <p:cNvPicPr/>
          <p:nvPr/>
        </p:nvPicPr>
        <p:blipFill>
          <a:blip r:embed="rId2"/>
          <a:stretch/>
        </p:blipFill>
        <p:spPr>
          <a:xfrm>
            <a:off x="524160" y="18720"/>
            <a:ext cx="11209680" cy="6857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AU" sz="3200" spc="-1" strike="noStrike">
              <a:latin typeface="Arial"/>
            </a:endParaRPr>
          </a:p>
        </p:txBody>
      </p:sp>
      <p:pic>
        <p:nvPicPr>
          <p:cNvPr id="118" name="" descr=""/>
          <p:cNvPicPr/>
          <p:nvPr/>
        </p:nvPicPr>
        <p:blipFill>
          <a:blip r:embed="rId1"/>
          <a:stretch/>
        </p:blipFill>
        <p:spPr>
          <a:xfrm>
            <a:off x="524160" y="18720"/>
            <a:ext cx="11209680" cy="6857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TextBox 4"/>
          <p:cNvSpPr/>
          <p:nvPr/>
        </p:nvSpPr>
        <p:spPr>
          <a:xfrm>
            <a:off x="1653480" y="365760"/>
            <a:ext cx="9366480" cy="1188000"/>
          </a:xfrm>
          <a:prstGeom prst="rect">
            <a:avLst/>
          </a:prstGeom>
          <a:noFill/>
          <a:ln w="0">
            <a:noFill/>
          </a:ln>
        </p:spPr>
        <p:style>
          <a:lnRef idx="0"/>
          <a:fillRef idx="0"/>
          <a:effectRef idx="0"/>
          <a:fontRef idx="minor"/>
        </p:style>
        <p:txBody>
          <a:bodyPr lIns="90000" rIns="90000" tIns="45000" bIns="45000" anchor="ctr">
            <a:normAutofit/>
          </a:bodyPr>
          <a:p>
            <a:pPr>
              <a:lnSpc>
                <a:spcPct val="90000"/>
              </a:lnSpc>
              <a:spcAft>
                <a:spcPts val="601"/>
              </a:spcAft>
              <a:buNone/>
            </a:pPr>
            <a:r>
              <a:rPr b="0" lang="en-US" sz="2400" spc="-1" strike="noStrike">
                <a:solidFill>
                  <a:srgbClr val="000000"/>
                </a:solidFill>
                <a:latin typeface="Calibri Light"/>
                <a:ea typeface="DejaVu Sans"/>
              </a:rPr>
              <a:t>Pick a website you wish (for example </a:t>
            </a:r>
            <a:r>
              <a:rPr b="0" lang="en-US" sz="2400" spc="-1" strike="noStrike" u="sng">
                <a:solidFill>
                  <a:srgbClr val="0563c1"/>
                </a:solidFill>
                <a:uFillTx/>
                <a:latin typeface="Calibri Light"/>
                <a:ea typeface="DejaVu Sans"/>
                <a:hlinkClick r:id="rId1"/>
              </a:rPr>
              <a:t>www.google.com</a:t>
            </a:r>
            <a:r>
              <a:rPr b="0" lang="en-US" sz="2400" spc="-1" strike="noStrike">
                <a:solidFill>
                  <a:srgbClr val="000000"/>
                </a:solidFill>
                <a:latin typeface="Calibri Light"/>
                <a:ea typeface="DejaVu Sans"/>
              </a:rPr>
              <a:t>). Using ping utility (</a:t>
            </a:r>
            <a:r>
              <a:rPr b="0" lang="en-US" sz="2400" spc="-1" strike="noStrike" u="sng">
                <a:solidFill>
                  <a:srgbClr val="0563c1"/>
                </a:solidFill>
                <a:uFillTx/>
                <a:latin typeface="Calibri Light"/>
                <a:ea typeface="DejaVu Sans"/>
                <a:hlinkClick r:id="rId2"/>
              </a:rPr>
              <a:t>window</a:t>
            </a:r>
            <a:r>
              <a:rPr b="0" lang="en-US" sz="2400" spc="-1" strike="noStrike">
                <a:solidFill>
                  <a:srgbClr val="000000"/>
                </a:solidFill>
                <a:latin typeface="Calibri Light"/>
                <a:ea typeface="DejaVu Sans"/>
              </a:rPr>
              <a:t>/</a:t>
            </a:r>
            <a:r>
              <a:rPr b="0" lang="en-US" sz="2400" spc="-1" strike="noStrike" u="sng">
                <a:solidFill>
                  <a:srgbClr val="0563c1"/>
                </a:solidFill>
                <a:uFillTx/>
                <a:latin typeface="Calibri Light"/>
                <a:ea typeface="DejaVu Sans"/>
                <a:hlinkClick r:id="rId3"/>
              </a:rPr>
              <a:t>macOS</a:t>
            </a:r>
            <a:r>
              <a:rPr b="0" lang="en-US" sz="2400" spc="-1" strike="noStrike">
                <a:solidFill>
                  <a:srgbClr val="000000"/>
                </a:solidFill>
                <a:latin typeface="Calibri Light"/>
                <a:ea typeface="DejaVu Sans"/>
              </a:rPr>
              <a:t>) and wireshark find answer to the following questions:</a:t>
            </a:r>
            <a:endParaRPr b="0" lang="en-AU" sz="2400" spc="-1" strike="noStrike">
              <a:latin typeface="Arial"/>
            </a:endParaRPr>
          </a:p>
        </p:txBody>
      </p:sp>
      <p:sp>
        <p:nvSpPr>
          <p:cNvPr id="120" name="TextBox 3"/>
          <p:cNvSpPr/>
          <p:nvPr/>
        </p:nvSpPr>
        <p:spPr>
          <a:xfrm>
            <a:off x="1653480" y="1711800"/>
            <a:ext cx="9366480" cy="4041000"/>
          </a:xfrm>
          <a:prstGeom prst="rect">
            <a:avLst/>
          </a:prstGeom>
          <a:noFill/>
          <a:ln w="0">
            <a:noFill/>
          </a:ln>
        </p:spPr>
        <p:style>
          <a:lnRef idx="0"/>
          <a:fillRef idx="0"/>
          <a:effectRef idx="0"/>
          <a:fontRef idx="minor"/>
        </p:style>
        <p:txBody>
          <a:bodyPr lIns="90000" rIns="90000" tIns="45000" bIns="45000" anchor="t">
            <a:normAutofit fontScale="96000"/>
          </a:bodyPr>
          <a:p>
            <a:pPr>
              <a:lnSpc>
                <a:spcPct val="90000"/>
              </a:lnSpc>
              <a:spcAft>
                <a:spcPts val="601"/>
              </a:spcAft>
              <a:buNone/>
            </a:pPr>
            <a:endParaRPr b="0" lang="en-AU" sz="2200" spc="-1" strike="noStrike">
              <a:latin typeface="Arial"/>
            </a:endParaRPr>
          </a:p>
          <a:p>
            <a:pPr marL="457200" indent="-457200">
              <a:lnSpc>
                <a:spcPct val="90000"/>
              </a:lnSpc>
              <a:spcAft>
                <a:spcPts val="601"/>
              </a:spcAft>
              <a:buClr>
                <a:srgbClr val="000000"/>
              </a:buClr>
              <a:buFont typeface="StarSymbol"/>
              <a:buAutoNum type="alphaLcPeriod"/>
            </a:pPr>
            <a:r>
              <a:rPr b="0" lang="en-US" sz="2200" spc="-1" strike="noStrike">
                <a:solidFill>
                  <a:srgbClr val="000000"/>
                </a:solidFill>
                <a:latin typeface="Calibri Light"/>
                <a:ea typeface="DejaVu Sans"/>
              </a:rPr>
              <a:t>Run &lt;ping -n 5 www.yoursite.com&gt; or &lt;ping -c 5 www.yoursite.com&gt; in your cmd/terminal while sniffing the network by wireshark.</a:t>
            </a:r>
            <a:endParaRPr b="0" lang="en-AU" sz="2200" spc="-1" strike="noStrike">
              <a:latin typeface="Arial"/>
            </a:endParaRPr>
          </a:p>
          <a:p>
            <a:pPr marL="457200" indent="-457200">
              <a:lnSpc>
                <a:spcPct val="90000"/>
              </a:lnSpc>
              <a:spcAft>
                <a:spcPts val="601"/>
              </a:spcAft>
              <a:buClr>
                <a:srgbClr val="000000"/>
              </a:buClr>
              <a:buFont typeface="StarSymbol"/>
              <a:buAutoNum type="alphaLcPeriod"/>
            </a:pPr>
            <a:r>
              <a:rPr b="0" lang="en-US" sz="2200" spc="-1" strike="noStrike">
                <a:solidFill>
                  <a:srgbClr val="000000"/>
                </a:solidFill>
                <a:latin typeface="Calibri Light"/>
                <a:ea typeface="DejaVu Sans"/>
              </a:rPr>
              <a:t>What is the IP address of the website you pick?</a:t>
            </a:r>
            <a:endParaRPr b="0" lang="en-AU" sz="2200" spc="-1" strike="noStrike">
              <a:latin typeface="Arial"/>
            </a:endParaRPr>
          </a:p>
          <a:p>
            <a:pPr marL="457200" indent="-457200">
              <a:lnSpc>
                <a:spcPct val="90000"/>
              </a:lnSpc>
              <a:spcAft>
                <a:spcPts val="601"/>
              </a:spcAft>
              <a:buClr>
                <a:srgbClr val="000000"/>
              </a:buClr>
              <a:buFont typeface="StarSymbol"/>
              <a:buAutoNum type="alphaLcPeriod"/>
            </a:pPr>
            <a:r>
              <a:rPr b="0" lang="en-US" sz="2200" spc="-1" strike="noStrike">
                <a:solidFill>
                  <a:srgbClr val="000000"/>
                </a:solidFill>
                <a:latin typeface="Calibri Light"/>
                <a:ea typeface="DejaVu Sans"/>
              </a:rPr>
              <a:t>How many packets have you captured overall and how many have you captured from this website?</a:t>
            </a:r>
            <a:endParaRPr b="0" lang="en-AU" sz="2200" spc="-1" strike="noStrike">
              <a:latin typeface="Arial"/>
            </a:endParaRPr>
          </a:p>
          <a:p>
            <a:pPr marL="457200" indent="-457200">
              <a:lnSpc>
                <a:spcPct val="90000"/>
              </a:lnSpc>
              <a:spcAft>
                <a:spcPts val="601"/>
              </a:spcAft>
              <a:buClr>
                <a:srgbClr val="000000"/>
              </a:buClr>
              <a:buFont typeface="StarSymbol"/>
              <a:buAutoNum type="alphaLcPeriod"/>
            </a:pPr>
            <a:r>
              <a:rPr b="0" lang="en-US" sz="2200" spc="-1" strike="noStrike">
                <a:solidFill>
                  <a:srgbClr val="000000"/>
                </a:solidFill>
                <a:latin typeface="Calibri Light"/>
                <a:ea typeface="DejaVu Sans"/>
              </a:rPr>
              <a:t>What protocol does the ping utility use?</a:t>
            </a:r>
            <a:endParaRPr b="0" lang="en-AU" sz="2200" spc="-1" strike="noStrike">
              <a:latin typeface="Arial"/>
            </a:endParaRPr>
          </a:p>
          <a:p>
            <a:pPr marL="457200" indent="-457200">
              <a:lnSpc>
                <a:spcPct val="90000"/>
              </a:lnSpc>
              <a:spcAft>
                <a:spcPts val="601"/>
              </a:spcAft>
              <a:buClr>
                <a:srgbClr val="000000"/>
              </a:buClr>
              <a:buFont typeface="StarSymbol"/>
              <a:buAutoNum type="alphaLcPeriod"/>
            </a:pPr>
            <a:r>
              <a:rPr b="0" lang="en-US" sz="2200" spc="-1" strike="noStrike">
                <a:solidFill>
                  <a:srgbClr val="000000"/>
                </a:solidFill>
                <a:latin typeface="Calibri Light"/>
                <a:ea typeface="DejaVu Sans"/>
              </a:rPr>
              <a:t>Using only wireshark, compute the RTT (Round Trip Time) – how long it took since your ping request was sent and until the ping reply was received?</a:t>
            </a:r>
            <a:endParaRPr b="0" lang="en-AU" sz="2200" spc="-1" strike="noStrike">
              <a:latin typeface="Arial"/>
            </a:endParaRPr>
          </a:p>
          <a:p>
            <a:pPr marL="457200" indent="-457200">
              <a:lnSpc>
                <a:spcPct val="90000"/>
              </a:lnSpc>
              <a:spcAft>
                <a:spcPts val="601"/>
              </a:spcAft>
              <a:buClr>
                <a:srgbClr val="000000"/>
              </a:buClr>
              <a:buFont typeface="StarSymbol"/>
              <a:buAutoNum type="alphaLcPeriod"/>
            </a:pPr>
            <a:r>
              <a:rPr b="0" lang="en-US" sz="2200" spc="-1" strike="noStrike">
                <a:solidFill>
                  <a:srgbClr val="000000"/>
                </a:solidFill>
                <a:latin typeface="Calibri Light"/>
                <a:ea typeface="DejaVu Sans"/>
              </a:rPr>
              <a:t>How many TCP packets have your computer sent or received?</a:t>
            </a:r>
            <a:endParaRPr b="0" lang="en-AU" sz="2200" spc="-1" strike="noStrike">
              <a:latin typeface="Arial"/>
            </a:endParaRPr>
          </a:p>
          <a:p>
            <a:pPr>
              <a:lnSpc>
                <a:spcPct val="90000"/>
              </a:lnSpc>
              <a:spcAft>
                <a:spcPts val="601"/>
              </a:spcAft>
              <a:buNone/>
            </a:pPr>
            <a:endParaRPr b="0" lang="en-AU" sz="2200" spc="-1" strike="noStrike">
              <a:latin typeface="Arial"/>
            </a:endParaRPr>
          </a:p>
          <a:p>
            <a:pPr>
              <a:lnSpc>
                <a:spcPct val="90000"/>
              </a:lnSpc>
              <a:spcAft>
                <a:spcPts val="601"/>
              </a:spcAft>
              <a:buNone/>
            </a:pPr>
            <a:endParaRPr b="0" lang="en-AU" sz="2200" spc="-1" strike="noStrike">
              <a:latin typeface="Arial"/>
            </a:endParaRPr>
          </a:p>
          <a:p>
            <a:pPr>
              <a:lnSpc>
                <a:spcPct val="90000"/>
              </a:lnSpc>
              <a:spcAft>
                <a:spcPts val="601"/>
              </a:spcAft>
              <a:buNone/>
            </a:pPr>
            <a:endParaRPr b="0" lang="en-AU" sz="2200" spc="-1" strike="noStrike">
              <a:latin typeface="Arial"/>
            </a:endParaRPr>
          </a:p>
        </p:txBody>
      </p:sp>
      <p:sp>
        <p:nvSpPr>
          <p:cNvPr id="121" name="TextBox 2"/>
          <p:cNvSpPr/>
          <p:nvPr/>
        </p:nvSpPr>
        <p:spPr>
          <a:xfrm>
            <a:off x="0" y="6473520"/>
            <a:ext cx="12191400" cy="363960"/>
          </a:xfrm>
          <a:prstGeom prst="rect">
            <a:avLst/>
          </a:prstGeom>
          <a:solidFill>
            <a:schemeClr val="accent2"/>
          </a:solid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buNone/>
            </a:pPr>
            <a:r>
              <a:rPr b="0" lang="en-GB" sz="1800" spc="-1" strike="noStrike">
                <a:solidFill>
                  <a:srgbClr val="ffffff"/>
                </a:solidFill>
                <a:latin typeface="Calibri"/>
                <a:ea typeface="Calibri"/>
              </a:rPr>
              <a:t>Obligatory Exercise:: Task 3</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2020-12-10T10:52:01Z</dcterms:created>
  <dc:creator/>
  <dc:description/>
  <dc:language>en-US</dc:language>
  <cp:lastModifiedBy/>
  <dcterms:modified xsi:type="dcterms:W3CDTF">2023-03-04T15:04:13Z</dcterms:modified>
  <cp:revision>2379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