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86" r:id="rId8"/>
    <p:sldId id="28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91"/>
  </p:normalViewPr>
  <p:slideViewPr>
    <p:cSldViewPr snapToGrid="0" snapToObjects="1">
      <p:cViewPr varScale="1">
        <p:scale>
          <a:sx n="65" d="100"/>
          <a:sy n="65" d="100"/>
        </p:scale>
        <p:origin x="232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ACC3E-F9D7-014D-A259-912126DD735E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5BA12-AD81-A742-8953-27BC51AA7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8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Low-level, code is expressed in machine operations. High-level is for humans, you don’t have to worry as much what’s happening underneath the 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5BA12-AD81-A742-8953-27BC51AA7F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0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71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85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64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62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5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50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9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0890-4E7F-4F41-A91C-42084EA636DA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5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1590890-4E7F-4F41-A91C-42084EA636DA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70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0890-4E7F-4F41-A91C-42084EA636DA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55B2B-EE16-8E41-89D8-503F5804D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97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2CE2-8610-5F4D-9487-121E38CD9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CSC 181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E5464-0775-7E4A-AA21-68C6F2CD5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Scripting and Automation</a:t>
            </a:r>
          </a:p>
        </p:txBody>
      </p:sp>
    </p:spTree>
    <p:extLst>
      <p:ext uri="{BB962C8B-B14F-4D97-AF65-F5344CB8AC3E}">
        <p14:creationId xmlns:p14="http://schemas.microsoft.com/office/powerpoint/2010/main" val="210404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88EA-A45B-254E-A160-07102525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your Instructor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A05146-18F2-304E-BE52-E54A8577B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954" y="2569211"/>
            <a:ext cx="1602167" cy="16021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9D6229-EE1C-D74A-BAFA-530ACE59AA06}"/>
              </a:ext>
            </a:extLst>
          </p:cNvPr>
          <p:cNvSpPr txBox="1"/>
          <p:nvPr/>
        </p:nvSpPr>
        <p:spPr>
          <a:xfrm>
            <a:off x="4898954" y="4563669"/>
            <a:ext cx="238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Vincent La</a:t>
            </a:r>
          </a:p>
          <a:p>
            <a:r>
              <a:rPr lang="en-US" dirty="0" err="1"/>
              <a:t>vla@neumont.edu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3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E689-A067-604D-A919-9659ED69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D367-68A4-3340-942B-896658E2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Syllabus in Canvas</a:t>
            </a:r>
          </a:p>
          <a:p>
            <a:r>
              <a:rPr lang="en-US" dirty="0"/>
              <a:t>Grades will be 100% Assignment Based</a:t>
            </a:r>
          </a:p>
          <a:p>
            <a:r>
              <a:rPr lang="en-US" dirty="0"/>
              <a:t>No cheating! Academic Misconduct is taken seriously</a:t>
            </a:r>
          </a:p>
          <a:p>
            <a:r>
              <a:rPr lang="en-US" dirty="0"/>
              <a:t>Please be respectful of your classmates</a:t>
            </a:r>
          </a:p>
          <a:p>
            <a:r>
              <a:rPr lang="en-US" dirty="0"/>
              <a:t>I will be taking attendance; Extra Credit will be awarded for class participation</a:t>
            </a:r>
          </a:p>
        </p:txBody>
      </p:sp>
    </p:spTree>
    <p:extLst>
      <p:ext uri="{BB962C8B-B14F-4D97-AF65-F5344CB8AC3E}">
        <p14:creationId xmlns:p14="http://schemas.microsoft.com/office/powerpoint/2010/main" val="245171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447C-22C2-8C44-8CC8-E1654C0F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4017-3CB5-2C4F-8700-7D7ECB5AE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familiarized with Canvas by Lecture 2 if not already. </a:t>
            </a:r>
          </a:p>
          <a:p>
            <a:r>
              <a:rPr lang="en-US" dirty="0"/>
              <a:t>Assignments are given, submitted, graded, etc. on Canvas</a:t>
            </a:r>
          </a:p>
          <a:p>
            <a:r>
              <a:rPr lang="en-US" dirty="0"/>
              <a:t>Announcements will be through Canvas</a:t>
            </a:r>
          </a:p>
          <a:p>
            <a:r>
              <a:rPr lang="en-US" dirty="0"/>
              <a:t>I encourage active Discussion through Canvas</a:t>
            </a:r>
          </a:p>
          <a:p>
            <a:pPr lvl="1"/>
            <a:r>
              <a:rPr lang="en-US" dirty="0"/>
              <a:t>Always click “Allow threaded replies” </a:t>
            </a:r>
          </a:p>
          <a:p>
            <a:r>
              <a:rPr lang="en-US" dirty="0"/>
              <a:t>If you cannot access our class website on Canvas, please let me know ASAP and we will figure it out</a:t>
            </a:r>
          </a:p>
        </p:txBody>
      </p:sp>
    </p:spTree>
    <p:extLst>
      <p:ext uri="{BB962C8B-B14F-4D97-AF65-F5344CB8AC3E}">
        <p14:creationId xmlns:p14="http://schemas.microsoft.com/office/powerpoint/2010/main" val="16898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49FA-CF6E-D54A-A1EA-955BDB9F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Python</a:t>
            </a:r>
          </a:p>
        </p:txBody>
      </p:sp>
      <p:sp>
        <p:nvSpPr>
          <p:cNvPr id="4" name="Shape 263">
            <a:extLst>
              <a:ext uri="{FF2B5EF4-FFF2-40B4-BE49-F238E27FC236}">
                <a16:creationId xmlns:a16="http://schemas.microsoft.com/office/drawing/2014/main" id="{DF20176E-997B-A44C-A9E1-EA9B9922857C}"/>
              </a:ext>
            </a:extLst>
          </p:cNvPr>
          <p:cNvSpPr txBox="1">
            <a:spLocks/>
          </p:cNvSpPr>
          <p:nvPr/>
        </p:nvSpPr>
        <p:spPr>
          <a:xfrm>
            <a:off x="1451579" y="2147981"/>
            <a:ext cx="2433983" cy="3905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13359" indent="-213359" defTabSz="280415">
              <a:spcBef>
                <a:spcPts val="1300"/>
              </a:spcBef>
              <a:defRPr sz="1632"/>
            </a:pPr>
            <a:r>
              <a:rPr lang="en-US" sz="1632" dirty="0"/>
              <a:t>Google (</a:t>
            </a:r>
            <a:r>
              <a:rPr lang="en-US" sz="1632" dirty="0" err="1"/>
              <a:t>Youtube</a:t>
            </a:r>
            <a:r>
              <a:rPr lang="en-US" sz="1632" dirty="0"/>
              <a:t>)</a:t>
            </a:r>
          </a:p>
          <a:p>
            <a:pPr marL="213359" indent="-213359" defTabSz="280415">
              <a:spcBef>
                <a:spcPts val="1300"/>
              </a:spcBef>
              <a:defRPr sz="1632"/>
            </a:pPr>
            <a:r>
              <a:rPr lang="en-US" sz="1632" dirty="0"/>
              <a:t>Facebook</a:t>
            </a:r>
          </a:p>
          <a:p>
            <a:pPr marL="213359" indent="-213359" defTabSz="280415">
              <a:spcBef>
                <a:spcPts val="1300"/>
              </a:spcBef>
              <a:defRPr sz="1632"/>
            </a:pPr>
            <a:r>
              <a:rPr lang="en-US" sz="1632" dirty="0"/>
              <a:t>Dropbox</a:t>
            </a:r>
          </a:p>
          <a:p>
            <a:pPr marL="213359" indent="-213359" defTabSz="280415">
              <a:spcBef>
                <a:spcPts val="1300"/>
              </a:spcBef>
              <a:defRPr sz="1632"/>
            </a:pPr>
            <a:r>
              <a:rPr lang="en-US" sz="1632" dirty="0"/>
              <a:t>Yahoo</a:t>
            </a:r>
          </a:p>
          <a:p>
            <a:pPr marL="213359" indent="-213359" defTabSz="280415">
              <a:spcBef>
                <a:spcPts val="1300"/>
              </a:spcBef>
              <a:defRPr sz="1632"/>
            </a:pPr>
            <a:r>
              <a:rPr lang="en-US" sz="1632" dirty="0"/>
              <a:t>NASA</a:t>
            </a:r>
          </a:p>
          <a:p>
            <a:pPr marL="213359" indent="-213359" defTabSz="280415">
              <a:spcBef>
                <a:spcPts val="1300"/>
              </a:spcBef>
              <a:defRPr sz="1632"/>
            </a:pPr>
            <a:r>
              <a:rPr lang="en-US" sz="1632" dirty="0"/>
              <a:t>Spotify</a:t>
            </a:r>
          </a:p>
          <a:p>
            <a:pPr marL="213359" indent="-213359" defTabSz="280415">
              <a:spcBef>
                <a:spcPts val="1300"/>
              </a:spcBef>
              <a:defRPr sz="1632"/>
            </a:pPr>
            <a:r>
              <a:rPr lang="en-US" sz="1632" dirty="0"/>
              <a:t>IBM</a:t>
            </a:r>
          </a:p>
        </p:txBody>
      </p:sp>
      <p:sp>
        <p:nvSpPr>
          <p:cNvPr id="5" name="Shape 264">
            <a:extLst>
              <a:ext uri="{FF2B5EF4-FFF2-40B4-BE49-F238E27FC236}">
                <a16:creationId xmlns:a16="http://schemas.microsoft.com/office/drawing/2014/main" id="{2BADC031-9AED-9240-994A-3E15F08D25B7}"/>
              </a:ext>
            </a:extLst>
          </p:cNvPr>
          <p:cNvSpPr/>
          <p:nvPr/>
        </p:nvSpPr>
        <p:spPr>
          <a:xfrm>
            <a:off x="4524705" y="2147981"/>
            <a:ext cx="3457022" cy="5937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213359" indent="-213359" defTabSz="280415">
              <a:lnSpc>
                <a:spcPct val="120000"/>
              </a:lnSpc>
              <a:spcBef>
                <a:spcPts val="13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32"/>
            </a:pPr>
            <a:r>
              <a:rPr sz="1632" dirty="0"/>
              <a:t>Industrial Light and Magic</a:t>
            </a:r>
          </a:p>
          <a:p>
            <a:pPr marL="213359" indent="-213359" defTabSz="280415">
              <a:lnSpc>
                <a:spcPct val="120000"/>
              </a:lnSpc>
              <a:spcBef>
                <a:spcPts val="13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32"/>
            </a:pPr>
            <a:r>
              <a:rPr sz="1632" dirty="0"/>
              <a:t>Walt Disney Feature Animation</a:t>
            </a:r>
          </a:p>
          <a:p>
            <a:pPr marL="213359" indent="-213359" defTabSz="280415">
              <a:lnSpc>
                <a:spcPct val="120000"/>
              </a:lnSpc>
              <a:spcBef>
                <a:spcPts val="13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32"/>
            </a:pPr>
            <a:r>
              <a:rPr sz="1632" dirty="0"/>
              <a:t>National Weather Service</a:t>
            </a:r>
          </a:p>
          <a:p>
            <a:pPr marL="213359" indent="-213359" defTabSz="280415">
              <a:lnSpc>
                <a:spcPct val="120000"/>
              </a:lnSpc>
              <a:spcBef>
                <a:spcPts val="13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32"/>
            </a:pPr>
            <a:r>
              <a:rPr sz="1632" dirty="0"/>
              <a:t>Red Hat</a:t>
            </a:r>
          </a:p>
          <a:p>
            <a:pPr marL="213359" indent="-213359" defTabSz="280415">
              <a:lnSpc>
                <a:spcPct val="120000"/>
              </a:lnSpc>
              <a:spcBef>
                <a:spcPts val="13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32"/>
            </a:pPr>
            <a:r>
              <a:rPr sz="1632" dirty="0"/>
              <a:t>Nokia</a:t>
            </a:r>
          </a:p>
          <a:p>
            <a:pPr marL="213359" indent="-213359" defTabSz="280415">
              <a:lnSpc>
                <a:spcPct val="120000"/>
              </a:lnSpc>
              <a:spcBef>
                <a:spcPts val="13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32"/>
            </a:pPr>
            <a:r>
              <a:rPr sz="1632" dirty="0"/>
              <a:t>RealNetworks</a:t>
            </a:r>
          </a:p>
          <a:p>
            <a:pPr marL="213359" indent="-213359" defTabSz="280415">
              <a:lnSpc>
                <a:spcPct val="120000"/>
              </a:lnSpc>
              <a:spcBef>
                <a:spcPts val="13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32"/>
            </a:pPr>
            <a:r>
              <a:rPr sz="1632" dirty="0" err="1"/>
              <a:t>PyMol</a:t>
            </a:r>
            <a:endParaRPr sz="1632" dirty="0"/>
          </a:p>
        </p:txBody>
      </p:sp>
    </p:spTree>
    <p:extLst>
      <p:ext uri="{BB962C8B-B14F-4D97-AF65-F5344CB8AC3E}">
        <p14:creationId xmlns:p14="http://schemas.microsoft.com/office/powerpoint/2010/main" val="115192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23E6-FBAE-EA40-A8A2-AA689467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Python</a:t>
            </a:r>
          </a:p>
        </p:txBody>
      </p:sp>
      <p:sp>
        <p:nvSpPr>
          <p:cNvPr id="4" name="Shape 269">
            <a:extLst>
              <a:ext uri="{FF2B5EF4-FFF2-40B4-BE49-F238E27FC236}">
                <a16:creationId xmlns:a16="http://schemas.microsoft.com/office/drawing/2014/main" id="{9D6837AB-1317-924A-9958-A8FCFBCFBC19}"/>
              </a:ext>
            </a:extLst>
          </p:cNvPr>
          <p:cNvSpPr txBox="1">
            <a:spLocks/>
          </p:cNvSpPr>
          <p:nvPr/>
        </p:nvSpPr>
        <p:spPr>
          <a:xfrm>
            <a:off x="1451579" y="1889563"/>
            <a:ext cx="8220765" cy="416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66700" indent="-266700" defTabSz="350520">
              <a:spcBef>
                <a:spcPts val="1600"/>
              </a:spcBef>
              <a:defRPr sz="2040"/>
            </a:pPr>
            <a:r>
              <a:rPr lang="en-US" sz="2040" dirty="0"/>
              <a:t>Automate your laborious analysis 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rPr lang="en-US" sz="2040" dirty="0"/>
              <a:t>Develop Web Applications [</a:t>
            </a:r>
            <a:r>
              <a:rPr lang="en-US" sz="2040" dirty="0" err="1"/>
              <a:t>Pyramid,Flask,Django</a:t>
            </a:r>
            <a:r>
              <a:rPr lang="en-US" sz="2040" dirty="0"/>
              <a:t>]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rPr lang="en-US" sz="2040" dirty="0"/>
              <a:t>Data Analysis [</a:t>
            </a:r>
            <a:r>
              <a:rPr lang="en-US" sz="2040" dirty="0" err="1"/>
              <a:t>Numpy</a:t>
            </a:r>
            <a:r>
              <a:rPr lang="en-US" sz="2040" dirty="0"/>
              <a:t>, </a:t>
            </a:r>
            <a:r>
              <a:rPr lang="en-US" sz="2040" dirty="0" err="1"/>
              <a:t>Scipy</a:t>
            </a:r>
            <a:r>
              <a:rPr lang="en-US" sz="2040" dirty="0"/>
              <a:t>, Pandas]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rPr lang="en-US" sz="2040" dirty="0"/>
              <a:t>Visualization [</a:t>
            </a:r>
            <a:r>
              <a:rPr lang="en-US" sz="2040" dirty="0" err="1"/>
              <a:t>Matplotlib,Bokeh</a:t>
            </a:r>
            <a:r>
              <a:rPr lang="en-US" sz="2040" dirty="0"/>
              <a:t>, Seaborn]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rPr lang="en-US" sz="2040" dirty="0"/>
              <a:t>Web Scrapping [</a:t>
            </a:r>
            <a:r>
              <a:rPr lang="en-US" sz="2040" dirty="0" err="1"/>
              <a:t>BeautifulSoup</a:t>
            </a:r>
            <a:r>
              <a:rPr lang="en-US" sz="2040" dirty="0"/>
              <a:t>]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rPr lang="en-US" sz="2040" dirty="0"/>
              <a:t>Machine Learning [Scikit-learn, </a:t>
            </a:r>
            <a:r>
              <a:rPr lang="en-US" sz="2040" dirty="0" err="1"/>
              <a:t>TensorFlow,NLTK</a:t>
            </a:r>
            <a:r>
              <a:rPr lang="en-US" sz="2040" dirty="0"/>
              <a:t>]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rPr lang="en-US" sz="2040" dirty="0"/>
              <a:t>Develop Games [</a:t>
            </a:r>
            <a:r>
              <a:rPr lang="en-US" sz="2040" dirty="0" err="1"/>
              <a:t>PyGame</a:t>
            </a:r>
            <a:r>
              <a:rPr lang="en-US" sz="204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8039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2704-7AE6-394C-96F8-7C5C9B0D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a High Level Language</a:t>
            </a:r>
          </a:p>
        </p:txBody>
      </p:sp>
      <p:sp>
        <p:nvSpPr>
          <p:cNvPr id="10" name="Shape 376">
            <a:extLst>
              <a:ext uri="{FF2B5EF4-FFF2-40B4-BE49-F238E27FC236}">
                <a16:creationId xmlns:a16="http://schemas.microsoft.com/office/drawing/2014/main" id="{486382A3-8910-714C-8287-FB30BA9B552E}"/>
              </a:ext>
            </a:extLst>
          </p:cNvPr>
          <p:cNvSpPr/>
          <p:nvPr/>
        </p:nvSpPr>
        <p:spPr>
          <a:xfrm>
            <a:off x="568840" y="3011556"/>
            <a:ext cx="3430104" cy="2882348"/>
          </a:xfrm>
          <a:prstGeom prst="roundRect">
            <a:avLst>
              <a:gd name="adj" fmla="val 29358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b8    21 0a 00 00 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a3    0c 10 00 06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b8    6f 72 6c 64 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a3    08 10 00 06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b8    6f 2c 20 57 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a3    04 10 00 06   </a:t>
            </a:r>
          </a:p>
        </p:txBody>
      </p:sp>
      <p:sp>
        <p:nvSpPr>
          <p:cNvPr id="11" name="Shape 377">
            <a:extLst>
              <a:ext uri="{FF2B5EF4-FFF2-40B4-BE49-F238E27FC236}">
                <a16:creationId xmlns:a16="http://schemas.microsoft.com/office/drawing/2014/main" id="{B97325FD-AE3B-0242-AB79-4046D6927296}"/>
              </a:ext>
            </a:extLst>
          </p:cNvPr>
          <p:cNvSpPr/>
          <p:nvPr/>
        </p:nvSpPr>
        <p:spPr>
          <a:xfrm>
            <a:off x="4654826" y="3011556"/>
            <a:ext cx="2882348" cy="2882348"/>
          </a:xfrm>
          <a:prstGeom prst="roundRect">
            <a:avLst>
              <a:gd name="adj" fmla="val 15429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6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lang="en-US" dirty="0"/>
              <a:t> 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 err="1"/>
              <a:t>msgend</a:t>
            </a:r>
            <a:r>
              <a:rPr dirty="0"/>
              <a:t>: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dirty="0"/>
          </a:p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 msg: .ascii "Hello, world\n"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dirty="0"/>
              <a:t> </a:t>
            </a:r>
            <a:r>
              <a:rPr dirty="0" err="1"/>
              <a:t>msgend</a:t>
            </a:r>
            <a:r>
              <a:rPr dirty="0"/>
              <a:t>:         </a:t>
            </a:r>
          </a:p>
        </p:txBody>
      </p:sp>
      <p:sp>
        <p:nvSpPr>
          <p:cNvPr id="12" name="Shape 378">
            <a:extLst>
              <a:ext uri="{FF2B5EF4-FFF2-40B4-BE49-F238E27FC236}">
                <a16:creationId xmlns:a16="http://schemas.microsoft.com/office/drawing/2014/main" id="{17767E44-B42A-A34E-B146-59DF5F5F4DED}"/>
              </a:ext>
            </a:extLst>
          </p:cNvPr>
          <p:cNvSpPr/>
          <p:nvPr/>
        </p:nvSpPr>
        <p:spPr>
          <a:xfrm>
            <a:off x="8193056" y="3011556"/>
            <a:ext cx="2861798" cy="2758660"/>
          </a:xfrm>
          <a:prstGeom prst="roundRect">
            <a:avLst>
              <a:gd name="adj" fmla="val 15429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2800"/>
              </a:spcBef>
              <a:defRPr sz="3400"/>
            </a:pPr>
            <a:r>
              <a:rPr sz="3200">
                <a:solidFill>
                  <a:srgbClr val="FFFFFF"/>
                </a:solidFill>
              </a:rPr>
              <a:t>print (“Hello World”) </a:t>
            </a:r>
            <a:r>
              <a:t>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06E877-05A9-EA43-99F0-C182A042527F}"/>
              </a:ext>
            </a:extLst>
          </p:cNvPr>
          <p:cNvSpPr txBox="1"/>
          <p:nvPr/>
        </p:nvSpPr>
        <p:spPr>
          <a:xfrm>
            <a:off x="1451579" y="2498898"/>
            <a:ext cx="17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41352E-BBB1-2B43-8E6A-29760B0497AF}"/>
              </a:ext>
            </a:extLst>
          </p:cNvPr>
          <p:cNvSpPr txBox="1"/>
          <p:nvPr/>
        </p:nvSpPr>
        <p:spPr>
          <a:xfrm>
            <a:off x="5113529" y="2221899"/>
            <a:ext cx="224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Assembly Language: Low-level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B9DB8-CEDC-A14F-84B0-9499F24BF469}"/>
              </a:ext>
            </a:extLst>
          </p:cNvPr>
          <p:cNvSpPr txBox="1"/>
          <p:nvPr/>
        </p:nvSpPr>
        <p:spPr>
          <a:xfrm>
            <a:off x="8498729" y="2221898"/>
            <a:ext cx="22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Python: High-Level</a:t>
            </a:r>
          </a:p>
        </p:txBody>
      </p:sp>
    </p:spTree>
    <p:extLst>
      <p:ext uri="{BB962C8B-B14F-4D97-AF65-F5344CB8AC3E}">
        <p14:creationId xmlns:p14="http://schemas.microsoft.com/office/powerpoint/2010/main" val="273603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AF07-42E6-464D-A131-D958CD12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run into Code Errors?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AC88F-A635-4D4B-83B7-87D9B835F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Panic</a:t>
            </a:r>
          </a:p>
          <a:p>
            <a:r>
              <a:rPr lang="en-US" dirty="0"/>
              <a:t>Take a break</a:t>
            </a:r>
          </a:p>
          <a:p>
            <a:r>
              <a:rPr lang="en-US" dirty="0"/>
              <a:t>Print statements and commenting out code are your friends</a:t>
            </a:r>
          </a:p>
          <a:p>
            <a:r>
              <a:rPr lang="en-US" dirty="0"/>
              <a:t>Speak to your classmates</a:t>
            </a:r>
          </a:p>
          <a:p>
            <a:r>
              <a:rPr lang="en-US" dirty="0"/>
              <a:t>Post on Canvas and start a discussion!</a:t>
            </a:r>
          </a:p>
          <a:p>
            <a:r>
              <a:rPr lang="en-US" dirty="0"/>
              <a:t>Remember that bugs will be a part of your programming life forever!</a:t>
            </a:r>
          </a:p>
        </p:txBody>
      </p:sp>
    </p:spTree>
    <p:extLst>
      <p:ext uri="{BB962C8B-B14F-4D97-AF65-F5344CB8AC3E}">
        <p14:creationId xmlns:p14="http://schemas.microsoft.com/office/powerpoint/2010/main" val="919735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{9B83643C-C3C3-5145-AD2A-41B5797E2061}tf10001119</Template>
  <TotalTime>119</TotalTime>
  <Words>349</Words>
  <Application>Microsoft Macintosh PowerPoint</Application>
  <PresentationFormat>Widescreen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Welcome to CSC 181</vt:lpstr>
      <vt:lpstr>Meet your Instructor</vt:lpstr>
      <vt:lpstr>Course Structure</vt:lpstr>
      <vt:lpstr>Canvas</vt:lpstr>
      <vt:lpstr>Who uses Python</vt:lpstr>
      <vt:lpstr>What can you do with Python</vt:lpstr>
      <vt:lpstr>Python is a High Level Language</vt:lpstr>
      <vt:lpstr>What happens when you run into Code Errors?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La, Vincent</dc:creator>
  <cp:lastModifiedBy>La, Vincent</cp:lastModifiedBy>
  <cp:revision>4</cp:revision>
  <dcterms:created xsi:type="dcterms:W3CDTF">2022-02-03T00:09:00Z</dcterms:created>
  <dcterms:modified xsi:type="dcterms:W3CDTF">2022-02-03T02:08:44Z</dcterms:modified>
</cp:coreProperties>
</file>