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57" r:id="rId4"/>
    <p:sldId id="258" r:id="rId5"/>
    <p:sldId id="267" r:id="rId6"/>
    <p:sldId id="259" r:id="rId7"/>
    <p:sldId id="260" r:id="rId8"/>
    <p:sldId id="261" r:id="rId9"/>
    <p:sldId id="274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F4527-041C-421C-BC75-205F7C44CA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282CEA-7CD4-43F5-9887-F8921C097B15}">
      <dgm:prSet/>
      <dgm:spPr/>
      <dgm:t>
        <a:bodyPr/>
        <a:lstStyle/>
        <a:p>
          <a:r>
            <a:rPr lang="en-US"/>
            <a:t>What is Machine Learning?</a:t>
          </a:r>
        </a:p>
      </dgm:t>
    </dgm:pt>
    <dgm:pt modelId="{6D438F10-3DA7-49F1-941C-F3C234A9E611}" type="parTrans" cxnId="{9BF370F9-14F5-4011-8EE3-41751320B1CE}">
      <dgm:prSet/>
      <dgm:spPr/>
      <dgm:t>
        <a:bodyPr/>
        <a:lstStyle/>
        <a:p>
          <a:endParaRPr lang="en-US"/>
        </a:p>
      </dgm:t>
    </dgm:pt>
    <dgm:pt modelId="{6BE2DBE4-6F4B-4C4A-9B79-AB10B7074DE4}" type="sibTrans" cxnId="{9BF370F9-14F5-4011-8EE3-41751320B1CE}">
      <dgm:prSet/>
      <dgm:spPr/>
      <dgm:t>
        <a:bodyPr/>
        <a:lstStyle/>
        <a:p>
          <a:endParaRPr lang="en-US"/>
        </a:p>
      </dgm:t>
    </dgm:pt>
    <dgm:pt modelId="{FD5488B8-8021-466A-93B6-694AA898FF31}">
      <dgm:prSet/>
      <dgm:spPr/>
      <dgm:t>
        <a:bodyPr/>
        <a:lstStyle/>
        <a:p>
          <a:r>
            <a:rPr lang="en-US" dirty="0"/>
            <a:t>Learn our first algorithm: Linear Regression</a:t>
          </a:r>
        </a:p>
      </dgm:t>
    </dgm:pt>
    <dgm:pt modelId="{6C6C4B1F-6CC7-4821-B79C-5B482E0E91AD}" type="parTrans" cxnId="{4B5EB2E3-9A54-4B0A-957F-54B0078639D2}">
      <dgm:prSet/>
      <dgm:spPr/>
      <dgm:t>
        <a:bodyPr/>
        <a:lstStyle/>
        <a:p>
          <a:endParaRPr lang="en-US"/>
        </a:p>
      </dgm:t>
    </dgm:pt>
    <dgm:pt modelId="{1CE508E2-0319-4ADA-96AE-72653D213C94}" type="sibTrans" cxnId="{4B5EB2E3-9A54-4B0A-957F-54B0078639D2}">
      <dgm:prSet/>
      <dgm:spPr/>
      <dgm:t>
        <a:bodyPr/>
        <a:lstStyle/>
        <a:p>
          <a:endParaRPr lang="en-US"/>
        </a:p>
      </dgm:t>
    </dgm:pt>
    <dgm:pt modelId="{55F6499F-6E3D-40A0-B3FB-1B930B8B0FA5}">
      <dgm:prSet/>
      <dgm:spPr/>
      <dgm:t>
        <a:bodyPr/>
        <a:lstStyle/>
        <a:p>
          <a:r>
            <a:rPr lang="en-US"/>
            <a:t>Group Exercise predicting housing prices in Salt Lake City!</a:t>
          </a:r>
        </a:p>
      </dgm:t>
    </dgm:pt>
    <dgm:pt modelId="{7BC25508-3E8D-4F51-AC01-989796A209DB}" type="parTrans" cxnId="{CA9CA63C-4CA9-4DB0-B8A9-D362CDB2375B}">
      <dgm:prSet/>
      <dgm:spPr/>
      <dgm:t>
        <a:bodyPr/>
        <a:lstStyle/>
        <a:p>
          <a:endParaRPr lang="en-US"/>
        </a:p>
      </dgm:t>
    </dgm:pt>
    <dgm:pt modelId="{BC0FF079-F9C5-414B-BD3D-35128A098D40}" type="sibTrans" cxnId="{CA9CA63C-4CA9-4DB0-B8A9-D362CDB2375B}">
      <dgm:prSet/>
      <dgm:spPr/>
      <dgm:t>
        <a:bodyPr/>
        <a:lstStyle/>
        <a:p>
          <a:endParaRPr lang="en-US"/>
        </a:p>
      </dgm:t>
    </dgm:pt>
    <dgm:pt modelId="{A4415D5E-2893-483C-AD6D-45C3FB4CA522}" type="pres">
      <dgm:prSet presAssocID="{667F4527-041C-421C-BC75-205F7C44CA64}" presName="root" presStyleCnt="0">
        <dgm:presLayoutVars>
          <dgm:dir/>
          <dgm:resizeHandles val="exact"/>
        </dgm:presLayoutVars>
      </dgm:prSet>
      <dgm:spPr/>
    </dgm:pt>
    <dgm:pt modelId="{AC3613C8-B2CA-4FEE-A945-93D411593F18}" type="pres">
      <dgm:prSet presAssocID="{63282CEA-7CD4-43F5-9887-F8921C097B15}" presName="compNode" presStyleCnt="0"/>
      <dgm:spPr/>
    </dgm:pt>
    <dgm:pt modelId="{4CBD5414-298F-430E-94D9-999DE7AD095D}" type="pres">
      <dgm:prSet presAssocID="{63282CEA-7CD4-43F5-9887-F8921C097B15}" presName="bgRect" presStyleLbl="bgShp" presStyleIdx="0" presStyleCnt="3"/>
      <dgm:spPr/>
    </dgm:pt>
    <dgm:pt modelId="{359D0BA6-60E6-469A-AED0-AFB82B96A47F}" type="pres">
      <dgm:prSet presAssocID="{63282CEA-7CD4-43F5-9887-F8921C097B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35D857C-8A86-4201-9490-75DB297AD5B7}" type="pres">
      <dgm:prSet presAssocID="{63282CEA-7CD4-43F5-9887-F8921C097B15}" presName="spaceRect" presStyleCnt="0"/>
      <dgm:spPr/>
    </dgm:pt>
    <dgm:pt modelId="{000B067E-CF8B-4CC1-83D1-E84978D6BD52}" type="pres">
      <dgm:prSet presAssocID="{63282CEA-7CD4-43F5-9887-F8921C097B15}" presName="parTx" presStyleLbl="revTx" presStyleIdx="0" presStyleCnt="3">
        <dgm:presLayoutVars>
          <dgm:chMax val="0"/>
          <dgm:chPref val="0"/>
        </dgm:presLayoutVars>
      </dgm:prSet>
      <dgm:spPr/>
    </dgm:pt>
    <dgm:pt modelId="{C61E5103-592C-4CA6-B4DB-FF44258A0C32}" type="pres">
      <dgm:prSet presAssocID="{6BE2DBE4-6F4B-4C4A-9B79-AB10B7074DE4}" presName="sibTrans" presStyleCnt="0"/>
      <dgm:spPr/>
    </dgm:pt>
    <dgm:pt modelId="{BEFBFA3B-6071-4C9E-B579-82DF031183AD}" type="pres">
      <dgm:prSet presAssocID="{FD5488B8-8021-466A-93B6-694AA898FF31}" presName="compNode" presStyleCnt="0"/>
      <dgm:spPr/>
    </dgm:pt>
    <dgm:pt modelId="{B1CC88AE-E3B9-42A2-B365-263D3F039D63}" type="pres">
      <dgm:prSet presAssocID="{FD5488B8-8021-466A-93B6-694AA898FF31}" presName="bgRect" presStyleLbl="bgShp" presStyleIdx="1" presStyleCnt="3"/>
      <dgm:spPr/>
    </dgm:pt>
    <dgm:pt modelId="{4E21AEB2-68CE-4C9E-9227-C4987AE9DE33}" type="pres">
      <dgm:prSet presAssocID="{FD5488B8-8021-466A-93B6-694AA898FF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1B4BF1-4BA5-4538-9784-98AB8048507E}" type="pres">
      <dgm:prSet presAssocID="{FD5488B8-8021-466A-93B6-694AA898FF31}" presName="spaceRect" presStyleCnt="0"/>
      <dgm:spPr/>
    </dgm:pt>
    <dgm:pt modelId="{D44D410C-6C23-461C-82B0-89965A9F5644}" type="pres">
      <dgm:prSet presAssocID="{FD5488B8-8021-466A-93B6-694AA898FF31}" presName="parTx" presStyleLbl="revTx" presStyleIdx="1" presStyleCnt="3">
        <dgm:presLayoutVars>
          <dgm:chMax val="0"/>
          <dgm:chPref val="0"/>
        </dgm:presLayoutVars>
      </dgm:prSet>
      <dgm:spPr/>
    </dgm:pt>
    <dgm:pt modelId="{721F73DD-584E-4540-BBB7-BB56E982F33F}" type="pres">
      <dgm:prSet presAssocID="{1CE508E2-0319-4ADA-96AE-72653D213C94}" presName="sibTrans" presStyleCnt="0"/>
      <dgm:spPr/>
    </dgm:pt>
    <dgm:pt modelId="{4C5858A7-579F-4FEB-8B5E-644BDEFCC72B}" type="pres">
      <dgm:prSet presAssocID="{55F6499F-6E3D-40A0-B3FB-1B930B8B0FA5}" presName="compNode" presStyleCnt="0"/>
      <dgm:spPr/>
    </dgm:pt>
    <dgm:pt modelId="{E9FF917A-B0DF-45B5-81DD-7D9705E6A1B4}" type="pres">
      <dgm:prSet presAssocID="{55F6499F-6E3D-40A0-B3FB-1B930B8B0FA5}" presName="bgRect" presStyleLbl="bgShp" presStyleIdx="2" presStyleCnt="3"/>
      <dgm:spPr/>
    </dgm:pt>
    <dgm:pt modelId="{040B880C-BD88-4D69-BFFD-D9A83281304D}" type="pres">
      <dgm:prSet presAssocID="{55F6499F-6E3D-40A0-B3FB-1B930B8B0F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B912C02-CDD8-488F-AB27-E43ACE31D076}" type="pres">
      <dgm:prSet presAssocID="{55F6499F-6E3D-40A0-B3FB-1B930B8B0FA5}" presName="spaceRect" presStyleCnt="0"/>
      <dgm:spPr/>
    </dgm:pt>
    <dgm:pt modelId="{D4D8B485-A75D-485D-80C6-A676C0C7FACB}" type="pres">
      <dgm:prSet presAssocID="{55F6499F-6E3D-40A0-B3FB-1B930B8B0F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53B018-C4E2-44C8-902D-77473F938B38}" type="presOf" srcId="{63282CEA-7CD4-43F5-9887-F8921C097B15}" destId="{000B067E-CF8B-4CC1-83D1-E84978D6BD52}" srcOrd="0" destOrd="0" presId="urn:microsoft.com/office/officeart/2018/2/layout/IconVerticalSolidList"/>
    <dgm:cxn modelId="{C3584323-3D60-4ABD-BA01-D146130BD3F5}" type="presOf" srcId="{667F4527-041C-421C-BC75-205F7C44CA64}" destId="{A4415D5E-2893-483C-AD6D-45C3FB4CA522}" srcOrd="0" destOrd="0" presId="urn:microsoft.com/office/officeart/2018/2/layout/IconVerticalSolidList"/>
    <dgm:cxn modelId="{CA9CA63C-4CA9-4DB0-B8A9-D362CDB2375B}" srcId="{667F4527-041C-421C-BC75-205F7C44CA64}" destId="{55F6499F-6E3D-40A0-B3FB-1B930B8B0FA5}" srcOrd="2" destOrd="0" parTransId="{7BC25508-3E8D-4F51-AC01-989796A209DB}" sibTransId="{BC0FF079-F9C5-414B-BD3D-35128A098D40}"/>
    <dgm:cxn modelId="{2EC01276-F855-4B60-A019-844E420A4239}" type="presOf" srcId="{55F6499F-6E3D-40A0-B3FB-1B930B8B0FA5}" destId="{D4D8B485-A75D-485D-80C6-A676C0C7FACB}" srcOrd="0" destOrd="0" presId="urn:microsoft.com/office/officeart/2018/2/layout/IconVerticalSolidList"/>
    <dgm:cxn modelId="{19DEA8D4-F88B-4A57-BB2C-90B631EE1A73}" type="presOf" srcId="{FD5488B8-8021-466A-93B6-694AA898FF31}" destId="{D44D410C-6C23-461C-82B0-89965A9F5644}" srcOrd="0" destOrd="0" presId="urn:microsoft.com/office/officeart/2018/2/layout/IconVerticalSolidList"/>
    <dgm:cxn modelId="{4B5EB2E3-9A54-4B0A-957F-54B0078639D2}" srcId="{667F4527-041C-421C-BC75-205F7C44CA64}" destId="{FD5488B8-8021-466A-93B6-694AA898FF31}" srcOrd="1" destOrd="0" parTransId="{6C6C4B1F-6CC7-4821-B79C-5B482E0E91AD}" sibTransId="{1CE508E2-0319-4ADA-96AE-72653D213C94}"/>
    <dgm:cxn modelId="{9BF370F9-14F5-4011-8EE3-41751320B1CE}" srcId="{667F4527-041C-421C-BC75-205F7C44CA64}" destId="{63282CEA-7CD4-43F5-9887-F8921C097B15}" srcOrd="0" destOrd="0" parTransId="{6D438F10-3DA7-49F1-941C-F3C234A9E611}" sibTransId="{6BE2DBE4-6F4B-4C4A-9B79-AB10B7074DE4}"/>
    <dgm:cxn modelId="{343276CB-2998-4F35-A537-010C1D449895}" type="presParOf" srcId="{A4415D5E-2893-483C-AD6D-45C3FB4CA522}" destId="{AC3613C8-B2CA-4FEE-A945-93D411593F18}" srcOrd="0" destOrd="0" presId="urn:microsoft.com/office/officeart/2018/2/layout/IconVerticalSolidList"/>
    <dgm:cxn modelId="{778FE3CB-F240-44B5-B8B4-716561FCD4FF}" type="presParOf" srcId="{AC3613C8-B2CA-4FEE-A945-93D411593F18}" destId="{4CBD5414-298F-430E-94D9-999DE7AD095D}" srcOrd="0" destOrd="0" presId="urn:microsoft.com/office/officeart/2018/2/layout/IconVerticalSolidList"/>
    <dgm:cxn modelId="{F8B944FE-192F-4DE5-9202-7917878D5F32}" type="presParOf" srcId="{AC3613C8-B2CA-4FEE-A945-93D411593F18}" destId="{359D0BA6-60E6-469A-AED0-AFB82B96A47F}" srcOrd="1" destOrd="0" presId="urn:microsoft.com/office/officeart/2018/2/layout/IconVerticalSolidList"/>
    <dgm:cxn modelId="{602CCCDF-784E-4E99-B78A-7D3FEC1E5508}" type="presParOf" srcId="{AC3613C8-B2CA-4FEE-A945-93D411593F18}" destId="{235D857C-8A86-4201-9490-75DB297AD5B7}" srcOrd="2" destOrd="0" presId="urn:microsoft.com/office/officeart/2018/2/layout/IconVerticalSolidList"/>
    <dgm:cxn modelId="{89A31018-C48F-47CA-8CCF-DD29CC20B29C}" type="presParOf" srcId="{AC3613C8-B2CA-4FEE-A945-93D411593F18}" destId="{000B067E-CF8B-4CC1-83D1-E84978D6BD52}" srcOrd="3" destOrd="0" presId="urn:microsoft.com/office/officeart/2018/2/layout/IconVerticalSolidList"/>
    <dgm:cxn modelId="{289EF3CB-0C89-4DFF-B13E-065727BE0085}" type="presParOf" srcId="{A4415D5E-2893-483C-AD6D-45C3FB4CA522}" destId="{C61E5103-592C-4CA6-B4DB-FF44258A0C32}" srcOrd="1" destOrd="0" presId="urn:microsoft.com/office/officeart/2018/2/layout/IconVerticalSolidList"/>
    <dgm:cxn modelId="{A9D2FCCA-0D83-48C7-8216-EE0C3FA7D5FC}" type="presParOf" srcId="{A4415D5E-2893-483C-AD6D-45C3FB4CA522}" destId="{BEFBFA3B-6071-4C9E-B579-82DF031183AD}" srcOrd="2" destOrd="0" presId="urn:microsoft.com/office/officeart/2018/2/layout/IconVerticalSolidList"/>
    <dgm:cxn modelId="{4E27391A-AA87-4747-A9F0-E130AD1ACEAA}" type="presParOf" srcId="{BEFBFA3B-6071-4C9E-B579-82DF031183AD}" destId="{B1CC88AE-E3B9-42A2-B365-263D3F039D63}" srcOrd="0" destOrd="0" presId="urn:microsoft.com/office/officeart/2018/2/layout/IconVerticalSolidList"/>
    <dgm:cxn modelId="{4436275A-E6B8-4FE3-B4FD-1E32299DB016}" type="presParOf" srcId="{BEFBFA3B-6071-4C9E-B579-82DF031183AD}" destId="{4E21AEB2-68CE-4C9E-9227-C4987AE9DE33}" srcOrd="1" destOrd="0" presId="urn:microsoft.com/office/officeart/2018/2/layout/IconVerticalSolidList"/>
    <dgm:cxn modelId="{C6823774-11D3-43DB-891C-1E463166FB69}" type="presParOf" srcId="{BEFBFA3B-6071-4C9E-B579-82DF031183AD}" destId="{331B4BF1-4BA5-4538-9784-98AB8048507E}" srcOrd="2" destOrd="0" presId="urn:microsoft.com/office/officeart/2018/2/layout/IconVerticalSolidList"/>
    <dgm:cxn modelId="{75A5EE15-CE3C-485F-BDAE-766964CEBFA7}" type="presParOf" srcId="{BEFBFA3B-6071-4C9E-B579-82DF031183AD}" destId="{D44D410C-6C23-461C-82B0-89965A9F5644}" srcOrd="3" destOrd="0" presId="urn:microsoft.com/office/officeart/2018/2/layout/IconVerticalSolidList"/>
    <dgm:cxn modelId="{11A7EEA6-3B4D-46F8-AC3D-CDD0355203C9}" type="presParOf" srcId="{A4415D5E-2893-483C-AD6D-45C3FB4CA522}" destId="{721F73DD-584E-4540-BBB7-BB56E982F33F}" srcOrd="3" destOrd="0" presId="urn:microsoft.com/office/officeart/2018/2/layout/IconVerticalSolidList"/>
    <dgm:cxn modelId="{92AE442D-662F-4F55-AEC7-03490997A368}" type="presParOf" srcId="{A4415D5E-2893-483C-AD6D-45C3FB4CA522}" destId="{4C5858A7-579F-4FEB-8B5E-644BDEFCC72B}" srcOrd="4" destOrd="0" presId="urn:microsoft.com/office/officeart/2018/2/layout/IconVerticalSolidList"/>
    <dgm:cxn modelId="{B35B3672-4FA4-4938-A117-527017E84B2D}" type="presParOf" srcId="{4C5858A7-579F-4FEB-8B5E-644BDEFCC72B}" destId="{E9FF917A-B0DF-45B5-81DD-7D9705E6A1B4}" srcOrd="0" destOrd="0" presId="urn:microsoft.com/office/officeart/2018/2/layout/IconVerticalSolidList"/>
    <dgm:cxn modelId="{67DFD136-05B1-4CC1-B63A-1DE4F3553A76}" type="presParOf" srcId="{4C5858A7-579F-4FEB-8B5E-644BDEFCC72B}" destId="{040B880C-BD88-4D69-BFFD-D9A83281304D}" srcOrd="1" destOrd="0" presId="urn:microsoft.com/office/officeart/2018/2/layout/IconVerticalSolidList"/>
    <dgm:cxn modelId="{AB009943-55EA-4802-8F02-538D1B3C4684}" type="presParOf" srcId="{4C5858A7-579F-4FEB-8B5E-644BDEFCC72B}" destId="{4B912C02-CDD8-488F-AB27-E43ACE31D076}" srcOrd="2" destOrd="0" presId="urn:microsoft.com/office/officeart/2018/2/layout/IconVerticalSolidList"/>
    <dgm:cxn modelId="{F43D01F6-B148-482E-9F35-5E872AB0B2DE}" type="presParOf" srcId="{4C5858A7-579F-4FEB-8B5E-644BDEFCC72B}" destId="{D4D8B485-A75D-485D-80C6-A676C0C7FA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D5414-298F-430E-94D9-999DE7AD095D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D0BA6-60E6-469A-AED0-AFB82B96A47F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B067E-CF8B-4CC1-83D1-E84978D6BD52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Machine Learning?</a:t>
          </a:r>
        </a:p>
      </dsp:txBody>
      <dsp:txXfrm>
        <a:off x="1529865" y="566"/>
        <a:ext cx="4383571" cy="1324558"/>
      </dsp:txXfrm>
    </dsp:sp>
    <dsp:sp modelId="{B1CC88AE-E3B9-42A2-B365-263D3F039D63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1AEB2-68CE-4C9E-9227-C4987AE9DE3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D410C-6C23-461C-82B0-89965A9F5644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 our first algorithm: Linear Regression</a:t>
          </a:r>
        </a:p>
      </dsp:txBody>
      <dsp:txXfrm>
        <a:off x="1529865" y="1656264"/>
        <a:ext cx="4383571" cy="1324558"/>
      </dsp:txXfrm>
    </dsp:sp>
    <dsp:sp modelId="{E9FF917A-B0DF-45B5-81DD-7D9705E6A1B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B880C-BD88-4D69-BFFD-D9A83281304D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8B485-A75D-485D-80C6-A676C0C7FACB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Group Exercise predicting housing prices in Salt Lake City!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5EC3-063F-4E2F-8E3D-55899D9A6F5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E11-536D-45FF-9EF4-BD18D9D0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name is Vincent, and today we’ll be doing a topic discussion on Machine Learning and do a mini group exercise predicting housing prices in Salt Lake City to apply our learnings!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1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https://en.wikipedia.org/wiki/Arthur_Samuel American Computer Scientist who popularized the term “Machine Learning” in 1959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Netflix: https://towardsdatascience.com/deep-dive-into-netflixs-recommender-system-341806ae3b48</a:t>
            </a:r>
          </a:p>
          <a:p>
            <a:pPr marL="228600" indent="-228600">
              <a:buAutoNum type="arabicPeriod"/>
            </a:pPr>
            <a:r>
              <a:rPr lang="en-US" dirty="0"/>
              <a:t>Spotify: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(A) suggest about the relationship between square feet and sales price?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© suggest about the relationship between square feet and sales price?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7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d/u/0/edit?mid=19W76k7yMRgTf0AggMUU3j1bCoIPLcr_K&amp;usp=shari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83E9-98C1-4963-B86D-21FA86AD8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2DFAF-29BF-435A-B597-92E5209BE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00332"/>
          </a:xfrm>
        </p:spPr>
        <p:txBody>
          <a:bodyPr>
            <a:normAutofit/>
          </a:bodyPr>
          <a:lstStyle/>
          <a:p>
            <a:r>
              <a:rPr lang="en-US" dirty="0"/>
              <a:t>Predict House Prices in Salt Lake City</a:t>
            </a:r>
          </a:p>
          <a:p>
            <a:endParaRPr lang="en-US" dirty="0"/>
          </a:p>
          <a:p>
            <a:r>
              <a:rPr lang="en-US" dirty="0"/>
              <a:t>Vincent La</a:t>
            </a:r>
          </a:p>
          <a:p>
            <a:r>
              <a:rPr lang="en-US" dirty="0" err="1"/>
              <a:t>Neumont</a:t>
            </a:r>
            <a:r>
              <a:rPr lang="en-US" dirty="0"/>
              <a:t> College</a:t>
            </a:r>
          </a:p>
        </p:txBody>
      </p:sp>
    </p:spTree>
    <p:extLst>
      <p:ext uri="{BB962C8B-B14F-4D97-AF65-F5344CB8AC3E}">
        <p14:creationId xmlns:p14="http://schemas.microsoft.com/office/powerpoint/2010/main" val="391741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42D-8823-41F3-B6AE-0BA017D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Group Exercise!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B338-E7C6-4148-A0B1-B739CF7B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100"/>
            <a:ext cx="3705311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2E8D0-3D68-48E8-AE02-D4438EDBD8C3}"/>
              </a:ext>
            </a:extLst>
          </p:cNvPr>
          <p:cNvSpPr txBox="1"/>
          <p:nvPr/>
        </p:nvSpPr>
        <p:spPr>
          <a:xfrm>
            <a:off x="1685925" y="2324100"/>
            <a:ext cx="360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 Home Sales Prices in Salt Lake 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Maps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5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3519F-4E91-4A83-A01E-B7AA09F1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79" y="2284593"/>
            <a:ext cx="3897636" cy="2982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Square Ft: 1393</a:t>
            </a:r>
          </a:p>
          <a:p>
            <a:endParaRPr lang="en-US" dirty="0"/>
          </a:p>
          <a:p>
            <a:r>
              <a:rPr lang="en-US" dirty="0"/>
              <a:t>Bed Rooms: 2</a:t>
            </a:r>
          </a:p>
          <a:p>
            <a:endParaRPr lang="en-US" dirty="0"/>
          </a:p>
          <a:p>
            <a:r>
              <a:rPr lang="en-US" dirty="0"/>
              <a:t>Bathrooms: 1</a:t>
            </a:r>
          </a:p>
        </p:txBody>
      </p:sp>
    </p:spTree>
    <p:extLst>
      <p:ext uri="{BB962C8B-B14F-4D97-AF65-F5344CB8AC3E}">
        <p14:creationId xmlns:p14="http://schemas.microsoft.com/office/powerpoint/2010/main" val="328331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4418F3-69F8-43D6-B32F-7B3E2FBC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4" y="1008243"/>
            <a:ext cx="3076158" cy="2354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87271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1385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$332,100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098737" y="3729208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1393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27102"/>
              </p:ext>
            </p:extLst>
          </p:nvPr>
        </p:nvGraphicFramePr>
        <p:xfrm>
          <a:off x="4611819" y="4175909"/>
          <a:ext cx="4297050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5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25C6BF-AC52-9948-943C-F1148FCE885E}"/>
              </a:ext>
            </a:extLst>
          </p:cNvPr>
          <p:cNvSpPr txBox="1"/>
          <p:nvPr/>
        </p:nvSpPr>
        <p:spPr>
          <a:xfrm>
            <a:off x="1213568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$698,600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9AB6E-00D9-694C-B035-E39A5FF58165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$470,977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9477A-AD22-7F43-8323-5E21831DC027}"/>
              </a:ext>
            </a:extLst>
          </p:cNvPr>
          <p:cNvSpPr/>
          <p:nvPr/>
        </p:nvSpPr>
        <p:spPr>
          <a:xfrm>
            <a:off x="2346366" y="5099239"/>
            <a:ext cx="1119659" cy="73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endParaRPr lang="en-US" dirty="0"/>
          </a:p>
          <a:p>
            <a:r>
              <a:rPr lang="en-US" dirty="0"/>
              <a:t>Square Ft: 3259</a:t>
            </a:r>
          </a:p>
          <a:p>
            <a:endParaRPr lang="en-US" dirty="0"/>
          </a:p>
          <a:p>
            <a:r>
              <a:rPr lang="en-US" dirty="0"/>
              <a:t>Bed Rooms: 3</a:t>
            </a:r>
          </a:p>
          <a:p>
            <a:endParaRPr lang="en-US" dirty="0"/>
          </a:p>
          <a:p>
            <a:r>
              <a:rPr lang="en-US" dirty="0"/>
              <a:t>Bathrooms: 2.5</a:t>
            </a:r>
          </a:p>
        </p:txBody>
      </p:sp>
      <p:pic>
        <p:nvPicPr>
          <p:cNvPr id="7" name="Picture 6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C563794B-16A7-BD47-8CC5-22A07B52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58" y="2171930"/>
            <a:ext cx="3492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3734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2623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$886,900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251137" y="3827643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3259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23266"/>
              </p:ext>
            </p:extLst>
          </p:nvPr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2DF40905-B894-D141-853D-E71A41E52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4" y="581404"/>
            <a:ext cx="2806770" cy="2847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40E020-10E6-874F-BAF7-0D03AD0A984E}"/>
              </a:ext>
            </a:extLst>
          </p:cNvPr>
          <p:cNvSpPr txBox="1"/>
          <p:nvPr/>
        </p:nvSpPr>
        <p:spPr>
          <a:xfrm>
            <a:off x="1224451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$850,000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3D7D-4DA6-2F46-BB0E-11869E668848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$924,876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1FB111-92A0-D24D-912D-D99DDBC531D2}"/>
              </a:ext>
            </a:extLst>
          </p:cNvPr>
          <p:cNvSpPr/>
          <p:nvPr/>
        </p:nvSpPr>
        <p:spPr>
          <a:xfrm>
            <a:off x="2323548" y="5099239"/>
            <a:ext cx="1039417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  <a:p>
            <a:r>
              <a:rPr lang="en-US" dirty="0"/>
              <a:t>Square Ft: 2788</a:t>
            </a:r>
          </a:p>
          <a:p>
            <a:endParaRPr lang="en-US" dirty="0"/>
          </a:p>
          <a:p>
            <a:r>
              <a:rPr lang="en-US" dirty="0"/>
              <a:t>Bed Rooms: 4</a:t>
            </a:r>
          </a:p>
          <a:p>
            <a:endParaRPr lang="en-US" dirty="0"/>
          </a:p>
          <a:p>
            <a:r>
              <a:rPr lang="en-US" dirty="0"/>
              <a:t>Bathrooms: 3</a:t>
            </a:r>
          </a:p>
        </p:txBody>
      </p:sp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3A79489B-0E53-B046-9D53-C308353B1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2658169"/>
            <a:ext cx="4943476" cy="25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5166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$1,385,000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3302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$1,145,200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$788,600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838147" y="3541395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2788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24304"/>
              </p:ext>
            </p:extLst>
          </p:nvPr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EBE9D7A3-99F7-B546-A4B4-41653C93C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358066"/>
            <a:ext cx="3231590" cy="1672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ECC0F0-CE4F-AD45-8233-ACA29742EA20}"/>
              </a:ext>
            </a:extLst>
          </p:cNvPr>
          <p:cNvSpPr txBox="1"/>
          <p:nvPr/>
        </p:nvSpPr>
        <p:spPr>
          <a:xfrm>
            <a:off x="1213565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$1,190,000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92C71-DAF3-3148-B6DA-F0F9BABE2E07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$920,014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01B4D-0550-7D49-BA1D-46F11D6EE4EF}"/>
              </a:ext>
            </a:extLst>
          </p:cNvPr>
          <p:cNvSpPr/>
          <p:nvPr/>
        </p:nvSpPr>
        <p:spPr>
          <a:xfrm>
            <a:off x="2350366" y="5146283"/>
            <a:ext cx="1116520" cy="70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4AAB96-0717-43C5-ACF1-58362F18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8F989-2233-4F35-BFC9-2E88AA69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1365A-2B47-094D-9928-8239F85D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Machine Learning is not Magic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41413-B0EB-4494-BAC9-9EBAD6C40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A9852A-A83B-415F-9C63-1AB8E9AC6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149EB2-753A-482D-A1F1-C46459842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562394-4B74-4A05-ADED-B4761DED6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9535A42-C779-4072-A3AA-A7048A05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3FA-CC6F-1F4B-B3F0-A60F07E70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77" y="1425813"/>
            <a:ext cx="3483076" cy="94042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DE8A8E-ACA7-D642-8850-292BB85DA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79" y="2659290"/>
            <a:ext cx="5222362" cy="1436148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875598-35BD-1948-B773-B8C83D67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4" y="4217974"/>
            <a:ext cx="3013562" cy="8663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37107-BB1F-42B6-B774-4673EF9BC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32D72-216B-4C70-BF1B-A2AD40C21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8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4D5A2-2CC4-8142-8E7E-16E81E8F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3275-891D-954E-9835-6C611F6A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algn="ctr"/>
            <a:r>
              <a:rPr lang="en-US" u="sng" cap="all" dirty="0">
                <a:solidFill>
                  <a:srgbClr val="0070C0"/>
                </a:solidFill>
              </a:rPr>
              <a:t>https://</a:t>
            </a:r>
            <a:r>
              <a:rPr lang="en-US" u="sng" cap="all" dirty="0" err="1">
                <a:solidFill>
                  <a:srgbClr val="0070C0"/>
                </a:solidFill>
              </a:rPr>
              <a:t>github.com</a:t>
            </a:r>
            <a:r>
              <a:rPr lang="en-US" u="sng" cap="all" dirty="0">
                <a:solidFill>
                  <a:srgbClr val="0070C0"/>
                </a:solidFill>
              </a:rPr>
              <a:t>/</a:t>
            </a:r>
            <a:r>
              <a:rPr lang="en-US" u="sng" cap="all" dirty="0" err="1">
                <a:solidFill>
                  <a:srgbClr val="0070C0"/>
                </a:solidFill>
              </a:rPr>
              <a:t>VincentLa</a:t>
            </a:r>
            <a:r>
              <a:rPr lang="en-US" u="sng" cap="all" dirty="0">
                <a:solidFill>
                  <a:srgbClr val="0070C0"/>
                </a:solidFill>
              </a:rPr>
              <a:t>/</a:t>
            </a:r>
            <a:r>
              <a:rPr lang="en-US" u="sng" cap="all" dirty="0" err="1">
                <a:solidFill>
                  <a:srgbClr val="0070C0"/>
                </a:solidFill>
              </a:rPr>
              <a:t>neumont</a:t>
            </a:r>
            <a:r>
              <a:rPr lang="en-US" u="sng" cap="all" dirty="0">
                <a:solidFill>
                  <a:srgbClr val="0070C0"/>
                </a:solidFill>
              </a:rPr>
              <a:t>-college-teaching-sample</a:t>
            </a:r>
          </a:p>
          <a:p>
            <a:pPr algn="ctr"/>
            <a:r>
              <a:rPr lang="en-US" cap="all" dirty="0">
                <a:solidFill>
                  <a:schemeClr val="accent1"/>
                </a:solidFill>
              </a:rPr>
              <a:t>Questions?</a:t>
            </a:r>
          </a:p>
        </p:txBody>
      </p:sp>
      <p:pic>
        <p:nvPicPr>
          <p:cNvPr id="42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6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363EE-E6D2-3C42-A16C-0A2FD10A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Our Goals Today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A3B7D7-CF4D-442A-88F9-D28E9D5A7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610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55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4D34-280B-4F31-A01D-282C5BD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4AB-7903-4A36-B72A-75808458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36320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“[Machine Learning] is the field of study that gives computers the ability to learn without being explicitly programmed.”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9F1B0-D674-4CDA-86E6-7DB676FE3950}"/>
              </a:ext>
            </a:extLst>
          </p:cNvPr>
          <p:cNvSpPr txBox="1">
            <a:spLocks/>
          </p:cNvSpPr>
          <p:nvPr/>
        </p:nvSpPr>
        <p:spPr>
          <a:xfrm>
            <a:off x="2670048" y="3914637"/>
            <a:ext cx="5882640" cy="1324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- Arthur Samuel (1959)</a:t>
            </a:r>
          </a:p>
        </p:txBody>
      </p:sp>
    </p:spTree>
    <p:extLst>
      <p:ext uri="{BB962C8B-B14F-4D97-AF65-F5344CB8AC3E}">
        <p14:creationId xmlns:p14="http://schemas.microsoft.com/office/powerpoint/2010/main" val="133500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EBCA-D8EE-4311-9FE9-90AE134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All Around us!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E739-1564-4BA7-A844-F5FE5B45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8" y="3212199"/>
            <a:ext cx="2524896" cy="1348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19978B-CC32-4AD7-8B32-2E36A61EBB71}"/>
              </a:ext>
            </a:extLst>
          </p:cNvPr>
          <p:cNvSpPr txBox="1">
            <a:spLocks/>
          </p:cNvSpPr>
          <p:nvPr/>
        </p:nvSpPr>
        <p:spPr>
          <a:xfrm>
            <a:off x="1451579" y="2593005"/>
            <a:ext cx="1244727" cy="571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Netflix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EE9ABB-8542-4685-8DA6-2606827A43F9}"/>
              </a:ext>
            </a:extLst>
          </p:cNvPr>
          <p:cNvSpPr txBox="1">
            <a:spLocks/>
          </p:cNvSpPr>
          <p:nvPr/>
        </p:nvSpPr>
        <p:spPr>
          <a:xfrm>
            <a:off x="923153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Recommending movies for you to watch</a:t>
            </a:r>
          </a:p>
        </p:txBody>
      </p:sp>
      <p:pic>
        <p:nvPicPr>
          <p:cNvPr id="1030" name="Picture 6" descr="Reducing false positives in credit card fraud detection | MIT News |  Massachusetts Institute of Technology">
            <a:extLst>
              <a:ext uri="{FF2B5EF4-FFF2-40B4-BE49-F238E27FC236}">
                <a16:creationId xmlns:a16="http://schemas.microsoft.com/office/drawing/2014/main" id="{81E8712C-E962-45FA-BC12-058AAA7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87" y="3164643"/>
            <a:ext cx="2524896" cy="14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4C7C39-0115-4CE0-8BD5-30354C91FC4D}"/>
              </a:ext>
            </a:extLst>
          </p:cNvPr>
          <p:cNvSpPr txBox="1">
            <a:spLocks/>
          </p:cNvSpPr>
          <p:nvPr/>
        </p:nvSpPr>
        <p:spPr>
          <a:xfrm>
            <a:off x="4726086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Financial Institutions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3C658D-8DF7-48D5-9021-380D6DF5538B}"/>
              </a:ext>
            </a:extLst>
          </p:cNvPr>
          <p:cNvSpPr txBox="1">
            <a:spLocks/>
          </p:cNvSpPr>
          <p:nvPr/>
        </p:nvSpPr>
        <p:spPr>
          <a:xfrm>
            <a:off x="4640361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Identifying credit card fraud to protect you</a:t>
            </a:r>
          </a:p>
        </p:txBody>
      </p:sp>
      <p:pic>
        <p:nvPicPr>
          <p:cNvPr id="1034" name="Picture 10" descr="Control Command in Self-Driving Cars | by Jeremy Cohen | Medium">
            <a:extLst>
              <a:ext uri="{FF2B5EF4-FFF2-40B4-BE49-F238E27FC236}">
                <a16:creationId xmlns:a16="http://schemas.microsoft.com/office/drawing/2014/main" id="{345CC5A8-848E-48E3-8160-0B818250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73" y="3152318"/>
            <a:ext cx="2554455" cy="140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64B7F3-A884-4604-B9A4-2522FC35461C}"/>
              </a:ext>
            </a:extLst>
          </p:cNvPr>
          <p:cNvSpPr txBox="1">
            <a:spLocks/>
          </p:cNvSpPr>
          <p:nvPr/>
        </p:nvSpPr>
        <p:spPr>
          <a:xfrm>
            <a:off x="8398919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Automobile Industry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EA6E0CA-7335-42E6-A704-3FEA7CDF5EEB}"/>
              </a:ext>
            </a:extLst>
          </p:cNvPr>
          <p:cNvSpPr txBox="1">
            <a:spLocks/>
          </p:cNvSpPr>
          <p:nvPr/>
        </p:nvSpPr>
        <p:spPr>
          <a:xfrm>
            <a:off x="8306532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Building 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32350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A27686-35E8-0841-85DD-D474A3D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800" dirty="0"/>
              <a:t>Exercise: Predicting Home Prices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3D2E5-D2DE-1E49-AC23-EA88F2CF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Why do we care?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Overbid – you pay too much for your home!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Underbid – your offer will not get accepted, no home purchase!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Home Sales Home Prices | Housing Market Forecast 2022 US Real Estate Report">
            <a:extLst>
              <a:ext uri="{FF2B5EF4-FFF2-40B4-BE49-F238E27FC236}">
                <a16:creationId xmlns:a16="http://schemas.microsoft.com/office/drawing/2014/main" id="{A95F49D5-6008-E94B-B0DF-06A3E502DD2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r="-3" b="-3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7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9F1-2A3B-4012-A395-39C7343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Machine Learning Algorithm: Linear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FCCBF-1E8C-4D11-AF8A-F98394CF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76325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Linear Regression </a:t>
            </a:r>
            <a:r>
              <a:rPr lang="en-US" dirty="0"/>
              <a:t>is a machine learning model in which the model finds the best fit </a:t>
            </a:r>
            <a:r>
              <a:rPr lang="en-US" u="sng" dirty="0"/>
              <a:t>linear</a:t>
            </a:r>
            <a:r>
              <a:rPr lang="en-US" dirty="0"/>
              <a:t> line between the </a:t>
            </a:r>
            <a:r>
              <a:rPr lang="en-US" u="sng" dirty="0"/>
              <a:t>predictors</a:t>
            </a:r>
            <a:r>
              <a:rPr lang="en-US" dirty="0"/>
              <a:t> and </a:t>
            </a:r>
            <a:r>
              <a:rPr lang="en-US" u="sng" dirty="0"/>
              <a:t>outcome</a:t>
            </a:r>
            <a:r>
              <a:rPr lang="en-US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11614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DF4788F-25E2-1E42-975A-49B388EB3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354" y="2034906"/>
            <a:ext cx="5907089" cy="3731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BBA66-A1F2-4C18-8594-C38C243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Predicting Home Prices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AE0C87-051A-4341-96D8-6C18361B94E2}"/>
              </a:ext>
            </a:extLst>
          </p:cNvPr>
          <p:cNvSpPr/>
          <p:nvPr/>
        </p:nvSpPr>
        <p:spPr>
          <a:xfrm>
            <a:off x="2590800" y="3105833"/>
            <a:ext cx="400404" cy="1313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CAC91-447F-4A95-8586-FC88B2CE55A4}"/>
              </a:ext>
            </a:extLst>
          </p:cNvPr>
          <p:cNvSpPr txBox="1"/>
          <p:nvPr/>
        </p:nvSpPr>
        <p:spPr>
          <a:xfrm>
            <a:off x="1526296" y="3392389"/>
            <a:ext cx="140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Outcome Variable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68E36A-2C56-41C4-9A42-AF8456FAAF0B}"/>
              </a:ext>
            </a:extLst>
          </p:cNvPr>
          <p:cNvSpPr/>
          <p:nvPr/>
        </p:nvSpPr>
        <p:spPr>
          <a:xfrm rot="5400000">
            <a:off x="6015376" y="4956064"/>
            <a:ext cx="323850" cy="12960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7FAB8-C4E9-4F12-A7A9-AB51E744153D}"/>
              </a:ext>
            </a:extLst>
          </p:cNvPr>
          <p:cNvSpPr txBox="1"/>
          <p:nvPr/>
        </p:nvSpPr>
        <p:spPr>
          <a:xfrm>
            <a:off x="5646337" y="5722485"/>
            <a:ext cx="23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Predictor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9A3F0-6739-430C-9F0D-82D53C8CBADC}"/>
              </a:ext>
            </a:extLst>
          </p:cNvPr>
          <p:cNvCxnSpPr>
            <a:cxnSpLocks/>
          </p:cNvCxnSpPr>
          <p:nvPr/>
        </p:nvCxnSpPr>
        <p:spPr>
          <a:xfrm>
            <a:off x="7953375" y="2981325"/>
            <a:ext cx="105727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81CD88-CF48-4627-BBAF-EB4D9830F4F1}"/>
              </a:ext>
            </a:extLst>
          </p:cNvPr>
          <p:cNvSpPr txBox="1"/>
          <p:nvPr/>
        </p:nvSpPr>
        <p:spPr>
          <a:xfrm>
            <a:off x="9157304" y="2658159"/>
            <a:ext cx="210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Linear Regression Prediction 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653027-8E11-4775-871A-F528893723D2}"/>
              </a:ext>
            </a:extLst>
          </p:cNvPr>
          <p:cNvSpPr txBox="1"/>
          <p:nvPr/>
        </p:nvSpPr>
        <p:spPr>
          <a:xfrm>
            <a:off x="9250718" y="3392389"/>
            <a:ext cx="2101246" cy="230832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The machine learning model predicts “Sales Price” as a function of “Square Feet” using a “</a:t>
            </a:r>
            <a:r>
              <a:rPr lang="en-US" b="1" dirty="0">
                <a:solidFill>
                  <a:srgbClr val="FF9900"/>
                </a:solidFill>
              </a:rPr>
              <a:t>line of best fit</a:t>
            </a:r>
            <a:r>
              <a:rPr lang="en-US" dirty="0">
                <a:solidFill>
                  <a:srgbClr val="FF9900"/>
                </a:solidFill>
              </a:rPr>
              <a:t>” on the data.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868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animBg="1"/>
      <p:bldP spid="17" grpId="0"/>
      <p:bldP spid="21" grpId="0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62A-6398-42FB-BCEC-278515FB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Exercise: Pick the Right model!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7642A-00A3-4F69-B118-3BACE951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139503"/>
            <a:ext cx="11249025" cy="37496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1DD689E-70E3-4A00-8ABB-2688F0BD67E8}"/>
              </a:ext>
            </a:extLst>
          </p:cNvPr>
          <p:cNvSpPr/>
          <p:nvPr/>
        </p:nvSpPr>
        <p:spPr>
          <a:xfrm>
            <a:off x="3990975" y="1952625"/>
            <a:ext cx="3971925" cy="4100856"/>
          </a:xfrm>
          <a:prstGeom prst="rect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79D51-ADD7-594E-B4D9-FF623065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000"/>
              <a:t>Congratulations!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519C8-A374-3145-B1C9-94ECC65E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251" y="805583"/>
            <a:ext cx="4660762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46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410</TotalTime>
  <Words>724</Words>
  <Application>Microsoft Macintosh PowerPoint</Application>
  <PresentationFormat>Widescreen</PresentationFormat>
  <Paragraphs>195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Machine Learning</vt:lpstr>
      <vt:lpstr>Our Goals Today</vt:lpstr>
      <vt:lpstr>What is Machine Learning</vt:lpstr>
      <vt:lpstr>Machine Learning is All Around us!</vt:lpstr>
      <vt:lpstr>Exercise: Predicting Home Prices</vt:lpstr>
      <vt:lpstr>Our first Machine Learning Algorithm: Linear Regression</vt:lpstr>
      <vt:lpstr>Linear Regression: Predicting Home Prices</vt:lpstr>
      <vt:lpstr>Group Exercise: Pick the Right model!</vt:lpstr>
      <vt:lpstr>Congratulations!</vt:lpstr>
      <vt:lpstr>Another Group Exercise!</vt:lpstr>
      <vt:lpstr>Predict the Price!</vt:lpstr>
      <vt:lpstr>PowerPoint Presentation</vt:lpstr>
      <vt:lpstr>Predict the Price!</vt:lpstr>
      <vt:lpstr>PowerPoint Presentation</vt:lpstr>
      <vt:lpstr>Predict the Price!</vt:lpstr>
      <vt:lpstr>PowerPoint Presentation</vt:lpstr>
      <vt:lpstr>Machine Learning is not Magic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La</dc:creator>
  <cp:lastModifiedBy>La, Vincent</cp:lastModifiedBy>
  <cp:revision>18</cp:revision>
  <dcterms:created xsi:type="dcterms:W3CDTF">2021-11-08T02:21:12Z</dcterms:created>
  <dcterms:modified xsi:type="dcterms:W3CDTF">2021-11-18T04:35:26Z</dcterms:modified>
</cp:coreProperties>
</file>