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861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85EC3-063F-4E2F-8E3D-55899D9A6F51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52E11-536D-45FF-9EF4-BD18D9D0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98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https://en.wikipedia.org/wiki/Arthur_Samuel American Computer Scientist who popularized the term “Machine Learning” in 1959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08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Netflix: https://towardsdatascience.com/deep-dive-into-netflixs-recommender-system-341806ae3b48</a:t>
            </a:r>
          </a:p>
          <a:p>
            <a:pPr marL="228600" indent="-228600">
              <a:buAutoNum type="arabicPeriod"/>
            </a:pPr>
            <a:r>
              <a:rPr lang="en-US" dirty="0"/>
              <a:t>Spotify: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76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Bonus Question</a:t>
            </a:r>
          </a:p>
          <a:p>
            <a:pPr marL="228600" indent="-228600">
              <a:buAutoNum type="arabicPeriod"/>
            </a:pPr>
            <a:r>
              <a:rPr lang="en-US" dirty="0"/>
              <a:t>What does the model presented in (A) suggest about the relationship between square feet and sales price?</a:t>
            </a:r>
          </a:p>
          <a:p>
            <a:pPr marL="228600" indent="-228600">
              <a:buAutoNum type="arabicPeriod"/>
            </a:pPr>
            <a:r>
              <a:rPr lang="en-US" dirty="0"/>
              <a:t>What does the model presented in © suggest about the relationship between square feet and sales price?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89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1832 S 1100 E, Salt Lake City, UT 84105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a view in Google My maps without the prices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26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7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27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17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0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30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6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94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36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76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A691334-D94A-4602-BE7A-0AB2424D722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4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1334-D94A-4602-BE7A-0AB2424D722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77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maps/d/u/0/edit?mid=19W76k7yMRgTf0AggMUU3j1bCoIPLcr_K&amp;usp=shari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83E9-98C1-4963-B86D-21FA86AD8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2DFAF-29BF-435A-B597-92E5209BE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900332"/>
          </a:xfrm>
        </p:spPr>
        <p:txBody>
          <a:bodyPr>
            <a:normAutofit/>
          </a:bodyPr>
          <a:lstStyle/>
          <a:p>
            <a:r>
              <a:rPr lang="en-US" dirty="0"/>
              <a:t>Predict House Prices in Salt Lake City</a:t>
            </a:r>
          </a:p>
        </p:txBody>
      </p:sp>
    </p:spTree>
    <p:extLst>
      <p:ext uri="{BB962C8B-B14F-4D97-AF65-F5344CB8AC3E}">
        <p14:creationId xmlns:p14="http://schemas.microsoft.com/office/powerpoint/2010/main" val="391741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4D34-280B-4F31-A01D-282C5BD2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394AB-7903-4A36-B72A-758084589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0048" y="2363204"/>
            <a:ext cx="6409944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“[Machine Learning] is the field of study that gives computers the ability to learn without being explicitly programmed.”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B9F1B0-D674-4CDA-86E6-7DB676FE3950}"/>
              </a:ext>
            </a:extLst>
          </p:cNvPr>
          <p:cNvSpPr txBox="1">
            <a:spLocks/>
          </p:cNvSpPr>
          <p:nvPr/>
        </p:nvSpPr>
        <p:spPr>
          <a:xfrm>
            <a:off x="2670048" y="3914637"/>
            <a:ext cx="5882640" cy="1324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/>
              <a:t>- Arthur Samuel (1959)</a:t>
            </a:r>
          </a:p>
        </p:txBody>
      </p:sp>
    </p:spTree>
    <p:extLst>
      <p:ext uri="{BB962C8B-B14F-4D97-AF65-F5344CB8AC3E}">
        <p14:creationId xmlns:p14="http://schemas.microsoft.com/office/powerpoint/2010/main" val="133500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EBCA-D8EE-4311-9FE9-90AE134C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is All Around us!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7E739-1564-4BA7-A844-F5FE5B45D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38" y="3212199"/>
            <a:ext cx="2524896" cy="13480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19978B-CC32-4AD7-8B32-2E36A61EBB71}"/>
              </a:ext>
            </a:extLst>
          </p:cNvPr>
          <p:cNvSpPr txBox="1">
            <a:spLocks/>
          </p:cNvSpPr>
          <p:nvPr/>
        </p:nvSpPr>
        <p:spPr>
          <a:xfrm>
            <a:off x="1451579" y="2593005"/>
            <a:ext cx="1244727" cy="5716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Netflix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4EE9ABB-8542-4685-8DA6-2606827A43F9}"/>
              </a:ext>
            </a:extLst>
          </p:cNvPr>
          <p:cNvSpPr txBox="1">
            <a:spLocks/>
          </p:cNvSpPr>
          <p:nvPr/>
        </p:nvSpPr>
        <p:spPr>
          <a:xfrm>
            <a:off x="923153" y="4760157"/>
            <a:ext cx="2524896" cy="10492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Recommending movies for you to watch</a:t>
            </a:r>
          </a:p>
        </p:txBody>
      </p:sp>
      <p:pic>
        <p:nvPicPr>
          <p:cNvPr id="1030" name="Picture 6" descr="Reducing false positives in credit card fraud detection | MIT News |  Massachusetts Institute of Technology">
            <a:extLst>
              <a:ext uri="{FF2B5EF4-FFF2-40B4-BE49-F238E27FC236}">
                <a16:creationId xmlns:a16="http://schemas.microsoft.com/office/drawing/2014/main" id="{81E8712C-E962-45FA-BC12-058AAA75D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787" y="3164643"/>
            <a:ext cx="2524896" cy="142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74C7C39-0115-4CE0-8BD5-30354C91FC4D}"/>
              </a:ext>
            </a:extLst>
          </p:cNvPr>
          <p:cNvSpPr txBox="1">
            <a:spLocks/>
          </p:cNvSpPr>
          <p:nvPr/>
        </p:nvSpPr>
        <p:spPr>
          <a:xfrm>
            <a:off x="4726086" y="2593005"/>
            <a:ext cx="2648752" cy="6191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Financial Institutions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53C658D-8DF7-48D5-9021-380D6DF5538B}"/>
              </a:ext>
            </a:extLst>
          </p:cNvPr>
          <p:cNvSpPr txBox="1">
            <a:spLocks/>
          </p:cNvSpPr>
          <p:nvPr/>
        </p:nvSpPr>
        <p:spPr>
          <a:xfrm>
            <a:off x="4640361" y="4760157"/>
            <a:ext cx="2524896" cy="10492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Identifying credit card fraud to protect you</a:t>
            </a:r>
          </a:p>
        </p:txBody>
      </p:sp>
      <p:pic>
        <p:nvPicPr>
          <p:cNvPr id="1034" name="Picture 10" descr="Control Command in Self-Driving Cars | by Jeremy Cohen | Medium">
            <a:extLst>
              <a:ext uri="{FF2B5EF4-FFF2-40B4-BE49-F238E27FC236}">
                <a16:creationId xmlns:a16="http://schemas.microsoft.com/office/drawing/2014/main" id="{345CC5A8-848E-48E3-8160-0B818250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973" y="3152318"/>
            <a:ext cx="2554455" cy="140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864B7F3-A884-4604-B9A4-2522FC35461C}"/>
              </a:ext>
            </a:extLst>
          </p:cNvPr>
          <p:cNvSpPr txBox="1">
            <a:spLocks/>
          </p:cNvSpPr>
          <p:nvPr/>
        </p:nvSpPr>
        <p:spPr>
          <a:xfrm>
            <a:off x="8398919" y="2593005"/>
            <a:ext cx="2648752" cy="6191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Automobile Industry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EA6E0CA-7335-42E6-A704-3FEA7CDF5EEB}"/>
              </a:ext>
            </a:extLst>
          </p:cNvPr>
          <p:cNvSpPr txBox="1">
            <a:spLocks/>
          </p:cNvSpPr>
          <p:nvPr/>
        </p:nvSpPr>
        <p:spPr>
          <a:xfrm>
            <a:off x="8306532" y="4760157"/>
            <a:ext cx="2524896" cy="10492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Building self-driving cars</a:t>
            </a:r>
          </a:p>
        </p:txBody>
      </p:sp>
    </p:spTree>
    <p:extLst>
      <p:ext uri="{BB962C8B-B14F-4D97-AF65-F5344CB8AC3E}">
        <p14:creationId xmlns:p14="http://schemas.microsoft.com/office/powerpoint/2010/main" val="32350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89F1-2A3B-4012-A395-39C7343E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Machine Learning Algorithm: Linear Regression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4FCCBF-1E8C-4D11-AF8A-F98394CF4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0048" y="2763254"/>
            <a:ext cx="6409944" cy="345061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Linear Regression </a:t>
            </a:r>
            <a:r>
              <a:rPr lang="en-US" dirty="0"/>
              <a:t>is a machine learning model in which the model finds the best fit </a:t>
            </a:r>
            <a:r>
              <a:rPr lang="en-US" u="sng" dirty="0"/>
              <a:t>linear</a:t>
            </a:r>
            <a:r>
              <a:rPr lang="en-US" dirty="0"/>
              <a:t> line between the </a:t>
            </a:r>
            <a:r>
              <a:rPr lang="en-US" u="sng" dirty="0"/>
              <a:t>predictors</a:t>
            </a:r>
            <a:r>
              <a:rPr lang="en-US" dirty="0"/>
              <a:t> and </a:t>
            </a:r>
            <a:r>
              <a:rPr lang="en-US" u="sng" dirty="0"/>
              <a:t>outcome</a:t>
            </a:r>
            <a:r>
              <a:rPr lang="en-US" dirty="0"/>
              <a:t> variable.</a:t>
            </a:r>
          </a:p>
        </p:txBody>
      </p:sp>
    </p:spTree>
    <p:extLst>
      <p:ext uri="{BB962C8B-B14F-4D97-AF65-F5344CB8AC3E}">
        <p14:creationId xmlns:p14="http://schemas.microsoft.com/office/powerpoint/2010/main" val="11614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D39BDBB-E7D7-4168-AEF6-24D9583E0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99" y="2012950"/>
            <a:ext cx="5638801" cy="3759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9BBA66-A1F2-4C18-8594-C38C243D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Regression: Predicting Home Prices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AE0C87-051A-4341-96D8-6C18361B94E2}"/>
              </a:ext>
            </a:extLst>
          </p:cNvPr>
          <p:cNvSpPr/>
          <p:nvPr/>
        </p:nvSpPr>
        <p:spPr>
          <a:xfrm>
            <a:off x="3209926" y="3429000"/>
            <a:ext cx="323850" cy="9429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5CAC91-447F-4A95-8586-FC88B2CE55A4}"/>
              </a:ext>
            </a:extLst>
          </p:cNvPr>
          <p:cNvSpPr txBox="1"/>
          <p:nvPr/>
        </p:nvSpPr>
        <p:spPr>
          <a:xfrm>
            <a:off x="2108804" y="3577321"/>
            <a:ext cx="1409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6132E"/>
                </a:solidFill>
              </a:rPr>
              <a:t>Outcome Variable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68E36A-2C56-41C4-9A42-AF8456FAAF0B}"/>
              </a:ext>
            </a:extLst>
          </p:cNvPr>
          <p:cNvSpPr/>
          <p:nvPr/>
        </p:nvSpPr>
        <p:spPr>
          <a:xfrm rot="5400000">
            <a:off x="5991226" y="5067301"/>
            <a:ext cx="323850" cy="9429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37FAB8-C4E9-4F12-A7A9-AB51E744153D}"/>
              </a:ext>
            </a:extLst>
          </p:cNvPr>
          <p:cNvSpPr txBox="1"/>
          <p:nvPr/>
        </p:nvSpPr>
        <p:spPr>
          <a:xfrm>
            <a:off x="5624565" y="5700713"/>
            <a:ext cx="232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6132E"/>
                </a:solidFill>
              </a:rPr>
              <a:t>Predictor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39A3F0-6739-430C-9F0D-82D53C8CBADC}"/>
              </a:ext>
            </a:extLst>
          </p:cNvPr>
          <p:cNvCxnSpPr>
            <a:cxnSpLocks/>
          </p:cNvCxnSpPr>
          <p:nvPr/>
        </p:nvCxnSpPr>
        <p:spPr>
          <a:xfrm>
            <a:off x="7953375" y="2981325"/>
            <a:ext cx="1057275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81CD88-CF48-4627-BBAF-EB4D9830F4F1}"/>
              </a:ext>
            </a:extLst>
          </p:cNvPr>
          <p:cNvSpPr txBox="1"/>
          <p:nvPr/>
        </p:nvSpPr>
        <p:spPr>
          <a:xfrm>
            <a:off x="9157304" y="2658159"/>
            <a:ext cx="2101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Linear Regression Prediction Line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653027-8E11-4775-871A-F528893723D2}"/>
              </a:ext>
            </a:extLst>
          </p:cNvPr>
          <p:cNvSpPr txBox="1"/>
          <p:nvPr/>
        </p:nvSpPr>
        <p:spPr>
          <a:xfrm>
            <a:off x="9250718" y="3392389"/>
            <a:ext cx="2101246" cy="2308324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The machine learning model predicts “Sales Price” as a function of “Square Feet” using a “</a:t>
            </a:r>
            <a:r>
              <a:rPr lang="en-US" b="1" dirty="0">
                <a:solidFill>
                  <a:srgbClr val="FF9900"/>
                </a:solidFill>
              </a:rPr>
              <a:t>line of best fit</a:t>
            </a:r>
            <a:r>
              <a:rPr lang="en-US" dirty="0">
                <a:solidFill>
                  <a:srgbClr val="FF9900"/>
                </a:solidFill>
              </a:rPr>
              <a:t>” on the data.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79868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6" grpId="0" animBg="1"/>
      <p:bldP spid="17" grpId="0"/>
      <p:bldP spid="21" grpId="0"/>
      <p:bldP spid="23" grpId="0" animBg="1"/>
      <p:bldP spid="2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262A-6398-42FB-BCEC-278515FB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Exercise: Pick the Right model!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4A7642A-00A3-4F69-B118-3BACE9515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139503"/>
            <a:ext cx="11249025" cy="374967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1DD689E-70E3-4A00-8ABB-2688F0BD67E8}"/>
              </a:ext>
            </a:extLst>
          </p:cNvPr>
          <p:cNvSpPr/>
          <p:nvPr/>
        </p:nvSpPr>
        <p:spPr>
          <a:xfrm>
            <a:off x="3990975" y="1952625"/>
            <a:ext cx="3971925" cy="4100856"/>
          </a:xfrm>
          <a:prstGeom prst="rect">
            <a:avLst/>
          </a:prstGeom>
          <a:noFill/>
          <a:ln w="889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7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A42D-8823-41F3-B6AE-0BA017DE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Group Exercise!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CB338-E7C6-4148-A0B1-B739CF7BB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24100"/>
            <a:ext cx="3705311" cy="3238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02E8D0-3D68-48E8-AE02-D4438EDBD8C3}"/>
              </a:ext>
            </a:extLst>
          </p:cNvPr>
          <p:cNvSpPr txBox="1"/>
          <p:nvPr/>
        </p:nvSpPr>
        <p:spPr>
          <a:xfrm>
            <a:off x="1685925" y="2324100"/>
            <a:ext cx="3600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Residential Home Sales Prices in Salt Lake City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Google Maps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57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4115-2224-46F0-AEA2-27CE85D5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the Price!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E3519F-4E91-4A83-A01E-B7AA09F13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879" y="2284593"/>
            <a:ext cx="3897636" cy="29827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041BC5-AD73-41B7-B355-43D7B5ADB719}"/>
              </a:ext>
            </a:extLst>
          </p:cNvPr>
          <p:cNvSpPr txBox="1"/>
          <p:nvPr/>
        </p:nvSpPr>
        <p:spPr>
          <a:xfrm>
            <a:off x="6600825" y="2789418"/>
            <a:ext cx="2600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1832 S 1100 E, Salt Lake City, UT 84105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Square Ft: 1393</a:t>
            </a:r>
          </a:p>
          <a:p>
            <a:endParaRPr lang="en-US" dirty="0"/>
          </a:p>
          <a:p>
            <a:r>
              <a:rPr lang="en-US" dirty="0"/>
              <a:t>Bed Rooms: 2</a:t>
            </a:r>
          </a:p>
          <a:p>
            <a:endParaRPr lang="en-US" dirty="0"/>
          </a:p>
          <a:p>
            <a:r>
              <a:rPr lang="en-US" dirty="0"/>
              <a:t>Bathrooms: 1</a:t>
            </a:r>
          </a:p>
        </p:txBody>
      </p:sp>
    </p:spTree>
    <p:extLst>
      <p:ext uri="{BB962C8B-B14F-4D97-AF65-F5344CB8AC3E}">
        <p14:creationId xmlns:p14="http://schemas.microsoft.com/office/powerpoint/2010/main" val="328331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4418F3-69F8-43D6-B32F-7B3E2FBCC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04" y="1008243"/>
            <a:ext cx="3076158" cy="23540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934849-F6F9-4497-9C77-09A157407596}"/>
              </a:ext>
            </a:extLst>
          </p:cNvPr>
          <p:cNvSpPr txBox="1"/>
          <p:nvPr/>
        </p:nvSpPr>
        <p:spPr>
          <a:xfrm>
            <a:off x="4610100" y="638911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Homes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0070D3-0B73-44E1-A1A6-EBA390C53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687271"/>
              </p:ext>
            </p:extLst>
          </p:nvPr>
        </p:nvGraphicFramePr>
        <p:xfrm>
          <a:off x="4610100" y="1008243"/>
          <a:ext cx="6958996" cy="253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749">
                  <a:extLst>
                    <a:ext uri="{9D8B030D-6E8A-4147-A177-3AD203B41FA5}">
                      <a16:colId xmlns:a16="http://schemas.microsoft.com/office/drawing/2014/main" val="153971259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301574353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4623262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1155817837"/>
                    </a:ext>
                  </a:extLst>
                </a:gridCol>
              </a:tblGrid>
              <a:tr h="660665">
                <a:tc>
                  <a:txBody>
                    <a:bodyPr/>
                    <a:lstStyle/>
                    <a:p>
                      <a:r>
                        <a:rPr lang="en-US" dirty="0"/>
                        <a:t>Square 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Bed 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Bathrooms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224705"/>
                  </a:ext>
                </a:extLst>
              </a:tr>
              <a:tr h="388492">
                <a:tc>
                  <a:txBody>
                    <a:bodyPr/>
                    <a:lstStyle/>
                    <a:p>
                      <a:r>
                        <a:rPr lang="en-US" dirty="0"/>
                        <a:t>1385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80279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r>
                        <a:rPr lang="en-US" dirty="0"/>
                        <a:t>1634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3051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r>
                        <a:rPr lang="en-US" dirty="0"/>
                        <a:t>1270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$275,000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84382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dirty="0"/>
                        <a:t>1475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57108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dirty="0"/>
                        <a:t>1124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$332,100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6608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82FBFC-DDD2-4B30-909B-DD11FC05FDD6}"/>
              </a:ext>
            </a:extLst>
          </p:cNvPr>
          <p:cNvSpPr txBox="1"/>
          <p:nvPr/>
        </p:nvSpPr>
        <p:spPr>
          <a:xfrm>
            <a:off x="1251137" y="3827643"/>
            <a:ext cx="2600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Square Ft: 1393</a:t>
            </a:r>
          </a:p>
          <a:p>
            <a:endParaRPr lang="en-US" dirty="0"/>
          </a:p>
          <a:p>
            <a:r>
              <a:rPr lang="en-US" dirty="0"/>
              <a:t>Bed Rooms: 2</a:t>
            </a:r>
          </a:p>
          <a:p>
            <a:endParaRPr lang="en-US" dirty="0"/>
          </a:p>
          <a:p>
            <a:r>
              <a:rPr lang="en-US" dirty="0"/>
              <a:t>Bathrooms: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004AC-253E-4D68-918A-321B1DD80A79}"/>
              </a:ext>
            </a:extLst>
          </p:cNvPr>
          <p:cNvSpPr txBox="1"/>
          <p:nvPr/>
        </p:nvSpPr>
        <p:spPr>
          <a:xfrm>
            <a:off x="4610100" y="3726061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Guesses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BBC12D-FC02-4D70-A8C9-2353B04EA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454415"/>
              </p:ext>
            </p:extLst>
          </p:nvPr>
        </p:nvGraphicFramePr>
        <p:xfrm>
          <a:off x="4611819" y="4175909"/>
          <a:ext cx="4297050" cy="18466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8525">
                  <a:extLst>
                    <a:ext uri="{9D8B030D-6E8A-4147-A177-3AD203B41FA5}">
                      <a16:colId xmlns:a16="http://schemas.microsoft.com/office/drawing/2014/main" val="309321911"/>
                    </a:ext>
                  </a:extLst>
                </a:gridCol>
                <a:gridCol w="2148525">
                  <a:extLst>
                    <a:ext uri="{9D8B030D-6E8A-4147-A177-3AD203B41FA5}">
                      <a16:colId xmlns:a16="http://schemas.microsoft.com/office/drawing/2014/main" val="12131276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/>
                        <a:t>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Guess Sales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459323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515983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14081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551384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51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84269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216</TotalTime>
  <Words>342</Words>
  <Application>Microsoft Office PowerPoint</Application>
  <PresentationFormat>Widescreen</PresentationFormat>
  <Paragraphs>81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Gallery</vt:lpstr>
      <vt:lpstr>Machine Learning</vt:lpstr>
      <vt:lpstr>What is Machine Learning</vt:lpstr>
      <vt:lpstr>Machine Learning is All Around us!</vt:lpstr>
      <vt:lpstr>Our first Machine Learning Algorithm: Linear Regression</vt:lpstr>
      <vt:lpstr>Linear Regression: Predicting Home Prices</vt:lpstr>
      <vt:lpstr>Group Exercise: Pick the Right model!</vt:lpstr>
      <vt:lpstr>Another Group Exercise!</vt:lpstr>
      <vt:lpstr>Predict the Price!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La</dc:creator>
  <cp:lastModifiedBy>Vincent La</cp:lastModifiedBy>
  <cp:revision>5</cp:revision>
  <dcterms:created xsi:type="dcterms:W3CDTF">2021-11-08T02:21:12Z</dcterms:created>
  <dcterms:modified xsi:type="dcterms:W3CDTF">2021-11-08T05:57:30Z</dcterms:modified>
</cp:coreProperties>
</file>