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861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4663"/>
  </p:normalViewPr>
  <p:slideViewPr>
    <p:cSldViewPr snapToGrid="0">
      <p:cViewPr varScale="1">
        <p:scale>
          <a:sx n="117" d="100"/>
          <a:sy n="117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85EC3-063F-4E2F-8E3D-55899D9A6F5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52E11-536D-45FF-9EF4-BD18D9D0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https://en.wikipedia.org/wiki/Arthur_Samuel American Computer Scientist who popularized the term “Machine Learning” in 1959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0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Netflix: https://towardsdatascience.com/deep-dive-into-netflixs-recommender-system-341806ae3b48</a:t>
            </a:r>
          </a:p>
          <a:p>
            <a:pPr marL="228600" indent="-228600">
              <a:buAutoNum type="arabicPeriod"/>
            </a:pPr>
            <a:r>
              <a:rPr lang="en-US" dirty="0"/>
              <a:t>Spotify: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 Question</a:t>
            </a:r>
          </a:p>
          <a:p>
            <a:pPr marL="228600" indent="-228600">
              <a:buAutoNum type="arabicPeriod"/>
            </a:pPr>
            <a:r>
              <a:rPr lang="en-US" dirty="0"/>
              <a:t>What does the model presented in (A) suggest about the relationship between square feet and sales price?</a:t>
            </a:r>
          </a:p>
          <a:p>
            <a:pPr marL="228600" indent="-228600">
              <a:buAutoNum type="arabicPeriod"/>
            </a:pPr>
            <a:r>
              <a:rPr lang="en-US" dirty="0"/>
              <a:t>What does the model presented in © suggest about the relationship between square feet and sales price?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8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1832 S 1100 E, Salt Lake City, UT 84105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a view in Google My maps without the prices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6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1832 S 1100 E, Salt Lake City, UT 84105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2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7 S 1200 East, Salt Lake City, UT 84102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a view in Google My maps without the prices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03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7 S 1200 East, Salt Lake City, UT 84102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28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1589 S 1500 E, Salt Lake City, UT 84105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a view in Google My maps without the prices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1589 S 1500 E, Salt Lake City, UT 84105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7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0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30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36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6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A691334-D94A-4602-BE7A-0AB2424D722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4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1334-D94A-4602-BE7A-0AB2424D7229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77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/d/u/0/edit?mid=19W76k7yMRgTf0AggMUU3j1bCoIPLcr_K&amp;usp=shari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83E9-98C1-4963-B86D-21FA86AD8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2DFAF-29BF-435A-B597-92E5209BE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00332"/>
          </a:xfrm>
        </p:spPr>
        <p:txBody>
          <a:bodyPr>
            <a:normAutofit/>
          </a:bodyPr>
          <a:lstStyle/>
          <a:p>
            <a:r>
              <a:rPr lang="en-US" dirty="0"/>
              <a:t>Predict House Prices in Salt Lake City</a:t>
            </a:r>
          </a:p>
        </p:txBody>
      </p:sp>
    </p:spTree>
    <p:extLst>
      <p:ext uri="{BB962C8B-B14F-4D97-AF65-F5344CB8AC3E}">
        <p14:creationId xmlns:p14="http://schemas.microsoft.com/office/powerpoint/2010/main" val="391741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4418F3-69F8-43D6-B32F-7B3E2FBCC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04" y="1008243"/>
            <a:ext cx="3076158" cy="2354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934849-F6F9-4497-9C77-09A157407596}"/>
              </a:ext>
            </a:extLst>
          </p:cNvPr>
          <p:cNvSpPr txBox="1"/>
          <p:nvPr/>
        </p:nvSpPr>
        <p:spPr>
          <a:xfrm>
            <a:off x="4610100" y="63891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Homes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0070D3-0B73-44E1-A1A6-EBA390C53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87271"/>
              </p:ext>
            </p:extLst>
          </p:nvPr>
        </p:nvGraphicFramePr>
        <p:xfrm>
          <a:off x="4610100" y="1008243"/>
          <a:ext cx="6958996" cy="253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749">
                  <a:extLst>
                    <a:ext uri="{9D8B030D-6E8A-4147-A177-3AD203B41FA5}">
                      <a16:colId xmlns:a16="http://schemas.microsoft.com/office/drawing/2014/main" val="153971259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301574353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4623262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1155817837"/>
                    </a:ext>
                  </a:extLst>
                </a:gridCol>
              </a:tblGrid>
              <a:tr h="660665">
                <a:tc>
                  <a:txBody>
                    <a:bodyPr/>
                    <a:lstStyle/>
                    <a:p>
                      <a:r>
                        <a:rPr lang="en-US" dirty="0"/>
                        <a:t>Square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24705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en-US" dirty="0"/>
                        <a:t>1385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8027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US" dirty="0"/>
                        <a:t>1634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305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dirty="0"/>
                        <a:t>1270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$275,000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438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1475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710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1124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$332,100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608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2FBFC-DDD2-4B30-909B-DD11FC05FDD6}"/>
              </a:ext>
            </a:extLst>
          </p:cNvPr>
          <p:cNvSpPr txBox="1"/>
          <p:nvPr/>
        </p:nvSpPr>
        <p:spPr>
          <a:xfrm>
            <a:off x="1098737" y="3729208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 Ft: 1393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Bed Rooms: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Bathrooms: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004AC-253E-4D68-918A-321B1DD80A79}"/>
              </a:ext>
            </a:extLst>
          </p:cNvPr>
          <p:cNvSpPr txBox="1"/>
          <p:nvPr/>
        </p:nvSpPr>
        <p:spPr>
          <a:xfrm>
            <a:off x="4610100" y="372606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BBC12D-FC02-4D70-A8C9-2353B04E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54415"/>
              </p:ext>
            </p:extLst>
          </p:nvPr>
        </p:nvGraphicFramePr>
        <p:xfrm>
          <a:off x="4611819" y="4175909"/>
          <a:ext cx="4297050" cy="1846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8525">
                  <a:extLst>
                    <a:ext uri="{9D8B030D-6E8A-4147-A177-3AD203B41FA5}">
                      <a16:colId xmlns:a16="http://schemas.microsoft.com/office/drawing/2014/main" val="309321911"/>
                    </a:ext>
                  </a:extLst>
                </a:gridCol>
                <a:gridCol w="2148525">
                  <a:extLst>
                    <a:ext uri="{9D8B030D-6E8A-4147-A177-3AD203B41FA5}">
                      <a16:colId xmlns:a16="http://schemas.microsoft.com/office/drawing/2014/main" val="12131276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Sales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5932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1598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4081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38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514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225C6BF-AC52-9948-943C-F1148FCE885E}"/>
              </a:ext>
            </a:extLst>
          </p:cNvPr>
          <p:cNvSpPr txBox="1"/>
          <p:nvPr/>
        </p:nvSpPr>
        <p:spPr>
          <a:xfrm>
            <a:off x="1028508" y="5099239"/>
            <a:ext cx="274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Price: $698,600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9477A-AD22-7F43-8323-5E21831DC027}"/>
              </a:ext>
            </a:extLst>
          </p:cNvPr>
          <p:cNvSpPr/>
          <p:nvPr/>
        </p:nvSpPr>
        <p:spPr>
          <a:xfrm>
            <a:off x="2160983" y="5099239"/>
            <a:ext cx="10394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4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115-2224-46F0-AEA2-27CE85D5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Price!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41BC5-AD73-41B7-B355-43D7B5ADB719}"/>
              </a:ext>
            </a:extLst>
          </p:cNvPr>
          <p:cNvSpPr txBox="1"/>
          <p:nvPr/>
        </p:nvSpPr>
        <p:spPr>
          <a:xfrm>
            <a:off x="6600825" y="2789418"/>
            <a:ext cx="2600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7 S 1200 East, Salt Lake City, UT 84102</a:t>
            </a:r>
          </a:p>
          <a:p>
            <a:endParaRPr lang="en-US" dirty="0"/>
          </a:p>
          <a:p>
            <a:r>
              <a:rPr lang="en-US" dirty="0"/>
              <a:t>Square Ft: 3259</a:t>
            </a:r>
          </a:p>
          <a:p>
            <a:endParaRPr lang="en-US" dirty="0"/>
          </a:p>
          <a:p>
            <a:r>
              <a:rPr lang="en-US" dirty="0"/>
              <a:t>Bed Rooms: 3</a:t>
            </a:r>
          </a:p>
          <a:p>
            <a:endParaRPr lang="en-US" dirty="0"/>
          </a:p>
          <a:p>
            <a:r>
              <a:rPr lang="en-US" dirty="0"/>
              <a:t>Bathrooms: 2.5</a:t>
            </a:r>
          </a:p>
        </p:txBody>
      </p:sp>
      <p:pic>
        <p:nvPicPr>
          <p:cNvPr id="7" name="Picture 6" descr="A picture containing outdoor, grass, building, house&#10;&#10;Description automatically generated">
            <a:extLst>
              <a:ext uri="{FF2B5EF4-FFF2-40B4-BE49-F238E27FC236}">
                <a16:creationId xmlns:a16="http://schemas.microsoft.com/office/drawing/2014/main" id="{C563794B-16A7-BD47-8CC5-22A07B525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58" y="2171930"/>
            <a:ext cx="34925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4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934849-F6F9-4497-9C77-09A157407596}"/>
              </a:ext>
            </a:extLst>
          </p:cNvPr>
          <p:cNvSpPr txBox="1"/>
          <p:nvPr/>
        </p:nvSpPr>
        <p:spPr>
          <a:xfrm>
            <a:off x="4610100" y="63891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Homes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0070D3-0B73-44E1-A1A6-EBA390C53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237348"/>
              </p:ext>
            </p:extLst>
          </p:nvPr>
        </p:nvGraphicFramePr>
        <p:xfrm>
          <a:off x="4610100" y="1008243"/>
          <a:ext cx="6958996" cy="253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749">
                  <a:extLst>
                    <a:ext uri="{9D8B030D-6E8A-4147-A177-3AD203B41FA5}">
                      <a16:colId xmlns:a16="http://schemas.microsoft.com/office/drawing/2014/main" val="153971259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301574353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4623262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1155817837"/>
                    </a:ext>
                  </a:extLst>
                </a:gridCol>
              </a:tblGrid>
              <a:tr h="660665">
                <a:tc>
                  <a:txBody>
                    <a:bodyPr/>
                    <a:lstStyle/>
                    <a:p>
                      <a:r>
                        <a:rPr lang="en-US" dirty="0"/>
                        <a:t>Square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24705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en-US" dirty="0"/>
                        <a:t>2775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$551,000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8027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US" dirty="0"/>
                        <a:t>1634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305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dirty="0"/>
                        <a:t>2623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438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$735,000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710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2083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$886,900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608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2FBFC-DDD2-4B30-909B-DD11FC05FDD6}"/>
              </a:ext>
            </a:extLst>
          </p:cNvPr>
          <p:cNvSpPr txBox="1"/>
          <p:nvPr/>
        </p:nvSpPr>
        <p:spPr>
          <a:xfrm>
            <a:off x="1251137" y="3827643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 Ft: 3259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Bed Rooms: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Bathrooms: 2.5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004AC-253E-4D68-918A-321B1DD80A79}"/>
              </a:ext>
            </a:extLst>
          </p:cNvPr>
          <p:cNvSpPr txBox="1"/>
          <p:nvPr/>
        </p:nvSpPr>
        <p:spPr>
          <a:xfrm>
            <a:off x="4610100" y="372606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BBC12D-FC02-4D70-A8C9-2353B04E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963603"/>
              </p:ext>
            </p:extLst>
          </p:nvPr>
        </p:nvGraphicFramePr>
        <p:xfrm>
          <a:off x="4611819" y="4175909"/>
          <a:ext cx="4297049" cy="1846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8525">
                  <a:extLst>
                    <a:ext uri="{9D8B030D-6E8A-4147-A177-3AD203B41FA5}">
                      <a16:colId xmlns:a16="http://schemas.microsoft.com/office/drawing/2014/main" val="309321911"/>
                    </a:ext>
                  </a:extLst>
                </a:gridCol>
                <a:gridCol w="2148524">
                  <a:extLst>
                    <a:ext uri="{9D8B030D-6E8A-4147-A177-3AD203B41FA5}">
                      <a16:colId xmlns:a16="http://schemas.microsoft.com/office/drawing/2014/main" val="12131276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Sales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5932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1598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4081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38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51428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outdoor, grass, building, house&#10;&#10;Description automatically generated">
            <a:extLst>
              <a:ext uri="{FF2B5EF4-FFF2-40B4-BE49-F238E27FC236}">
                <a16:creationId xmlns:a16="http://schemas.microsoft.com/office/drawing/2014/main" id="{2DF40905-B894-D141-853D-E71A41E52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94" y="581404"/>
            <a:ext cx="2806770" cy="28475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40E020-10E6-874F-BAF7-0D03AD0A984E}"/>
              </a:ext>
            </a:extLst>
          </p:cNvPr>
          <p:cNvSpPr txBox="1"/>
          <p:nvPr/>
        </p:nvSpPr>
        <p:spPr>
          <a:xfrm>
            <a:off x="1028508" y="5099239"/>
            <a:ext cx="274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Price: $850,000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1FB111-92A0-D24D-912D-D99DDBC531D2}"/>
              </a:ext>
            </a:extLst>
          </p:cNvPr>
          <p:cNvSpPr/>
          <p:nvPr/>
        </p:nvSpPr>
        <p:spPr>
          <a:xfrm>
            <a:off x="2158361" y="5130717"/>
            <a:ext cx="10394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6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115-2224-46F0-AEA2-27CE85D5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Price!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41BC5-AD73-41B7-B355-43D7B5ADB719}"/>
              </a:ext>
            </a:extLst>
          </p:cNvPr>
          <p:cNvSpPr txBox="1"/>
          <p:nvPr/>
        </p:nvSpPr>
        <p:spPr>
          <a:xfrm>
            <a:off x="6600825" y="2789418"/>
            <a:ext cx="2600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1589 S 1500 E, Salt Lake City, UT 84105</a:t>
            </a:r>
          </a:p>
          <a:p>
            <a:endParaRPr lang="en-US" dirty="0"/>
          </a:p>
          <a:p>
            <a:r>
              <a:rPr lang="en-US" dirty="0"/>
              <a:t>Square Ft: 2788</a:t>
            </a:r>
          </a:p>
          <a:p>
            <a:endParaRPr lang="en-US" dirty="0"/>
          </a:p>
          <a:p>
            <a:r>
              <a:rPr lang="en-US" dirty="0"/>
              <a:t>Bed Rooms: 4</a:t>
            </a:r>
          </a:p>
          <a:p>
            <a:endParaRPr lang="en-US" dirty="0"/>
          </a:p>
          <a:p>
            <a:r>
              <a:rPr lang="en-US" dirty="0"/>
              <a:t>Bathrooms: 3</a:t>
            </a:r>
          </a:p>
        </p:txBody>
      </p:sp>
      <p:pic>
        <p:nvPicPr>
          <p:cNvPr id="8" name="Picture 7" descr="A blue house with a tree in front of it&#10;&#10;Description automatically generated with low confidence">
            <a:extLst>
              <a:ext uri="{FF2B5EF4-FFF2-40B4-BE49-F238E27FC236}">
                <a16:creationId xmlns:a16="http://schemas.microsoft.com/office/drawing/2014/main" id="{3A79489B-0E53-B046-9D53-C308353B1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4" y="2658169"/>
            <a:ext cx="4943476" cy="255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934849-F6F9-4497-9C77-09A157407596}"/>
              </a:ext>
            </a:extLst>
          </p:cNvPr>
          <p:cNvSpPr txBox="1"/>
          <p:nvPr/>
        </p:nvSpPr>
        <p:spPr>
          <a:xfrm>
            <a:off x="4610100" y="63891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Homes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0070D3-0B73-44E1-A1A6-EBA390C53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51668"/>
              </p:ext>
            </p:extLst>
          </p:nvPr>
        </p:nvGraphicFramePr>
        <p:xfrm>
          <a:off x="4610100" y="1008243"/>
          <a:ext cx="6958996" cy="253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749">
                  <a:extLst>
                    <a:ext uri="{9D8B030D-6E8A-4147-A177-3AD203B41FA5}">
                      <a16:colId xmlns:a16="http://schemas.microsoft.com/office/drawing/2014/main" val="153971259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301574353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4623262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1155817837"/>
                    </a:ext>
                  </a:extLst>
                </a:gridCol>
              </a:tblGrid>
              <a:tr h="660665">
                <a:tc>
                  <a:txBody>
                    <a:bodyPr/>
                    <a:lstStyle/>
                    <a:p>
                      <a:r>
                        <a:rPr lang="en-US" dirty="0"/>
                        <a:t>Square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24705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en-US" dirty="0"/>
                        <a:t>2366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$1,385,000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8027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US" dirty="0"/>
                        <a:t>1586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$785,000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305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dirty="0"/>
                        <a:t>3302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$1,145,200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438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$788,600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710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2218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$735,000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608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2FBFC-DDD2-4B30-909B-DD11FC05FDD6}"/>
              </a:ext>
            </a:extLst>
          </p:cNvPr>
          <p:cNvSpPr txBox="1"/>
          <p:nvPr/>
        </p:nvSpPr>
        <p:spPr>
          <a:xfrm>
            <a:off x="838147" y="3541395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 Ft: 2788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Bed Rooms: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Bathrooms: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004AC-253E-4D68-918A-321B1DD80A79}"/>
              </a:ext>
            </a:extLst>
          </p:cNvPr>
          <p:cNvSpPr txBox="1"/>
          <p:nvPr/>
        </p:nvSpPr>
        <p:spPr>
          <a:xfrm>
            <a:off x="4610100" y="372606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BBC12D-FC02-4D70-A8C9-2353B04EA935}"/>
              </a:ext>
            </a:extLst>
          </p:cNvPr>
          <p:cNvGraphicFramePr>
            <a:graphicFrameLocks noGrp="1"/>
          </p:cNvGraphicFramePr>
          <p:nvPr/>
        </p:nvGraphicFramePr>
        <p:xfrm>
          <a:off x="4611819" y="4175909"/>
          <a:ext cx="4297049" cy="1846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8525">
                  <a:extLst>
                    <a:ext uri="{9D8B030D-6E8A-4147-A177-3AD203B41FA5}">
                      <a16:colId xmlns:a16="http://schemas.microsoft.com/office/drawing/2014/main" val="309321911"/>
                    </a:ext>
                  </a:extLst>
                </a:gridCol>
                <a:gridCol w="2148524">
                  <a:extLst>
                    <a:ext uri="{9D8B030D-6E8A-4147-A177-3AD203B41FA5}">
                      <a16:colId xmlns:a16="http://schemas.microsoft.com/office/drawing/2014/main" val="12131276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Sales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5932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1598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4081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38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51428"/>
                  </a:ext>
                </a:extLst>
              </a:tr>
            </a:tbl>
          </a:graphicData>
        </a:graphic>
      </p:graphicFrame>
      <p:pic>
        <p:nvPicPr>
          <p:cNvPr id="8" name="Picture 7" descr="A blue house with a tree in front of it&#10;&#10;Description automatically generated with low confidence">
            <a:extLst>
              <a:ext uri="{FF2B5EF4-FFF2-40B4-BE49-F238E27FC236}">
                <a16:creationId xmlns:a16="http://schemas.microsoft.com/office/drawing/2014/main" id="{EBE9D7A3-99F7-B546-A4B4-41653C93C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1358066"/>
            <a:ext cx="3231590" cy="16722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ECC0F0-CE4F-AD45-8233-ACA29742EA20}"/>
              </a:ext>
            </a:extLst>
          </p:cNvPr>
          <p:cNvSpPr txBox="1"/>
          <p:nvPr/>
        </p:nvSpPr>
        <p:spPr>
          <a:xfrm>
            <a:off x="1028508" y="5099239"/>
            <a:ext cx="274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Price: $1,190,000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01B4D-0550-7D49-BA1D-46F11D6EE4EF}"/>
              </a:ext>
            </a:extLst>
          </p:cNvPr>
          <p:cNvSpPr/>
          <p:nvPr/>
        </p:nvSpPr>
        <p:spPr>
          <a:xfrm>
            <a:off x="2138310" y="5099239"/>
            <a:ext cx="111652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2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64AAB96-0717-43C5-ACF1-58362F18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28F989-2233-4F35-BFC9-2E88AA699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1365A-2B47-094D-9928-8239F85D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Machine Learning is not Magic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E41413-B0EB-4494-BAC9-9EBAD6C40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A9852A-A83B-415F-9C63-1AB8E9AC6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3149EB2-753A-482D-A1F1-C46459842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562394-4B74-4A05-ADED-B4761DED6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9535A42-C779-4072-A3AA-A7048A05C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2403FA-CC6F-1F4B-B3F0-A60F07E70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577" y="1425813"/>
            <a:ext cx="3483076" cy="94042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DE8A8E-ACA7-D642-8850-292BB85DA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79" y="2659290"/>
            <a:ext cx="5222362" cy="1436148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2875598-35BD-1948-B773-B8C83D67E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334" y="4217974"/>
            <a:ext cx="3013562" cy="86639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037107-BB1F-42B6-B774-4673EF9BC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B32D72-216B-4C70-BF1B-A2AD40C21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84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4D5A2-2CC4-8142-8E7E-16E81E8F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3275-891D-954E-9835-6C611F6A1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5372" y="4133234"/>
            <a:ext cx="9120954" cy="744373"/>
          </a:xfrm>
        </p:spPr>
        <p:txBody>
          <a:bodyPr vert="horz" lIns="91440" tIns="91440" rIns="91440" bIns="91440" rtlCol="0">
            <a:normAutofit/>
          </a:bodyPr>
          <a:lstStyle/>
          <a:p>
            <a:pPr algn="ctr"/>
            <a:r>
              <a:rPr lang="en-US" cap="all">
                <a:solidFill>
                  <a:schemeClr val="accent1"/>
                </a:solidFill>
              </a:rPr>
              <a:t>Questions?</a:t>
            </a:r>
          </a:p>
        </p:txBody>
      </p:sp>
      <p:pic>
        <p:nvPicPr>
          <p:cNvPr id="42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6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4D34-280B-4F31-A01D-282C5BD2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94AB-7903-4A36-B72A-75808458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048" y="2363204"/>
            <a:ext cx="6409944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“[Machine Learning] is the field of study that gives computers the ability to learn without being explicitly programmed.”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9F1B0-D674-4CDA-86E6-7DB676FE3950}"/>
              </a:ext>
            </a:extLst>
          </p:cNvPr>
          <p:cNvSpPr txBox="1">
            <a:spLocks/>
          </p:cNvSpPr>
          <p:nvPr/>
        </p:nvSpPr>
        <p:spPr>
          <a:xfrm>
            <a:off x="2670048" y="3914637"/>
            <a:ext cx="5882640" cy="1324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- Arthur Samuel (1959)</a:t>
            </a:r>
          </a:p>
        </p:txBody>
      </p:sp>
    </p:spTree>
    <p:extLst>
      <p:ext uri="{BB962C8B-B14F-4D97-AF65-F5344CB8AC3E}">
        <p14:creationId xmlns:p14="http://schemas.microsoft.com/office/powerpoint/2010/main" val="133500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EBCA-D8EE-4311-9FE9-90AE134C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is All Around us!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7E739-1564-4BA7-A844-F5FE5B45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38" y="3212199"/>
            <a:ext cx="2524896" cy="13480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19978B-CC32-4AD7-8B32-2E36A61EBB71}"/>
              </a:ext>
            </a:extLst>
          </p:cNvPr>
          <p:cNvSpPr txBox="1">
            <a:spLocks/>
          </p:cNvSpPr>
          <p:nvPr/>
        </p:nvSpPr>
        <p:spPr>
          <a:xfrm>
            <a:off x="1451579" y="2593005"/>
            <a:ext cx="1244727" cy="571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Netflix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EE9ABB-8542-4685-8DA6-2606827A43F9}"/>
              </a:ext>
            </a:extLst>
          </p:cNvPr>
          <p:cNvSpPr txBox="1">
            <a:spLocks/>
          </p:cNvSpPr>
          <p:nvPr/>
        </p:nvSpPr>
        <p:spPr>
          <a:xfrm>
            <a:off x="923153" y="4760157"/>
            <a:ext cx="2524896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Recommending movies for you to watch</a:t>
            </a:r>
          </a:p>
        </p:txBody>
      </p:sp>
      <p:pic>
        <p:nvPicPr>
          <p:cNvPr id="1030" name="Picture 6" descr="Reducing false positives in credit card fraud detection | MIT News |  Massachusetts Institute of Technology">
            <a:extLst>
              <a:ext uri="{FF2B5EF4-FFF2-40B4-BE49-F238E27FC236}">
                <a16:creationId xmlns:a16="http://schemas.microsoft.com/office/drawing/2014/main" id="{81E8712C-E962-45FA-BC12-058AAA75D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787" y="3164643"/>
            <a:ext cx="2524896" cy="142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74C7C39-0115-4CE0-8BD5-30354C91FC4D}"/>
              </a:ext>
            </a:extLst>
          </p:cNvPr>
          <p:cNvSpPr txBox="1">
            <a:spLocks/>
          </p:cNvSpPr>
          <p:nvPr/>
        </p:nvSpPr>
        <p:spPr>
          <a:xfrm>
            <a:off x="4726086" y="2593005"/>
            <a:ext cx="2648752" cy="619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Financial Institutions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3C658D-8DF7-48D5-9021-380D6DF5538B}"/>
              </a:ext>
            </a:extLst>
          </p:cNvPr>
          <p:cNvSpPr txBox="1">
            <a:spLocks/>
          </p:cNvSpPr>
          <p:nvPr/>
        </p:nvSpPr>
        <p:spPr>
          <a:xfrm>
            <a:off x="4640361" y="4760157"/>
            <a:ext cx="2524896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Identifying credit card fraud to protect you</a:t>
            </a:r>
          </a:p>
        </p:txBody>
      </p:sp>
      <p:pic>
        <p:nvPicPr>
          <p:cNvPr id="1034" name="Picture 10" descr="Control Command in Self-Driving Cars | by Jeremy Cohen | Medium">
            <a:extLst>
              <a:ext uri="{FF2B5EF4-FFF2-40B4-BE49-F238E27FC236}">
                <a16:creationId xmlns:a16="http://schemas.microsoft.com/office/drawing/2014/main" id="{345CC5A8-848E-48E3-8160-0B818250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973" y="3152318"/>
            <a:ext cx="2554455" cy="140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864B7F3-A884-4604-B9A4-2522FC35461C}"/>
              </a:ext>
            </a:extLst>
          </p:cNvPr>
          <p:cNvSpPr txBox="1">
            <a:spLocks/>
          </p:cNvSpPr>
          <p:nvPr/>
        </p:nvSpPr>
        <p:spPr>
          <a:xfrm>
            <a:off x="8398919" y="2593005"/>
            <a:ext cx="2648752" cy="619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Automobile Industry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EA6E0CA-7335-42E6-A704-3FEA7CDF5EEB}"/>
              </a:ext>
            </a:extLst>
          </p:cNvPr>
          <p:cNvSpPr txBox="1">
            <a:spLocks/>
          </p:cNvSpPr>
          <p:nvPr/>
        </p:nvSpPr>
        <p:spPr>
          <a:xfrm>
            <a:off x="8306532" y="4760157"/>
            <a:ext cx="2524896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Building self-driving cars</a:t>
            </a:r>
          </a:p>
        </p:txBody>
      </p:sp>
    </p:spTree>
    <p:extLst>
      <p:ext uri="{BB962C8B-B14F-4D97-AF65-F5344CB8AC3E}">
        <p14:creationId xmlns:p14="http://schemas.microsoft.com/office/powerpoint/2010/main" val="32350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7A27686-35E8-0841-85DD-D474A3D5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800" dirty="0"/>
              <a:t>Exercise: Predicting Home Prices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3D2E5-D2DE-1E49-AC23-EA88F2CF7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Why do we care?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Overbid – you pay too much for your home!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Underbid – your offer will not get accepted, no home purchase!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6" name="Picture 8" descr="Home Sales Home Prices | Housing Market Forecast 2022 US Real Estate Report">
            <a:extLst>
              <a:ext uri="{FF2B5EF4-FFF2-40B4-BE49-F238E27FC236}">
                <a16:creationId xmlns:a16="http://schemas.microsoft.com/office/drawing/2014/main" id="{A95F49D5-6008-E94B-B0DF-06A3E502DD2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8" r="-3" b="-3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7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9F1-2A3B-4012-A395-39C7343E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Machine Learning Algorithm: Linear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4FCCBF-1E8C-4D11-AF8A-F98394CF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048" y="2763254"/>
            <a:ext cx="6409944" cy="345061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Linear Regression </a:t>
            </a:r>
            <a:r>
              <a:rPr lang="en-US" dirty="0"/>
              <a:t>is a machine learning model in which the model finds the best fit </a:t>
            </a:r>
            <a:r>
              <a:rPr lang="en-US" u="sng" dirty="0"/>
              <a:t>linear</a:t>
            </a:r>
            <a:r>
              <a:rPr lang="en-US" dirty="0"/>
              <a:t> line between the </a:t>
            </a:r>
            <a:r>
              <a:rPr lang="en-US" u="sng" dirty="0"/>
              <a:t>predictors</a:t>
            </a:r>
            <a:r>
              <a:rPr lang="en-US" dirty="0"/>
              <a:t> and </a:t>
            </a:r>
            <a:r>
              <a:rPr lang="en-US" u="sng" dirty="0"/>
              <a:t>outcome</a:t>
            </a:r>
            <a:r>
              <a:rPr lang="en-US" dirty="0"/>
              <a:t> variable.</a:t>
            </a:r>
          </a:p>
        </p:txBody>
      </p:sp>
    </p:spTree>
    <p:extLst>
      <p:ext uri="{BB962C8B-B14F-4D97-AF65-F5344CB8AC3E}">
        <p14:creationId xmlns:p14="http://schemas.microsoft.com/office/powerpoint/2010/main" val="11614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D39BDBB-E7D7-4168-AEF6-24D9583E0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2012950"/>
            <a:ext cx="5638801" cy="375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9BBA66-A1F2-4C18-8594-C38C243D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 Predicting Home Prices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AE0C87-051A-4341-96D8-6C18361B94E2}"/>
              </a:ext>
            </a:extLst>
          </p:cNvPr>
          <p:cNvSpPr/>
          <p:nvPr/>
        </p:nvSpPr>
        <p:spPr>
          <a:xfrm>
            <a:off x="3209926" y="3429000"/>
            <a:ext cx="323850" cy="9429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CAC91-447F-4A95-8586-FC88B2CE55A4}"/>
              </a:ext>
            </a:extLst>
          </p:cNvPr>
          <p:cNvSpPr txBox="1"/>
          <p:nvPr/>
        </p:nvSpPr>
        <p:spPr>
          <a:xfrm>
            <a:off x="2108804" y="3577321"/>
            <a:ext cx="140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6132E"/>
                </a:solidFill>
              </a:rPr>
              <a:t>Outcome Variable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68E36A-2C56-41C4-9A42-AF8456FAAF0B}"/>
              </a:ext>
            </a:extLst>
          </p:cNvPr>
          <p:cNvSpPr/>
          <p:nvPr/>
        </p:nvSpPr>
        <p:spPr>
          <a:xfrm rot="5400000">
            <a:off x="5991226" y="5067301"/>
            <a:ext cx="323850" cy="9429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7FAB8-C4E9-4F12-A7A9-AB51E744153D}"/>
              </a:ext>
            </a:extLst>
          </p:cNvPr>
          <p:cNvSpPr txBox="1"/>
          <p:nvPr/>
        </p:nvSpPr>
        <p:spPr>
          <a:xfrm>
            <a:off x="5624565" y="5700713"/>
            <a:ext cx="232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6132E"/>
                </a:solidFill>
              </a:rPr>
              <a:t>Predictor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39A3F0-6739-430C-9F0D-82D53C8CBADC}"/>
              </a:ext>
            </a:extLst>
          </p:cNvPr>
          <p:cNvCxnSpPr>
            <a:cxnSpLocks/>
          </p:cNvCxnSpPr>
          <p:nvPr/>
        </p:nvCxnSpPr>
        <p:spPr>
          <a:xfrm>
            <a:off x="7953375" y="2981325"/>
            <a:ext cx="105727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81CD88-CF48-4627-BBAF-EB4D9830F4F1}"/>
              </a:ext>
            </a:extLst>
          </p:cNvPr>
          <p:cNvSpPr txBox="1"/>
          <p:nvPr/>
        </p:nvSpPr>
        <p:spPr>
          <a:xfrm>
            <a:off x="9157304" y="2658159"/>
            <a:ext cx="210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Linear Regression Prediction 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653027-8E11-4775-871A-F528893723D2}"/>
              </a:ext>
            </a:extLst>
          </p:cNvPr>
          <p:cNvSpPr txBox="1"/>
          <p:nvPr/>
        </p:nvSpPr>
        <p:spPr>
          <a:xfrm>
            <a:off x="9250718" y="3392389"/>
            <a:ext cx="2101246" cy="230832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The machine learning model predicts “Sales Price” as a function of “Square Feet” using a “</a:t>
            </a:r>
            <a:r>
              <a:rPr lang="en-US" b="1" dirty="0">
                <a:solidFill>
                  <a:srgbClr val="FF9900"/>
                </a:solidFill>
              </a:rPr>
              <a:t>line of best fit</a:t>
            </a:r>
            <a:r>
              <a:rPr lang="en-US" dirty="0">
                <a:solidFill>
                  <a:srgbClr val="FF9900"/>
                </a:solidFill>
              </a:rPr>
              <a:t>” on the data.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9868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 animBg="1"/>
      <p:bldP spid="17" grpId="0"/>
      <p:bldP spid="21" grpId="0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262A-6398-42FB-BCEC-278515FB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Exercise: Pick the Right model!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A7642A-00A3-4F69-B118-3BACE9515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139503"/>
            <a:ext cx="11249025" cy="37496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1DD689E-70E3-4A00-8ABB-2688F0BD67E8}"/>
              </a:ext>
            </a:extLst>
          </p:cNvPr>
          <p:cNvSpPr/>
          <p:nvPr/>
        </p:nvSpPr>
        <p:spPr>
          <a:xfrm>
            <a:off x="3990975" y="1952625"/>
            <a:ext cx="3971925" cy="4100856"/>
          </a:xfrm>
          <a:prstGeom prst="rect">
            <a:avLst/>
          </a:prstGeom>
          <a:noFill/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42D-8823-41F3-B6AE-0BA017DE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Group Exercise!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CB338-E7C6-4148-A0B1-B739CF7B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24100"/>
            <a:ext cx="3705311" cy="323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2E8D0-3D68-48E8-AE02-D4438EDBD8C3}"/>
              </a:ext>
            </a:extLst>
          </p:cNvPr>
          <p:cNvSpPr txBox="1"/>
          <p:nvPr/>
        </p:nvSpPr>
        <p:spPr>
          <a:xfrm>
            <a:off x="1685925" y="2324100"/>
            <a:ext cx="3600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Residential Home Sales Prices in Salt Lake City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Google Maps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5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115-2224-46F0-AEA2-27CE85D5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Price!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3519F-4E91-4A83-A01E-B7AA09F1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79" y="2284593"/>
            <a:ext cx="3897636" cy="2982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041BC5-AD73-41B7-B355-43D7B5ADB719}"/>
              </a:ext>
            </a:extLst>
          </p:cNvPr>
          <p:cNvSpPr txBox="1"/>
          <p:nvPr/>
        </p:nvSpPr>
        <p:spPr>
          <a:xfrm>
            <a:off x="6600825" y="2789418"/>
            <a:ext cx="2600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1832 S 1100 E, Salt Lake City, UT 84105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Square Ft: 1393</a:t>
            </a:r>
          </a:p>
          <a:p>
            <a:endParaRPr lang="en-US" dirty="0"/>
          </a:p>
          <a:p>
            <a:r>
              <a:rPr lang="en-US" dirty="0"/>
              <a:t>Bed Rooms: 2</a:t>
            </a:r>
          </a:p>
          <a:p>
            <a:endParaRPr lang="en-US" dirty="0"/>
          </a:p>
          <a:p>
            <a:r>
              <a:rPr lang="en-US" dirty="0"/>
              <a:t>Bathrooms: 1</a:t>
            </a:r>
          </a:p>
        </p:txBody>
      </p:sp>
    </p:spTree>
    <p:extLst>
      <p:ext uri="{BB962C8B-B14F-4D97-AF65-F5344CB8AC3E}">
        <p14:creationId xmlns:p14="http://schemas.microsoft.com/office/powerpoint/2010/main" val="32833124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248</TotalTime>
  <Words>629</Words>
  <Application>Microsoft Macintosh PowerPoint</Application>
  <PresentationFormat>Widescreen</PresentationFormat>
  <Paragraphs>181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Gallery</vt:lpstr>
      <vt:lpstr>Machine Learning</vt:lpstr>
      <vt:lpstr>What is Machine Learning</vt:lpstr>
      <vt:lpstr>Machine Learning is All Around us!</vt:lpstr>
      <vt:lpstr>Exercise: Predicting Home Prices</vt:lpstr>
      <vt:lpstr>Our first Machine Learning Algorithm: Linear Regression</vt:lpstr>
      <vt:lpstr>Linear Regression: Predicting Home Prices</vt:lpstr>
      <vt:lpstr>Group Exercise: Pick the Right model!</vt:lpstr>
      <vt:lpstr>Another Group Exercise!</vt:lpstr>
      <vt:lpstr>Predict the Price!</vt:lpstr>
      <vt:lpstr>PowerPoint Presentation</vt:lpstr>
      <vt:lpstr>Predict the Price!</vt:lpstr>
      <vt:lpstr>PowerPoint Presentation</vt:lpstr>
      <vt:lpstr>Predict the Price!</vt:lpstr>
      <vt:lpstr>PowerPoint Presentation</vt:lpstr>
      <vt:lpstr>Machine Learning is not Magic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La</dc:creator>
  <cp:lastModifiedBy>La, Vincent</cp:lastModifiedBy>
  <cp:revision>10</cp:revision>
  <dcterms:created xsi:type="dcterms:W3CDTF">2021-11-08T02:21:12Z</dcterms:created>
  <dcterms:modified xsi:type="dcterms:W3CDTF">2021-11-08T07:10:56Z</dcterms:modified>
</cp:coreProperties>
</file>