
<file path=[Content_Types].xml><?xml version="1.0" encoding="utf-8"?>
<Types xmlns="http://schemas.openxmlformats.org/package/2006/content-types">
  <Default Extension="png" ContentType="image/png"/>
  <Default Extension="tmp"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3" r:id="rId2"/>
  </p:sldMasterIdLst>
  <p:notesMasterIdLst>
    <p:notesMasterId r:id="rId22"/>
  </p:notesMasterIdLst>
  <p:handoutMasterIdLst>
    <p:handoutMasterId r:id="rId23"/>
  </p:handoutMasterIdLst>
  <p:sldIdLst>
    <p:sldId id="296" r:id="rId3"/>
    <p:sldId id="320" r:id="rId4"/>
    <p:sldId id="321" r:id="rId5"/>
    <p:sldId id="372" r:id="rId6"/>
    <p:sldId id="371" r:id="rId7"/>
    <p:sldId id="373" r:id="rId8"/>
    <p:sldId id="374" r:id="rId9"/>
    <p:sldId id="375" r:id="rId10"/>
    <p:sldId id="322" r:id="rId11"/>
    <p:sldId id="324" r:id="rId12"/>
    <p:sldId id="325" r:id="rId13"/>
    <p:sldId id="323" r:id="rId14"/>
    <p:sldId id="326" r:id="rId15"/>
    <p:sldId id="327" r:id="rId16"/>
    <p:sldId id="328" r:id="rId17"/>
    <p:sldId id="329" r:id="rId18"/>
    <p:sldId id="330" r:id="rId19"/>
    <p:sldId id="331" r:id="rId20"/>
    <p:sldId id="319" r:id="rId21"/>
  </p:sldIdLst>
  <p:sldSz cx="9144000" cy="6858000" type="screen4x3"/>
  <p:notesSz cx="914400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E53B"/>
    <a:srgbClr val="00FFFF"/>
    <a:srgbClr val="FFCC66"/>
    <a:srgbClr val="FFFFCC"/>
    <a:srgbClr val="04AC7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F20698-8D73-4D02-87A1-7D7C0296061E}" v="32" dt="2019-10-30T14:51:54.4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188" y="114"/>
      </p:cViewPr>
      <p:guideLst>
        <p:guide orient="horz" pos="2880"/>
        <p:guide pos="2160"/>
      </p:guideLst>
    </p:cSldViewPr>
  </p:slideViewPr>
  <p:notesTextViewPr>
    <p:cViewPr>
      <p:scale>
        <a:sx n="3" d="2"/>
        <a:sy n="3" d="2"/>
      </p:scale>
      <p:origin x="0" y="0"/>
    </p:cViewPr>
  </p:notesTextViewPr>
  <p:notesViewPr>
    <p:cSldViewPr>
      <p:cViewPr varScale="1">
        <p:scale>
          <a:sx n="86" d="100"/>
          <a:sy n="86" d="100"/>
        </p:scale>
        <p:origin x="2011"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51"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F6F6E0D0-3AF5-46F2-8845-F9FA82CEABE5}" type="datetimeFigureOut">
              <a:rPr lang="fr-FR" smtClean="0"/>
              <a:t>12/02/2021</a:t>
            </a:fld>
            <a:endParaRPr lang="fr-FR"/>
          </a:p>
        </p:txBody>
      </p:sp>
      <p:sp>
        <p:nvSpPr>
          <p:cNvPr id="4" name="Espace réservé du pied de page 3"/>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60FFCF7F-DF62-49D5-A264-A6346A05BF97}" type="slidenum">
              <a:rPr lang="fr-FR" smtClean="0"/>
              <a:t>‹N°›</a:t>
            </a:fld>
            <a:endParaRPr lang="fr-FR"/>
          </a:p>
        </p:txBody>
      </p:sp>
    </p:spTree>
    <p:extLst>
      <p:ext uri="{BB962C8B-B14F-4D97-AF65-F5344CB8AC3E}">
        <p14:creationId xmlns:p14="http://schemas.microsoft.com/office/powerpoint/2010/main" val="1324561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5EFE1CF-B2B8-48BB-8667-3AC9352AF18B}" type="datetimeFigureOut">
              <a:rPr lang="fr-FR" smtClean="0"/>
              <a:t>12/02/2021</a:t>
            </a:fld>
            <a:endParaRPr lang="fr-FR"/>
          </a:p>
        </p:txBody>
      </p:sp>
      <p:sp>
        <p:nvSpPr>
          <p:cNvPr id="4" name="Espace réservé de l'image des diapositives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A8BC69F-268E-4AA3-9CF2-9E91FED529B3}" type="slidenum">
              <a:rPr lang="fr-FR" smtClean="0"/>
              <a:t>‹N°›</a:t>
            </a:fld>
            <a:endParaRPr lang="fr-FR"/>
          </a:p>
        </p:txBody>
      </p:sp>
    </p:spTree>
    <p:extLst>
      <p:ext uri="{BB962C8B-B14F-4D97-AF65-F5344CB8AC3E}">
        <p14:creationId xmlns:p14="http://schemas.microsoft.com/office/powerpoint/2010/main" val="1821833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CDF Nancy">
    <p:spTree>
      <p:nvGrpSpPr>
        <p:cNvPr id="1" name=""/>
        <p:cNvGrpSpPr/>
        <p:nvPr/>
      </p:nvGrpSpPr>
      <p:grpSpPr>
        <a:xfrm>
          <a:off x="0" y="0"/>
          <a:ext cx="0" cy="0"/>
          <a:chOff x="0" y="0"/>
          <a:chExt cx="0" cy="0"/>
        </a:xfrm>
      </p:grpSpPr>
      <p:grpSp>
        <p:nvGrpSpPr>
          <p:cNvPr id="3" name="Groupe 2"/>
          <p:cNvGrpSpPr/>
          <p:nvPr userDrawn="1"/>
        </p:nvGrpSpPr>
        <p:grpSpPr>
          <a:xfrm>
            <a:off x="704486" y="6315456"/>
            <a:ext cx="8042148" cy="542544"/>
            <a:chOff x="704486" y="6315456"/>
            <a:chExt cx="8042148" cy="542544"/>
          </a:xfrm>
        </p:grpSpPr>
        <p:pic>
          <p:nvPicPr>
            <p:cNvPr id="4" name="Ima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4486" y="6315456"/>
              <a:ext cx="8042148" cy="542544"/>
            </a:xfrm>
            <a:prstGeom prst="rect">
              <a:avLst/>
            </a:prstGeom>
          </p:spPr>
        </p:pic>
        <p:sp>
          <p:nvSpPr>
            <p:cNvPr id="5" name="text 1"/>
            <p:cNvSpPr txBox="1"/>
            <p:nvPr userDrawn="1"/>
          </p:nvSpPr>
          <p:spPr>
            <a:xfrm>
              <a:off x="1432704" y="6350233"/>
              <a:ext cx="7101696" cy="292388"/>
            </a:xfrm>
            <a:prstGeom prst="rect">
              <a:avLst/>
            </a:prstGeom>
          </p:spPr>
          <p:txBody>
            <a:bodyPr vert="horz" wrap="square" lIns="0" tIns="0" rIns="0" bIns="0" rtlCol="0">
              <a:spAutoFit/>
            </a:bodyPr>
            <a:lstStyle/>
            <a:p>
              <a:pPr marL="0">
                <a:lnSpc>
                  <a:spcPct val="100000"/>
                </a:lnSpc>
              </a:pPr>
              <a:r>
                <a:rPr lang="fr-FR" sz="1900" dirty="0">
                  <a:solidFill>
                    <a:schemeClr val="bg1"/>
                  </a:solidFill>
                  <a:latin typeface="Arial"/>
                  <a:cs typeface="Arial"/>
                </a:rPr>
                <a:t>Lycée Charles</a:t>
              </a:r>
              <a:r>
                <a:rPr lang="fr-FR" sz="1900" baseline="0" dirty="0">
                  <a:solidFill>
                    <a:schemeClr val="bg1"/>
                  </a:solidFill>
                  <a:latin typeface="Arial"/>
                  <a:cs typeface="Arial"/>
                </a:rPr>
                <a:t> de Foucauld – Nancy                       Session 2021</a:t>
              </a:r>
              <a:endParaRPr sz="1900" dirty="0">
                <a:solidFill>
                  <a:schemeClr val="bg1"/>
                </a:solidFill>
                <a:latin typeface="Arial"/>
                <a:cs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5"/>
            <a:ext cx="7886700" cy="1325563"/>
          </a:xfrm>
          <a:prstGeom prst="rect">
            <a:avLst/>
          </a:prstGeom>
        </p:spPr>
        <p:txBody>
          <a:bodyPr/>
          <a:lstStyle/>
          <a:p>
            <a:r>
              <a:rPr lang="fr-FR"/>
              <a:t>Modifiez le style du titre</a:t>
            </a:r>
          </a:p>
        </p:txBody>
      </p:sp>
      <p:sp>
        <p:nvSpPr>
          <p:cNvPr id="3" name="Espace réservé de la date 2"/>
          <p:cNvSpPr>
            <a:spLocks noGrp="1"/>
          </p:cNvSpPr>
          <p:nvPr>
            <p:ph type="dt" sz="half" idx="10"/>
          </p:nvPr>
        </p:nvSpPr>
        <p:spPr>
          <a:xfrm>
            <a:off x="628650" y="6356350"/>
            <a:ext cx="2057400" cy="365125"/>
          </a:xfrm>
          <a:prstGeom prst="rect">
            <a:avLst/>
          </a:prstGeom>
        </p:spPr>
        <p:txBody>
          <a:bodyPr/>
          <a:lstStyle/>
          <a:p>
            <a:fld id="{8ABB86C2-2613-4745-9F58-16AA47645192}" type="datetimeFigureOut">
              <a:rPr lang="fr-FR" smtClean="0"/>
              <a:t>12/02/2021</a:t>
            </a:fld>
            <a:endParaRPr lang="fr-FR"/>
          </a:p>
        </p:txBody>
      </p:sp>
      <p:sp>
        <p:nvSpPr>
          <p:cNvPr id="4" name="Espace réservé du pied de page 3"/>
          <p:cNvSpPr>
            <a:spLocks noGrp="1"/>
          </p:cNvSpPr>
          <p:nvPr>
            <p:ph type="ftr" sz="quarter" idx="11"/>
          </p:nvPr>
        </p:nvSpPr>
        <p:spPr>
          <a:xfrm>
            <a:off x="3028950" y="6356350"/>
            <a:ext cx="3086100" cy="365125"/>
          </a:xfrm>
          <a:prstGeom prst="rect">
            <a:avLst/>
          </a:prstGeom>
        </p:spPr>
        <p:txBody>
          <a:bodyPr/>
          <a:lstStyle/>
          <a:p>
            <a:endParaRPr lang="fr-FR"/>
          </a:p>
        </p:txBody>
      </p:sp>
      <p:sp>
        <p:nvSpPr>
          <p:cNvPr id="5" name="Espace réservé du numéro de diapositive 4"/>
          <p:cNvSpPr>
            <a:spLocks noGrp="1"/>
          </p:cNvSpPr>
          <p:nvPr>
            <p:ph type="sldNum" sz="quarter" idx="12"/>
          </p:nvPr>
        </p:nvSpPr>
        <p:spPr>
          <a:xfrm>
            <a:off x="6457950" y="6356350"/>
            <a:ext cx="2057400" cy="365125"/>
          </a:xfrm>
          <a:prstGeom prst="rect">
            <a:avLst/>
          </a:prstGeom>
        </p:spPr>
        <p:txBody>
          <a:bodyPr/>
          <a:lstStyle/>
          <a:p>
            <a:fld id="{5541B4D0-831A-4EBA-8252-A45828332C72}" type="slidenum">
              <a:rPr lang="fr-FR" smtClean="0"/>
              <a:t>‹N°›</a:t>
            </a:fld>
            <a:endParaRPr lang="fr-FR"/>
          </a:p>
        </p:txBody>
      </p:sp>
    </p:spTree>
    <p:extLst>
      <p:ext uri="{BB962C8B-B14F-4D97-AF65-F5344CB8AC3E}">
        <p14:creationId xmlns:p14="http://schemas.microsoft.com/office/powerpoint/2010/main" val="3072448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628650" y="6356350"/>
            <a:ext cx="2057400" cy="365125"/>
          </a:xfrm>
          <a:prstGeom prst="rect">
            <a:avLst/>
          </a:prstGeom>
        </p:spPr>
        <p:txBody>
          <a:bodyPr/>
          <a:lstStyle/>
          <a:p>
            <a:fld id="{8ABB86C2-2613-4745-9F58-16AA47645192}" type="datetimeFigureOut">
              <a:rPr lang="fr-FR" smtClean="0"/>
              <a:t>12/02/2021</a:t>
            </a:fld>
            <a:endParaRPr lang="fr-FR"/>
          </a:p>
        </p:txBody>
      </p:sp>
      <p:sp>
        <p:nvSpPr>
          <p:cNvPr id="3" name="Espace réservé du pied de page 2"/>
          <p:cNvSpPr>
            <a:spLocks noGrp="1"/>
          </p:cNvSpPr>
          <p:nvPr>
            <p:ph type="ftr" sz="quarter" idx="11"/>
          </p:nvPr>
        </p:nvSpPr>
        <p:spPr>
          <a:xfrm>
            <a:off x="3028950" y="6356350"/>
            <a:ext cx="3086100" cy="365125"/>
          </a:xfrm>
          <a:prstGeom prst="rect">
            <a:avLst/>
          </a:prstGeom>
        </p:spPr>
        <p:txBody>
          <a:bodyPr/>
          <a:lstStyle/>
          <a:p>
            <a:endParaRPr lang="fr-FR"/>
          </a:p>
        </p:txBody>
      </p:sp>
      <p:sp>
        <p:nvSpPr>
          <p:cNvPr id="4" name="Espace réservé du numéro de diapositive 3"/>
          <p:cNvSpPr>
            <a:spLocks noGrp="1"/>
          </p:cNvSpPr>
          <p:nvPr>
            <p:ph type="sldNum" sz="quarter" idx="12"/>
          </p:nvPr>
        </p:nvSpPr>
        <p:spPr>
          <a:xfrm>
            <a:off x="6457950" y="6356350"/>
            <a:ext cx="2057400" cy="365125"/>
          </a:xfrm>
          <a:prstGeom prst="rect">
            <a:avLst/>
          </a:prstGeom>
        </p:spPr>
        <p:txBody>
          <a:bodyPr/>
          <a:lstStyle/>
          <a:p>
            <a:fld id="{5541B4D0-831A-4EBA-8252-A45828332C72}" type="slidenum">
              <a:rPr lang="fr-FR" smtClean="0"/>
              <a:t>‹N°›</a:t>
            </a:fld>
            <a:endParaRPr lang="fr-FR"/>
          </a:p>
        </p:txBody>
      </p:sp>
    </p:spTree>
    <p:extLst>
      <p:ext uri="{BB962C8B-B14F-4D97-AF65-F5344CB8AC3E}">
        <p14:creationId xmlns:p14="http://schemas.microsoft.com/office/powerpoint/2010/main" val="282814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a:prstGeom prst="rect">
            <a:avLst/>
          </a:prstGeo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a:xfrm>
            <a:off x="628650" y="6356350"/>
            <a:ext cx="2057400" cy="365125"/>
          </a:xfrm>
          <a:prstGeom prst="rect">
            <a:avLst/>
          </a:prstGeom>
        </p:spPr>
        <p:txBody>
          <a:bodyPr/>
          <a:lstStyle/>
          <a:p>
            <a:fld id="{8ABB86C2-2613-4745-9F58-16AA47645192}" type="datetimeFigureOut">
              <a:rPr lang="fr-FR" smtClean="0"/>
              <a:t>12/02/2021</a:t>
            </a:fld>
            <a:endParaRPr lang="fr-FR"/>
          </a:p>
        </p:txBody>
      </p:sp>
      <p:sp>
        <p:nvSpPr>
          <p:cNvPr id="6" name="Espace réservé du pied de page 5"/>
          <p:cNvSpPr>
            <a:spLocks noGrp="1"/>
          </p:cNvSpPr>
          <p:nvPr>
            <p:ph type="ftr" sz="quarter" idx="11"/>
          </p:nvPr>
        </p:nvSpPr>
        <p:spPr>
          <a:xfrm>
            <a:off x="3028950" y="6356350"/>
            <a:ext cx="30861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6457950" y="6356350"/>
            <a:ext cx="2057400" cy="365125"/>
          </a:xfrm>
          <a:prstGeom prst="rect">
            <a:avLst/>
          </a:prstGeom>
        </p:spPr>
        <p:txBody>
          <a:bodyPr/>
          <a:lstStyle/>
          <a:p>
            <a:fld id="{5541B4D0-831A-4EBA-8252-A45828332C72}" type="slidenum">
              <a:rPr lang="fr-FR" smtClean="0"/>
              <a:t>‹N°›</a:t>
            </a:fld>
            <a:endParaRPr lang="fr-FR"/>
          </a:p>
        </p:txBody>
      </p:sp>
    </p:spTree>
    <p:extLst>
      <p:ext uri="{BB962C8B-B14F-4D97-AF65-F5344CB8AC3E}">
        <p14:creationId xmlns:p14="http://schemas.microsoft.com/office/powerpoint/2010/main" val="3944842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a:prstGeom prst="rect">
            <a:avLst/>
          </a:prstGeo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a:xfrm>
            <a:off x="628650" y="6356350"/>
            <a:ext cx="2057400" cy="365125"/>
          </a:xfrm>
          <a:prstGeom prst="rect">
            <a:avLst/>
          </a:prstGeom>
        </p:spPr>
        <p:txBody>
          <a:bodyPr/>
          <a:lstStyle/>
          <a:p>
            <a:fld id="{8ABB86C2-2613-4745-9F58-16AA47645192}" type="datetimeFigureOut">
              <a:rPr lang="fr-FR" smtClean="0"/>
              <a:t>12/02/2021</a:t>
            </a:fld>
            <a:endParaRPr lang="fr-FR"/>
          </a:p>
        </p:txBody>
      </p:sp>
      <p:sp>
        <p:nvSpPr>
          <p:cNvPr id="6" name="Espace réservé du pied de page 5"/>
          <p:cNvSpPr>
            <a:spLocks noGrp="1"/>
          </p:cNvSpPr>
          <p:nvPr>
            <p:ph type="ftr" sz="quarter" idx="11"/>
          </p:nvPr>
        </p:nvSpPr>
        <p:spPr>
          <a:xfrm>
            <a:off x="3028950" y="6356350"/>
            <a:ext cx="30861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6457950" y="6356350"/>
            <a:ext cx="2057400" cy="365125"/>
          </a:xfrm>
          <a:prstGeom prst="rect">
            <a:avLst/>
          </a:prstGeom>
        </p:spPr>
        <p:txBody>
          <a:bodyPr/>
          <a:lstStyle/>
          <a:p>
            <a:fld id="{5541B4D0-831A-4EBA-8252-A45828332C72}" type="slidenum">
              <a:rPr lang="fr-FR" smtClean="0"/>
              <a:t>‹N°›</a:t>
            </a:fld>
            <a:endParaRPr lang="fr-FR"/>
          </a:p>
        </p:txBody>
      </p:sp>
    </p:spTree>
    <p:extLst>
      <p:ext uri="{BB962C8B-B14F-4D97-AF65-F5344CB8AC3E}">
        <p14:creationId xmlns:p14="http://schemas.microsoft.com/office/powerpoint/2010/main" val="2644596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5"/>
            <a:ext cx="7886700" cy="1325563"/>
          </a:xfrm>
          <a:prstGeom prst="rect">
            <a:avLst/>
          </a:prstGeom>
        </p:spPr>
        <p:txBody>
          <a:bodyPr/>
          <a:lstStyle/>
          <a:p>
            <a:r>
              <a:rPr lang="fr-FR"/>
              <a:t>Modifiez le style du titre</a:t>
            </a:r>
          </a:p>
        </p:txBody>
      </p:sp>
      <p:sp>
        <p:nvSpPr>
          <p:cNvPr id="3" name="Espace réservé du texte vertical 2"/>
          <p:cNvSpPr>
            <a:spLocks noGrp="1"/>
          </p:cNvSpPr>
          <p:nvPr>
            <p:ph type="body" orient="vert" idx="1"/>
          </p:nvPr>
        </p:nvSpPr>
        <p:spPr>
          <a:xfrm>
            <a:off x="628650" y="1825625"/>
            <a:ext cx="7886700" cy="4351338"/>
          </a:xfrm>
          <a:prstGeom prst="rect">
            <a:avLst/>
          </a:prstGeo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628650" y="6356350"/>
            <a:ext cx="2057400" cy="365125"/>
          </a:xfrm>
          <a:prstGeom prst="rect">
            <a:avLst/>
          </a:prstGeom>
        </p:spPr>
        <p:txBody>
          <a:bodyPr/>
          <a:lstStyle/>
          <a:p>
            <a:fld id="{8ABB86C2-2613-4745-9F58-16AA47645192}" type="datetimeFigureOut">
              <a:rPr lang="fr-FR" smtClean="0"/>
              <a:t>12/02/2021</a:t>
            </a:fld>
            <a:endParaRPr lang="fr-FR"/>
          </a:p>
        </p:txBody>
      </p:sp>
      <p:sp>
        <p:nvSpPr>
          <p:cNvPr id="5" name="Espace réservé du pied de page 4"/>
          <p:cNvSpPr>
            <a:spLocks noGrp="1"/>
          </p:cNvSpPr>
          <p:nvPr>
            <p:ph type="ftr" sz="quarter" idx="11"/>
          </p:nvPr>
        </p:nvSpPr>
        <p:spPr>
          <a:xfrm>
            <a:off x="3028950" y="6356350"/>
            <a:ext cx="30861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6457950" y="6356350"/>
            <a:ext cx="2057400" cy="365125"/>
          </a:xfrm>
          <a:prstGeom prst="rect">
            <a:avLst/>
          </a:prstGeom>
        </p:spPr>
        <p:txBody>
          <a:bodyPr/>
          <a:lstStyle/>
          <a:p>
            <a:fld id="{5541B4D0-831A-4EBA-8252-A45828332C72}" type="slidenum">
              <a:rPr lang="fr-FR" smtClean="0"/>
              <a:t>‹N°›</a:t>
            </a:fld>
            <a:endParaRPr lang="fr-FR"/>
          </a:p>
        </p:txBody>
      </p:sp>
    </p:spTree>
    <p:extLst>
      <p:ext uri="{BB962C8B-B14F-4D97-AF65-F5344CB8AC3E}">
        <p14:creationId xmlns:p14="http://schemas.microsoft.com/office/powerpoint/2010/main" val="373283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43675" y="365125"/>
            <a:ext cx="1971675" cy="5811838"/>
          </a:xfrm>
          <a:prstGeom prst="rect">
            <a:avLst/>
          </a:prstGeom>
        </p:spPr>
        <p:txBody>
          <a:bodyPr vert="eaVert"/>
          <a:lstStyle/>
          <a:p>
            <a:r>
              <a:rPr lang="fr-FR"/>
              <a:t>Modifiez le style du titre</a:t>
            </a:r>
          </a:p>
        </p:txBody>
      </p:sp>
      <p:sp>
        <p:nvSpPr>
          <p:cNvPr id="3" name="Espace réservé du texte vertical 2"/>
          <p:cNvSpPr>
            <a:spLocks noGrp="1"/>
          </p:cNvSpPr>
          <p:nvPr>
            <p:ph type="body" orient="vert" idx="1"/>
          </p:nvPr>
        </p:nvSpPr>
        <p:spPr>
          <a:xfrm>
            <a:off x="628650" y="365125"/>
            <a:ext cx="5762625" cy="5811838"/>
          </a:xfrm>
          <a:prstGeom prst="rect">
            <a:avLst/>
          </a:prstGeo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628650" y="6356350"/>
            <a:ext cx="2057400" cy="365125"/>
          </a:xfrm>
          <a:prstGeom prst="rect">
            <a:avLst/>
          </a:prstGeom>
        </p:spPr>
        <p:txBody>
          <a:bodyPr/>
          <a:lstStyle/>
          <a:p>
            <a:fld id="{8ABB86C2-2613-4745-9F58-16AA47645192}" type="datetimeFigureOut">
              <a:rPr lang="fr-FR" smtClean="0"/>
              <a:t>12/02/2021</a:t>
            </a:fld>
            <a:endParaRPr lang="fr-FR"/>
          </a:p>
        </p:txBody>
      </p:sp>
      <p:sp>
        <p:nvSpPr>
          <p:cNvPr id="5" name="Espace réservé du pied de page 4"/>
          <p:cNvSpPr>
            <a:spLocks noGrp="1"/>
          </p:cNvSpPr>
          <p:nvPr>
            <p:ph type="ftr" sz="quarter" idx="11"/>
          </p:nvPr>
        </p:nvSpPr>
        <p:spPr>
          <a:xfrm>
            <a:off x="3028950" y="6356350"/>
            <a:ext cx="30861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6457950" y="6356350"/>
            <a:ext cx="2057400" cy="365125"/>
          </a:xfrm>
          <a:prstGeom prst="rect">
            <a:avLst/>
          </a:prstGeom>
        </p:spPr>
        <p:txBody>
          <a:bodyPr/>
          <a:lstStyle/>
          <a:p>
            <a:fld id="{5541B4D0-831A-4EBA-8252-A45828332C72}" type="slidenum">
              <a:rPr lang="fr-FR" smtClean="0"/>
              <a:t>‹N°›</a:t>
            </a:fld>
            <a:endParaRPr lang="fr-FR"/>
          </a:p>
        </p:txBody>
      </p:sp>
    </p:spTree>
    <p:extLst>
      <p:ext uri="{BB962C8B-B14F-4D97-AF65-F5344CB8AC3E}">
        <p14:creationId xmlns:p14="http://schemas.microsoft.com/office/powerpoint/2010/main" val="309275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ompteur d'eau connecté">
    <p:spTree>
      <p:nvGrpSpPr>
        <p:cNvPr id="1" name=""/>
        <p:cNvGrpSpPr/>
        <p:nvPr/>
      </p:nvGrpSpPr>
      <p:grpSpPr>
        <a:xfrm>
          <a:off x="0" y="0"/>
          <a:ext cx="0" cy="0"/>
          <a:chOff x="0" y="0"/>
          <a:chExt cx="0" cy="0"/>
        </a:xfrm>
      </p:grpSpPr>
      <p:grpSp>
        <p:nvGrpSpPr>
          <p:cNvPr id="2" name="Groupe 1"/>
          <p:cNvGrpSpPr/>
          <p:nvPr userDrawn="1"/>
        </p:nvGrpSpPr>
        <p:grpSpPr>
          <a:xfrm>
            <a:off x="704486" y="6315456"/>
            <a:ext cx="8042148" cy="542544"/>
            <a:chOff x="704486" y="6315456"/>
            <a:chExt cx="8042148" cy="542544"/>
          </a:xfrm>
        </p:grpSpPr>
        <p:pic>
          <p:nvPicPr>
            <p:cNvPr id="3" name="Ima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4486" y="6315456"/>
              <a:ext cx="8042148" cy="542544"/>
            </a:xfrm>
            <a:prstGeom prst="rect">
              <a:avLst/>
            </a:prstGeom>
          </p:spPr>
        </p:pic>
        <p:sp>
          <p:nvSpPr>
            <p:cNvPr id="4" name="text 1"/>
            <p:cNvSpPr txBox="1"/>
            <p:nvPr userDrawn="1"/>
          </p:nvSpPr>
          <p:spPr>
            <a:xfrm>
              <a:off x="1432704" y="6350233"/>
              <a:ext cx="7101696" cy="292388"/>
            </a:xfrm>
            <a:prstGeom prst="rect">
              <a:avLst/>
            </a:prstGeom>
          </p:spPr>
          <p:txBody>
            <a:bodyPr vert="horz" wrap="square" lIns="0" tIns="0" rIns="0" bIns="0" rtlCol="0">
              <a:spAutoFit/>
            </a:bodyPr>
            <a:lstStyle/>
            <a:p>
              <a:pPr marL="0">
                <a:lnSpc>
                  <a:spcPct val="100000"/>
                </a:lnSpc>
              </a:pPr>
              <a:r>
                <a:rPr lang="fr-FR" sz="1900" dirty="0">
                  <a:solidFill>
                    <a:schemeClr val="bg1"/>
                  </a:solidFill>
                  <a:latin typeface="Arial"/>
                  <a:cs typeface="Arial"/>
                </a:rPr>
                <a:t>Compteur d’eau connecté (Sté Intelligence Electronique)</a:t>
              </a:r>
              <a:endParaRPr sz="1900" dirty="0">
                <a:solidFill>
                  <a:schemeClr val="bg1"/>
                </a:solidFill>
                <a:latin typeface="Arial"/>
                <a:cs typeface="Arial"/>
              </a:endParaRPr>
            </a:p>
          </p:txBody>
        </p:sp>
      </p:grpSp>
    </p:spTree>
    <p:extLst>
      <p:ext uri="{BB962C8B-B14F-4D97-AF65-F5344CB8AC3E}">
        <p14:creationId xmlns:p14="http://schemas.microsoft.com/office/powerpoint/2010/main" val="135522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entrale d'alarme Domotique">
    <p:spTree>
      <p:nvGrpSpPr>
        <p:cNvPr id="1" name=""/>
        <p:cNvGrpSpPr/>
        <p:nvPr/>
      </p:nvGrpSpPr>
      <p:grpSpPr>
        <a:xfrm>
          <a:off x="0" y="0"/>
          <a:ext cx="0" cy="0"/>
          <a:chOff x="0" y="0"/>
          <a:chExt cx="0" cy="0"/>
        </a:xfrm>
      </p:grpSpPr>
      <p:grpSp>
        <p:nvGrpSpPr>
          <p:cNvPr id="2" name="Groupe 1"/>
          <p:cNvGrpSpPr/>
          <p:nvPr userDrawn="1"/>
        </p:nvGrpSpPr>
        <p:grpSpPr>
          <a:xfrm>
            <a:off x="704486" y="6315456"/>
            <a:ext cx="8042148" cy="542544"/>
            <a:chOff x="704486" y="6315456"/>
            <a:chExt cx="8042148" cy="542544"/>
          </a:xfrm>
        </p:grpSpPr>
        <p:pic>
          <p:nvPicPr>
            <p:cNvPr id="3" name="Ima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4486" y="6315456"/>
              <a:ext cx="8042148" cy="542544"/>
            </a:xfrm>
            <a:prstGeom prst="rect">
              <a:avLst/>
            </a:prstGeom>
          </p:spPr>
        </p:pic>
        <p:sp>
          <p:nvSpPr>
            <p:cNvPr id="4" name="text 1"/>
            <p:cNvSpPr txBox="1"/>
            <p:nvPr userDrawn="1"/>
          </p:nvSpPr>
          <p:spPr>
            <a:xfrm>
              <a:off x="1432704" y="6350233"/>
              <a:ext cx="7101696" cy="292388"/>
            </a:xfrm>
            <a:prstGeom prst="rect">
              <a:avLst/>
            </a:prstGeom>
          </p:spPr>
          <p:txBody>
            <a:bodyPr vert="horz" wrap="square" lIns="0" tIns="0" rIns="0" bIns="0" rtlCol="0">
              <a:spAutoFit/>
            </a:bodyPr>
            <a:lstStyle/>
            <a:p>
              <a:pPr marL="0">
                <a:lnSpc>
                  <a:spcPct val="100000"/>
                </a:lnSpc>
              </a:pPr>
              <a:r>
                <a:rPr lang="fr-FR" sz="1900" dirty="0">
                  <a:solidFill>
                    <a:schemeClr val="bg1"/>
                  </a:solidFill>
                  <a:latin typeface="Arial"/>
                  <a:cs typeface="Arial"/>
                </a:rPr>
                <a:t>Centrale d’alarme Domotique</a:t>
              </a:r>
              <a:endParaRPr sz="1900" dirty="0">
                <a:solidFill>
                  <a:schemeClr val="bg1"/>
                </a:solidFill>
                <a:latin typeface="Arial"/>
                <a:cs typeface="Arial"/>
              </a:endParaRPr>
            </a:p>
          </p:txBody>
        </p:sp>
      </p:grpSp>
    </p:spTree>
    <p:extLst>
      <p:ext uri="{BB962C8B-B14F-4D97-AF65-F5344CB8AC3E}">
        <p14:creationId xmlns:p14="http://schemas.microsoft.com/office/powerpoint/2010/main" val="1175222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urveillanceDeRuches">
    <p:spTree>
      <p:nvGrpSpPr>
        <p:cNvPr id="1" name=""/>
        <p:cNvGrpSpPr/>
        <p:nvPr/>
      </p:nvGrpSpPr>
      <p:grpSpPr>
        <a:xfrm>
          <a:off x="0" y="0"/>
          <a:ext cx="0" cy="0"/>
          <a:chOff x="0" y="0"/>
          <a:chExt cx="0" cy="0"/>
        </a:xfrm>
      </p:grpSpPr>
      <p:grpSp>
        <p:nvGrpSpPr>
          <p:cNvPr id="2" name="Groupe 1"/>
          <p:cNvGrpSpPr/>
          <p:nvPr userDrawn="1"/>
        </p:nvGrpSpPr>
        <p:grpSpPr>
          <a:xfrm>
            <a:off x="704486" y="6315456"/>
            <a:ext cx="8042148" cy="619552"/>
            <a:chOff x="704486" y="6315456"/>
            <a:chExt cx="8042148" cy="619552"/>
          </a:xfrm>
        </p:grpSpPr>
        <p:pic>
          <p:nvPicPr>
            <p:cNvPr id="3" name="Ima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4486" y="6315456"/>
              <a:ext cx="8042148" cy="542544"/>
            </a:xfrm>
            <a:prstGeom prst="rect">
              <a:avLst/>
            </a:prstGeom>
          </p:spPr>
        </p:pic>
        <p:sp>
          <p:nvSpPr>
            <p:cNvPr id="4" name="text 1"/>
            <p:cNvSpPr txBox="1"/>
            <p:nvPr userDrawn="1"/>
          </p:nvSpPr>
          <p:spPr>
            <a:xfrm>
              <a:off x="1432704" y="6350233"/>
              <a:ext cx="7101696" cy="584775"/>
            </a:xfrm>
            <a:prstGeom prst="rect">
              <a:avLst/>
            </a:prstGeom>
          </p:spPr>
          <p:txBody>
            <a:bodyPr vert="horz" wrap="square" lIns="0" tIns="0" rIns="0" bIns="0" rtlCol="0">
              <a:spAutoFit/>
            </a:bodyPr>
            <a:lstStyle/>
            <a:p>
              <a:pPr marL="0">
                <a:lnSpc>
                  <a:spcPct val="100000"/>
                </a:lnSpc>
              </a:pPr>
              <a:r>
                <a:rPr lang="fr-FR" sz="1900" dirty="0">
                  <a:solidFill>
                    <a:schemeClr val="bg1"/>
                  </a:solidFill>
                  <a:latin typeface="Arial"/>
                  <a:cs typeface="Arial"/>
                </a:rPr>
                <a:t>Surveillance de ruches</a:t>
              </a:r>
            </a:p>
            <a:p>
              <a:pPr marL="0">
                <a:lnSpc>
                  <a:spcPct val="100000"/>
                </a:lnSpc>
              </a:pPr>
              <a:endParaRPr sz="1900" dirty="0">
                <a:solidFill>
                  <a:schemeClr val="bg1"/>
                </a:solidFill>
                <a:latin typeface="Arial"/>
                <a:cs typeface="Arial"/>
              </a:endParaRPr>
            </a:p>
          </p:txBody>
        </p:sp>
      </p:grpSp>
    </p:spTree>
    <p:extLst>
      <p:ext uri="{BB962C8B-B14F-4D97-AF65-F5344CB8AC3E}">
        <p14:creationId xmlns:p14="http://schemas.microsoft.com/office/powerpoint/2010/main" val="1462741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a:xfrm>
            <a:off x="628650" y="6356350"/>
            <a:ext cx="2057400" cy="365125"/>
          </a:xfrm>
          <a:prstGeom prst="rect">
            <a:avLst/>
          </a:prstGeom>
        </p:spPr>
        <p:txBody>
          <a:bodyPr/>
          <a:lstStyle/>
          <a:p>
            <a:fld id="{8ABB86C2-2613-4745-9F58-16AA47645192}" type="datetimeFigureOut">
              <a:rPr lang="fr-FR" smtClean="0"/>
              <a:t>12/02/2021</a:t>
            </a:fld>
            <a:endParaRPr lang="fr-FR"/>
          </a:p>
        </p:txBody>
      </p:sp>
      <p:sp>
        <p:nvSpPr>
          <p:cNvPr id="5" name="Espace réservé du pied de page 4"/>
          <p:cNvSpPr>
            <a:spLocks noGrp="1"/>
          </p:cNvSpPr>
          <p:nvPr>
            <p:ph type="ftr" sz="quarter" idx="11"/>
          </p:nvPr>
        </p:nvSpPr>
        <p:spPr>
          <a:xfrm>
            <a:off x="3028950" y="6356350"/>
            <a:ext cx="30861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6457950" y="6356350"/>
            <a:ext cx="2057400" cy="365125"/>
          </a:xfrm>
          <a:prstGeom prst="rect">
            <a:avLst/>
          </a:prstGeom>
        </p:spPr>
        <p:txBody>
          <a:bodyPr/>
          <a:lstStyle/>
          <a:p>
            <a:fld id="{5541B4D0-831A-4EBA-8252-A45828332C72}" type="slidenum">
              <a:rPr lang="fr-FR" smtClean="0"/>
              <a:t>‹N°›</a:t>
            </a:fld>
            <a:endParaRPr lang="fr-FR"/>
          </a:p>
        </p:txBody>
      </p:sp>
    </p:spTree>
    <p:extLst>
      <p:ext uri="{BB962C8B-B14F-4D97-AF65-F5344CB8AC3E}">
        <p14:creationId xmlns:p14="http://schemas.microsoft.com/office/powerpoint/2010/main" val="1737250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5"/>
            <a:ext cx="7886700" cy="1325563"/>
          </a:xfrm>
          <a:prstGeom prst="rect">
            <a:avLst/>
          </a:prstGeom>
        </p:spPr>
        <p:txBody>
          <a:bodyPr/>
          <a:lstStyle/>
          <a:p>
            <a:r>
              <a:rPr lang="fr-FR"/>
              <a:t>Modifiez le style du titre</a:t>
            </a:r>
          </a:p>
        </p:txBody>
      </p:sp>
      <p:sp>
        <p:nvSpPr>
          <p:cNvPr id="3" name="Espace réservé du contenu 2"/>
          <p:cNvSpPr>
            <a:spLocks noGrp="1"/>
          </p:cNvSpPr>
          <p:nvPr>
            <p:ph idx="1"/>
          </p:nvPr>
        </p:nvSpPr>
        <p:spPr>
          <a:xfrm>
            <a:off x="628650" y="1825625"/>
            <a:ext cx="7886700" cy="4351338"/>
          </a:xfrm>
          <a:prstGeom prst="rect">
            <a:avLst/>
          </a:prstGeo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628650" y="6356350"/>
            <a:ext cx="2057400" cy="365125"/>
          </a:xfrm>
          <a:prstGeom prst="rect">
            <a:avLst/>
          </a:prstGeom>
        </p:spPr>
        <p:txBody>
          <a:bodyPr/>
          <a:lstStyle/>
          <a:p>
            <a:fld id="{8ABB86C2-2613-4745-9F58-16AA47645192}" type="datetimeFigureOut">
              <a:rPr lang="fr-FR" smtClean="0"/>
              <a:t>12/02/2021</a:t>
            </a:fld>
            <a:endParaRPr lang="fr-FR"/>
          </a:p>
        </p:txBody>
      </p:sp>
      <p:sp>
        <p:nvSpPr>
          <p:cNvPr id="5" name="Espace réservé du pied de page 4"/>
          <p:cNvSpPr>
            <a:spLocks noGrp="1"/>
          </p:cNvSpPr>
          <p:nvPr>
            <p:ph type="ftr" sz="quarter" idx="11"/>
          </p:nvPr>
        </p:nvSpPr>
        <p:spPr>
          <a:xfrm>
            <a:off x="3028950" y="6356350"/>
            <a:ext cx="30861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6457950" y="6356350"/>
            <a:ext cx="2057400" cy="365125"/>
          </a:xfrm>
          <a:prstGeom prst="rect">
            <a:avLst/>
          </a:prstGeom>
        </p:spPr>
        <p:txBody>
          <a:bodyPr/>
          <a:lstStyle/>
          <a:p>
            <a:fld id="{5541B4D0-831A-4EBA-8252-A45828332C72}" type="slidenum">
              <a:rPr lang="fr-FR" smtClean="0"/>
              <a:t>‹N°›</a:t>
            </a:fld>
            <a:endParaRPr lang="fr-FR"/>
          </a:p>
        </p:txBody>
      </p:sp>
    </p:spTree>
    <p:extLst>
      <p:ext uri="{BB962C8B-B14F-4D97-AF65-F5344CB8AC3E}">
        <p14:creationId xmlns:p14="http://schemas.microsoft.com/office/powerpoint/2010/main" val="160558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23888" y="1709738"/>
            <a:ext cx="7886700" cy="2852737"/>
          </a:xfrm>
          <a:prstGeom prst="rect">
            <a:avLst/>
          </a:prstGeo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a:xfrm>
            <a:off x="628650" y="6356350"/>
            <a:ext cx="2057400" cy="365125"/>
          </a:xfrm>
          <a:prstGeom prst="rect">
            <a:avLst/>
          </a:prstGeom>
        </p:spPr>
        <p:txBody>
          <a:bodyPr/>
          <a:lstStyle/>
          <a:p>
            <a:fld id="{8ABB86C2-2613-4745-9F58-16AA47645192}" type="datetimeFigureOut">
              <a:rPr lang="fr-FR" smtClean="0"/>
              <a:t>12/02/2021</a:t>
            </a:fld>
            <a:endParaRPr lang="fr-FR"/>
          </a:p>
        </p:txBody>
      </p:sp>
      <p:sp>
        <p:nvSpPr>
          <p:cNvPr id="5" name="Espace réservé du pied de page 4"/>
          <p:cNvSpPr>
            <a:spLocks noGrp="1"/>
          </p:cNvSpPr>
          <p:nvPr>
            <p:ph type="ftr" sz="quarter" idx="11"/>
          </p:nvPr>
        </p:nvSpPr>
        <p:spPr>
          <a:xfrm>
            <a:off x="3028950" y="6356350"/>
            <a:ext cx="30861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6457950" y="6356350"/>
            <a:ext cx="2057400" cy="365125"/>
          </a:xfrm>
          <a:prstGeom prst="rect">
            <a:avLst/>
          </a:prstGeom>
        </p:spPr>
        <p:txBody>
          <a:bodyPr/>
          <a:lstStyle/>
          <a:p>
            <a:fld id="{5541B4D0-831A-4EBA-8252-A45828332C72}" type="slidenum">
              <a:rPr lang="fr-FR" smtClean="0"/>
              <a:t>‹N°›</a:t>
            </a:fld>
            <a:endParaRPr lang="fr-FR"/>
          </a:p>
        </p:txBody>
      </p:sp>
    </p:spTree>
    <p:extLst>
      <p:ext uri="{BB962C8B-B14F-4D97-AF65-F5344CB8AC3E}">
        <p14:creationId xmlns:p14="http://schemas.microsoft.com/office/powerpoint/2010/main" val="2114718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5"/>
            <a:ext cx="7886700" cy="1325563"/>
          </a:xfrm>
          <a:prstGeom prst="rect">
            <a:avLst/>
          </a:prstGeom>
        </p:spPr>
        <p:txBody>
          <a:bodyPr/>
          <a:lstStyle/>
          <a:p>
            <a:r>
              <a:rPr lang="fr-FR"/>
              <a:t>Modifiez le style du titre</a:t>
            </a:r>
          </a:p>
        </p:txBody>
      </p:sp>
      <p:sp>
        <p:nvSpPr>
          <p:cNvPr id="3" name="Espace réservé du contenu 2"/>
          <p:cNvSpPr>
            <a:spLocks noGrp="1"/>
          </p:cNvSpPr>
          <p:nvPr>
            <p:ph sz="half" idx="1"/>
          </p:nvPr>
        </p:nvSpPr>
        <p:spPr>
          <a:xfrm>
            <a:off x="628650" y="1825625"/>
            <a:ext cx="3867150" cy="4351338"/>
          </a:xfrm>
          <a:prstGeom prst="rect">
            <a:avLst/>
          </a:prstGeo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825625"/>
            <a:ext cx="3867150" cy="4351338"/>
          </a:xfrm>
          <a:prstGeom prst="rect">
            <a:avLst/>
          </a:prstGeo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a:xfrm>
            <a:off x="628650" y="6356350"/>
            <a:ext cx="2057400" cy="365125"/>
          </a:xfrm>
          <a:prstGeom prst="rect">
            <a:avLst/>
          </a:prstGeom>
        </p:spPr>
        <p:txBody>
          <a:bodyPr/>
          <a:lstStyle/>
          <a:p>
            <a:fld id="{8ABB86C2-2613-4745-9F58-16AA47645192}" type="datetimeFigureOut">
              <a:rPr lang="fr-FR" smtClean="0"/>
              <a:t>12/02/2021</a:t>
            </a:fld>
            <a:endParaRPr lang="fr-FR"/>
          </a:p>
        </p:txBody>
      </p:sp>
      <p:sp>
        <p:nvSpPr>
          <p:cNvPr id="6" name="Espace réservé du pied de page 5"/>
          <p:cNvSpPr>
            <a:spLocks noGrp="1"/>
          </p:cNvSpPr>
          <p:nvPr>
            <p:ph type="ftr" sz="quarter" idx="11"/>
          </p:nvPr>
        </p:nvSpPr>
        <p:spPr>
          <a:xfrm>
            <a:off x="3028950" y="6356350"/>
            <a:ext cx="30861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6457950" y="6356350"/>
            <a:ext cx="2057400" cy="365125"/>
          </a:xfrm>
          <a:prstGeom prst="rect">
            <a:avLst/>
          </a:prstGeom>
        </p:spPr>
        <p:txBody>
          <a:bodyPr/>
          <a:lstStyle/>
          <a:p>
            <a:fld id="{5541B4D0-831A-4EBA-8252-A45828332C72}" type="slidenum">
              <a:rPr lang="fr-FR" smtClean="0"/>
              <a:t>‹N°›</a:t>
            </a:fld>
            <a:endParaRPr lang="fr-FR"/>
          </a:p>
        </p:txBody>
      </p:sp>
    </p:spTree>
    <p:extLst>
      <p:ext uri="{BB962C8B-B14F-4D97-AF65-F5344CB8AC3E}">
        <p14:creationId xmlns:p14="http://schemas.microsoft.com/office/powerpoint/2010/main" val="2959106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30238" y="365125"/>
            <a:ext cx="7886700" cy="1325563"/>
          </a:xfrm>
          <a:prstGeom prst="rect">
            <a:avLst/>
          </a:prstGeom>
        </p:spPr>
        <p:txBody>
          <a:bodyPr/>
          <a:lstStyle/>
          <a:p>
            <a:r>
              <a:rPr lang="fr-FR"/>
              <a:t>Modifiez le style du titre</a:t>
            </a:r>
          </a:p>
        </p:txBody>
      </p:sp>
      <p:sp>
        <p:nvSpPr>
          <p:cNvPr id="3" name="Espace réservé du texte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630238" y="2505075"/>
            <a:ext cx="3868737" cy="3684588"/>
          </a:xfrm>
          <a:prstGeom prst="rect">
            <a:avLst/>
          </a:prstGeo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29150" y="2505075"/>
            <a:ext cx="3887788" cy="3684588"/>
          </a:xfrm>
          <a:prstGeom prst="rect">
            <a:avLst/>
          </a:prstGeo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a:xfrm>
            <a:off x="628650" y="6356350"/>
            <a:ext cx="2057400" cy="365125"/>
          </a:xfrm>
          <a:prstGeom prst="rect">
            <a:avLst/>
          </a:prstGeom>
        </p:spPr>
        <p:txBody>
          <a:bodyPr/>
          <a:lstStyle/>
          <a:p>
            <a:fld id="{8ABB86C2-2613-4745-9F58-16AA47645192}" type="datetimeFigureOut">
              <a:rPr lang="fr-FR" smtClean="0"/>
              <a:t>12/02/2021</a:t>
            </a:fld>
            <a:endParaRPr lang="fr-FR"/>
          </a:p>
        </p:txBody>
      </p:sp>
      <p:sp>
        <p:nvSpPr>
          <p:cNvPr id="8" name="Espace réservé du pied de page 7"/>
          <p:cNvSpPr>
            <a:spLocks noGrp="1"/>
          </p:cNvSpPr>
          <p:nvPr>
            <p:ph type="ftr" sz="quarter" idx="11"/>
          </p:nvPr>
        </p:nvSpPr>
        <p:spPr>
          <a:xfrm>
            <a:off x="3028950" y="6356350"/>
            <a:ext cx="3086100" cy="365125"/>
          </a:xfrm>
          <a:prstGeom prst="rect">
            <a:avLst/>
          </a:prstGeom>
        </p:spPr>
        <p:txBody>
          <a:bodyPr/>
          <a:lstStyle/>
          <a:p>
            <a:endParaRPr lang="fr-FR"/>
          </a:p>
        </p:txBody>
      </p:sp>
      <p:sp>
        <p:nvSpPr>
          <p:cNvPr id="9" name="Espace réservé du numéro de diapositive 8"/>
          <p:cNvSpPr>
            <a:spLocks noGrp="1"/>
          </p:cNvSpPr>
          <p:nvPr>
            <p:ph type="sldNum" sz="quarter" idx="12"/>
          </p:nvPr>
        </p:nvSpPr>
        <p:spPr>
          <a:xfrm>
            <a:off x="6457950" y="6356350"/>
            <a:ext cx="2057400" cy="365125"/>
          </a:xfrm>
          <a:prstGeom prst="rect">
            <a:avLst/>
          </a:prstGeom>
        </p:spPr>
        <p:txBody>
          <a:bodyPr/>
          <a:lstStyle/>
          <a:p>
            <a:fld id="{5541B4D0-831A-4EBA-8252-A45828332C72}" type="slidenum">
              <a:rPr lang="fr-FR" smtClean="0"/>
              <a:t>‹N°›</a:t>
            </a:fld>
            <a:endParaRPr lang="fr-FR"/>
          </a:p>
        </p:txBody>
      </p:sp>
    </p:spTree>
    <p:extLst>
      <p:ext uri="{BB962C8B-B14F-4D97-AF65-F5344CB8AC3E}">
        <p14:creationId xmlns:p14="http://schemas.microsoft.com/office/powerpoint/2010/main" val="34111350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5945" y="152400"/>
            <a:ext cx="8042148" cy="542544"/>
          </a:xfrm>
          <a:prstGeom prst="rect">
            <a:avLst/>
          </a:prstGeom>
        </p:spPr>
      </p:pic>
      <p:sp>
        <p:nvSpPr>
          <p:cNvPr id="4" name="text 1"/>
          <p:cNvSpPr txBox="1"/>
          <p:nvPr/>
        </p:nvSpPr>
        <p:spPr>
          <a:xfrm>
            <a:off x="1804163" y="187177"/>
            <a:ext cx="6622710" cy="276999"/>
          </a:xfrm>
          <a:prstGeom prst="rect">
            <a:avLst/>
          </a:prstGeom>
        </p:spPr>
        <p:txBody>
          <a:bodyPr vert="horz" wrap="none" lIns="0" tIns="0" rIns="0" bIns="0" rtlCol="0">
            <a:spAutoFit/>
          </a:bodyPr>
          <a:lstStyle/>
          <a:p>
            <a:pPr marL="0">
              <a:lnSpc>
                <a:spcPct val="100000"/>
              </a:lnSpc>
            </a:pPr>
            <a:r>
              <a:rPr sz="1800" b="1" spc="10" dirty="0">
                <a:solidFill>
                  <a:srgbClr val="FFFFFF"/>
                </a:solidFill>
                <a:latin typeface="Arial"/>
                <a:cs typeface="Arial"/>
              </a:rPr>
              <a:t>BTS  SYSTÈMES  NUMÉRIQUES  Académie  de  Nancy-Metz</a:t>
            </a:r>
            <a:endParaRPr sz="1800" dirty="0">
              <a:latin typeface="Arial"/>
              <a:cs typeface="Arial"/>
            </a:endParaRPr>
          </a:p>
        </p:txBody>
      </p:sp>
      <p:pic>
        <p:nvPicPr>
          <p:cNvPr id="5"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52400"/>
            <a:ext cx="1264576" cy="6657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5949787"/>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43000" y="2590800"/>
            <a:ext cx="7391400" cy="1200329"/>
          </a:xfrm>
          <a:prstGeom prst="rect">
            <a:avLst/>
          </a:prstGeom>
          <a:noFill/>
        </p:spPr>
        <p:txBody>
          <a:bodyPr wrap="square" rtlCol="0">
            <a:spAutoFit/>
          </a:bodyPr>
          <a:lstStyle/>
          <a:p>
            <a:pPr algn="ctr"/>
            <a:r>
              <a:rPr lang="fr-FR" sz="3600" dirty="0"/>
              <a:t>Présentation des projets BTS SN-IR</a:t>
            </a:r>
            <a:r>
              <a:rPr lang="fr-FR" sz="3600" baseline="0" dirty="0"/>
              <a:t> </a:t>
            </a:r>
          </a:p>
          <a:p>
            <a:pPr algn="ctr"/>
            <a:r>
              <a:rPr lang="fr-FR" sz="3600" dirty="0"/>
              <a:t>du lycée Charles</a:t>
            </a:r>
            <a:r>
              <a:rPr lang="fr-FR" sz="3600" baseline="0" dirty="0"/>
              <a:t> de Foucauld</a:t>
            </a:r>
            <a:endParaRPr lang="fr-FR" sz="3600" dirty="0"/>
          </a:p>
        </p:txBody>
      </p:sp>
    </p:spTree>
    <p:extLst>
      <p:ext uri="{BB962C8B-B14F-4D97-AF65-F5344CB8AC3E}">
        <p14:creationId xmlns:p14="http://schemas.microsoft.com/office/powerpoint/2010/main" val="423533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760CCC4F-760E-441E-BD1E-8EE6C14CDDA4}"/>
              </a:ext>
            </a:extLst>
          </p:cNvPr>
          <p:cNvPicPr/>
          <p:nvPr/>
        </p:nvPicPr>
        <p:blipFill>
          <a:blip r:embed="rId2"/>
          <a:stretch>
            <a:fillRect/>
          </a:stretch>
        </p:blipFill>
        <p:spPr>
          <a:xfrm>
            <a:off x="-7257" y="-10886"/>
            <a:ext cx="12725400" cy="8534400"/>
          </a:xfrm>
          <a:prstGeom prst="rect">
            <a:avLst/>
          </a:prstGeom>
        </p:spPr>
      </p:pic>
    </p:spTree>
    <p:extLst>
      <p:ext uri="{BB962C8B-B14F-4D97-AF65-F5344CB8AC3E}">
        <p14:creationId xmlns:p14="http://schemas.microsoft.com/office/powerpoint/2010/main" val="311022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2222E-6 -1.85185E-6 L 0.00416 -0.23333 " pathEditMode="relative" rAng="0" ptsTypes="AA">
                                      <p:cBhvr>
                                        <p:cTn id="6" dur="2000" fill="hold"/>
                                        <p:tgtEl>
                                          <p:spTgt spid="2"/>
                                        </p:tgtEl>
                                        <p:attrNameLst>
                                          <p:attrName>ppt_x</p:attrName>
                                          <p:attrName>ppt_y</p:attrName>
                                        </p:attrNameLst>
                                      </p:cBhvr>
                                      <p:rCtr x="208" y="-11667"/>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4.72222E-6 -1.85185E-6 L 9.54098E-18 -2.22222E-6 " pathEditMode="relative" rAng="0" ptsTypes="AA">
                                      <p:cBhvr>
                                        <p:cTn id="10" dur="2000" fill="hold"/>
                                        <p:tgtEl>
                                          <p:spTgt spid="2"/>
                                        </p:tgtEl>
                                        <p:attrNameLst>
                                          <p:attrName>ppt_x</p:attrName>
                                          <p:attrName>ppt_y</p:attrName>
                                        </p:attrNameLst>
                                      </p:cBhvr>
                                      <p:rCtr x="243" y="69"/>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4.72222E-6 -1.85185E-6 L -0.36997 0.00162 " pathEditMode="relative" rAng="0" ptsTypes="AA">
                                      <p:cBhvr>
                                        <p:cTn id="14" dur="2000" fill="hold"/>
                                        <p:tgtEl>
                                          <p:spTgt spid="2"/>
                                        </p:tgtEl>
                                        <p:attrNameLst>
                                          <p:attrName>ppt_x</p:attrName>
                                          <p:attrName>ppt_y</p:attrName>
                                        </p:attrNameLst>
                                      </p:cBhvr>
                                      <p:rCtr x="-18507"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0B9D8FEE-48EF-4344-A542-ED31E2B77C03}"/>
              </a:ext>
            </a:extLst>
          </p:cNvPr>
          <p:cNvPicPr/>
          <p:nvPr/>
        </p:nvPicPr>
        <p:blipFill>
          <a:blip r:embed="rId2"/>
          <a:stretch>
            <a:fillRect/>
          </a:stretch>
        </p:blipFill>
        <p:spPr>
          <a:xfrm>
            <a:off x="639762" y="929957"/>
            <a:ext cx="8504238" cy="5470843"/>
          </a:xfrm>
          <a:prstGeom prst="rect">
            <a:avLst/>
          </a:prstGeom>
        </p:spPr>
      </p:pic>
    </p:spTree>
    <p:extLst>
      <p:ext uri="{BB962C8B-B14F-4D97-AF65-F5344CB8AC3E}">
        <p14:creationId xmlns:p14="http://schemas.microsoft.com/office/powerpoint/2010/main" val="757064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7B8A141-1E3E-4C04-A4E5-07F35D747A59}"/>
              </a:ext>
            </a:extLst>
          </p:cNvPr>
          <p:cNvPicPr/>
          <p:nvPr/>
        </p:nvPicPr>
        <p:blipFill>
          <a:blip r:embed="rId2"/>
          <a:stretch>
            <a:fillRect/>
          </a:stretch>
        </p:blipFill>
        <p:spPr>
          <a:xfrm>
            <a:off x="-41910" y="914400"/>
            <a:ext cx="9227820" cy="5334000"/>
          </a:xfrm>
          <a:prstGeom prst="rect">
            <a:avLst/>
          </a:prstGeom>
        </p:spPr>
      </p:pic>
      <p:cxnSp>
        <p:nvCxnSpPr>
          <p:cNvPr id="4" name="Connecteur droit 3">
            <a:extLst>
              <a:ext uri="{FF2B5EF4-FFF2-40B4-BE49-F238E27FC236}">
                <a16:creationId xmlns:a16="http://schemas.microsoft.com/office/drawing/2014/main" id="{D6C2A886-3AD6-4A2D-9411-7C3551D7491F}"/>
              </a:ext>
            </a:extLst>
          </p:cNvPr>
          <p:cNvCxnSpPr/>
          <p:nvPr/>
        </p:nvCxnSpPr>
        <p:spPr>
          <a:xfrm flipH="1">
            <a:off x="7620000" y="1981200"/>
            <a:ext cx="609600" cy="6096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821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57499F3F-B880-41A3-A6A2-97F9C44787A8}"/>
              </a:ext>
            </a:extLst>
          </p:cNvPr>
          <p:cNvGraphicFramePr>
            <a:graphicFrameLocks noGrp="1"/>
          </p:cNvGraphicFramePr>
          <p:nvPr>
            <p:extLst>
              <p:ext uri="{D42A27DB-BD31-4B8C-83A1-F6EECF244321}">
                <p14:modId xmlns:p14="http://schemas.microsoft.com/office/powerpoint/2010/main" val="2655002753"/>
              </p:ext>
            </p:extLst>
          </p:nvPr>
        </p:nvGraphicFramePr>
        <p:xfrm>
          <a:off x="0" y="762001"/>
          <a:ext cx="9144000" cy="6095999"/>
        </p:xfrm>
        <a:graphic>
          <a:graphicData uri="http://schemas.openxmlformats.org/drawingml/2006/table">
            <a:tbl>
              <a:tblPr firstRow="1" firstCol="1" bandRow="1">
                <a:tableStyleId>{5C22544A-7EE6-4342-B048-85BDC9FD1C3A}</a:tableStyleId>
              </a:tblPr>
              <a:tblGrid>
                <a:gridCol w="1282502">
                  <a:extLst>
                    <a:ext uri="{9D8B030D-6E8A-4147-A177-3AD203B41FA5}">
                      <a16:colId xmlns:a16="http://schemas.microsoft.com/office/drawing/2014/main" val="307730216"/>
                    </a:ext>
                  </a:extLst>
                </a:gridCol>
                <a:gridCol w="1901570">
                  <a:extLst>
                    <a:ext uri="{9D8B030D-6E8A-4147-A177-3AD203B41FA5}">
                      <a16:colId xmlns:a16="http://schemas.microsoft.com/office/drawing/2014/main" val="2933147262"/>
                    </a:ext>
                  </a:extLst>
                </a:gridCol>
                <a:gridCol w="5959928">
                  <a:extLst>
                    <a:ext uri="{9D8B030D-6E8A-4147-A177-3AD203B41FA5}">
                      <a16:colId xmlns:a16="http://schemas.microsoft.com/office/drawing/2014/main" val="1752240189"/>
                    </a:ext>
                  </a:extLst>
                </a:gridCol>
              </a:tblGrid>
              <a:tr h="543208">
                <a:tc>
                  <a:txBody>
                    <a:bodyPr/>
                    <a:lstStyle/>
                    <a:p>
                      <a:pPr algn="ctr">
                        <a:spcAft>
                          <a:spcPts val="0"/>
                        </a:spcAft>
                      </a:pPr>
                      <a:r>
                        <a:rPr lang="fr-FR" sz="1800">
                          <a:effectLst/>
                        </a:rPr>
                        <a:t>Etudiants</a:t>
                      </a:r>
                      <a:endParaRPr lang="fr-FR"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9336" marR="59336" marT="0" marB="0" anchor="ctr"/>
                </a:tc>
                <a:tc>
                  <a:txBody>
                    <a:bodyPr/>
                    <a:lstStyle/>
                    <a:p>
                      <a:pPr marL="228600" algn="ctr">
                        <a:spcAft>
                          <a:spcPts val="0"/>
                        </a:spcAft>
                      </a:pPr>
                      <a:r>
                        <a:rPr lang="fr-FR" sz="1800">
                          <a:effectLst/>
                        </a:rPr>
                        <a:t>Tâches à réaliser</a:t>
                      </a:r>
                      <a:endParaRPr lang="fr-FR"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9336" marR="59336" marT="0" marB="0" anchor="ctr"/>
                </a:tc>
                <a:tc>
                  <a:txBody>
                    <a:bodyPr/>
                    <a:lstStyle/>
                    <a:p>
                      <a:pPr marL="228600" algn="ctr">
                        <a:spcAft>
                          <a:spcPts val="0"/>
                        </a:spcAft>
                      </a:pPr>
                      <a:r>
                        <a:rPr lang="fr-FR" sz="1800">
                          <a:effectLst/>
                        </a:rPr>
                        <a:t>Critères de réussite</a:t>
                      </a:r>
                      <a:endParaRPr lang="fr-FR"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9336" marR="59336" marT="0" marB="0" anchor="ctr"/>
                </a:tc>
                <a:extLst>
                  <a:ext uri="{0D108BD9-81ED-4DB2-BD59-A6C34878D82A}">
                    <a16:rowId xmlns:a16="http://schemas.microsoft.com/office/drawing/2014/main" val="1812209715"/>
                  </a:ext>
                </a:extLst>
              </a:tr>
              <a:tr h="5552791">
                <a:tc>
                  <a:txBody>
                    <a:bodyPr/>
                    <a:lstStyle/>
                    <a:p>
                      <a:pPr>
                        <a:spcAft>
                          <a:spcPts val="0"/>
                        </a:spcAft>
                      </a:pPr>
                      <a:r>
                        <a:rPr lang="fr-FR" sz="1800" dirty="0">
                          <a:effectLst/>
                        </a:rPr>
                        <a:t>Etudiant 1</a:t>
                      </a:r>
                      <a:endParaRPr lang="fr-FR"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9336" marR="59336" marT="0" marB="0" anchor="ctr"/>
                </a:tc>
                <a:tc>
                  <a:txBody>
                    <a:bodyPr/>
                    <a:lstStyle/>
                    <a:p>
                      <a:pPr marL="342900" lvl="0" indent="-342900">
                        <a:spcAft>
                          <a:spcPts val="0"/>
                        </a:spcAft>
                        <a:buFont typeface="Wingdings" panose="05000000000000000000" pitchFamily="2" charset="2"/>
                        <a:buChar char=""/>
                      </a:pPr>
                      <a:r>
                        <a:rPr lang="fr-FR" sz="1600" dirty="0">
                          <a:effectLst/>
                        </a:rPr>
                        <a:t>Extraction des informations du compteur d'eau.</a:t>
                      </a:r>
                    </a:p>
                    <a:p>
                      <a:pPr>
                        <a:spcAft>
                          <a:spcPts val="0"/>
                        </a:spcAft>
                      </a:pPr>
                      <a:r>
                        <a:rPr lang="fr-FR" sz="1600" dirty="0">
                          <a:effectLst/>
                        </a:rPr>
                        <a:t> </a:t>
                      </a:r>
                    </a:p>
                    <a:p>
                      <a:pPr>
                        <a:spcAft>
                          <a:spcPts val="0"/>
                        </a:spcAft>
                      </a:pPr>
                      <a:endParaRPr lang="fr-FR" sz="1600" dirty="0">
                        <a:effectLst/>
                      </a:endParaRPr>
                    </a:p>
                    <a:p>
                      <a:pPr>
                        <a:spcAft>
                          <a:spcPts val="0"/>
                        </a:spcAft>
                      </a:pPr>
                      <a:r>
                        <a:rPr lang="fr-FR" sz="1600" dirty="0">
                          <a:effectLst/>
                        </a:rPr>
                        <a:t>   </a:t>
                      </a:r>
                    </a:p>
                    <a:p>
                      <a:pPr>
                        <a:spcAft>
                          <a:spcPts val="0"/>
                        </a:spcAft>
                      </a:pPr>
                      <a:endParaRPr lang="fr-FR" sz="1600" dirty="0">
                        <a:effectLst/>
                      </a:endParaRPr>
                    </a:p>
                    <a:p>
                      <a:pPr>
                        <a:spcAft>
                          <a:spcPts val="0"/>
                        </a:spcAft>
                      </a:pPr>
                      <a:endParaRPr lang="fr-FR" sz="1600" dirty="0">
                        <a:effectLst/>
                      </a:endParaRPr>
                    </a:p>
                    <a:p>
                      <a:pPr marL="342900" lvl="0" indent="-342900">
                        <a:spcAft>
                          <a:spcPts val="0"/>
                        </a:spcAft>
                        <a:buFont typeface="Wingdings" panose="05000000000000000000" pitchFamily="2" charset="2"/>
                        <a:buChar char=""/>
                      </a:pPr>
                      <a:r>
                        <a:rPr lang="fr-FR" sz="1600" dirty="0">
                          <a:effectLst/>
                        </a:rPr>
                        <a:t>Envoi des informations sur le réseau </a:t>
                      </a:r>
                      <a:r>
                        <a:rPr lang="fr-FR" sz="1600" b="1" dirty="0" err="1">
                          <a:effectLst/>
                        </a:rPr>
                        <a:t>LoRaWAN</a:t>
                      </a:r>
                      <a:r>
                        <a:rPr lang="fr-FR" sz="1600" dirty="0">
                          <a:effectLst/>
                        </a:rPr>
                        <a:t>.</a:t>
                      </a:r>
                    </a:p>
                    <a:p>
                      <a:pPr>
                        <a:spcAft>
                          <a:spcPts val="0"/>
                        </a:spcAft>
                      </a:pPr>
                      <a:r>
                        <a:rPr lang="fr-FR" sz="1600" dirty="0">
                          <a:effectLst/>
                        </a:rPr>
                        <a:t> </a:t>
                      </a:r>
                    </a:p>
                    <a:p>
                      <a:pPr>
                        <a:spcAft>
                          <a:spcPts val="0"/>
                        </a:spcAft>
                      </a:pPr>
                      <a:r>
                        <a:rPr lang="fr-FR" sz="1600" dirty="0">
                          <a:effectLst/>
                        </a:rPr>
                        <a:t>  </a:t>
                      </a:r>
                    </a:p>
                    <a:p>
                      <a:pPr>
                        <a:spcAft>
                          <a:spcPts val="0"/>
                        </a:spcAft>
                      </a:pPr>
                      <a:r>
                        <a:rPr lang="fr-FR" sz="1600" dirty="0">
                          <a:effectLst/>
                        </a:rPr>
                        <a:t> </a:t>
                      </a:r>
                    </a:p>
                    <a:p>
                      <a:pPr>
                        <a:spcAft>
                          <a:spcPts val="0"/>
                        </a:spcAft>
                      </a:pPr>
                      <a:endParaRPr lang="fr-FR" sz="1600" dirty="0">
                        <a:effectLst/>
                      </a:endParaRPr>
                    </a:p>
                    <a:p>
                      <a:pPr>
                        <a:spcAft>
                          <a:spcPts val="0"/>
                        </a:spcAft>
                      </a:pPr>
                      <a:endParaRPr lang="fr-FR" sz="1600" dirty="0">
                        <a:effectLst/>
                      </a:endParaRPr>
                    </a:p>
                    <a:p>
                      <a:pPr>
                        <a:spcAft>
                          <a:spcPts val="0"/>
                        </a:spcAft>
                      </a:pPr>
                      <a:r>
                        <a:rPr lang="fr-FR" sz="1600" dirty="0">
                          <a:effectLst/>
                        </a:rPr>
                        <a:t> </a:t>
                      </a:r>
                    </a:p>
                    <a:p>
                      <a:pPr marL="342900" lvl="0" indent="-342900">
                        <a:spcAft>
                          <a:spcPts val="0"/>
                        </a:spcAft>
                        <a:buFont typeface="Wingdings" panose="05000000000000000000" pitchFamily="2" charset="2"/>
                        <a:buChar char=""/>
                      </a:pPr>
                      <a:r>
                        <a:rPr lang="fr-FR" sz="1600" dirty="0">
                          <a:effectLst/>
                        </a:rPr>
                        <a:t>Etude théorique des "</a:t>
                      </a:r>
                      <a:r>
                        <a:rPr lang="fr-FR" sz="1600" b="1" dirty="0">
                          <a:effectLst/>
                        </a:rPr>
                        <a:t>Secure </a:t>
                      </a:r>
                      <a:r>
                        <a:rPr lang="fr-FR" sz="1600" b="1" dirty="0" err="1">
                          <a:effectLst/>
                        </a:rPr>
                        <a:t>Elements</a:t>
                      </a:r>
                      <a:r>
                        <a:rPr lang="fr-FR" sz="1600" dirty="0">
                          <a:effectLst/>
                        </a:rPr>
                        <a:t>"</a:t>
                      </a:r>
                      <a:endParaRPr lang="fr-FR"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9336" marR="59336" marT="0" marB="0"/>
                </a:tc>
                <a:tc>
                  <a:txBody>
                    <a:bodyPr/>
                    <a:lstStyle/>
                    <a:p>
                      <a:pPr marL="342900" lvl="0" indent="-342900">
                        <a:spcAft>
                          <a:spcPts val="0"/>
                        </a:spcAft>
                        <a:buFont typeface="Wingdings" panose="05000000000000000000" pitchFamily="2" charset="2"/>
                        <a:buChar char=""/>
                      </a:pPr>
                      <a:r>
                        <a:rPr lang="fr-FR" sz="1600" dirty="0">
                          <a:effectLst/>
                        </a:rPr>
                        <a:t>L'étudiant montrera qu'il est capable de s'interfacer avec le module de simulation prêté par la société Intelligence Electronique. Il aura développé un programme de test en mode console affichant sur écran d'ordinateur les données simulées.</a:t>
                      </a:r>
                    </a:p>
                    <a:p>
                      <a:pPr>
                        <a:spcAft>
                          <a:spcPts val="0"/>
                        </a:spcAft>
                      </a:pPr>
                      <a:r>
                        <a:rPr lang="fr-FR" sz="1600" dirty="0">
                          <a:effectLst/>
                        </a:rPr>
                        <a:t> </a:t>
                      </a:r>
                    </a:p>
                    <a:p>
                      <a:pPr marL="342900" lvl="0" indent="-342900">
                        <a:spcAft>
                          <a:spcPts val="0"/>
                        </a:spcAft>
                        <a:buFont typeface="Wingdings" panose="05000000000000000000" pitchFamily="2" charset="2"/>
                        <a:buChar char=""/>
                      </a:pPr>
                      <a:r>
                        <a:rPr lang="fr-FR" sz="1600" dirty="0">
                          <a:effectLst/>
                        </a:rPr>
                        <a:t>L'étudiant aura rédigé une note de synthèse présentant les caractéristiques du réseau</a:t>
                      </a:r>
                      <a:r>
                        <a:rPr lang="fr-FR" sz="1600" b="1" dirty="0">
                          <a:effectLst/>
                        </a:rPr>
                        <a:t> </a:t>
                      </a:r>
                      <a:r>
                        <a:rPr lang="fr-FR" sz="1600" b="1" dirty="0" err="1">
                          <a:effectLst/>
                        </a:rPr>
                        <a:t>LoRaWAN</a:t>
                      </a:r>
                      <a:r>
                        <a:rPr lang="fr-FR" sz="1600" b="1" dirty="0">
                          <a:effectLst/>
                        </a:rPr>
                        <a:t> </a:t>
                      </a:r>
                      <a:r>
                        <a:rPr lang="fr-FR" sz="1600" dirty="0">
                          <a:effectLst/>
                        </a:rPr>
                        <a:t>en le comparant aux autres réseaux du même type.</a:t>
                      </a:r>
                    </a:p>
                    <a:p>
                      <a:pPr marL="457200">
                        <a:spcAft>
                          <a:spcPts val="0"/>
                        </a:spcAft>
                      </a:pPr>
                      <a:r>
                        <a:rPr lang="fr-FR" sz="1600" dirty="0">
                          <a:effectLst/>
                        </a:rPr>
                        <a:t> </a:t>
                      </a:r>
                    </a:p>
                    <a:p>
                      <a:pPr marL="342900" lvl="0" indent="-342900">
                        <a:spcAft>
                          <a:spcPts val="0"/>
                        </a:spcAft>
                        <a:buFont typeface="Wingdings" panose="05000000000000000000" pitchFamily="2" charset="2"/>
                        <a:buChar char=""/>
                      </a:pPr>
                      <a:r>
                        <a:rPr lang="fr-FR" sz="1600" dirty="0">
                          <a:effectLst/>
                        </a:rPr>
                        <a:t>L'étudiant montrera qu'il est capable d'envoyer les données du compteur au serveur </a:t>
                      </a:r>
                      <a:r>
                        <a:rPr lang="fr-FR" sz="1600" b="1" dirty="0" err="1">
                          <a:effectLst/>
                        </a:rPr>
                        <a:t>LoRaWAN</a:t>
                      </a:r>
                      <a:r>
                        <a:rPr lang="fr-FR" sz="1600" dirty="0">
                          <a:effectLst/>
                        </a:rPr>
                        <a:t> auprès duquel sera pris un abonnement. Le format des échanges sera clairement précisé par l'étudiant.</a:t>
                      </a:r>
                    </a:p>
                    <a:p>
                      <a:pPr marL="457200">
                        <a:spcAft>
                          <a:spcPts val="0"/>
                        </a:spcAft>
                      </a:pPr>
                      <a:r>
                        <a:rPr lang="fr-FR" sz="1600" dirty="0">
                          <a:effectLst/>
                        </a:rPr>
                        <a:t> </a:t>
                      </a:r>
                    </a:p>
                    <a:p>
                      <a:pPr marL="342900" lvl="0" indent="-342900">
                        <a:spcAft>
                          <a:spcPts val="0"/>
                        </a:spcAft>
                        <a:buFont typeface="Wingdings" panose="05000000000000000000" pitchFamily="2" charset="2"/>
                        <a:buChar char=""/>
                      </a:pPr>
                      <a:r>
                        <a:rPr lang="fr-FR" sz="1600" dirty="0">
                          <a:effectLst/>
                        </a:rPr>
                        <a:t>L'étudiant montrera qu'il est capable de récupérer les informations descendantes destinées à paramétrer le module de récupération des informations.</a:t>
                      </a:r>
                    </a:p>
                    <a:p>
                      <a:pPr marL="457200">
                        <a:spcAft>
                          <a:spcPts val="0"/>
                        </a:spcAft>
                      </a:pPr>
                      <a:r>
                        <a:rPr lang="fr-FR" sz="1600" dirty="0">
                          <a:effectLst/>
                        </a:rPr>
                        <a:t> </a:t>
                      </a:r>
                    </a:p>
                    <a:p>
                      <a:pPr marL="342900" lvl="0" indent="-342900">
                        <a:spcAft>
                          <a:spcPts val="0"/>
                        </a:spcAft>
                        <a:buFont typeface="Wingdings" panose="05000000000000000000" pitchFamily="2" charset="2"/>
                        <a:buChar char=""/>
                      </a:pPr>
                      <a:r>
                        <a:rPr lang="fr-FR" sz="1600" dirty="0">
                          <a:effectLst/>
                        </a:rPr>
                        <a:t>L'étudiant expliquera dans une note de synthèse les systèmes de cryptage mis en place par </a:t>
                      </a:r>
                      <a:r>
                        <a:rPr lang="fr-FR" sz="1600" b="1" dirty="0" err="1">
                          <a:effectLst/>
                        </a:rPr>
                        <a:t>LoraWan</a:t>
                      </a:r>
                      <a:r>
                        <a:rPr lang="fr-FR" sz="1600" dirty="0">
                          <a:effectLst/>
                        </a:rPr>
                        <a:t> et justifiera s'il est nécessaire d'ajouter un "</a:t>
                      </a:r>
                      <a:r>
                        <a:rPr lang="fr-FR" sz="1600" b="1" dirty="0">
                          <a:effectLst/>
                        </a:rPr>
                        <a:t>Secure </a:t>
                      </a:r>
                      <a:r>
                        <a:rPr lang="fr-FR" sz="1600" b="1" dirty="0" err="1">
                          <a:effectLst/>
                        </a:rPr>
                        <a:t>Element</a:t>
                      </a:r>
                      <a:r>
                        <a:rPr lang="fr-FR" sz="1600" dirty="0">
                          <a:effectLst/>
                        </a:rPr>
                        <a:t>". </a:t>
                      </a:r>
                    </a:p>
                    <a:p>
                      <a:pPr>
                        <a:spcAft>
                          <a:spcPts val="0"/>
                        </a:spcAft>
                      </a:pPr>
                      <a:r>
                        <a:rPr lang="fr-FR" sz="1600" dirty="0">
                          <a:effectLst/>
                        </a:rPr>
                        <a:t> </a:t>
                      </a:r>
                      <a:endParaRPr lang="fr-FR"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9336" marR="59336" marT="0" marB="0"/>
                </a:tc>
                <a:extLst>
                  <a:ext uri="{0D108BD9-81ED-4DB2-BD59-A6C34878D82A}">
                    <a16:rowId xmlns:a16="http://schemas.microsoft.com/office/drawing/2014/main" val="2542545272"/>
                  </a:ext>
                </a:extLst>
              </a:tr>
            </a:tbl>
          </a:graphicData>
        </a:graphic>
      </p:graphicFrame>
    </p:spTree>
    <p:extLst>
      <p:ext uri="{BB962C8B-B14F-4D97-AF65-F5344CB8AC3E}">
        <p14:creationId xmlns:p14="http://schemas.microsoft.com/office/powerpoint/2010/main" val="3209378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57499F3F-B880-41A3-A6A2-97F9C44787A8}"/>
              </a:ext>
            </a:extLst>
          </p:cNvPr>
          <p:cNvGraphicFramePr>
            <a:graphicFrameLocks noGrp="1"/>
          </p:cNvGraphicFramePr>
          <p:nvPr>
            <p:extLst>
              <p:ext uri="{D42A27DB-BD31-4B8C-83A1-F6EECF244321}">
                <p14:modId xmlns:p14="http://schemas.microsoft.com/office/powerpoint/2010/main" val="1717713666"/>
              </p:ext>
            </p:extLst>
          </p:nvPr>
        </p:nvGraphicFramePr>
        <p:xfrm>
          <a:off x="0" y="762001"/>
          <a:ext cx="9144000" cy="6400799"/>
        </p:xfrm>
        <a:graphic>
          <a:graphicData uri="http://schemas.openxmlformats.org/drawingml/2006/table">
            <a:tbl>
              <a:tblPr firstRow="1" firstCol="1" bandRow="1">
                <a:tableStyleId>{5C22544A-7EE6-4342-B048-85BDC9FD1C3A}</a:tableStyleId>
              </a:tblPr>
              <a:tblGrid>
                <a:gridCol w="1282502">
                  <a:extLst>
                    <a:ext uri="{9D8B030D-6E8A-4147-A177-3AD203B41FA5}">
                      <a16:colId xmlns:a16="http://schemas.microsoft.com/office/drawing/2014/main" val="307730216"/>
                    </a:ext>
                  </a:extLst>
                </a:gridCol>
                <a:gridCol w="2756098">
                  <a:extLst>
                    <a:ext uri="{9D8B030D-6E8A-4147-A177-3AD203B41FA5}">
                      <a16:colId xmlns:a16="http://schemas.microsoft.com/office/drawing/2014/main" val="2933147262"/>
                    </a:ext>
                  </a:extLst>
                </a:gridCol>
                <a:gridCol w="5105400">
                  <a:extLst>
                    <a:ext uri="{9D8B030D-6E8A-4147-A177-3AD203B41FA5}">
                      <a16:colId xmlns:a16="http://schemas.microsoft.com/office/drawing/2014/main" val="1752240189"/>
                    </a:ext>
                  </a:extLst>
                </a:gridCol>
              </a:tblGrid>
              <a:tr h="418470">
                <a:tc>
                  <a:txBody>
                    <a:bodyPr/>
                    <a:lstStyle/>
                    <a:p>
                      <a:pPr algn="ctr">
                        <a:spcAft>
                          <a:spcPts val="0"/>
                        </a:spcAft>
                      </a:pPr>
                      <a:r>
                        <a:rPr lang="fr-FR" sz="1800">
                          <a:effectLst/>
                        </a:rPr>
                        <a:t>Etudiants</a:t>
                      </a:r>
                      <a:endParaRPr lang="fr-FR"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9336" marR="59336" marT="0" marB="0" anchor="ctr"/>
                </a:tc>
                <a:tc>
                  <a:txBody>
                    <a:bodyPr/>
                    <a:lstStyle/>
                    <a:p>
                      <a:pPr marL="228600" algn="ctr">
                        <a:spcAft>
                          <a:spcPts val="0"/>
                        </a:spcAft>
                      </a:pPr>
                      <a:r>
                        <a:rPr lang="fr-FR" sz="1800">
                          <a:effectLst/>
                        </a:rPr>
                        <a:t>Tâches à réaliser</a:t>
                      </a:r>
                      <a:endParaRPr lang="fr-FR"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9336" marR="59336" marT="0" marB="0" anchor="ctr"/>
                </a:tc>
                <a:tc>
                  <a:txBody>
                    <a:bodyPr/>
                    <a:lstStyle/>
                    <a:p>
                      <a:pPr marL="228600" algn="ctr">
                        <a:spcAft>
                          <a:spcPts val="0"/>
                        </a:spcAft>
                      </a:pPr>
                      <a:r>
                        <a:rPr lang="fr-FR" sz="1800" dirty="0">
                          <a:effectLst/>
                        </a:rPr>
                        <a:t>Critères de réussite</a:t>
                      </a:r>
                      <a:endParaRPr lang="fr-FR"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9336" marR="59336" marT="0" marB="0" anchor="ctr"/>
                </a:tc>
                <a:extLst>
                  <a:ext uri="{0D108BD9-81ED-4DB2-BD59-A6C34878D82A}">
                    <a16:rowId xmlns:a16="http://schemas.microsoft.com/office/drawing/2014/main" val="1812209715"/>
                  </a:ext>
                </a:extLst>
              </a:tr>
              <a:tr h="5982329">
                <a:tc>
                  <a:txBody>
                    <a:bodyPr/>
                    <a:lstStyle/>
                    <a:p>
                      <a:pPr>
                        <a:spcAft>
                          <a:spcPts val="0"/>
                        </a:spcAft>
                      </a:pPr>
                      <a:r>
                        <a:rPr lang="fr-FR" sz="1800" dirty="0">
                          <a:effectLst/>
                        </a:rPr>
                        <a:t>Etudiant 2</a:t>
                      </a:r>
                      <a:endParaRPr lang="fr-FR"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9336" marR="59336" marT="0" marB="0" anchor="ctr"/>
                </a:tc>
                <a:tc>
                  <a:txBody>
                    <a:bodyPr/>
                    <a:lstStyle/>
                    <a:p>
                      <a:pPr lvl="0"/>
                      <a:r>
                        <a:rPr lang="fr-FR" sz="1800" kern="1200" dirty="0">
                          <a:solidFill>
                            <a:schemeClr val="dk1"/>
                          </a:solidFill>
                          <a:effectLst/>
                          <a:latin typeface="+mn-lt"/>
                          <a:ea typeface="+mn-ea"/>
                          <a:cs typeface="+mn-cs"/>
                        </a:rPr>
                        <a:t>Extraction des informations transmises sur le réseau </a:t>
                      </a:r>
                      <a:r>
                        <a:rPr lang="fr-FR" sz="1800" kern="1200" dirty="0" err="1">
                          <a:solidFill>
                            <a:schemeClr val="dk1"/>
                          </a:solidFill>
                          <a:effectLst/>
                          <a:latin typeface="+mn-lt"/>
                          <a:ea typeface="+mn-ea"/>
                          <a:cs typeface="+mn-cs"/>
                        </a:rPr>
                        <a:t>LoRaWan</a:t>
                      </a:r>
                      <a:r>
                        <a:rPr lang="fr-FR" sz="1800" kern="1200" dirty="0">
                          <a:solidFill>
                            <a:schemeClr val="dk1"/>
                          </a:solidFill>
                          <a:effectLst/>
                          <a:latin typeface="+mn-lt"/>
                          <a:ea typeface="+mn-ea"/>
                          <a:cs typeface="+mn-cs"/>
                        </a:rPr>
                        <a:t> par l'étudiant 1</a:t>
                      </a:r>
                    </a:p>
                    <a:p>
                      <a:r>
                        <a:rPr lang="fr-FR" sz="1800" kern="1200" dirty="0">
                          <a:solidFill>
                            <a:schemeClr val="dk1"/>
                          </a:solidFill>
                          <a:effectLst/>
                          <a:latin typeface="+mn-lt"/>
                          <a:ea typeface="+mn-ea"/>
                          <a:cs typeface="+mn-cs"/>
                        </a:rPr>
                        <a:t> </a:t>
                      </a:r>
                    </a:p>
                    <a:p>
                      <a:r>
                        <a:rPr lang="fr-FR" sz="1800" kern="1200" dirty="0">
                          <a:solidFill>
                            <a:schemeClr val="dk1"/>
                          </a:solidFill>
                          <a:effectLst/>
                          <a:latin typeface="+mn-lt"/>
                          <a:ea typeface="+mn-ea"/>
                          <a:cs typeface="+mn-cs"/>
                        </a:rPr>
                        <a:t> </a:t>
                      </a:r>
                    </a:p>
                    <a:p>
                      <a:pPr lvl="0"/>
                      <a:r>
                        <a:rPr lang="fr-FR" sz="1800" kern="1200" dirty="0">
                          <a:solidFill>
                            <a:schemeClr val="dk1"/>
                          </a:solidFill>
                          <a:effectLst/>
                          <a:latin typeface="+mn-lt"/>
                          <a:ea typeface="+mn-ea"/>
                          <a:cs typeface="+mn-cs"/>
                        </a:rPr>
                        <a:t>Archivage des informations dans une base de données </a:t>
                      </a:r>
                      <a:r>
                        <a:rPr lang="fr-FR" sz="1800" kern="1200" dirty="0" err="1">
                          <a:solidFill>
                            <a:schemeClr val="dk1"/>
                          </a:solidFill>
                          <a:effectLst/>
                          <a:latin typeface="+mn-lt"/>
                          <a:ea typeface="+mn-ea"/>
                          <a:cs typeface="+mn-cs"/>
                        </a:rPr>
                        <a:t>mySql</a:t>
                      </a:r>
                      <a:r>
                        <a:rPr lang="fr-FR" sz="1800" kern="1200" dirty="0">
                          <a:solidFill>
                            <a:schemeClr val="dk1"/>
                          </a:solidFill>
                          <a:effectLst/>
                          <a:latin typeface="+mn-lt"/>
                          <a:ea typeface="+mn-ea"/>
                          <a:cs typeface="+mn-cs"/>
                        </a:rPr>
                        <a:t> et mise en place de l'architecture du site Web.</a:t>
                      </a:r>
                    </a:p>
                    <a:p>
                      <a:r>
                        <a:rPr lang="fr-FR" sz="1800" kern="1200" dirty="0">
                          <a:solidFill>
                            <a:schemeClr val="dk1"/>
                          </a:solidFill>
                          <a:effectLst/>
                          <a:latin typeface="+mn-lt"/>
                          <a:ea typeface="+mn-ea"/>
                          <a:cs typeface="+mn-cs"/>
                        </a:rPr>
                        <a:t>   </a:t>
                      </a:r>
                    </a:p>
                    <a:p>
                      <a:pPr lvl="0"/>
                      <a:r>
                        <a:rPr lang="fr-FR" sz="1800" kern="1200" dirty="0">
                          <a:solidFill>
                            <a:schemeClr val="dk1"/>
                          </a:solidFill>
                          <a:effectLst/>
                          <a:latin typeface="+mn-lt"/>
                          <a:ea typeface="+mn-ea"/>
                          <a:cs typeface="+mn-cs"/>
                        </a:rPr>
                        <a:t>Installation et paramétrage de la suite PHP, </a:t>
                      </a:r>
                      <a:r>
                        <a:rPr lang="fr-FR" sz="1800" kern="1200" dirty="0" err="1">
                          <a:solidFill>
                            <a:schemeClr val="dk1"/>
                          </a:solidFill>
                          <a:effectLst/>
                          <a:latin typeface="+mn-lt"/>
                          <a:ea typeface="+mn-ea"/>
                          <a:cs typeface="+mn-cs"/>
                        </a:rPr>
                        <a:t>mySql</a:t>
                      </a:r>
                      <a:r>
                        <a:rPr lang="fr-FR" sz="1800" kern="1200" dirty="0">
                          <a:solidFill>
                            <a:schemeClr val="dk1"/>
                          </a:solidFill>
                          <a:effectLst/>
                          <a:latin typeface="+mn-lt"/>
                          <a:ea typeface="+mn-ea"/>
                          <a:cs typeface="+mn-cs"/>
                        </a:rPr>
                        <a:t> PHP</a:t>
                      </a:r>
                    </a:p>
                    <a:p>
                      <a:r>
                        <a:rPr lang="fr-FR" sz="1800" kern="1200" dirty="0">
                          <a:solidFill>
                            <a:schemeClr val="dk1"/>
                          </a:solidFill>
                          <a:effectLst/>
                          <a:latin typeface="+mn-lt"/>
                          <a:ea typeface="+mn-ea"/>
                          <a:cs typeface="+mn-cs"/>
                        </a:rPr>
                        <a:t> </a:t>
                      </a:r>
                    </a:p>
                    <a:p>
                      <a:pPr lvl="0"/>
                      <a:r>
                        <a:rPr lang="fr-FR" sz="1800" kern="1200" dirty="0">
                          <a:solidFill>
                            <a:schemeClr val="dk1"/>
                          </a:solidFill>
                          <a:effectLst/>
                          <a:latin typeface="+mn-lt"/>
                          <a:ea typeface="+mn-ea"/>
                          <a:cs typeface="+mn-cs"/>
                        </a:rPr>
                        <a:t>Mise en place de l'architecture du site Web Responsive Design et la partie </a:t>
                      </a:r>
                      <a:r>
                        <a:rPr lang="fr-FR" sz="1800" kern="1200" dirty="0" err="1">
                          <a:solidFill>
                            <a:schemeClr val="dk1"/>
                          </a:solidFill>
                          <a:effectLst/>
                          <a:latin typeface="+mn-lt"/>
                          <a:ea typeface="+mn-ea"/>
                          <a:cs typeface="+mn-cs"/>
                        </a:rPr>
                        <a:t>Back-End</a:t>
                      </a:r>
                      <a:r>
                        <a:rPr lang="fr-FR" sz="1800" kern="1200" dirty="0">
                          <a:solidFill>
                            <a:schemeClr val="dk1"/>
                          </a:solidFill>
                          <a:effectLst/>
                          <a:latin typeface="+mn-lt"/>
                          <a:ea typeface="+mn-ea"/>
                          <a:cs typeface="+mn-cs"/>
                        </a:rPr>
                        <a:t> (classes métiers pour accéder à la base de données, pour gérer les utilisateurs, etc.)</a:t>
                      </a:r>
                      <a:endParaRPr lang="fr-FR" sz="1800" dirty="0">
                        <a:effectLst/>
                      </a:endParaRPr>
                    </a:p>
                    <a:p>
                      <a:pPr>
                        <a:spcAft>
                          <a:spcPts val="0"/>
                        </a:spcAft>
                      </a:pPr>
                      <a:r>
                        <a:rPr lang="fr-FR" sz="1800" dirty="0">
                          <a:effectLst/>
                        </a:rPr>
                        <a:t> </a:t>
                      </a:r>
                      <a:endParaRPr lang="fr-FR"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9336" marR="59336" marT="0" marB="0"/>
                </a:tc>
                <a:tc>
                  <a:txBody>
                    <a:bodyPr/>
                    <a:lstStyle/>
                    <a:p>
                      <a:pPr marL="285750" lvl="0" indent="-285750">
                        <a:spcAft>
                          <a:spcPts val="0"/>
                        </a:spcAft>
                        <a:buFont typeface="Arial" panose="020B0604020202020204" pitchFamily="34" charset="0"/>
                        <a:buChar char="•"/>
                      </a:pPr>
                      <a:r>
                        <a:rPr lang="fr-FR" sz="1600" dirty="0">
                          <a:effectLst/>
                          <a:latin typeface="+mn-lt"/>
                          <a:ea typeface="Times New Roman" panose="02020603050405020304" pitchFamily="18" charset="0"/>
                          <a:cs typeface="Times New Roman" panose="02020603050405020304" pitchFamily="18" charset="0"/>
                        </a:rPr>
                        <a:t>L'étudiant sera capable de montrer qu'il arrive à extraire les informations envoyées par l'étudiant 1 sur le réseau </a:t>
                      </a:r>
                      <a:r>
                        <a:rPr lang="fr-FR" sz="1600" b="1" dirty="0" err="1">
                          <a:effectLst/>
                          <a:latin typeface="+mn-lt"/>
                          <a:ea typeface="Times New Roman" panose="02020603050405020304" pitchFamily="18" charset="0"/>
                          <a:cs typeface="Times New Roman" panose="02020603050405020304" pitchFamily="18" charset="0"/>
                        </a:rPr>
                        <a:t>LoRaWAN</a:t>
                      </a:r>
                      <a:r>
                        <a:rPr lang="fr-FR" sz="1600" dirty="0">
                          <a:effectLst/>
                          <a:latin typeface="+mn-lt"/>
                          <a:ea typeface="Times New Roman" panose="02020603050405020304" pitchFamily="18" charset="0"/>
                          <a:cs typeface="Times New Roman" panose="02020603050405020304" pitchFamily="18" charset="0"/>
                        </a:rPr>
                        <a:t>. Pour cette partie, un simple affichage écran des informations reçues est satisfaisant.</a:t>
                      </a:r>
                    </a:p>
                    <a:p>
                      <a:pPr marL="0" indent="0">
                        <a:spcAft>
                          <a:spcPts val="0"/>
                        </a:spcAft>
                        <a:buFont typeface="Arial" panose="020B0604020202020204" pitchFamily="34" charset="0"/>
                        <a:buNone/>
                      </a:pPr>
                      <a:endParaRPr lang="fr-FR" sz="1600" dirty="0">
                        <a:effectLst/>
                        <a:latin typeface="+mn-lt"/>
                        <a:ea typeface="Times New Roman" panose="02020603050405020304" pitchFamily="18" charset="0"/>
                        <a:cs typeface="Times New Roman" panose="02020603050405020304" pitchFamily="18" charset="0"/>
                      </a:endParaRPr>
                    </a:p>
                    <a:p>
                      <a:pPr marL="285750" lvl="0" indent="-285750">
                        <a:spcAft>
                          <a:spcPts val="0"/>
                        </a:spcAft>
                        <a:buFont typeface="Arial" panose="020B0604020202020204" pitchFamily="34" charset="0"/>
                        <a:buChar char="•"/>
                      </a:pPr>
                      <a:r>
                        <a:rPr lang="fr-FR" sz="1600" dirty="0">
                          <a:effectLst/>
                          <a:latin typeface="+mn-lt"/>
                          <a:ea typeface="Times New Roman" panose="02020603050405020304" pitchFamily="18" charset="0"/>
                          <a:cs typeface="Times New Roman" panose="02020603050405020304" pitchFamily="18" charset="0"/>
                        </a:rPr>
                        <a:t>L'étudiant sera capable de montrer qu'il est capable d'envoyer des informations de paramétrage sur le réseau </a:t>
                      </a:r>
                      <a:r>
                        <a:rPr lang="fr-FR" sz="1600" b="1" dirty="0" err="1">
                          <a:effectLst/>
                          <a:latin typeface="+mn-lt"/>
                          <a:ea typeface="Times New Roman" panose="02020603050405020304" pitchFamily="18" charset="0"/>
                          <a:cs typeface="Times New Roman" panose="02020603050405020304" pitchFamily="18" charset="0"/>
                        </a:rPr>
                        <a:t>LoraWAN</a:t>
                      </a:r>
                      <a:r>
                        <a:rPr lang="fr-FR" sz="1600" dirty="0">
                          <a:effectLst/>
                          <a:latin typeface="+mn-lt"/>
                          <a:ea typeface="Times New Roman" panose="02020603050405020304" pitchFamily="18" charset="0"/>
                          <a:cs typeface="Times New Roman" panose="02020603050405020304" pitchFamily="18" charset="0"/>
                        </a:rPr>
                        <a:t> (sens descendant) à destination du module d'acquisition des données du compteur.</a:t>
                      </a:r>
                    </a:p>
                    <a:p>
                      <a:pPr marL="0" indent="0">
                        <a:spcAft>
                          <a:spcPts val="0"/>
                        </a:spcAft>
                        <a:buFont typeface="Arial" panose="020B0604020202020204" pitchFamily="34" charset="0"/>
                        <a:buNone/>
                      </a:pPr>
                      <a:endParaRPr lang="fr-FR" sz="1600" dirty="0">
                        <a:effectLst/>
                        <a:latin typeface="+mn-lt"/>
                        <a:ea typeface="Times New Roman" panose="02020603050405020304" pitchFamily="18" charset="0"/>
                        <a:cs typeface="Times New Roman" panose="02020603050405020304" pitchFamily="18" charset="0"/>
                      </a:endParaRPr>
                    </a:p>
                    <a:p>
                      <a:pPr marL="285750" lvl="0" indent="-285750">
                        <a:spcAft>
                          <a:spcPts val="0"/>
                        </a:spcAft>
                        <a:buFont typeface="Arial" panose="020B0604020202020204" pitchFamily="34" charset="0"/>
                        <a:buChar char="•"/>
                      </a:pPr>
                      <a:r>
                        <a:rPr lang="fr-FR" sz="1600" dirty="0">
                          <a:effectLst/>
                          <a:latin typeface="+mn-lt"/>
                          <a:ea typeface="Times New Roman" panose="02020603050405020304" pitchFamily="18" charset="0"/>
                          <a:cs typeface="Times New Roman" panose="02020603050405020304" pitchFamily="18" charset="0"/>
                        </a:rPr>
                        <a:t>L'étudiant aura réalisé un modèle conceptuel de la base de données de sauvegarde le plus cohérent possible.</a:t>
                      </a:r>
                    </a:p>
                    <a:p>
                      <a:pPr marL="0" indent="0">
                        <a:spcAft>
                          <a:spcPts val="0"/>
                        </a:spcAft>
                        <a:buFont typeface="Arial" panose="020B0604020202020204" pitchFamily="34" charset="0"/>
                        <a:buNone/>
                      </a:pPr>
                      <a:endParaRPr lang="fr-FR" sz="1600" dirty="0">
                        <a:effectLst/>
                        <a:latin typeface="+mn-lt"/>
                        <a:ea typeface="Times New Roman" panose="02020603050405020304" pitchFamily="18" charset="0"/>
                        <a:cs typeface="Times New Roman" panose="02020603050405020304" pitchFamily="18" charset="0"/>
                      </a:endParaRPr>
                    </a:p>
                    <a:p>
                      <a:pPr marL="285750" lvl="0" indent="-285750">
                        <a:spcAft>
                          <a:spcPts val="0"/>
                        </a:spcAft>
                        <a:buFont typeface="Arial" panose="020B0604020202020204" pitchFamily="34" charset="0"/>
                        <a:buChar char="•"/>
                      </a:pPr>
                      <a:r>
                        <a:rPr lang="fr-FR" sz="1600" dirty="0">
                          <a:effectLst/>
                          <a:latin typeface="+mn-lt"/>
                          <a:ea typeface="Times New Roman" panose="02020603050405020304" pitchFamily="18" charset="0"/>
                          <a:cs typeface="Times New Roman" panose="02020603050405020304" pitchFamily="18" charset="0"/>
                        </a:rPr>
                        <a:t>L'étudiant montrera que les informations reçues sont bien stockées dans la base de données. </a:t>
                      </a:r>
                    </a:p>
                    <a:p>
                      <a:pPr marL="285750" lvl="0" indent="-285750">
                        <a:spcAft>
                          <a:spcPts val="0"/>
                        </a:spcAft>
                        <a:buFont typeface="Arial" panose="020B0604020202020204" pitchFamily="34" charset="0"/>
                        <a:buChar char="•"/>
                      </a:pPr>
                      <a:endParaRPr lang="fr-FR" sz="1600" dirty="0">
                        <a:effectLst/>
                        <a:latin typeface="+mn-lt"/>
                        <a:ea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fr-FR" sz="1600" kern="1200" dirty="0">
                          <a:solidFill>
                            <a:schemeClr val="dk1"/>
                          </a:solidFill>
                          <a:effectLst/>
                          <a:latin typeface="+mn-lt"/>
                          <a:ea typeface="+mn-ea"/>
                          <a:cs typeface="+mn-cs"/>
                        </a:rPr>
                        <a:t>L'étudiant sera capable de justifier le choix de la plateforme d'hébergement du site Web et justifiera les paramétrages effectués.</a:t>
                      </a:r>
                    </a:p>
                    <a:p>
                      <a:pPr marL="0" indent="0">
                        <a:buFont typeface="Arial" panose="020B0604020202020204" pitchFamily="34" charset="0"/>
                        <a:buNone/>
                      </a:pPr>
                      <a:r>
                        <a:rPr lang="fr-FR" sz="1600" kern="1200" dirty="0">
                          <a:solidFill>
                            <a:schemeClr val="dk1"/>
                          </a:solidFill>
                          <a:effectLst/>
                          <a:latin typeface="+mn-lt"/>
                          <a:ea typeface="+mn-ea"/>
                          <a:cs typeface="+mn-cs"/>
                        </a:rPr>
                        <a:t> </a:t>
                      </a:r>
                    </a:p>
                    <a:p>
                      <a:pPr marL="285750" lvl="0" indent="-285750">
                        <a:buFont typeface="Arial" panose="020B0604020202020204" pitchFamily="34" charset="0"/>
                        <a:buChar char="•"/>
                      </a:pPr>
                      <a:r>
                        <a:rPr lang="fr-FR" sz="1600" kern="1200" dirty="0">
                          <a:solidFill>
                            <a:schemeClr val="dk1"/>
                          </a:solidFill>
                          <a:effectLst/>
                          <a:latin typeface="+mn-lt"/>
                          <a:ea typeface="+mn-ea"/>
                          <a:cs typeface="+mn-cs"/>
                        </a:rPr>
                        <a:t>L'étudiant aura rédigé un document justifiant ses choix quant à l'architecture du site Web et sera capable de montrer un diagramme des principales classes métiers.</a:t>
                      </a:r>
                      <a:endParaRPr lang="fr-FR"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42545272"/>
                  </a:ext>
                </a:extLst>
              </a:tr>
            </a:tbl>
          </a:graphicData>
        </a:graphic>
      </p:graphicFrame>
    </p:spTree>
    <p:extLst>
      <p:ext uri="{BB962C8B-B14F-4D97-AF65-F5344CB8AC3E}">
        <p14:creationId xmlns:p14="http://schemas.microsoft.com/office/powerpoint/2010/main" val="1916311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57499F3F-B880-41A3-A6A2-97F9C44787A8}"/>
              </a:ext>
            </a:extLst>
          </p:cNvPr>
          <p:cNvGraphicFramePr>
            <a:graphicFrameLocks noGrp="1"/>
          </p:cNvGraphicFramePr>
          <p:nvPr>
            <p:extLst>
              <p:ext uri="{D42A27DB-BD31-4B8C-83A1-F6EECF244321}">
                <p14:modId xmlns:p14="http://schemas.microsoft.com/office/powerpoint/2010/main" val="17834500"/>
              </p:ext>
            </p:extLst>
          </p:nvPr>
        </p:nvGraphicFramePr>
        <p:xfrm>
          <a:off x="0" y="762001"/>
          <a:ext cx="9144000" cy="6095999"/>
        </p:xfrm>
        <a:graphic>
          <a:graphicData uri="http://schemas.openxmlformats.org/drawingml/2006/table">
            <a:tbl>
              <a:tblPr firstRow="1" firstCol="1" bandRow="1">
                <a:tableStyleId>{5C22544A-7EE6-4342-B048-85BDC9FD1C3A}</a:tableStyleId>
              </a:tblPr>
              <a:tblGrid>
                <a:gridCol w="1282502">
                  <a:extLst>
                    <a:ext uri="{9D8B030D-6E8A-4147-A177-3AD203B41FA5}">
                      <a16:colId xmlns:a16="http://schemas.microsoft.com/office/drawing/2014/main" val="307730216"/>
                    </a:ext>
                  </a:extLst>
                </a:gridCol>
                <a:gridCol w="2756098">
                  <a:extLst>
                    <a:ext uri="{9D8B030D-6E8A-4147-A177-3AD203B41FA5}">
                      <a16:colId xmlns:a16="http://schemas.microsoft.com/office/drawing/2014/main" val="2933147262"/>
                    </a:ext>
                  </a:extLst>
                </a:gridCol>
                <a:gridCol w="5105400">
                  <a:extLst>
                    <a:ext uri="{9D8B030D-6E8A-4147-A177-3AD203B41FA5}">
                      <a16:colId xmlns:a16="http://schemas.microsoft.com/office/drawing/2014/main" val="1752240189"/>
                    </a:ext>
                  </a:extLst>
                </a:gridCol>
              </a:tblGrid>
              <a:tr h="543208">
                <a:tc>
                  <a:txBody>
                    <a:bodyPr/>
                    <a:lstStyle/>
                    <a:p>
                      <a:pPr algn="ctr">
                        <a:spcAft>
                          <a:spcPts val="0"/>
                        </a:spcAft>
                      </a:pPr>
                      <a:r>
                        <a:rPr lang="fr-FR" sz="1800">
                          <a:effectLst/>
                        </a:rPr>
                        <a:t>Etudiants</a:t>
                      </a:r>
                      <a:endParaRPr lang="fr-FR"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9336" marR="59336" marT="0" marB="0" anchor="ctr"/>
                </a:tc>
                <a:tc>
                  <a:txBody>
                    <a:bodyPr/>
                    <a:lstStyle/>
                    <a:p>
                      <a:pPr marL="228600" algn="ctr">
                        <a:spcAft>
                          <a:spcPts val="0"/>
                        </a:spcAft>
                      </a:pPr>
                      <a:r>
                        <a:rPr lang="fr-FR" sz="1800">
                          <a:effectLst/>
                        </a:rPr>
                        <a:t>Tâches à réaliser</a:t>
                      </a:r>
                      <a:endParaRPr lang="fr-FR"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9336" marR="59336" marT="0" marB="0" anchor="ctr"/>
                </a:tc>
                <a:tc>
                  <a:txBody>
                    <a:bodyPr/>
                    <a:lstStyle/>
                    <a:p>
                      <a:pPr marL="228600" algn="ctr">
                        <a:spcAft>
                          <a:spcPts val="0"/>
                        </a:spcAft>
                      </a:pPr>
                      <a:r>
                        <a:rPr lang="fr-FR" sz="1800">
                          <a:effectLst/>
                        </a:rPr>
                        <a:t>Critères de réussite</a:t>
                      </a:r>
                      <a:endParaRPr lang="fr-FR"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9336" marR="59336" marT="0" marB="0" anchor="ctr"/>
                </a:tc>
                <a:extLst>
                  <a:ext uri="{0D108BD9-81ED-4DB2-BD59-A6C34878D82A}">
                    <a16:rowId xmlns:a16="http://schemas.microsoft.com/office/drawing/2014/main" val="1812209715"/>
                  </a:ext>
                </a:extLst>
              </a:tr>
              <a:tr h="5552791">
                <a:tc>
                  <a:txBody>
                    <a:bodyPr/>
                    <a:lstStyle/>
                    <a:p>
                      <a:pPr>
                        <a:spcAft>
                          <a:spcPts val="0"/>
                        </a:spcAft>
                      </a:pPr>
                      <a:r>
                        <a:rPr lang="fr-FR" sz="1800" dirty="0">
                          <a:effectLst/>
                        </a:rPr>
                        <a:t>Etudiant 3</a:t>
                      </a:r>
                      <a:endParaRPr lang="fr-FR"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9336" marR="59336" marT="0" marB="0" anchor="ctr"/>
                </a:tc>
                <a:tc>
                  <a:txBody>
                    <a:bodyPr/>
                    <a:lstStyle/>
                    <a:p>
                      <a:pPr marL="285750" lvl="0" indent="-285750">
                        <a:buFont typeface="Arial" panose="020B0604020202020204" pitchFamily="34" charset="0"/>
                        <a:buChar char="•"/>
                      </a:pPr>
                      <a:r>
                        <a:rPr lang="fr-FR" sz="1800" kern="1200" dirty="0">
                          <a:solidFill>
                            <a:schemeClr val="dk1"/>
                          </a:solidFill>
                          <a:effectLst/>
                          <a:latin typeface="+mn-lt"/>
                          <a:ea typeface="+mn-ea"/>
                          <a:cs typeface="+mn-cs"/>
                        </a:rPr>
                        <a:t>Conception de la partie </a:t>
                      </a:r>
                      <a:r>
                        <a:rPr lang="fr-FR" sz="1800" kern="1200" dirty="0" err="1">
                          <a:solidFill>
                            <a:schemeClr val="dk1"/>
                          </a:solidFill>
                          <a:effectLst/>
                          <a:latin typeface="+mn-lt"/>
                          <a:ea typeface="+mn-ea"/>
                          <a:cs typeface="+mn-cs"/>
                        </a:rPr>
                        <a:t>Front-End</a:t>
                      </a:r>
                      <a:r>
                        <a:rPr lang="fr-FR" sz="1800" kern="1200" dirty="0">
                          <a:solidFill>
                            <a:schemeClr val="dk1"/>
                          </a:solidFill>
                          <a:effectLst/>
                          <a:latin typeface="+mn-lt"/>
                          <a:ea typeface="+mn-ea"/>
                          <a:cs typeface="+mn-cs"/>
                        </a:rPr>
                        <a:t> d'un site Web Responsive Design capable d'afficher de manière conviviale les informations reçues et de définir les paramètres des modules d'acquisition. Une cohérence parfaite devra être réalisée avec le travail de l'étudiant 2.</a:t>
                      </a:r>
                      <a:r>
                        <a:rPr lang="fr-FR" sz="1600" dirty="0">
                          <a:effectLst/>
                        </a:rPr>
                        <a:t>  </a:t>
                      </a:r>
                    </a:p>
                    <a:p>
                      <a:pPr>
                        <a:spcAft>
                          <a:spcPts val="0"/>
                        </a:spcAft>
                      </a:pPr>
                      <a:r>
                        <a:rPr lang="fr-FR" sz="1600" dirty="0">
                          <a:effectLst/>
                        </a:rPr>
                        <a:t> </a:t>
                      </a:r>
                    </a:p>
                    <a:p>
                      <a:pPr>
                        <a:spcAft>
                          <a:spcPts val="0"/>
                        </a:spcAft>
                      </a:pPr>
                      <a:endParaRPr lang="fr-FR" sz="1600" dirty="0">
                        <a:effectLst/>
                      </a:endParaRPr>
                    </a:p>
                    <a:p>
                      <a:pPr>
                        <a:spcAft>
                          <a:spcPts val="0"/>
                        </a:spcAft>
                      </a:pPr>
                      <a:endParaRPr lang="fr-FR" sz="1600" dirty="0">
                        <a:effectLst/>
                      </a:endParaRPr>
                    </a:p>
                    <a:p>
                      <a:pPr>
                        <a:spcAft>
                          <a:spcPts val="0"/>
                        </a:spcAft>
                      </a:pPr>
                      <a:r>
                        <a:rPr lang="fr-FR" sz="1600" dirty="0">
                          <a:effectLst/>
                        </a:rPr>
                        <a:t> </a:t>
                      </a:r>
                      <a:endParaRPr lang="fr-FR"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9336" marR="59336" marT="0" marB="0"/>
                </a:tc>
                <a:tc>
                  <a:txBody>
                    <a:bodyPr/>
                    <a:lstStyle/>
                    <a:p>
                      <a:pPr marL="285750" lvl="0" indent="-285750">
                        <a:buFont typeface="Arial" panose="020B0604020202020204" pitchFamily="34" charset="0"/>
                        <a:buChar char="•"/>
                      </a:pPr>
                      <a:r>
                        <a:rPr lang="fr-FR" sz="1800" kern="1200" dirty="0">
                          <a:solidFill>
                            <a:schemeClr val="dk1"/>
                          </a:solidFill>
                          <a:effectLst/>
                          <a:latin typeface="+mn-lt"/>
                          <a:ea typeface="+mn-ea"/>
                          <a:cs typeface="+mn-cs"/>
                        </a:rPr>
                        <a:t>L'étudiant montrera qu'il est capable d'afficher une page Web Responsive Design comportant les données recueillies (mode tableau ou courbe)</a:t>
                      </a:r>
                    </a:p>
                    <a:p>
                      <a:pPr marL="0" indent="0">
                        <a:buFont typeface="Arial" panose="020B0604020202020204" pitchFamily="34" charset="0"/>
                        <a:buNone/>
                      </a:pPr>
                      <a:endParaRPr lang="fr-FR" sz="1800" kern="1200" dirty="0">
                        <a:solidFill>
                          <a:schemeClr val="dk1"/>
                        </a:solidFill>
                        <a:effectLst/>
                        <a:latin typeface="+mn-lt"/>
                        <a:ea typeface="+mn-ea"/>
                        <a:cs typeface="+mn-cs"/>
                      </a:endParaRPr>
                    </a:p>
                    <a:p>
                      <a:pPr marL="285750" lvl="0" indent="-285750">
                        <a:buFont typeface="Arial" panose="020B0604020202020204" pitchFamily="34" charset="0"/>
                        <a:buChar char="•"/>
                      </a:pPr>
                      <a:r>
                        <a:rPr lang="fr-FR" sz="1800" kern="1200" dirty="0">
                          <a:solidFill>
                            <a:schemeClr val="dk1"/>
                          </a:solidFill>
                          <a:effectLst/>
                          <a:latin typeface="+mn-lt"/>
                          <a:ea typeface="+mn-ea"/>
                          <a:cs typeface="+mn-cs"/>
                        </a:rPr>
                        <a:t>L'étudiant montrera qu'il est capable d'afficher de manière conviviale les données archivées (consommations journalières, hebdomadaires, mensuelles, …)</a:t>
                      </a:r>
                    </a:p>
                    <a:p>
                      <a:pPr marL="0" indent="0">
                        <a:buFont typeface="Arial" panose="020B0604020202020204" pitchFamily="34" charset="0"/>
                        <a:buNone/>
                      </a:pPr>
                      <a:endParaRPr lang="fr-FR" sz="1800" kern="1200" dirty="0">
                        <a:solidFill>
                          <a:schemeClr val="dk1"/>
                        </a:solidFill>
                        <a:effectLst/>
                        <a:latin typeface="+mn-lt"/>
                        <a:ea typeface="+mn-ea"/>
                        <a:cs typeface="+mn-cs"/>
                      </a:endParaRPr>
                    </a:p>
                    <a:p>
                      <a:pPr marL="285750" lvl="0" indent="-285750">
                        <a:buFont typeface="Arial" panose="020B0604020202020204" pitchFamily="34" charset="0"/>
                        <a:buChar char="•"/>
                      </a:pPr>
                      <a:r>
                        <a:rPr lang="fr-FR" sz="1800" kern="1200" dirty="0">
                          <a:solidFill>
                            <a:schemeClr val="dk1"/>
                          </a:solidFill>
                          <a:effectLst/>
                          <a:latin typeface="+mn-lt"/>
                          <a:ea typeface="+mn-ea"/>
                          <a:cs typeface="+mn-cs"/>
                        </a:rPr>
                        <a:t>Le site Web développé devra permettre d'afficher et de modifier les paramètres des modules d'acquisition.</a:t>
                      </a:r>
                    </a:p>
                    <a:p>
                      <a:pPr marL="0" indent="0">
                        <a:buFont typeface="Arial" panose="020B0604020202020204" pitchFamily="34" charset="0"/>
                        <a:buNone/>
                      </a:pPr>
                      <a:endParaRPr lang="fr-FR" sz="1800" kern="1200" dirty="0">
                        <a:solidFill>
                          <a:schemeClr val="dk1"/>
                        </a:solidFill>
                        <a:effectLst/>
                        <a:latin typeface="+mn-lt"/>
                        <a:ea typeface="+mn-ea"/>
                        <a:cs typeface="+mn-cs"/>
                      </a:endParaRPr>
                    </a:p>
                    <a:p>
                      <a:pPr marL="285750" indent="-285750">
                        <a:buFont typeface="Arial" panose="020B0604020202020204" pitchFamily="34" charset="0"/>
                        <a:buChar char="•"/>
                      </a:pPr>
                      <a:r>
                        <a:rPr lang="fr-FR" sz="1800" kern="1200" dirty="0">
                          <a:solidFill>
                            <a:schemeClr val="dk1"/>
                          </a:solidFill>
                          <a:effectLst/>
                          <a:latin typeface="+mn-lt"/>
                          <a:ea typeface="+mn-ea"/>
                          <a:cs typeface="+mn-cs"/>
                        </a:rPr>
                        <a:t>Le site Web sera capable d'envoyer un mail d'alerte (ou SMS) si la consommation journalière devient anormale.</a:t>
                      </a:r>
                      <a:endParaRPr lang="fr-FR"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42545272"/>
                  </a:ext>
                </a:extLst>
              </a:tr>
            </a:tbl>
          </a:graphicData>
        </a:graphic>
      </p:graphicFrame>
    </p:spTree>
    <p:extLst>
      <p:ext uri="{BB962C8B-B14F-4D97-AF65-F5344CB8AC3E}">
        <p14:creationId xmlns:p14="http://schemas.microsoft.com/office/powerpoint/2010/main" val="273572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57499F3F-B880-41A3-A6A2-97F9C44787A8}"/>
              </a:ext>
            </a:extLst>
          </p:cNvPr>
          <p:cNvGraphicFramePr>
            <a:graphicFrameLocks noGrp="1"/>
          </p:cNvGraphicFramePr>
          <p:nvPr>
            <p:extLst>
              <p:ext uri="{D42A27DB-BD31-4B8C-83A1-F6EECF244321}">
                <p14:modId xmlns:p14="http://schemas.microsoft.com/office/powerpoint/2010/main" val="3895830419"/>
              </p:ext>
            </p:extLst>
          </p:nvPr>
        </p:nvGraphicFramePr>
        <p:xfrm>
          <a:off x="0" y="762001"/>
          <a:ext cx="9144000" cy="6095999"/>
        </p:xfrm>
        <a:graphic>
          <a:graphicData uri="http://schemas.openxmlformats.org/drawingml/2006/table">
            <a:tbl>
              <a:tblPr firstRow="1" firstCol="1" bandRow="1">
                <a:tableStyleId>{5C22544A-7EE6-4342-B048-85BDC9FD1C3A}</a:tableStyleId>
              </a:tblPr>
              <a:tblGrid>
                <a:gridCol w="1282502">
                  <a:extLst>
                    <a:ext uri="{9D8B030D-6E8A-4147-A177-3AD203B41FA5}">
                      <a16:colId xmlns:a16="http://schemas.microsoft.com/office/drawing/2014/main" val="307730216"/>
                    </a:ext>
                  </a:extLst>
                </a:gridCol>
                <a:gridCol w="3060898">
                  <a:extLst>
                    <a:ext uri="{9D8B030D-6E8A-4147-A177-3AD203B41FA5}">
                      <a16:colId xmlns:a16="http://schemas.microsoft.com/office/drawing/2014/main" val="2933147262"/>
                    </a:ext>
                  </a:extLst>
                </a:gridCol>
                <a:gridCol w="4800600">
                  <a:extLst>
                    <a:ext uri="{9D8B030D-6E8A-4147-A177-3AD203B41FA5}">
                      <a16:colId xmlns:a16="http://schemas.microsoft.com/office/drawing/2014/main" val="1752240189"/>
                    </a:ext>
                  </a:extLst>
                </a:gridCol>
              </a:tblGrid>
              <a:tr h="543208">
                <a:tc>
                  <a:txBody>
                    <a:bodyPr/>
                    <a:lstStyle/>
                    <a:p>
                      <a:pPr algn="ctr">
                        <a:spcAft>
                          <a:spcPts val="0"/>
                        </a:spcAft>
                      </a:pPr>
                      <a:r>
                        <a:rPr lang="fr-FR" sz="1800">
                          <a:effectLst/>
                        </a:rPr>
                        <a:t>Etudiants</a:t>
                      </a:r>
                      <a:endParaRPr lang="fr-FR"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9336" marR="59336" marT="0" marB="0" anchor="ctr"/>
                </a:tc>
                <a:tc>
                  <a:txBody>
                    <a:bodyPr/>
                    <a:lstStyle/>
                    <a:p>
                      <a:pPr marL="228600" algn="ctr">
                        <a:spcAft>
                          <a:spcPts val="0"/>
                        </a:spcAft>
                      </a:pPr>
                      <a:r>
                        <a:rPr lang="fr-FR" sz="1800">
                          <a:effectLst/>
                        </a:rPr>
                        <a:t>Tâches à réaliser</a:t>
                      </a:r>
                      <a:endParaRPr lang="fr-FR"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9336" marR="59336" marT="0" marB="0" anchor="ctr"/>
                </a:tc>
                <a:tc>
                  <a:txBody>
                    <a:bodyPr/>
                    <a:lstStyle/>
                    <a:p>
                      <a:pPr marL="228600" algn="ctr">
                        <a:spcAft>
                          <a:spcPts val="0"/>
                        </a:spcAft>
                      </a:pPr>
                      <a:r>
                        <a:rPr lang="fr-FR" sz="1800">
                          <a:effectLst/>
                        </a:rPr>
                        <a:t>Critères de réussite</a:t>
                      </a:r>
                      <a:endParaRPr lang="fr-FR" sz="1800">
                        <a:effectLst/>
                        <a:latin typeface="Arial" panose="020B0604020202020204" pitchFamily="34" charset="0"/>
                        <a:ea typeface="Times New Roman" panose="02020603050405020304" pitchFamily="18" charset="0"/>
                        <a:cs typeface="Times New Roman" panose="02020603050405020304" pitchFamily="18" charset="0"/>
                      </a:endParaRPr>
                    </a:p>
                  </a:txBody>
                  <a:tcPr marL="59336" marR="59336" marT="0" marB="0" anchor="ctr"/>
                </a:tc>
                <a:extLst>
                  <a:ext uri="{0D108BD9-81ED-4DB2-BD59-A6C34878D82A}">
                    <a16:rowId xmlns:a16="http://schemas.microsoft.com/office/drawing/2014/main" val="1812209715"/>
                  </a:ext>
                </a:extLst>
              </a:tr>
              <a:tr h="5552791">
                <a:tc>
                  <a:txBody>
                    <a:bodyPr/>
                    <a:lstStyle/>
                    <a:p>
                      <a:pPr>
                        <a:spcAft>
                          <a:spcPts val="0"/>
                        </a:spcAft>
                      </a:pPr>
                      <a:r>
                        <a:rPr lang="fr-FR" sz="1800" dirty="0">
                          <a:effectLst/>
                        </a:rPr>
                        <a:t>Etudiant 4</a:t>
                      </a:r>
                      <a:endParaRPr lang="fr-FR"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9336" marR="59336" marT="0" marB="0" anchor="ctr"/>
                </a:tc>
                <a:tc>
                  <a:txBody>
                    <a:bodyPr/>
                    <a:lstStyle/>
                    <a:p>
                      <a:pPr marL="285750" lvl="0" indent="-285750">
                        <a:buFont typeface="Arial" panose="020B0604020202020204" pitchFamily="34" charset="0"/>
                        <a:buChar char="•"/>
                      </a:pPr>
                      <a:r>
                        <a:rPr lang="fr-FR" sz="1800" kern="1200" dirty="0">
                          <a:solidFill>
                            <a:schemeClr val="dk1"/>
                          </a:solidFill>
                          <a:effectLst/>
                          <a:latin typeface="+mn-lt"/>
                          <a:ea typeface="+mn-ea"/>
                          <a:cs typeface="+mn-cs"/>
                        </a:rPr>
                        <a:t>Création d'une application sur le module </a:t>
                      </a:r>
                      <a:r>
                        <a:rPr lang="fr-FR" sz="1800" kern="1200" dirty="0" err="1">
                          <a:solidFill>
                            <a:schemeClr val="dk1"/>
                          </a:solidFill>
                          <a:effectLst/>
                          <a:latin typeface="+mn-lt"/>
                          <a:ea typeface="+mn-ea"/>
                          <a:cs typeface="+mn-cs"/>
                        </a:rPr>
                        <a:t>LoRaWAN</a:t>
                      </a:r>
                      <a:r>
                        <a:rPr lang="fr-FR" sz="1800" kern="1200" dirty="0">
                          <a:solidFill>
                            <a:schemeClr val="dk1"/>
                          </a:solidFill>
                          <a:effectLst/>
                          <a:latin typeface="+mn-lt"/>
                          <a:ea typeface="+mn-ea"/>
                          <a:cs typeface="+mn-cs"/>
                        </a:rPr>
                        <a:t> capable d'envoyer les données du compteur d'eau sur la liaison Bluetooth LE</a:t>
                      </a:r>
                    </a:p>
                    <a:p>
                      <a:pPr marL="285750" lvl="0" indent="-285750">
                        <a:buFont typeface="Arial" panose="020B0604020202020204" pitchFamily="34" charset="0"/>
                        <a:buChar char="•"/>
                      </a:pPr>
                      <a:endParaRPr lang="fr-FR" sz="1800" kern="1200" dirty="0">
                        <a:solidFill>
                          <a:schemeClr val="dk1"/>
                        </a:solidFill>
                        <a:effectLst/>
                        <a:latin typeface="+mn-lt"/>
                        <a:ea typeface="+mn-ea"/>
                        <a:cs typeface="+mn-cs"/>
                      </a:endParaRPr>
                    </a:p>
                    <a:p>
                      <a:pPr marL="285750" lvl="0" indent="-285750">
                        <a:buFont typeface="Arial" panose="020B0604020202020204" pitchFamily="34" charset="0"/>
                        <a:buChar char="•"/>
                      </a:pPr>
                      <a:r>
                        <a:rPr lang="fr-FR" sz="1800" kern="1200" dirty="0">
                          <a:solidFill>
                            <a:schemeClr val="dk1"/>
                          </a:solidFill>
                          <a:effectLst/>
                          <a:latin typeface="+mn-lt"/>
                          <a:ea typeface="+mn-ea"/>
                          <a:cs typeface="+mn-cs"/>
                        </a:rPr>
                        <a:t>Installation d'Android Studio</a:t>
                      </a:r>
                    </a:p>
                    <a:p>
                      <a:r>
                        <a:rPr lang="fr-FR" sz="1800" kern="1200" dirty="0">
                          <a:solidFill>
                            <a:schemeClr val="dk1"/>
                          </a:solidFill>
                          <a:effectLst/>
                          <a:latin typeface="+mn-lt"/>
                          <a:ea typeface="+mn-ea"/>
                          <a:cs typeface="+mn-cs"/>
                        </a:rPr>
                        <a:t> </a:t>
                      </a:r>
                    </a:p>
                    <a:p>
                      <a:endParaRPr lang="fr-FR" sz="1800" kern="1200" dirty="0">
                        <a:solidFill>
                          <a:schemeClr val="dk1"/>
                        </a:solidFill>
                        <a:effectLst/>
                        <a:latin typeface="+mn-lt"/>
                        <a:ea typeface="+mn-ea"/>
                        <a:cs typeface="+mn-cs"/>
                      </a:endParaRPr>
                    </a:p>
                    <a:p>
                      <a:pPr marL="285750" indent="-285750">
                        <a:buFont typeface="Arial" panose="020B0604020202020204" pitchFamily="34" charset="0"/>
                        <a:buChar char="•"/>
                      </a:pPr>
                      <a:r>
                        <a:rPr lang="fr-FR" sz="1800" kern="1200" dirty="0">
                          <a:solidFill>
                            <a:schemeClr val="dk1"/>
                          </a:solidFill>
                          <a:effectLst/>
                          <a:latin typeface="+mn-lt"/>
                          <a:ea typeface="+mn-ea"/>
                          <a:cs typeface="+mn-cs"/>
                        </a:rPr>
                        <a:t>Création d'une application Android capable de récupérer les informations envoyées en Bluetooth en provenance du  module développé par la société Intelligence Electronique connecté au compteur.</a:t>
                      </a:r>
                      <a:r>
                        <a:rPr lang="fr-FR" sz="1600" dirty="0">
                          <a:effectLst/>
                        </a:rPr>
                        <a:t>   </a:t>
                      </a:r>
                      <a:endParaRPr lang="fr-FR"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9336" marR="59336" marT="0" marB="0"/>
                </a:tc>
                <a:tc>
                  <a:txBody>
                    <a:bodyPr/>
                    <a:lstStyle/>
                    <a:p>
                      <a:pPr marL="342900" lvl="0" indent="-342900">
                        <a:spcAft>
                          <a:spcPts val="0"/>
                        </a:spcAft>
                        <a:buFont typeface="Wingdings" panose="05000000000000000000" pitchFamily="2" charset="2"/>
                        <a:buChar char=""/>
                      </a:pPr>
                      <a:r>
                        <a:rPr lang="fr-FR" sz="1800" kern="1200" dirty="0">
                          <a:solidFill>
                            <a:schemeClr val="dk1"/>
                          </a:solidFill>
                          <a:effectLst/>
                          <a:latin typeface="+mn-lt"/>
                          <a:ea typeface="+mn-ea"/>
                          <a:cs typeface="+mn-cs"/>
                        </a:rPr>
                        <a:t>L'étudiant sera capable de montrer que la carte </a:t>
                      </a:r>
                      <a:r>
                        <a:rPr lang="fr-FR" sz="1800" kern="1200" dirty="0" err="1">
                          <a:solidFill>
                            <a:schemeClr val="dk1"/>
                          </a:solidFill>
                          <a:effectLst/>
                          <a:latin typeface="+mn-lt"/>
                          <a:ea typeface="+mn-ea"/>
                          <a:cs typeface="+mn-cs"/>
                        </a:rPr>
                        <a:t>LoRaWAN</a:t>
                      </a:r>
                      <a:r>
                        <a:rPr lang="fr-FR" sz="1800" kern="1200" dirty="0">
                          <a:solidFill>
                            <a:schemeClr val="dk1"/>
                          </a:solidFill>
                          <a:effectLst/>
                          <a:latin typeface="+mn-lt"/>
                          <a:ea typeface="+mn-ea"/>
                          <a:cs typeface="+mn-cs"/>
                        </a:rPr>
                        <a:t> est capable d'émettre des informations sur la liaison Bluetooth.</a:t>
                      </a:r>
                    </a:p>
                    <a:p>
                      <a:pPr marL="342900" lvl="0" indent="-342900">
                        <a:spcAft>
                          <a:spcPts val="0"/>
                        </a:spcAft>
                        <a:buFont typeface="Wingdings" panose="05000000000000000000" pitchFamily="2" charset="2"/>
                        <a:buChar char=""/>
                      </a:pPr>
                      <a:endParaRPr lang="fr-FR" sz="1800" dirty="0">
                        <a:effectLst/>
                        <a:latin typeface="+mn-lt"/>
                        <a:ea typeface="Times New Roman" panose="02020603050405020304" pitchFamily="18" charset="0"/>
                        <a:cs typeface="Times New Roman" panose="02020603050405020304" pitchFamily="18" charset="0"/>
                      </a:endParaRPr>
                    </a:p>
                    <a:p>
                      <a:pPr marL="342900" lvl="0" indent="-342900">
                        <a:spcAft>
                          <a:spcPts val="0"/>
                        </a:spcAft>
                        <a:buFont typeface="Wingdings" panose="05000000000000000000" pitchFamily="2" charset="2"/>
                        <a:buChar char=""/>
                      </a:pPr>
                      <a:r>
                        <a:rPr lang="fr-FR" sz="1800" dirty="0">
                          <a:effectLst/>
                          <a:latin typeface="+mn-lt"/>
                          <a:ea typeface="Times New Roman" panose="02020603050405020304" pitchFamily="18" charset="0"/>
                          <a:cs typeface="Times New Roman" panose="02020603050405020304" pitchFamily="18" charset="0"/>
                        </a:rPr>
                        <a:t>L'étudiant sera capable d'expliquer le fonctionnement d'une application Android (activités, </a:t>
                      </a:r>
                      <a:r>
                        <a:rPr lang="fr-FR" sz="1800" dirty="0" err="1">
                          <a:effectLst/>
                          <a:latin typeface="+mn-lt"/>
                          <a:ea typeface="Times New Roman" panose="02020603050405020304" pitchFamily="18" charset="0"/>
                          <a:cs typeface="Times New Roman" panose="02020603050405020304" pitchFamily="18" charset="0"/>
                        </a:rPr>
                        <a:t>intent</a:t>
                      </a:r>
                      <a:r>
                        <a:rPr lang="fr-FR" sz="1800" dirty="0">
                          <a:effectLst/>
                          <a:latin typeface="+mn-lt"/>
                          <a:ea typeface="Times New Roman" panose="02020603050405020304" pitchFamily="18" charset="0"/>
                          <a:cs typeface="Times New Roman" panose="02020603050405020304" pitchFamily="18" charset="0"/>
                        </a:rPr>
                        <a:t>, …) et d'expliquer comment se gère la mise en veille des applications.</a:t>
                      </a:r>
                    </a:p>
                    <a:p>
                      <a:pPr>
                        <a:spcAft>
                          <a:spcPts val="0"/>
                        </a:spcAft>
                      </a:pPr>
                      <a:r>
                        <a:rPr lang="fr-FR" sz="1800" dirty="0">
                          <a:effectLst/>
                          <a:latin typeface="+mn-lt"/>
                          <a:ea typeface="Times New Roman" panose="02020603050405020304" pitchFamily="18" charset="0"/>
                          <a:cs typeface="Times New Roman" panose="02020603050405020304" pitchFamily="18" charset="0"/>
                        </a:rPr>
                        <a:t> </a:t>
                      </a:r>
                    </a:p>
                    <a:p>
                      <a:pPr marL="342900" lvl="0" indent="-342900">
                        <a:spcAft>
                          <a:spcPts val="0"/>
                        </a:spcAft>
                        <a:buFont typeface="Wingdings" panose="05000000000000000000" pitchFamily="2" charset="2"/>
                        <a:buChar char=""/>
                      </a:pPr>
                      <a:r>
                        <a:rPr lang="fr-FR" sz="1800" dirty="0">
                          <a:effectLst/>
                          <a:latin typeface="+mn-lt"/>
                          <a:ea typeface="Times New Roman" panose="02020603050405020304" pitchFamily="18" charset="0"/>
                          <a:cs typeface="Times New Roman" panose="02020603050405020304" pitchFamily="18" charset="0"/>
                        </a:rPr>
                        <a:t>L'étudiant sera capable de montrer qu'il maîtrise la liaison Bluetooth ainsi que son API de mise en œuvre sous Android.</a:t>
                      </a:r>
                    </a:p>
                    <a:p>
                      <a:pPr marL="457200">
                        <a:spcAft>
                          <a:spcPts val="0"/>
                        </a:spcAft>
                      </a:pPr>
                      <a:r>
                        <a:rPr lang="fr-FR" sz="1800" dirty="0">
                          <a:effectLst/>
                          <a:latin typeface="+mn-lt"/>
                          <a:ea typeface="Times New Roman" panose="02020603050405020304" pitchFamily="18" charset="0"/>
                          <a:cs typeface="Times New Roman" panose="02020603050405020304" pitchFamily="18" charset="0"/>
                        </a:rPr>
                        <a:t> </a:t>
                      </a:r>
                    </a:p>
                    <a:p>
                      <a:pPr marL="342900" lvl="0" indent="-342900">
                        <a:spcAft>
                          <a:spcPts val="0"/>
                        </a:spcAft>
                        <a:buFont typeface="Wingdings" panose="05000000000000000000" pitchFamily="2" charset="2"/>
                        <a:buChar char=""/>
                      </a:pPr>
                      <a:r>
                        <a:rPr lang="fr-FR" sz="1800" dirty="0">
                          <a:effectLst/>
                          <a:latin typeface="+mn-lt"/>
                          <a:ea typeface="Times New Roman" panose="02020603050405020304" pitchFamily="18" charset="0"/>
                          <a:cs typeface="Times New Roman" panose="02020603050405020304" pitchFamily="18" charset="0"/>
                        </a:rPr>
                        <a:t>L'étudiant aura développé une application permettant de récupérer les informations reçues en Bluetooth et de les afficher de manière conviviale.</a:t>
                      </a:r>
                    </a:p>
                  </a:txBody>
                  <a:tcPr marL="68580" marR="68580" marT="0" marB="0"/>
                </a:tc>
                <a:extLst>
                  <a:ext uri="{0D108BD9-81ED-4DB2-BD59-A6C34878D82A}">
                    <a16:rowId xmlns:a16="http://schemas.microsoft.com/office/drawing/2014/main" val="2542545272"/>
                  </a:ext>
                </a:extLst>
              </a:tr>
            </a:tbl>
          </a:graphicData>
        </a:graphic>
      </p:graphicFrame>
    </p:spTree>
    <p:extLst>
      <p:ext uri="{BB962C8B-B14F-4D97-AF65-F5344CB8AC3E}">
        <p14:creationId xmlns:p14="http://schemas.microsoft.com/office/powerpoint/2010/main" val="2552997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1E46EBB-161F-47E9-B034-DF83D97780E3}"/>
              </a:ext>
            </a:extLst>
          </p:cNvPr>
          <p:cNvSpPr txBox="1"/>
          <p:nvPr/>
        </p:nvSpPr>
        <p:spPr>
          <a:xfrm>
            <a:off x="762000" y="816672"/>
            <a:ext cx="7391400" cy="830997"/>
          </a:xfrm>
          <a:prstGeom prst="rect">
            <a:avLst/>
          </a:prstGeom>
          <a:noFill/>
        </p:spPr>
        <p:txBody>
          <a:bodyPr wrap="square" rtlCol="0">
            <a:spAutoFit/>
          </a:bodyPr>
          <a:lstStyle/>
          <a:p>
            <a:r>
              <a:rPr lang="fr-FR" sz="2400" b="1" dirty="0"/>
              <a:t>Inventaire des matériels et logiciels à mettre en œuvre par les candidats</a:t>
            </a:r>
          </a:p>
        </p:txBody>
      </p:sp>
      <p:pic>
        <p:nvPicPr>
          <p:cNvPr id="4" name="Image 3">
            <a:extLst>
              <a:ext uri="{FF2B5EF4-FFF2-40B4-BE49-F238E27FC236}">
                <a16:creationId xmlns:a16="http://schemas.microsoft.com/office/drawing/2014/main" id="{5A8991A5-E112-4DC7-AC1F-5C7D818AF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96" y="879889"/>
            <a:ext cx="8855207" cy="5098222"/>
          </a:xfrm>
          <a:prstGeom prst="rect">
            <a:avLst/>
          </a:prstGeom>
        </p:spPr>
      </p:pic>
    </p:spTree>
    <p:extLst>
      <p:ext uri="{BB962C8B-B14F-4D97-AF65-F5344CB8AC3E}">
        <p14:creationId xmlns:p14="http://schemas.microsoft.com/office/powerpoint/2010/main" val="2640072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F2A99A0-77D8-4302-8953-25D49E6CE824}"/>
              </a:ext>
            </a:extLst>
          </p:cNvPr>
          <p:cNvSpPr txBox="1"/>
          <p:nvPr/>
        </p:nvSpPr>
        <p:spPr>
          <a:xfrm>
            <a:off x="914400" y="1066800"/>
            <a:ext cx="7391400" cy="461665"/>
          </a:xfrm>
          <a:prstGeom prst="rect">
            <a:avLst/>
          </a:prstGeom>
          <a:noFill/>
        </p:spPr>
        <p:txBody>
          <a:bodyPr wrap="square" rtlCol="0">
            <a:spAutoFit/>
          </a:bodyPr>
          <a:lstStyle/>
          <a:p>
            <a:r>
              <a:rPr lang="fr-FR" sz="2400" b="1" dirty="0"/>
              <a:t>Problématique liée à la Physique</a:t>
            </a:r>
          </a:p>
        </p:txBody>
      </p:sp>
      <p:sp>
        <p:nvSpPr>
          <p:cNvPr id="3" name="ZoneTexte 2">
            <a:extLst>
              <a:ext uri="{FF2B5EF4-FFF2-40B4-BE49-F238E27FC236}">
                <a16:creationId xmlns:a16="http://schemas.microsoft.com/office/drawing/2014/main" id="{25472014-4546-49DA-9F76-147079A47C0B}"/>
              </a:ext>
            </a:extLst>
          </p:cNvPr>
          <p:cNvSpPr txBox="1"/>
          <p:nvPr/>
        </p:nvSpPr>
        <p:spPr>
          <a:xfrm>
            <a:off x="571500" y="1981200"/>
            <a:ext cx="8191500" cy="2862322"/>
          </a:xfrm>
          <a:prstGeom prst="rect">
            <a:avLst/>
          </a:prstGeom>
          <a:noFill/>
        </p:spPr>
        <p:txBody>
          <a:bodyPr wrap="square" rtlCol="0">
            <a:spAutoFit/>
          </a:bodyPr>
          <a:lstStyle/>
          <a:p>
            <a:r>
              <a:rPr lang="fr-FR" sz="2000" b="1" u="sng" dirty="0"/>
              <a:t>Thème</a:t>
            </a:r>
            <a:r>
              <a:rPr lang="fr-FR" sz="2000" b="1" dirty="0"/>
              <a:t> :</a:t>
            </a:r>
            <a:r>
              <a:rPr lang="fr-FR" sz="2000" dirty="0"/>
              <a:t> </a:t>
            </a:r>
            <a:r>
              <a:rPr lang="fr-FR" sz="2000" b="1" i="1" dirty="0"/>
              <a:t>Les communications sans fil</a:t>
            </a:r>
          </a:p>
          <a:p>
            <a:endParaRPr lang="fr-FR" sz="2000" b="1" i="1" dirty="0"/>
          </a:p>
          <a:p>
            <a:pPr marL="342900" indent="-342900">
              <a:buFont typeface="Arial" panose="020B0604020202020204" pitchFamily="34" charset="0"/>
              <a:buChar char="•"/>
            </a:pPr>
            <a:r>
              <a:rPr lang="fr-FR" sz="2400" dirty="0"/>
              <a:t>Comparer les caractéristiques des liaisons Bluetooth, Wifi et LPWAN</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Quel est l’impact des fréquences utilisées sur la distance de communication et sur le débit ?</a:t>
            </a:r>
          </a:p>
          <a:p>
            <a:endParaRPr lang="fr-FR" sz="2000" dirty="0"/>
          </a:p>
        </p:txBody>
      </p:sp>
    </p:spTree>
    <p:extLst>
      <p:ext uri="{BB962C8B-B14F-4D97-AF65-F5344CB8AC3E}">
        <p14:creationId xmlns:p14="http://schemas.microsoft.com/office/powerpoint/2010/main" val="313119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447800" y="2667000"/>
            <a:ext cx="6629400" cy="830997"/>
          </a:xfrm>
          <a:prstGeom prst="rect">
            <a:avLst/>
          </a:prstGeom>
          <a:noFill/>
        </p:spPr>
        <p:txBody>
          <a:bodyPr wrap="square" rtlCol="0">
            <a:spAutoFit/>
          </a:bodyPr>
          <a:lstStyle/>
          <a:p>
            <a:r>
              <a:rPr lang="fr-FR" sz="4800" dirty="0"/>
              <a:t>Merci de votre attention !</a:t>
            </a:r>
          </a:p>
        </p:txBody>
      </p:sp>
    </p:spTree>
    <p:extLst>
      <p:ext uri="{BB962C8B-B14F-4D97-AF65-F5344CB8AC3E}">
        <p14:creationId xmlns:p14="http://schemas.microsoft.com/office/powerpoint/2010/main" val="267087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48E5A34-6580-46A8-B0DB-D3E84511FEF7}"/>
              </a:ext>
            </a:extLst>
          </p:cNvPr>
          <p:cNvSpPr txBox="1"/>
          <p:nvPr/>
        </p:nvSpPr>
        <p:spPr>
          <a:xfrm>
            <a:off x="1295400" y="990600"/>
            <a:ext cx="6858000" cy="769441"/>
          </a:xfrm>
          <a:prstGeom prst="rect">
            <a:avLst/>
          </a:prstGeom>
          <a:noFill/>
        </p:spPr>
        <p:txBody>
          <a:bodyPr wrap="square" rtlCol="0">
            <a:spAutoFit/>
          </a:bodyPr>
          <a:lstStyle/>
          <a:p>
            <a:pPr algn="ctr"/>
            <a:r>
              <a:rPr lang="fr-FR" sz="4400" dirty="0"/>
              <a:t>CompteurEauConnecte2020</a:t>
            </a:r>
          </a:p>
        </p:txBody>
      </p:sp>
      <p:sp>
        <p:nvSpPr>
          <p:cNvPr id="3" name="ZoneTexte 2">
            <a:extLst>
              <a:ext uri="{FF2B5EF4-FFF2-40B4-BE49-F238E27FC236}">
                <a16:creationId xmlns:a16="http://schemas.microsoft.com/office/drawing/2014/main" id="{A75600D9-DFD9-4EDE-94F1-6876095A9E43}"/>
              </a:ext>
            </a:extLst>
          </p:cNvPr>
          <p:cNvSpPr txBox="1"/>
          <p:nvPr/>
        </p:nvSpPr>
        <p:spPr>
          <a:xfrm>
            <a:off x="1009650" y="1705808"/>
            <a:ext cx="7162800" cy="954107"/>
          </a:xfrm>
          <a:prstGeom prst="rect">
            <a:avLst/>
          </a:prstGeom>
          <a:noFill/>
        </p:spPr>
        <p:txBody>
          <a:bodyPr wrap="square" rtlCol="0">
            <a:spAutoFit/>
          </a:bodyPr>
          <a:lstStyle/>
          <a:p>
            <a:pPr algn="ctr"/>
            <a:r>
              <a:rPr lang="fr-FR" sz="3200" i="1" dirty="0"/>
              <a:t>Gestion d’un compteur d’eau connecté</a:t>
            </a:r>
          </a:p>
          <a:p>
            <a:pPr algn="ctr"/>
            <a:r>
              <a:rPr lang="fr-FR" sz="2400" i="1" dirty="0"/>
              <a:t>PROJET INDUSTRIEL (Sté INTELLIGENCE ELECTRONIQUE)</a:t>
            </a:r>
          </a:p>
        </p:txBody>
      </p:sp>
      <p:sp>
        <p:nvSpPr>
          <p:cNvPr id="4" name="ZoneTexte 3">
            <a:extLst>
              <a:ext uri="{FF2B5EF4-FFF2-40B4-BE49-F238E27FC236}">
                <a16:creationId xmlns:a16="http://schemas.microsoft.com/office/drawing/2014/main" id="{21027A17-9F0B-45C2-9189-983BAD691176}"/>
              </a:ext>
            </a:extLst>
          </p:cNvPr>
          <p:cNvSpPr txBox="1"/>
          <p:nvPr/>
        </p:nvSpPr>
        <p:spPr>
          <a:xfrm>
            <a:off x="762000" y="2895600"/>
            <a:ext cx="7924800" cy="2985433"/>
          </a:xfrm>
          <a:prstGeom prst="rect">
            <a:avLst/>
          </a:prstGeom>
          <a:noFill/>
        </p:spPr>
        <p:txBody>
          <a:bodyPr wrap="square" rtlCol="0">
            <a:spAutoFit/>
          </a:bodyPr>
          <a:lstStyle/>
          <a:p>
            <a:r>
              <a:rPr lang="fr-FR" sz="2800" b="1" u="sng" dirty="0"/>
              <a:t>Objectifs :</a:t>
            </a:r>
          </a:p>
          <a:p>
            <a:pPr marL="342900" indent="-342900">
              <a:buFont typeface="Arial" panose="020B0604020202020204" pitchFamily="34" charset="0"/>
              <a:buChar char="•"/>
            </a:pPr>
            <a:r>
              <a:rPr lang="fr-FR" sz="2000" dirty="0"/>
              <a:t>Mettre en œuvre un module destiné à récupérer les informations de consommations provenant du compteur d’eau.</a:t>
            </a:r>
          </a:p>
          <a:p>
            <a:pPr marL="342900" indent="-342900">
              <a:buFont typeface="Arial" panose="020B0604020202020204" pitchFamily="34" charset="0"/>
              <a:buChar char="•"/>
            </a:pPr>
            <a:r>
              <a:rPr lang="fr-FR" sz="2000" dirty="0"/>
              <a:t>Transmettre ces informations de manière sécurisée sur Internet en utilisant une connexion </a:t>
            </a:r>
            <a:r>
              <a:rPr lang="fr-FR" sz="2000" b="1" dirty="0" err="1"/>
              <a:t>LoraWan</a:t>
            </a:r>
            <a:r>
              <a:rPr lang="fr-FR" sz="2000" dirty="0"/>
              <a:t>.</a:t>
            </a:r>
          </a:p>
          <a:p>
            <a:pPr marL="342900" indent="-342900">
              <a:buFont typeface="Arial" panose="020B0604020202020204" pitchFamily="34" charset="0"/>
              <a:buChar char="•"/>
            </a:pPr>
            <a:r>
              <a:rPr lang="fr-FR" sz="2000" dirty="0"/>
              <a:t>Offrir la possibilité d’une récupération directe des informations via une liaison </a:t>
            </a:r>
            <a:r>
              <a:rPr lang="fr-FR" sz="2000" b="1" dirty="0"/>
              <a:t>Bluetooth</a:t>
            </a:r>
            <a:r>
              <a:rPr lang="fr-FR" sz="2000" dirty="0"/>
              <a:t> avec une tablette ou Smartphone Android.</a:t>
            </a:r>
          </a:p>
          <a:p>
            <a:pPr marL="342900" indent="-342900">
              <a:buFont typeface="Arial" panose="020B0604020202020204" pitchFamily="34" charset="0"/>
              <a:buChar char="•"/>
            </a:pPr>
            <a:r>
              <a:rPr lang="fr-FR" sz="2000" dirty="0"/>
              <a:t>Proposer un affichage convivial des résultats sur un </a:t>
            </a:r>
            <a:r>
              <a:rPr lang="fr-FR" sz="2000" b="1" dirty="0"/>
              <a:t>site Web</a:t>
            </a:r>
            <a:r>
              <a:rPr lang="fr-FR" sz="2000" dirty="0"/>
              <a:t>.</a:t>
            </a:r>
          </a:p>
          <a:p>
            <a:pPr marL="342900" indent="-342900">
              <a:buFont typeface="Arial" panose="020B0604020202020204" pitchFamily="34" charset="0"/>
              <a:buChar char="•"/>
            </a:pPr>
            <a:r>
              <a:rPr lang="fr-FR" sz="2000" dirty="0"/>
              <a:t>Proposer la possibilité de paramétrer le module d’acquisition.</a:t>
            </a:r>
          </a:p>
        </p:txBody>
      </p:sp>
    </p:spTree>
    <p:extLst>
      <p:ext uri="{BB962C8B-B14F-4D97-AF65-F5344CB8AC3E}">
        <p14:creationId xmlns:p14="http://schemas.microsoft.com/office/powerpoint/2010/main" val="2197718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61AFE9C-6671-4CB3-922A-FAB0B84427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8458200" cy="4495799"/>
          </a:xfrm>
          <a:prstGeom prst="rect">
            <a:avLst/>
          </a:prstGeom>
          <a:noFill/>
          <a:ln>
            <a:solidFill>
              <a:schemeClr val="tx1"/>
            </a:solidFill>
          </a:ln>
        </p:spPr>
      </p:pic>
    </p:spTree>
    <p:extLst>
      <p:ext uri="{BB962C8B-B14F-4D97-AF65-F5344CB8AC3E}">
        <p14:creationId xmlns:p14="http://schemas.microsoft.com/office/powerpoint/2010/main" val="929693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61AFE9C-6671-4CB3-922A-FAB0B84427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066800"/>
            <a:ext cx="16002000" cy="7162800"/>
          </a:xfrm>
          <a:prstGeom prst="rect">
            <a:avLst/>
          </a:prstGeom>
          <a:noFill/>
          <a:ln>
            <a:solidFill>
              <a:schemeClr val="tx1"/>
            </a:solidFill>
          </a:ln>
        </p:spPr>
      </p:pic>
    </p:spTree>
    <p:extLst>
      <p:ext uri="{BB962C8B-B14F-4D97-AF65-F5344CB8AC3E}">
        <p14:creationId xmlns:p14="http://schemas.microsoft.com/office/powerpoint/2010/main" val="3105377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3B9BC007-319C-4695-B903-87EC03F73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992"/>
            <a:ext cx="9144000" cy="5840016"/>
          </a:xfrm>
          <a:prstGeom prst="rect">
            <a:avLst/>
          </a:prstGeom>
        </p:spPr>
      </p:pic>
      <p:sp>
        <p:nvSpPr>
          <p:cNvPr id="4" name="Ellipse 3">
            <a:extLst>
              <a:ext uri="{FF2B5EF4-FFF2-40B4-BE49-F238E27FC236}">
                <a16:creationId xmlns:a16="http://schemas.microsoft.com/office/drawing/2014/main" id="{91530A22-242E-404D-8571-900C5931055F}"/>
              </a:ext>
            </a:extLst>
          </p:cNvPr>
          <p:cNvSpPr/>
          <p:nvPr/>
        </p:nvSpPr>
        <p:spPr>
          <a:xfrm>
            <a:off x="5029200" y="4343400"/>
            <a:ext cx="3733800" cy="1219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5727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61AFE9C-6671-4CB3-922A-FAB0B84427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8458200" cy="4495799"/>
          </a:xfrm>
          <a:prstGeom prst="rect">
            <a:avLst/>
          </a:prstGeom>
          <a:noFill/>
          <a:ln>
            <a:solidFill>
              <a:schemeClr val="tx1"/>
            </a:solidFill>
          </a:ln>
        </p:spPr>
      </p:pic>
    </p:spTree>
    <p:extLst>
      <p:ext uri="{BB962C8B-B14F-4D97-AF65-F5344CB8AC3E}">
        <p14:creationId xmlns:p14="http://schemas.microsoft.com/office/powerpoint/2010/main" val="3006193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61AFE9C-6671-4CB3-922A-FAB0B84427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763000" y="609600"/>
            <a:ext cx="15087600" cy="6248400"/>
          </a:xfrm>
          <a:prstGeom prst="rect">
            <a:avLst/>
          </a:prstGeom>
          <a:noFill/>
          <a:ln>
            <a:solidFill>
              <a:schemeClr val="tx1"/>
            </a:solidFill>
          </a:ln>
        </p:spPr>
      </p:pic>
    </p:spTree>
    <p:extLst>
      <p:ext uri="{BB962C8B-B14F-4D97-AF65-F5344CB8AC3E}">
        <p14:creationId xmlns:p14="http://schemas.microsoft.com/office/powerpoint/2010/main" val="123098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80A3B1-B792-4AEB-BF89-C6220A169A76}"/>
              </a:ext>
            </a:extLst>
          </p:cNvPr>
          <p:cNvSpPr/>
          <p:nvPr/>
        </p:nvSpPr>
        <p:spPr>
          <a:xfrm>
            <a:off x="228600" y="3810000"/>
            <a:ext cx="1143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EE3F2B0E-EDE3-4187-A836-BB2B83F83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838200"/>
            <a:ext cx="8382000" cy="5523737"/>
          </a:xfrm>
          <a:prstGeom prst="rect">
            <a:avLst/>
          </a:prstGeom>
        </p:spPr>
      </p:pic>
    </p:spTree>
    <p:extLst>
      <p:ext uri="{BB962C8B-B14F-4D97-AF65-F5344CB8AC3E}">
        <p14:creationId xmlns:p14="http://schemas.microsoft.com/office/powerpoint/2010/main" val="1704810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760CCC4F-760E-441E-BD1E-8EE6C14CDDA4}"/>
              </a:ext>
            </a:extLst>
          </p:cNvPr>
          <p:cNvPicPr/>
          <p:nvPr/>
        </p:nvPicPr>
        <p:blipFill>
          <a:blip r:embed="rId2"/>
          <a:stretch>
            <a:fillRect/>
          </a:stretch>
        </p:blipFill>
        <p:spPr>
          <a:xfrm>
            <a:off x="-41910" y="974407"/>
            <a:ext cx="9227820" cy="4909185"/>
          </a:xfrm>
          <a:prstGeom prst="rect">
            <a:avLst/>
          </a:prstGeom>
        </p:spPr>
      </p:pic>
    </p:spTree>
    <p:extLst>
      <p:ext uri="{BB962C8B-B14F-4D97-AF65-F5344CB8AC3E}">
        <p14:creationId xmlns:p14="http://schemas.microsoft.com/office/powerpoint/2010/main" val="55935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1747</TotalTime>
  <Words>524</Words>
  <Application>Microsoft Office PowerPoint</Application>
  <PresentationFormat>Affichage à l'écran (4:3)</PresentationFormat>
  <Paragraphs>104</Paragraphs>
  <Slides>19</Slides>
  <Notes>0</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19</vt:i4>
      </vt:variant>
    </vt:vector>
  </HeadingPairs>
  <TitlesOfParts>
    <vt:vector size="26" baseType="lpstr">
      <vt:lpstr>Arial</vt:lpstr>
      <vt:lpstr>Calibri</vt:lpstr>
      <vt:lpstr>Calibri Light</vt:lpstr>
      <vt:lpstr>Times New Roman</vt:lpstr>
      <vt:lpstr>Wingdings</vt:lpstr>
      <vt:lpstr>Office Theme</vt:lpstr>
      <vt:lpstr>vide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Bernard</dc:creator>
  <cp:lastModifiedBy>Dany MAUGIS</cp:lastModifiedBy>
  <cp:revision>174</cp:revision>
  <dcterms:created xsi:type="dcterms:W3CDTF">2015-11-18T20:01:14Z</dcterms:created>
  <dcterms:modified xsi:type="dcterms:W3CDTF">2021-02-12T08:23:29Z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2015-11-18T00:00:00Z</vt:filetime>
  </property>
  <property fmtid="{D5CDD505-2E9C-101B-9397-08002B2CF9AE}" pid="3" name="LastSaved">
    <vt:filetime>2015-11-18T00:00:00Z</vt:filetime>
  </property>
</Properties>
</file>