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07806466-4D8A-4D0A-BA86-B0DFD4B27E68}">
          <p14:sldIdLst>
            <p14:sldId id="256"/>
          </p14:sldIdLst>
        </p14:section>
        <p14:section name="目录简介" id="{0832F8EB-BCB0-43CA-A0A3-578366F2B89B}">
          <p14:sldIdLst>
            <p14:sldId id="267"/>
          </p14:sldIdLst>
        </p14:section>
        <p14:section name="一、定义" id="{ED66ECC7-5735-4A79-8C4C-AA889DC6C27D}">
          <p14:sldIdLst>
            <p14:sldId id="257"/>
            <p14:sldId id="258"/>
            <p14:sldId id="259"/>
            <p14:sldId id="260"/>
            <p14:sldId id="261"/>
          </p14:sldIdLst>
        </p14:section>
        <p14:section name="二、部署安装" id="{5AC00CCD-FE31-40E2-8DEC-21B8C5F73624}">
          <p14:sldIdLst>
            <p14:sldId id="262"/>
          </p14:sldIdLst>
        </p14:section>
        <p14:section name="三、基本概念" id="{132DEEA9-B2F0-4E4C-BFF5-AB9DD61C4F0C}">
          <p14:sldIdLst>
            <p14:sldId id="263"/>
            <p14:sldId id="268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6"/>
            <p14:sldId id="277"/>
          </p14:sldIdLst>
        </p14:section>
        <p14:section name="四、分布式特性" id="{0F6E928F-EC47-43B0-A853-0C63403124AA}">
          <p14:sldIdLst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8" autoAdjust="0"/>
  </p:normalViewPr>
  <p:slideViewPr>
    <p:cSldViewPr snapToGrid="0">
      <p:cViewPr varScale="1">
        <p:scale>
          <a:sx n="58" d="100"/>
          <a:sy n="58" d="100"/>
        </p:scale>
        <p:origin x="78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C8534-AA56-4EAA-AA4C-E58991B7D7D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9322-02F4-440B-9B8B-1CB9547C7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各位同事好</a:t>
            </a:r>
            <a:endParaRPr lang="en-US" altLang="zh-CN" dirty="0" smtClean="0"/>
          </a:p>
          <a:p>
            <a:r>
              <a:rPr lang="zh-CN" altLang="en-US" dirty="0" smtClean="0"/>
              <a:t>我是大数据平台部的刘明</a:t>
            </a:r>
            <a:endParaRPr lang="en-US" altLang="zh-CN" dirty="0" smtClean="0"/>
          </a:p>
          <a:p>
            <a:r>
              <a:rPr lang="zh-CN" altLang="en-US" dirty="0" smtClean="0"/>
              <a:t>今天，我给大家做一个关于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基本原理的介绍。</a:t>
            </a:r>
            <a:endParaRPr lang="en-US" altLang="zh-CN" dirty="0" smtClean="0"/>
          </a:p>
          <a:p>
            <a:r>
              <a:rPr lang="zh-CN" altLang="en-US" dirty="0" smtClean="0"/>
              <a:t>和大家一起讨论一下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的基本原理。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集群启动的第一件事是从已知的活跃机器列表中选择一个作为</a:t>
            </a:r>
            <a:r>
              <a:rPr lang="zh-CN" altLang="en-US" b="1" dirty="0" smtClean="0"/>
              <a:t>主节点</a:t>
            </a:r>
            <a:r>
              <a:rPr lang="zh-CN" altLang="en-US" dirty="0" smtClean="0"/>
              <a:t>，选主之后的流程由主节点触发。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的选主算法时基于</a:t>
            </a:r>
            <a:r>
              <a:rPr lang="en-US" altLang="zh-CN" dirty="0" smtClean="0"/>
              <a:t>Bully</a:t>
            </a:r>
            <a:r>
              <a:rPr lang="zh-CN" altLang="en-US" dirty="0" smtClean="0"/>
              <a:t>算法的改进。主要思路是对节点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排序，取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值最大的节点作为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。简单来说，在</a:t>
            </a:r>
            <a:r>
              <a:rPr lang="en-US" altLang="zh-CN" dirty="0" smtClean="0"/>
              <a:t>bully</a:t>
            </a:r>
            <a:r>
              <a:rPr lang="zh-CN" altLang="en-US" dirty="0" smtClean="0"/>
              <a:t>算法中，每个节点都有一个编号，只有编号最大的存活节点才能成为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编号比较的判断依据有两个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首先是</a:t>
            </a:r>
            <a:r>
              <a:rPr lang="en-US" altLang="zh-CN" dirty="0" err="1" smtClean="0"/>
              <a:t>ClusterState</a:t>
            </a:r>
            <a:r>
              <a:rPr lang="zh-CN" altLang="en-US" dirty="0" smtClean="0"/>
              <a:t>版本号的比较，版本号越大优先级越高，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然后是节点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的比较，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越小优先级越高。</a:t>
            </a:r>
            <a:endParaRPr lang="en-US" altLang="zh-CN" dirty="0" smtClean="0"/>
          </a:p>
          <a:p>
            <a:r>
              <a:rPr lang="en-US" altLang="zh-CN" dirty="0" err="1" smtClean="0"/>
              <a:t>ClusterState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向集群中各个节点发送的集群状态，这个状态有一个版本号码，如果集群状态发生了变化，比如集群新增了节点成员或者有节点成员退出了，那么这个版本号就会加一，比对这个版本号的目的是让拥有最新状态的节点成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的优先级最高。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4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假死：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是如何解决这个问题的呢？在</a:t>
            </a:r>
            <a:r>
              <a:rPr lang="en-US" altLang="zh-CN" dirty="0" smtClean="0"/>
              <a:t>Bully</a:t>
            </a:r>
            <a:r>
              <a:rPr lang="zh-CN" altLang="en-US" dirty="0" smtClean="0"/>
              <a:t>算法中，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P1</a:t>
            </a:r>
            <a:r>
              <a:rPr lang="zh-CN" altLang="en-US" dirty="0" smtClean="0"/>
              <a:t>因为负载重，来不及对</a:t>
            </a:r>
            <a:r>
              <a:rPr lang="en-US" altLang="zh-CN" dirty="0" smtClean="0"/>
              <a:t>P3</a:t>
            </a:r>
            <a:r>
              <a:rPr lang="zh-CN" altLang="en-US" dirty="0" smtClean="0"/>
              <a:t>节点作出响应，所以</a:t>
            </a:r>
            <a:r>
              <a:rPr lang="en-US" altLang="zh-CN" dirty="0" smtClean="0"/>
              <a:t>P3</a:t>
            </a:r>
            <a:r>
              <a:rPr lang="zh-CN" altLang="en-US" dirty="0" smtClean="0"/>
              <a:t>节点通知</a:t>
            </a:r>
            <a:r>
              <a:rPr lang="en-US" altLang="zh-CN" dirty="0" smtClean="0"/>
              <a:t>P4,P5</a:t>
            </a:r>
            <a:r>
              <a:rPr lang="zh-CN" altLang="en-US" dirty="0" smtClean="0"/>
              <a:t>节点进行选举。在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节点发现</a:t>
            </a:r>
            <a:r>
              <a:rPr lang="en-US" altLang="zh-CN" dirty="0" smtClean="0"/>
              <a:t>Master P1</a:t>
            </a:r>
            <a:r>
              <a:rPr lang="zh-CN" altLang="en-US" dirty="0" smtClean="0"/>
              <a:t>对自己长时间不作出响应，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节点会请求其它节点判断</a:t>
            </a:r>
            <a:r>
              <a:rPr lang="en-US" altLang="zh-CN" dirty="0" smtClean="0"/>
              <a:t>P1</a:t>
            </a:r>
            <a:r>
              <a:rPr lang="zh-CN" altLang="en-US" dirty="0" smtClean="0"/>
              <a:t>节点是否存活，如果有</a:t>
            </a:r>
            <a:r>
              <a:rPr lang="en-US" altLang="zh-CN" dirty="0" smtClean="0"/>
              <a:t>1/2</a:t>
            </a:r>
            <a:r>
              <a:rPr lang="zh-CN" altLang="en-US" dirty="0" smtClean="0"/>
              <a:t>以上节点都认定</a:t>
            </a:r>
            <a:r>
              <a:rPr lang="en-US" altLang="zh-CN" dirty="0" smtClean="0"/>
              <a:t>P1</a:t>
            </a:r>
            <a:r>
              <a:rPr lang="zh-CN" altLang="en-US" dirty="0" smtClean="0"/>
              <a:t>存活，那么</a:t>
            </a:r>
            <a:r>
              <a:rPr lang="en-US" altLang="zh-CN" dirty="0" smtClean="0"/>
              <a:t>P3</a:t>
            </a:r>
            <a:r>
              <a:rPr lang="zh-CN" altLang="en-US" dirty="0" smtClean="0"/>
              <a:t>就会放弃发起选举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学习一个东西</a:t>
            </a:r>
            <a:endParaRPr lang="en-US" altLang="zh-CN" dirty="0" smtClean="0"/>
          </a:p>
          <a:p>
            <a:r>
              <a:rPr lang="zh-CN" altLang="en-US" dirty="0" smtClean="0"/>
              <a:t>首先要给它一个明确的定义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相信大多接触过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的同学，都多多少少觉得</a:t>
            </a:r>
            <a:r>
              <a:rPr lang="en-US" altLang="zh-CN" dirty="0" smtClean="0"/>
              <a:t>ES</a:t>
            </a:r>
            <a:r>
              <a:rPr lang="zh-CN" altLang="en-US" dirty="0" smtClean="0"/>
              <a:t>就是一个分布式数据库，比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能储存的数据量大一些，查询快一点。</a:t>
            </a:r>
            <a:endParaRPr lang="en-US" altLang="zh-CN" dirty="0" smtClean="0"/>
          </a:p>
          <a:p>
            <a:r>
              <a:rPr lang="zh-CN" altLang="en-US" dirty="0" smtClean="0"/>
              <a:t>但实际上，我们跑到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的官网看一下。官方给了我们一个明确的定义。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严格意义来讲，它并不是一个数据库。它是一个搜索引擎。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自定义的</a:t>
            </a:r>
            <a:r>
              <a:rPr lang="en-US" altLang="zh-CN" dirty="0" smtClean="0"/>
              <a:t>DSL</a:t>
            </a:r>
            <a:r>
              <a:rPr lang="zh-CN" altLang="en-US" dirty="0" smtClean="0"/>
              <a:t>语言太复杂，根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比起来相对难理解，差不多知道数据怎么存进去，能查出来就得了。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8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5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需求是查询所有包含 ‘</a:t>
            </a:r>
            <a:r>
              <a:rPr lang="en-US" altLang="zh-CN" dirty="0" smtClean="0"/>
              <a:t>programing</a:t>
            </a:r>
            <a:r>
              <a:rPr lang="zh-CN" altLang="en-US" dirty="0" smtClean="0"/>
              <a:t>’</a:t>
            </a:r>
            <a:r>
              <a:rPr lang="zh-CN" altLang="en-US" baseline="0" dirty="0" smtClean="0"/>
              <a:t> 的文章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7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服务可用性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部分节点丢失，不会停止服务，不会丢失数据。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  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随着请求量的提升、数据的不断增长，可以将数据分布到所有节点上。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服务可用性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部分节点丢失，不会停止服务，不会丢失数据。</a:t>
            </a:r>
            <a:endParaRPr lang="en-US" altLang="zh-CN" sz="12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  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随着请求量的提升、数据的不断增长，可以将数据分布到所有节点上。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5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服务可用性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部分节点丢失，不会停止服务，不会丢失数据。</a:t>
            </a:r>
            <a:endParaRPr lang="en-US" altLang="zh-CN" sz="12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  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随着请求量的提升、数据的不断增长，可以将数据分布到所有节点上。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1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7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5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6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05429" y="155564"/>
            <a:ext cx="5201012" cy="477054"/>
            <a:chOff x="-26547" y="193272"/>
            <a:chExt cx="5201012" cy="477054"/>
          </a:xfrm>
        </p:grpSpPr>
        <p:sp>
          <p:nvSpPr>
            <p:cNvPr id="11" name="文本框 10"/>
            <p:cNvSpPr txBox="1"/>
            <p:nvPr/>
          </p:nvSpPr>
          <p:spPr>
            <a:xfrm>
              <a:off x="926740" y="217171"/>
              <a:ext cx="4247725" cy="338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[</a:t>
              </a:r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 </a:t>
              </a:r>
              <a:r>
                <a:rPr lang="zh-CN" altLang="en-US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互联网空间数据治理专家 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]</a:t>
              </a:r>
              <a:endParaRPr lang="zh-CN" altLang="en-US" sz="16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1325" y="193272"/>
              <a:ext cx="76458" cy="4145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-26547" y="193272"/>
              <a:ext cx="9344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b="1" cap="none" spc="0" dirty="0" smtClean="0">
                  <a:ln w="10160">
                    <a:noFill/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ACT</a:t>
              </a:r>
            </a:p>
            <a:p>
              <a:pPr algn="ctr">
                <a:lnSpc>
                  <a:spcPts val="1500"/>
                </a:lnSpc>
              </a:pPr>
              <a:r>
                <a:rPr lang="zh-CN" altLang="en-US" sz="1400" b="1" cap="none" spc="0" dirty="0" smtClean="0">
                  <a:ln w="10160">
                    <a:noFill/>
                    <a:prstDash val="solid"/>
                  </a:ln>
                  <a:solidFill>
                    <a:srgbClr val="00B0F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亚鸿世纪</a:t>
              </a:r>
              <a:endParaRPr lang="zh-CN" altLang="en-US" sz="1400" b="1" cap="none" spc="0" dirty="0">
                <a:ln w="1016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pitchFamily="34" charset="0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6840" y="1668544"/>
            <a:ext cx="9418320" cy="1397524"/>
          </a:xfrm>
        </p:spPr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Elasticsearch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基本原理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7252" y="3801731"/>
            <a:ext cx="2355827" cy="1034964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刘明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大数据平台部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49" y="1398909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使用mysql进行存储之后的表结构如下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974"/>
              </p:ext>
            </p:extLst>
          </p:nvPr>
        </p:nvGraphicFramePr>
        <p:xfrm>
          <a:off x="744552" y="2275594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title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page_num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content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and</a:t>
                      </a:r>
                      <a:r>
                        <a:rPr lang="en-US" altLang="zh-CN" baseline="0" dirty="0" smtClean="0"/>
                        <a:t> the 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is a good programing language….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Structure of the book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552" y="4341615"/>
            <a:ext cx="797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 like '*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programing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*'；</a:t>
            </a:r>
            <a:endParaRPr lang="zh-CN" altLang="en-US" sz="24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6" y="1628082"/>
            <a:ext cx="7000875" cy="4133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词目索引页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6" y="1109662"/>
            <a:ext cx="10477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646" y="1529541"/>
            <a:ext cx="102246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中的倒排索引包含两个部分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Term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Dictionady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），记录所有文档的单词，记录单词到倒排列表的关联关系。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单词词典一般比较大，通过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B+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树或者哈希拉链法实现。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倒排列表（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Posting List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），记录单词对应的文档结合，由倒排索引项组成。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倒排索引项包含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    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词频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 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该单词在文档中出现的次数，用于相关性评分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单词在文档中分词的位置。用于语句搜索（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phrase query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偏移（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Offset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记录单词的开始结束位置，实现高亮显示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" y="1681942"/>
            <a:ext cx="8096250" cy="289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509929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https://medium.com/swlh/bkd-trees-used-in-elasticsearch-40e8afd2a1a4#:~:text=BST%20or%20other%20similar%20implementations,the%20tree%20with%20the%20pivot.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68" y="2876650"/>
            <a:ext cx="4923039" cy="3238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185" y="3025832"/>
            <a:ext cx="458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相较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平衡二叉树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树是用来查找多维数组结构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如果维度为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便会退化为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6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中数据模型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1343537"/>
            <a:ext cx="64118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类型（废弃，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之后统一为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_doc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185" y="4504729"/>
            <a:ext cx="98201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是所有可搜索数据的最小单位，相当于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的保存格式是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，每个字段都有对应的字段类型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中，每个文档都有一个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 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，可以指定，也可以自动生成。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8398"/>
            <a:ext cx="30480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中数据模型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1578649"/>
            <a:ext cx="9820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，用于标注文档的相关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文档所属的索引名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类型名，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被统一为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_doc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文档唯一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文档的原始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all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整合所有的字段到该字段，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被废除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version: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文档的版本信息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score: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相关性打分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1881631"/>
            <a:ext cx="982010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 </a:t>
            </a:r>
            <a:endParaRPr lang="en-US" altLang="zh-CN" sz="2400" b="1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扩展性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的集群通过不同的集群名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clusterName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的健康状态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Green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主分片与副本分片都正常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Yellow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主分片全部正常分配，有副本分片未能正常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有主分片未能分配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1515876"/>
            <a:ext cx="9820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 </a:t>
            </a:r>
            <a:endParaRPr lang="en-US" altLang="zh-CN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一个节点本质是一个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每个节点都有一个名字，通过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文件配置，或者启动时指定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每个节点启动后，都会分配一个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，保存在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8746"/>
              </p:ext>
            </p:extLst>
          </p:nvPr>
        </p:nvGraphicFramePr>
        <p:xfrm>
          <a:off x="687185" y="3658526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3753"/>
                <a:gridCol w="65042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节点角色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作用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Master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参加选主流程，修改集群状态信息，保存索引信息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Data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保存数据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Coordinating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接收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Client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请求，汇聚搜索结构、计算并返回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Hot &amp; Warm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通过配置不同硬件的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Data Node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来实现 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Hot &amp; Warm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架构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ML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负责跑机器学习的节点，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X-PACK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中的收费项目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Tribe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负责连接不同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集群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Ingest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前置处理转换节点，类似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pipeline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64" y="120316"/>
            <a:ext cx="915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184" y="1558981"/>
            <a:ext cx="711015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endParaRPr lang="en-US" altLang="zh-CN" sz="24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一个分片是一个运行的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的实例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用于解决数据水平扩展的问题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索引创建时指定，后续不可以修改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副本分片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副本分片数可以动态调整，为主分片的整数倍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增加副本数，可以在一定程度上提高服务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的可用性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2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集群选主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5" y="2007003"/>
            <a:ext cx="7492539" cy="41765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34835" y="14906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集群启动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假死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9121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节点承担的职责负载过重的情况下，可能无法即时对组内成员作出响应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如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假死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，于是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成为了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节点，但是在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负载减轻之后，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又对组内成员作出了响应，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又会成为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3544139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中的解决方案</a:t>
            </a:r>
            <a:endParaRPr lang="zh-CN" altLang="en-US" sz="28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85" y="4159590"/>
            <a:ext cx="9121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通过请求其他节点来判断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节点是否存活，如果有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1/2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以上节点都认定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存活，那么就会放弃发起选举。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脑裂问题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5" y="1343537"/>
            <a:ext cx="9121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当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一个集群因为网络问题，分裂成了两个集群，选出了两个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网络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恢复时，无法正确恢复集群。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04" y="2811780"/>
            <a:ext cx="5982393" cy="3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脑裂问题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134353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中的解决方案</a:t>
            </a:r>
            <a:endParaRPr lang="zh-CN" altLang="en-US" sz="28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4" y="2036034"/>
            <a:ext cx="9919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多数仲裁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，只有在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节点数大于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时，才能进行选举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 nodes / 2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0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 nodes = 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设置</a:t>
            </a:r>
            <a:r>
              <a:rPr lang="en-US" altLang="zh-CN" sz="2000" dirty="0" err="1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discovery.</a:t>
            </a:r>
            <a:r>
              <a:rPr lang="en-US" altLang="zh-CN" sz="2000" dirty="0" err="1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zen.minimum_master_nodes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，即可避免脑裂</a:t>
            </a:r>
          </a:p>
        </p:txBody>
      </p:sp>
    </p:spTree>
    <p:extLst>
      <p:ext uri="{BB962C8B-B14F-4D97-AF65-F5344CB8AC3E}">
        <p14:creationId xmlns:p14="http://schemas.microsoft.com/office/powerpoint/2010/main" val="365068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6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3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6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3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6291" y="1263531"/>
            <a:ext cx="766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6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zh-CN" altLang="en-US" sz="6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166" y="2975957"/>
            <a:ext cx="8379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3200" b="0" u="sng" dirty="0">
                <a:solidFill>
                  <a:srgbClr val="FFC000"/>
                </a:solidFill>
              </a:rPr>
              <a:t>​</a:t>
            </a:r>
            <a:r>
              <a:rPr lang="en-US" altLang="zh-CN" sz="3200" b="0" u="sng" dirty="0" err="1">
                <a:solidFill>
                  <a:srgbClr val="FFC000"/>
                </a:solidFill>
              </a:rPr>
              <a:t>Elasticsearch</a:t>
            </a:r>
            <a:r>
              <a:rPr lang="en-US" altLang="zh-CN" sz="3200" b="0" u="sng" dirty="0">
                <a:solidFill>
                  <a:srgbClr val="FFC000"/>
                </a:solidFill>
              </a:rPr>
              <a:t> </a:t>
            </a:r>
            <a:r>
              <a:rPr lang="zh-CN" altLang="en-US" sz="3200" b="0" u="sng" dirty="0">
                <a:solidFill>
                  <a:srgbClr val="FFC000"/>
                </a:solidFill>
              </a:rPr>
              <a:t>是一个分布式、</a:t>
            </a:r>
            <a:r>
              <a:rPr lang="en-US" altLang="zh-CN" sz="3200" b="0" u="sng" dirty="0">
                <a:solidFill>
                  <a:srgbClr val="FFC000"/>
                </a:solidFill>
              </a:rPr>
              <a:t>RESTful </a:t>
            </a:r>
            <a:r>
              <a:rPr lang="zh-CN" altLang="en-US" sz="3200" b="0" u="sng" dirty="0">
                <a:solidFill>
                  <a:srgbClr val="FFC000"/>
                </a:solidFill>
              </a:rPr>
              <a:t>风格</a:t>
            </a:r>
            <a:r>
              <a:rPr lang="zh-CN" altLang="en-US" sz="3200" b="0" u="sng" dirty="0" smtClean="0">
                <a:solidFill>
                  <a:srgbClr val="FFC000"/>
                </a:solidFill>
              </a:rPr>
              <a:t>的</a:t>
            </a:r>
            <a:endParaRPr lang="en-US" altLang="zh-CN" sz="3200" b="0" u="sng" dirty="0" smtClean="0">
              <a:solidFill>
                <a:srgbClr val="FFC000"/>
              </a:solidFill>
            </a:endParaRPr>
          </a:p>
          <a:p>
            <a:r>
              <a:rPr lang="zh-CN" altLang="en-US" sz="32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和数据分析引擎</a:t>
            </a:r>
          </a:p>
        </p:txBody>
      </p:sp>
      <p:sp>
        <p:nvSpPr>
          <p:cNvPr id="7" name="矩形 6"/>
          <p:cNvSpPr/>
          <p:nvPr/>
        </p:nvSpPr>
        <p:spPr>
          <a:xfrm>
            <a:off x="1546165" y="4053175"/>
            <a:ext cx="9476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https://www.elastic.co/guide/en/elasticsearch/reference/7.17/elasticsearch-intro.html</a:t>
            </a:r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6166" y="25733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官网解释：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3" y="1609606"/>
            <a:ext cx="10389476" cy="4556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421" y="842211"/>
            <a:ext cx="243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搜索引擎示例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40" y="1693172"/>
            <a:ext cx="51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首要目的是搜索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无需精确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，可以跨域（字段、索引）检索，不一定要知道明确数据结构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延伸解释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693172"/>
            <a:ext cx="4951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首要目的是查询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编写查询条件时，需要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精确简要无歧义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，必须提前知道数据结构。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对查询条件进行延伸解释（分词、近义词、联想等等）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858528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 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3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4" y="1544460"/>
            <a:ext cx="8221547" cy="39555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7364" y="5500015"/>
            <a:ext cx="7930384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Logstash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数据采集，类似与flume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Beats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：轻量化数据采集器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Kibana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：可视化分析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X-Pack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：商业化套件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1228" y="77430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ELK Stack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185" y="1343537"/>
            <a:ext cx="795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下载地址：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https://www.elastic.co/cn/downloads/past-releases#elasticsearch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部署安装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04661"/>
              </p:ext>
            </p:extLst>
          </p:nvPr>
        </p:nvGraphicFramePr>
        <p:xfrm>
          <a:off x="687185" y="2215957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含义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bin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可执行脚本目录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config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配置目录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内置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lib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类库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logs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modules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plugins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插件目录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7185" y="5408766"/>
            <a:ext cx="9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5版本的 ES 需要 JDK 版本 8 以上，6.5开始支持Java 11 默认安装包带有 jdk 环境，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如果系统配置了</a:t>
            </a:r>
            <a:r>
              <a:rPr lang="zh-CN" altLang="en-US" b="1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JAVA_HOME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，那么使用系统默认的 JDK，如果没有配置使用自带的 JDK。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2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正排索引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462087"/>
            <a:ext cx="64960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3678</TotalTime>
  <Words>1719</Words>
  <Application>Microsoft Office PowerPoint</Application>
  <PresentationFormat>宽屏</PresentationFormat>
  <Paragraphs>221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Century Schoolbook</vt:lpstr>
      <vt:lpstr>华文琥珀</vt:lpstr>
      <vt:lpstr>宋体</vt:lpstr>
      <vt:lpstr>微软雅黑</vt:lpstr>
      <vt:lpstr>微软雅黑 Light</vt:lpstr>
      <vt:lpstr>Arial</vt:lpstr>
      <vt:lpstr>Calibri</vt:lpstr>
      <vt:lpstr>Segoe UI Black</vt:lpstr>
      <vt:lpstr>Wingdings 2</vt:lpstr>
      <vt:lpstr>View</vt:lpstr>
      <vt:lpstr>Elasticsearch基本原理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刘明</dc:creator>
  <cp:lastModifiedBy>刘明</cp:lastModifiedBy>
  <cp:revision>48</cp:revision>
  <dcterms:created xsi:type="dcterms:W3CDTF">2022-08-03T02:44:03Z</dcterms:created>
  <dcterms:modified xsi:type="dcterms:W3CDTF">2022-08-08T09:11:26Z</dcterms:modified>
</cp:coreProperties>
</file>