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22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4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07806466-4D8A-4D0A-BA86-B0DFD4B27E68}">
          <p14:sldIdLst>
            <p14:sldId id="256"/>
          </p14:sldIdLst>
        </p14:section>
        <p14:section name="目录简介" id="{0832F8EB-BCB0-43CA-A0A3-578366F2B89B}">
          <p14:sldIdLst>
            <p14:sldId id="267"/>
          </p14:sldIdLst>
        </p14:section>
        <p14:section name="一、定义" id="{ED66ECC7-5735-4A79-8C4C-AA889DC6C27D}">
          <p14:sldIdLst>
            <p14:sldId id="257"/>
            <p14:sldId id="258"/>
            <p14:sldId id="259"/>
            <p14:sldId id="260"/>
            <p14:sldId id="261"/>
          </p14:sldIdLst>
        </p14:section>
        <p14:section name="二、部署安装" id="{5AC00CCD-FE31-40E2-8DEC-21B8C5F73624}">
          <p14:sldIdLst>
            <p14:sldId id="262"/>
          </p14:sldIdLst>
        </p14:section>
        <p14:section name="三、基本概念" id="{132DEEA9-B2F0-4E4C-BFF5-AB9DD61C4F0C}">
          <p14:sldIdLst>
            <p14:sldId id="263"/>
            <p14:sldId id="268"/>
            <p14:sldId id="264"/>
            <p14:sldId id="265"/>
            <p14:sldId id="266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58" autoAdjust="0"/>
  </p:normalViewPr>
  <p:slideViewPr>
    <p:cSldViewPr snapToGrid="0">
      <p:cViewPr varScale="1">
        <p:scale>
          <a:sx n="58" d="100"/>
          <a:sy n="58" d="100"/>
        </p:scale>
        <p:origin x="78" y="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C8534-AA56-4EAA-AA4C-E58991B7D7D7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39322-02F4-440B-9B8B-1CB9547C7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49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各位同事好</a:t>
            </a:r>
            <a:endParaRPr lang="en-US" altLang="zh-CN" dirty="0" smtClean="0"/>
          </a:p>
          <a:p>
            <a:r>
              <a:rPr lang="zh-CN" altLang="en-US" dirty="0" smtClean="0"/>
              <a:t>我是大数据平台部的刘明</a:t>
            </a:r>
            <a:endParaRPr lang="en-US" altLang="zh-CN" dirty="0" smtClean="0"/>
          </a:p>
          <a:p>
            <a:r>
              <a:rPr lang="zh-CN" altLang="en-US" dirty="0" smtClean="0"/>
              <a:t>今天，我给大家做一个关于</a:t>
            </a:r>
            <a:r>
              <a:rPr lang="en-US" altLang="zh-CN" dirty="0" err="1" smtClean="0"/>
              <a:t>Elasticsearch</a:t>
            </a:r>
            <a:r>
              <a:rPr lang="zh-CN" altLang="en-US" dirty="0" smtClean="0"/>
              <a:t>基本原理的介绍。</a:t>
            </a:r>
            <a:endParaRPr lang="en-US" altLang="zh-CN" dirty="0" smtClean="0"/>
          </a:p>
          <a:p>
            <a:r>
              <a:rPr lang="zh-CN" altLang="en-US" dirty="0" smtClean="0"/>
              <a:t>和大家一起讨论一下</a:t>
            </a:r>
            <a:r>
              <a:rPr lang="en-US" altLang="zh-CN" dirty="0" smtClean="0"/>
              <a:t>ES</a:t>
            </a:r>
            <a:r>
              <a:rPr lang="zh-CN" altLang="en-US" dirty="0" smtClean="0"/>
              <a:t>的基本原理。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39322-02F4-440B-9B8B-1CB9547C75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044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39322-02F4-440B-9B8B-1CB9547C75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972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学习一个东西</a:t>
            </a:r>
            <a:endParaRPr lang="en-US" altLang="zh-CN" dirty="0" smtClean="0"/>
          </a:p>
          <a:p>
            <a:r>
              <a:rPr lang="zh-CN" altLang="en-US" dirty="0" smtClean="0"/>
              <a:t>首先要给它一个明确的定义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Elasticsearch</a:t>
            </a:r>
            <a:r>
              <a:rPr lang="zh-CN" altLang="en-US" dirty="0" smtClean="0"/>
              <a:t>是什么？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相信大多接触过</a:t>
            </a:r>
            <a:r>
              <a:rPr lang="en-US" altLang="zh-CN" dirty="0" smtClean="0"/>
              <a:t>ES</a:t>
            </a:r>
            <a:r>
              <a:rPr lang="zh-CN" altLang="en-US" dirty="0" smtClean="0"/>
              <a:t>的同学，都多多少少觉得</a:t>
            </a:r>
            <a:r>
              <a:rPr lang="en-US" altLang="zh-CN" dirty="0" smtClean="0"/>
              <a:t>ES</a:t>
            </a:r>
            <a:r>
              <a:rPr lang="zh-CN" altLang="en-US" dirty="0" smtClean="0"/>
              <a:t>就是一个分布式数据库，比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能储存的数据量大一些，查询快一点。</a:t>
            </a:r>
            <a:endParaRPr lang="en-US" altLang="zh-CN" dirty="0" smtClean="0"/>
          </a:p>
          <a:p>
            <a:r>
              <a:rPr lang="zh-CN" altLang="en-US" dirty="0" smtClean="0"/>
              <a:t>但实际上，我们跑到</a:t>
            </a:r>
            <a:r>
              <a:rPr lang="en-US" altLang="zh-CN" dirty="0" smtClean="0"/>
              <a:t>ES</a:t>
            </a:r>
            <a:r>
              <a:rPr lang="zh-CN" altLang="en-US" dirty="0" smtClean="0"/>
              <a:t>的官网看一下。官方给了我们一个明确的定义。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严格意义来讲，它并不是一个数据库。它是一个搜索引擎。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ES</a:t>
            </a:r>
            <a:r>
              <a:rPr lang="zh-CN" altLang="en-US" dirty="0" smtClean="0"/>
              <a:t>自定义的</a:t>
            </a:r>
            <a:r>
              <a:rPr lang="en-US" altLang="zh-CN" dirty="0" smtClean="0"/>
              <a:t>DSL</a:t>
            </a:r>
            <a:r>
              <a:rPr lang="zh-CN" altLang="en-US" dirty="0" smtClean="0"/>
              <a:t>语言太复杂，根</a:t>
            </a:r>
            <a:r>
              <a:rPr lang="en-US" altLang="zh-CN" dirty="0" smtClean="0"/>
              <a:t>SQL</a:t>
            </a:r>
            <a:r>
              <a:rPr lang="zh-CN" altLang="en-US" dirty="0" smtClean="0"/>
              <a:t>比起来相对难理解，差不多知道数据怎么存进去，能查出来就得了。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39322-02F4-440B-9B8B-1CB9547C75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184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39322-02F4-440B-9B8B-1CB9547C75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056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需求是查询所有包含 ‘</a:t>
            </a:r>
            <a:r>
              <a:rPr lang="en-US" altLang="zh-CN" dirty="0" smtClean="0"/>
              <a:t>programing</a:t>
            </a:r>
            <a:r>
              <a:rPr lang="zh-CN" altLang="en-US" dirty="0" smtClean="0"/>
              <a:t>’</a:t>
            </a:r>
            <a:r>
              <a:rPr lang="zh-CN" altLang="en-US" baseline="0" dirty="0" smtClean="0"/>
              <a:t> 的文章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39322-02F4-440B-9B8B-1CB9547C75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84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39322-02F4-440B-9B8B-1CB9547C75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27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5A1DC24-85F3-4037-842B-52F080AD767D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48E9B8C-B5B1-4449-8EBD-8A07FDD7BD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975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C24-85F3-4037-842B-52F080AD767D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B8C-B5B1-4449-8EBD-8A07FDD7B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62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C24-85F3-4037-842B-52F080AD767D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B8C-B5B1-4449-8EBD-8A07FDD7B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67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C24-85F3-4037-842B-52F080AD767D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B8C-B5B1-4449-8EBD-8A07FDD7B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16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C24-85F3-4037-842B-52F080AD767D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B8C-B5B1-4449-8EBD-8A07FDD7BD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958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C24-85F3-4037-842B-52F080AD767D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B8C-B5B1-4449-8EBD-8A07FDD7B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53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C24-85F3-4037-842B-52F080AD767D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B8C-B5B1-4449-8EBD-8A07FDD7B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40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C24-85F3-4037-842B-52F080AD767D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B8C-B5B1-4449-8EBD-8A07FDD7B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47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C24-85F3-4037-842B-52F080AD767D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B8C-B5B1-4449-8EBD-8A07FDD7B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76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C24-85F3-4037-842B-52F080AD767D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B8C-B5B1-4449-8EBD-8A07FDD7B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7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C24-85F3-4037-842B-52F080AD767D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9B8C-B5B1-4449-8EBD-8A07FDD7B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23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5A1DC24-85F3-4037-842B-52F080AD767D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48E9B8C-B5B1-4449-8EBD-8A07FDD7BD4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105429" y="155564"/>
            <a:ext cx="5201012" cy="477054"/>
            <a:chOff x="-26547" y="193272"/>
            <a:chExt cx="5201012" cy="477054"/>
          </a:xfrm>
        </p:grpSpPr>
        <p:sp>
          <p:nvSpPr>
            <p:cNvPr id="11" name="文本框 10"/>
            <p:cNvSpPr txBox="1"/>
            <p:nvPr/>
          </p:nvSpPr>
          <p:spPr>
            <a:xfrm>
              <a:off x="926740" y="217171"/>
              <a:ext cx="4247725" cy="338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baseline="0" dirty="0" smtClean="0">
                  <a:solidFill>
                    <a:schemeClr val="tx1"/>
                  </a:solidFill>
                  <a:latin typeface="华文琥珀" panose="02010800040101010101" pitchFamily="2" charset="-122"/>
                  <a:ea typeface="华文琥珀" panose="02010800040101010101" pitchFamily="2" charset="-122"/>
                  <a:cs typeface="Arial Unicode MS" panose="020B0604020202020204" pitchFamily="34" charset="-122"/>
                </a:rPr>
                <a:t> </a:t>
              </a:r>
              <a:r>
                <a:rPr lang="en-US" altLang="zh-CN" sz="1600" baseline="0" dirty="0" smtClean="0">
                  <a:solidFill>
                    <a:srgbClr val="FFC000"/>
                  </a:solidFill>
                  <a:latin typeface="华文琥珀" panose="02010800040101010101" pitchFamily="2" charset="-122"/>
                  <a:ea typeface="华文琥珀" panose="02010800040101010101" pitchFamily="2" charset="-122"/>
                  <a:cs typeface="Arial Unicode MS" panose="020B0604020202020204" pitchFamily="34" charset="-122"/>
                </a:rPr>
                <a:t>[</a:t>
              </a:r>
              <a:r>
                <a:rPr lang="en-US" altLang="zh-CN" sz="1600" baseline="0" dirty="0" smtClean="0">
                  <a:solidFill>
                    <a:schemeClr val="tx1"/>
                  </a:solidFill>
                  <a:latin typeface="华文琥珀" panose="02010800040101010101" pitchFamily="2" charset="-122"/>
                  <a:ea typeface="华文琥珀" panose="02010800040101010101" pitchFamily="2" charset="-122"/>
                  <a:cs typeface="Arial Unicode MS" panose="020B0604020202020204" pitchFamily="34" charset="-122"/>
                </a:rPr>
                <a:t>  </a:t>
              </a:r>
              <a:r>
                <a:rPr lang="zh-CN" altLang="en-US" sz="1600" baseline="0" dirty="0" smtClean="0">
                  <a:solidFill>
                    <a:schemeClr val="tx1"/>
                  </a:solidFill>
                  <a:latin typeface="华文琥珀" panose="02010800040101010101" pitchFamily="2" charset="-122"/>
                  <a:ea typeface="华文琥珀" panose="02010800040101010101" pitchFamily="2" charset="-122"/>
                  <a:cs typeface="Arial Unicode MS" panose="020B0604020202020204" pitchFamily="34" charset="-122"/>
                </a:rPr>
                <a:t>互联网空间数据治理专家  </a:t>
              </a:r>
              <a:r>
                <a:rPr lang="en-US" altLang="zh-CN" sz="1600" baseline="0" dirty="0" smtClean="0">
                  <a:solidFill>
                    <a:srgbClr val="FFC000"/>
                  </a:solidFill>
                  <a:latin typeface="华文琥珀" panose="02010800040101010101" pitchFamily="2" charset="-122"/>
                  <a:ea typeface="华文琥珀" panose="02010800040101010101" pitchFamily="2" charset="-122"/>
                  <a:cs typeface="Arial Unicode MS" panose="020B0604020202020204" pitchFamily="34" charset="-122"/>
                </a:rPr>
                <a:t>]</a:t>
              </a:r>
              <a:endParaRPr lang="zh-CN" altLang="en-US" sz="1600" dirty="0">
                <a:solidFill>
                  <a:srgbClr val="FFC000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81325" y="193272"/>
              <a:ext cx="76458" cy="41459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-26547" y="193272"/>
              <a:ext cx="93443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2400" b="1" cap="none" spc="0" dirty="0" smtClean="0">
                  <a:ln w="10160">
                    <a:noFill/>
                    <a:prstDash val="solid"/>
                  </a:ln>
                  <a:solidFill>
                    <a:srgbClr val="0070C0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ACT</a:t>
              </a:r>
            </a:p>
            <a:p>
              <a:pPr algn="ctr">
                <a:lnSpc>
                  <a:spcPts val="1500"/>
                </a:lnSpc>
              </a:pPr>
              <a:r>
                <a:rPr lang="zh-CN" altLang="en-US" sz="1400" b="1" cap="none" spc="0" dirty="0" smtClean="0">
                  <a:ln w="10160">
                    <a:noFill/>
                    <a:prstDash val="solid"/>
                  </a:ln>
                  <a:solidFill>
                    <a:srgbClr val="00B0F0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</a:rPr>
                <a:t>亚鸿世纪</a:t>
              </a:r>
              <a:endParaRPr lang="zh-CN" altLang="en-US" sz="1400" b="1" cap="none" spc="0" dirty="0">
                <a:ln w="10160">
                  <a:noFill/>
                  <a:prstDash val="solid"/>
                </a:ln>
                <a:solidFill>
                  <a:srgbClr val="00B0F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 Black" panose="020B0A02040204020203" pitchFamily="34" charset="0"/>
                <a:ea typeface="华文琥珀" panose="020108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892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86840" y="1668544"/>
            <a:ext cx="9418320" cy="1397524"/>
          </a:xfrm>
        </p:spPr>
        <p:txBody>
          <a:bodyPr/>
          <a:lstStyle/>
          <a:p>
            <a:r>
              <a:rPr lang="en-US" altLang="zh-CN" dirty="0" err="1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Elasticsearch</a:t>
            </a:r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基本原理</a:t>
            </a:r>
            <a:endParaRPr lang="zh-CN" altLang="en-US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097252" y="3801731"/>
            <a:ext cx="2355827" cy="1034964"/>
          </a:xfrm>
        </p:spPr>
        <p:txBody>
          <a:bodyPr/>
          <a:lstStyle/>
          <a:p>
            <a:pPr algn="r"/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刘明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r"/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大数据平台部</a:t>
            </a:r>
            <a:endParaRPr lang="zh-CN" altLang="en-US" dirty="0">
              <a:solidFill>
                <a:schemeClr val="tx1">
                  <a:lumMod val="9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673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49" y="1398909"/>
            <a:ext cx="53014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使用mysql进行存储之后的表结构如下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416974"/>
              </p:ext>
            </p:extLst>
          </p:nvPr>
        </p:nvGraphicFramePr>
        <p:xfrm>
          <a:off x="744552" y="2275594"/>
          <a:ext cx="8127999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title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page_num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content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Go and</a:t>
                      </a:r>
                      <a:r>
                        <a:rPr lang="en-US" altLang="zh-CN" baseline="0" dirty="0" smtClean="0"/>
                        <a:t> the Operating System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Go is a good programing language….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The Structure of the book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…..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44552" y="4341615"/>
            <a:ext cx="797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select * from table where content like '*programing*'；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468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96" y="1628082"/>
            <a:ext cx="7000875" cy="41338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7185" y="820317"/>
            <a:ext cx="401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倒排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索引</a:t>
            </a:r>
            <a:r>
              <a:rPr lang="en-US" altLang="zh-CN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----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词目索引页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590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66" y="1109662"/>
            <a:ext cx="104775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0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185" y="820317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Elasticsearch</a:t>
            </a:r>
            <a:r>
              <a:rPr lang="en-US" altLang="zh-CN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中的倒排索引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4646" y="1529541"/>
            <a:ext cx="10224655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中的倒排索引包含两个部分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单词词典（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Term </a:t>
            </a:r>
            <a:r>
              <a:rPr lang="en-US" altLang="zh-CN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Dictionady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），记录所有文档的单词，记录单词到倒排列表的关联关系。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单词词典一般比较大，通过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B+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树或者哈希拉链法实现。  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倒排列表（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Posting List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），记录单词对应的文档结合，由倒排索引项组成。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倒排索引项包含      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      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词频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TF -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该单词在文档中出现的次数，用于相关性评分      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位置（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Position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单词在文档中分词的位置。用于语句搜索（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phrase query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      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偏移（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Offset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记录单词的开始结束位置，实现高亮显示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21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85" y="1681942"/>
            <a:ext cx="8096250" cy="2895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7185" y="820317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Elasticsearch</a:t>
            </a:r>
            <a:r>
              <a:rPr lang="en-US" altLang="zh-CN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中的倒排索引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202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185" y="820317"/>
            <a:ext cx="5979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BKD Tree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7185" y="1509929"/>
            <a:ext cx="9936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BKD Tree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简介：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https://medium.com/swlh/bkd-trees-used-in-elasticsearch-40e8afd2a1a4#:~:text=BST%20or%20other%20similar%20implementations,the%20tree%20with%20the%20pivot.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268" y="2876650"/>
            <a:ext cx="4923039" cy="323841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7185" y="3025832"/>
            <a:ext cx="45830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相较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BST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平衡二叉树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BKD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树是用来查找多维数组结构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如果维度为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BKD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便会退化为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BST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060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258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527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30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417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64" y="120316"/>
            <a:ext cx="9154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61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96291" y="1263531"/>
            <a:ext cx="7664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Elasticsearch</a:t>
            </a:r>
            <a:r>
              <a:rPr lang="zh-CN" altLang="en-US" sz="6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是什么？</a:t>
            </a:r>
            <a:endParaRPr lang="zh-CN" altLang="en-US" sz="6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46166" y="2975957"/>
            <a:ext cx="83792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sz="3200" b="0" u="sng" dirty="0">
                <a:solidFill>
                  <a:srgbClr val="FFC000"/>
                </a:solidFill>
              </a:rPr>
              <a:t>​</a:t>
            </a:r>
            <a:r>
              <a:rPr lang="en-US" altLang="zh-CN" sz="3200" b="0" u="sng" dirty="0" err="1">
                <a:solidFill>
                  <a:srgbClr val="FFC000"/>
                </a:solidFill>
              </a:rPr>
              <a:t>Elasticsearch</a:t>
            </a:r>
            <a:r>
              <a:rPr lang="en-US" altLang="zh-CN" sz="3200" b="0" u="sng" dirty="0">
                <a:solidFill>
                  <a:srgbClr val="FFC000"/>
                </a:solidFill>
              </a:rPr>
              <a:t> </a:t>
            </a:r>
            <a:r>
              <a:rPr lang="zh-CN" altLang="en-US" sz="3200" b="0" u="sng" dirty="0">
                <a:solidFill>
                  <a:srgbClr val="FFC000"/>
                </a:solidFill>
              </a:rPr>
              <a:t>是一个分布式、</a:t>
            </a:r>
            <a:r>
              <a:rPr lang="en-US" altLang="zh-CN" sz="3200" b="0" u="sng" dirty="0">
                <a:solidFill>
                  <a:srgbClr val="FFC000"/>
                </a:solidFill>
              </a:rPr>
              <a:t>RESTful </a:t>
            </a:r>
            <a:r>
              <a:rPr lang="zh-CN" altLang="en-US" sz="3200" b="0" u="sng" dirty="0">
                <a:solidFill>
                  <a:srgbClr val="FFC000"/>
                </a:solidFill>
              </a:rPr>
              <a:t>风格</a:t>
            </a:r>
            <a:r>
              <a:rPr lang="zh-CN" altLang="en-US" sz="3200" b="0" u="sng" dirty="0" smtClean="0">
                <a:solidFill>
                  <a:srgbClr val="FFC000"/>
                </a:solidFill>
              </a:rPr>
              <a:t>的</a:t>
            </a:r>
            <a:endParaRPr lang="en-US" altLang="zh-CN" sz="3200" b="0" u="sng" dirty="0" smtClean="0">
              <a:solidFill>
                <a:srgbClr val="FFC000"/>
              </a:solidFill>
            </a:endParaRPr>
          </a:p>
          <a:p>
            <a:r>
              <a:rPr lang="zh-CN" altLang="en-US" sz="3200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r>
              <a:rPr lang="zh-CN" altLang="en-US" sz="3200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和数据分析引擎</a:t>
            </a:r>
          </a:p>
        </p:txBody>
      </p:sp>
      <p:sp>
        <p:nvSpPr>
          <p:cNvPr id="7" name="矩形 6"/>
          <p:cNvSpPr/>
          <p:nvPr/>
        </p:nvSpPr>
        <p:spPr>
          <a:xfrm>
            <a:off x="1546165" y="4053175"/>
            <a:ext cx="9476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</a:schemeClr>
                </a:solidFill>
              </a:rPr>
              <a:t>https://www.elastic.co/guide/en/elasticsearch/reference/7.17/elasticsearch-intro.html</a:t>
            </a:r>
            <a:endParaRPr lang="zh-CN" altLang="en-US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6166" y="2573375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官网解释：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843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83" y="1609606"/>
            <a:ext cx="10389476" cy="455613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1421" y="842211"/>
            <a:ext cx="2430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搜索引擎示例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437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8640" y="1693172"/>
            <a:ext cx="51871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搜索引擎</a:t>
            </a:r>
            <a:endParaRPr lang="en-US" altLang="zh-CN" sz="24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首要目的是搜索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非结构化数据</a:t>
            </a:r>
            <a:endParaRPr lang="en-US" altLang="zh-CN" sz="2400" b="1" dirty="0" smtClean="0">
              <a:solidFill>
                <a:srgbClr val="FFC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编写查询条件时，</a:t>
            </a:r>
            <a:r>
              <a:rPr lang="zh-CN" altLang="en-US" sz="2400" b="1" dirty="0" smtClean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无需精确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，可以跨域（字段、索引）检索，不一定要知道明确数据结构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本身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对查询条件进行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延伸解释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（分词、近义词、联想等等）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0" y="1693172"/>
            <a:ext cx="49516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</a:t>
            </a:r>
            <a:endParaRPr lang="en-US" altLang="zh-CN" sz="24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首要目的是查询</a:t>
            </a:r>
            <a:r>
              <a:rPr lang="zh-CN" altLang="en-US" sz="2400" b="1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结构化数据</a:t>
            </a:r>
            <a:endParaRPr lang="en-US" altLang="zh-CN" sz="2400" b="1" dirty="0" smtClean="0">
              <a:solidFill>
                <a:srgbClr val="FFC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编写查询条件时，需要</a:t>
            </a:r>
            <a:r>
              <a:rPr lang="zh-CN" altLang="en-US" sz="2400" b="1" dirty="0" smtClean="0">
                <a:solidFill>
                  <a:srgbClr val="92D05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精确简要无歧义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，必须提前知道数据结构。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本身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不会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对查询条件进行延伸解释（分词、近义词、联想等等）</a:t>
            </a:r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8640" y="858528"/>
            <a:ext cx="401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搜索引擎 </a:t>
            </a:r>
            <a:r>
              <a:rPr lang="en-US" altLang="zh-CN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VS 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数据库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536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64" y="1544460"/>
            <a:ext cx="8221547" cy="395555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17364" y="5500015"/>
            <a:ext cx="7930384" cy="120032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FC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Logstash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数据采集，类似与flume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Beats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：轻量化数据采集器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Kibana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：可视化分析</a:t>
            </a:r>
            <a:endParaRPr lang="en-US" altLang="zh-CN" sz="16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X-Pack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：商业化套件</a:t>
            </a:r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1228" y="774307"/>
            <a:ext cx="401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ELK Stack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542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39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7185" y="1343537"/>
            <a:ext cx="7958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下载地址：</a:t>
            </a:r>
            <a:endParaRPr lang="en-US" altLang="zh-CN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https://www.elastic.co/cn/downloads/past-releases#elasticsearch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7185" y="820317"/>
            <a:ext cx="401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Elasticsearch</a:t>
            </a:r>
            <a:r>
              <a:rPr lang="en-US" altLang="zh-CN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部署安装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726805"/>
              </p:ext>
            </p:extLst>
          </p:nvPr>
        </p:nvGraphicFramePr>
        <p:xfrm>
          <a:off x="687185" y="2215957"/>
          <a:ext cx="8128000" cy="29667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目录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含义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bin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可执行脚本目录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config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配置目录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jdk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内置</a:t>
                      </a:r>
                      <a:r>
                        <a:rPr lang="en-US" altLang="zh-CN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JDK</a:t>
                      </a:r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目录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lib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类库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logs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日志目录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modules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模块目录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plugins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插件目录</a:t>
                      </a:r>
                      <a:endParaRPr lang="zh-CN" altLang="en-US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87185" y="5408766"/>
            <a:ext cx="9288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5版本的 ES 需要 JDK 版本 8 以上，6.5开始支持Java 11 默认安装包带有 jdk 环境，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如果系统配置了JAVA_HOME，那么使用系统默认的 JDK，如果没有配置使用自带的 JDK。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20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7185" y="820317"/>
            <a:ext cx="401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正排索引</a:t>
            </a:r>
            <a:r>
              <a:rPr lang="en-US" altLang="zh-CN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----</a:t>
            </a:r>
            <a:r>
              <a:rPr lang="zh-CN" altLang="en-US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4" y="1462087"/>
            <a:ext cx="64960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TM03457515[[fn=风景]]</Template>
  <TotalTime>3230</TotalTime>
  <Words>717</Words>
  <Application>Microsoft Office PowerPoint</Application>
  <PresentationFormat>宽屏</PresentationFormat>
  <Paragraphs>104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 Unicode MS</vt:lpstr>
      <vt:lpstr>Century Schoolbook</vt:lpstr>
      <vt:lpstr>华文琥珀</vt:lpstr>
      <vt:lpstr>宋体</vt:lpstr>
      <vt:lpstr>微软雅黑</vt:lpstr>
      <vt:lpstr>微软雅黑 Light</vt:lpstr>
      <vt:lpstr>Arial</vt:lpstr>
      <vt:lpstr>Calibri</vt:lpstr>
      <vt:lpstr>Segoe UI Black</vt:lpstr>
      <vt:lpstr>Wingdings 2</vt:lpstr>
      <vt:lpstr>View</vt:lpstr>
      <vt:lpstr>Elasticsearch基本原理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刘明</dc:creator>
  <cp:lastModifiedBy>刘明</cp:lastModifiedBy>
  <cp:revision>29</cp:revision>
  <dcterms:created xsi:type="dcterms:W3CDTF">2022-08-03T02:44:03Z</dcterms:created>
  <dcterms:modified xsi:type="dcterms:W3CDTF">2022-08-05T08:34:28Z</dcterms:modified>
</cp:coreProperties>
</file>