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70" r:id="rId14"/>
    <p:sldId id="304" r:id="rId15"/>
    <p:sldId id="271" r:id="rId16"/>
    <p:sldId id="272" r:id="rId17"/>
    <p:sldId id="273" r:id="rId18"/>
    <p:sldId id="276" r:id="rId19"/>
    <p:sldId id="277" r:id="rId20"/>
    <p:sldId id="274" r:id="rId21"/>
    <p:sldId id="301" r:id="rId22"/>
    <p:sldId id="275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3" r:id="rId32"/>
    <p:sldId id="287" r:id="rId33"/>
    <p:sldId id="288" r:id="rId34"/>
    <p:sldId id="302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07806466-4D8A-4D0A-BA86-B0DFD4B27E68}">
          <p14:sldIdLst>
            <p14:sldId id="256"/>
          </p14:sldIdLst>
        </p14:section>
        <p14:section name="目录简介" id="{0832F8EB-BCB0-43CA-A0A3-578366F2B89B}">
          <p14:sldIdLst>
            <p14:sldId id="267"/>
          </p14:sldIdLst>
        </p14:section>
        <p14:section name="一、定义" id="{ED66ECC7-5735-4A79-8C4C-AA889DC6C27D}">
          <p14:sldIdLst>
            <p14:sldId id="257"/>
            <p14:sldId id="258"/>
            <p14:sldId id="259"/>
            <p14:sldId id="260"/>
          </p14:sldIdLst>
        </p14:section>
        <p14:section name="二、部署安装" id="{5AC00CCD-FE31-40E2-8DEC-21B8C5F73624}">
          <p14:sldIdLst>
            <p14:sldId id="262"/>
          </p14:sldIdLst>
        </p14:section>
        <p14:section name="三、基本概念" id="{132DEEA9-B2F0-4E4C-BFF5-AB9DD61C4F0C}">
          <p14:sldIdLst>
            <p14:sldId id="263"/>
            <p14:sldId id="268"/>
            <p14:sldId id="264"/>
            <p14:sldId id="265"/>
            <p14:sldId id="266"/>
            <p14:sldId id="270"/>
            <p14:sldId id="304"/>
            <p14:sldId id="271"/>
            <p14:sldId id="272"/>
            <p14:sldId id="273"/>
            <p14:sldId id="276"/>
            <p14:sldId id="277"/>
          </p14:sldIdLst>
        </p14:section>
        <p14:section name="四、分布式特性" id="{0F6E928F-EC47-43B0-A853-0C63403124AA}">
          <p14:sldIdLst>
            <p14:sldId id="274"/>
            <p14:sldId id="301"/>
            <p14:sldId id="275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</p14:sldIdLst>
        </p14:section>
        <p14:section name="五、搜索和聚合" id="{0ED51702-1159-4677-A7DB-0A78968FE18D}">
          <p14:sldIdLst>
            <p14:sldId id="283"/>
            <p14:sldId id="287"/>
            <p14:sldId id="288"/>
            <p14:sldId id="302"/>
            <p14:sldId id="289"/>
            <p14:sldId id="290"/>
            <p14:sldId id="291"/>
          </p14:sldIdLst>
        </p14:section>
        <p14:section name="六、集群扩展和运维" id="{C3FB8089-56ED-4311-98F3-3159F3ED18FA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2158" autoAdjust="0"/>
  </p:normalViewPr>
  <p:slideViewPr>
    <p:cSldViewPr snapToGrid="0">
      <p:cViewPr varScale="1">
        <p:scale>
          <a:sx n="58" d="100"/>
          <a:sy n="58" d="100"/>
        </p:scale>
        <p:origin x="96" y="1266"/>
      </p:cViewPr>
      <p:guideLst>
        <p:guide orient="horz" pos="218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C8534-AA56-4EAA-AA4C-E58991B7D7D7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9322-02F4-440B-9B8B-1CB9547C7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4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集群启动的第一件事是从已知的活跃机器列表中选择一个作为</a:t>
            </a:r>
            <a:r>
              <a:rPr lang="zh-CN" altLang="en-US" b="1" dirty="0" smtClean="0"/>
              <a:t>主节点</a:t>
            </a:r>
            <a:r>
              <a:rPr lang="zh-CN" altLang="en-US" dirty="0" smtClean="0"/>
              <a:t>，选主之后的流程由主节点触发。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编号比较的判断依据有两个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首先是</a:t>
            </a:r>
            <a:r>
              <a:rPr lang="en-US" altLang="zh-CN" dirty="0" err="1" smtClean="0"/>
              <a:t>ClusterState</a:t>
            </a:r>
            <a:r>
              <a:rPr lang="zh-CN" altLang="en-US" dirty="0" smtClean="0"/>
              <a:t>版本号的比较，版本号越大优先级越高，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然后是节点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的比较，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越小优先级越高。</a:t>
            </a:r>
            <a:endParaRPr lang="en-US" altLang="zh-CN" dirty="0" smtClean="0"/>
          </a:p>
          <a:p>
            <a:r>
              <a:rPr lang="en-US" altLang="zh-CN" dirty="0" err="1" smtClean="0"/>
              <a:t>ClusterState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向集群中各个节点发送的集群状态，这个状态有一个版本号码，如果集群状态发生了变化，比如集群新增了节点成员或者有节点成员退出了，那么这个版本号就会加一，比对这个版本号的目的是让拥有最新状态的节点成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的优先级最高。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4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4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9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39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7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42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master eligible nodes: </a:t>
            </a:r>
            <a:r>
              <a:rPr lang="zh-CN" altLang="en-US" dirty="0" smtClean="0"/>
              <a:t>负责集群状态（</a:t>
            </a:r>
            <a:r>
              <a:rPr lang="en-US" altLang="zh-CN" dirty="0" smtClean="0"/>
              <a:t>cluster state</a:t>
            </a:r>
            <a:r>
              <a:rPr lang="zh-CN" altLang="en-US" dirty="0" smtClean="0"/>
              <a:t>）的管理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使用低配置的</a:t>
            </a:r>
            <a:r>
              <a:rPr lang="en-US" altLang="zh-CN" dirty="0" smtClean="0"/>
              <a:t>CPU, RAM</a:t>
            </a:r>
            <a:r>
              <a:rPr lang="zh-CN" altLang="en-US" dirty="0" smtClean="0"/>
              <a:t>和磁盘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data nodes: </a:t>
            </a:r>
            <a:r>
              <a:rPr lang="zh-CN" altLang="en-US" dirty="0" smtClean="0"/>
              <a:t>负责存储数据和客户端的读写请求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使用高配置的</a:t>
            </a:r>
            <a:r>
              <a:rPr lang="en-US" altLang="zh-CN" dirty="0" smtClean="0"/>
              <a:t>CPU, RAM </a:t>
            </a:r>
            <a:r>
              <a:rPr lang="zh-CN" altLang="en-US" dirty="0" smtClean="0"/>
              <a:t>和磁盘（</a:t>
            </a:r>
            <a:r>
              <a:rPr lang="en-US" altLang="zh-CN" dirty="0" smtClean="0"/>
              <a:t>SSD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ingest node: </a:t>
            </a:r>
            <a:r>
              <a:rPr lang="zh-CN" altLang="en-US" dirty="0" smtClean="0"/>
              <a:t>负责数据处理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使用高配置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 中等配置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，低配置磁盘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coordinating only 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 node</a:t>
            </a:r>
            <a:r>
              <a:rPr lang="zh-CN" altLang="en-US" dirty="0" smtClean="0"/>
              <a:t>）：负载均衡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中高配</a:t>
            </a:r>
            <a:r>
              <a:rPr lang="en-US" altLang="zh-CN" dirty="0" smtClean="0"/>
              <a:t>CPU, </a:t>
            </a:r>
            <a:r>
              <a:rPr lang="zh-CN" altLang="en-US" dirty="0" smtClean="0"/>
              <a:t>高配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 低磁盘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7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master eligible nodes: </a:t>
            </a:r>
            <a:r>
              <a:rPr lang="zh-CN" altLang="en-US" dirty="0" smtClean="0"/>
              <a:t>负责集群状态（</a:t>
            </a:r>
            <a:r>
              <a:rPr lang="en-US" altLang="zh-CN" dirty="0" smtClean="0"/>
              <a:t>cluster state</a:t>
            </a:r>
            <a:r>
              <a:rPr lang="zh-CN" altLang="en-US" dirty="0" smtClean="0"/>
              <a:t>）的管理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使用低配置的</a:t>
            </a:r>
            <a:r>
              <a:rPr lang="en-US" altLang="zh-CN" dirty="0" smtClean="0"/>
              <a:t>CPU, RAM</a:t>
            </a:r>
            <a:r>
              <a:rPr lang="zh-CN" altLang="en-US" dirty="0" smtClean="0"/>
              <a:t>和磁盘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data nodes: </a:t>
            </a:r>
            <a:r>
              <a:rPr lang="zh-CN" altLang="en-US" dirty="0" smtClean="0"/>
              <a:t>负责存储数据和客户端的读写请求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使用高配置的</a:t>
            </a:r>
            <a:r>
              <a:rPr lang="en-US" altLang="zh-CN" dirty="0" smtClean="0"/>
              <a:t>CPU, RAM </a:t>
            </a:r>
            <a:r>
              <a:rPr lang="zh-CN" altLang="en-US" dirty="0" smtClean="0"/>
              <a:t>和磁盘（</a:t>
            </a:r>
            <a:r>
              <a:rPr lang="en-US" altLang="zh-CN" dirty="0" smtClean="0"/>
              <a:t>SSD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ingest node: </a:t>
            </a:r>
            <a:r>
              <a:rPr lang="zh-CN" altLang="en-US" dirty="0" smtClean="0"/>
              <a:t>负责数据处理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使用高配置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 中等配置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，低配置磁盘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coordinating only node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 node</a:t>
            </a:r>
            <a:r>
              <a:rPr lang="zh-CN" altLang="en-US" dirty="0" smtClean="0"/>
              <a:t>）：负载均衡  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 中高配</a:t>
            </a:r>
            <a:r>
              <a:rPr lang="en-US" altLang="zh-CN" dirty="0" smtClean="0"/>
              <a:t>CPU, </a:t>
            </a:r>
            <a:r>
              <a:rPr lang="zh-CN" altLang="en-US" dirty="0" smtClean="0"/>
              <a:t>高配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 低磁盘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6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8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8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5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需求是查询所有包含 ‘</a:t>
            </a:r>
            <a:r>
              <a:rPr lang="en-US" altLang="zh-CN" dirty="0" smtClean="0"/>
              <a:t>programing</a:t>
            </a:r>
            <a:r>
              <a:rPr lang="zh-CN" altLang="en-US" dirty="0" smtClean="0"/>
              <a:t>’</a:t>
            </a:r>
            <a:r>
              <a:rPr lang="zh-CN" altLang="en-US" baseline="0" dirty="0" smtClean="0"/>
              <a:t> 的文章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7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服务可用性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部分节点丢失，不会停止服务，不会丢失数据。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可扩展性  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随着请求量的提升、数据的不断增长，可以将数据分布到所有节点上。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5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服务可用性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部分节点丢失，不会停止服务，不会丢失数据。</a:t>
            </a:r>
            <a:endParaRPr lang="en-US" altLang="zh-CN" sz="120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可扩展性  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随着请求量的提升、数据的不断增长，可以将数据分布到所有节点上。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1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7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5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6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A1DC24-85F3-4037-842B-52F080AD767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05429" y="155564"/>
            <a:ext cx="5201012" cy="477054"/>
            <a:chOff x="-26547" y="193272"/>
            <a:chExt cx="5201012" cy="477054"/>
          </a:xfrm>
        </p:grpSpPr>
        <p:sp>
          <p:nvSpPr>
            <p:cNvPr id="11" name="文本框 10"/>
            <p:cNvSpPr txBox="1"/>
            <p:nvPr/>
          </p:nvSpPr>
          <p:spPr>
            <a:xfrm>
              <a:off x="926740" y="217171"/>
              <a:ext cx="4247725" cy="338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600" baseline="0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[</a:t>
              </a:r>
              <a:r>
                <a:rPr lang="en-US" altLang="zh-CN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  </a:t>
              </a:r>
              <a:r>
                <a:rPr lang="zh-CN" altLang="en-US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互联网空间数据治理专家  </a:t>
              </a:r>
              <a:r>
                <a:rPr lang="en-US" altLang="zh-CN" sz="1600" baseline="0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]</a:t>
              </a:r>
              <a:endParaRPr lang="zh-CN" altLang="en-US" sz="16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1325" y="193272"/>
              <a:ext cx="76458" cy="4145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-26547" y="193272"/>
              <a:ext cx="9344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b="1" cap="none" spc="0" dirty="0" smtClean="0">
                  <a:ln w="10160">
                    <a:noFill/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ACT</a:t>
              </a:r>
            </a:p>
            <a:p>
              <a:pPr algn="ctr">
                <a:lnSpc>
                  <a:spcPts val="1500"/>
                </a:lnSpc>
              </a:pPr>
              <a:r>
                <a:rPr lang="zh-CN" altLang="en-US" sz="1400" b="1" cap="none" spc="0" dirty="0" smtClean="0">
                  <a:ln w="10160">
                    <a:noFill/>
                    <a:prstDash val="solid"/>
                  </a:ln>
                  <a:solidFill>
                    <a:srgbClr val="00B0F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亚鸿世纪</a:t>
              </a:r>
              <a:endParaRPr lang="zh-CN" altLang="en-US" sz="1400" b="1" cap="none" spc="0" dirty="0">
                <a:ln w="1016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Black" panose="020B0A02040204020203" pitchFamily="34" charset="0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6840" y="1668544"/>
            <a:ext cx="9418320" cy="1397524"/>
          </a:xfrm>
        </p:spPr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Elasticsearch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 Unicode MS" panose="020B0604020202020204" pitchFamily="34" charset="-122"/>
              </a:rPr>
              <a:t>基本原理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7252" y="3801731"/>
            <a:ext cx="2355827" cy="1034964"/>
          </a:xfrm>
        </p:spPr>
        <p:txBody>
          <a:bodyPr>
            <a:normAutofit fontScale="92500"/>
          </a:bodyPr>
          <a:lstStyle/>
          <a:p>
            <a:pPr algn="r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刘明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北京大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数据平台部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3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7" y="1628082"/>
            <a:ext cx="6800759" cy="40156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词目索引页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90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6" y="1109662"/>
            <a:ext cx="10477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646" y="1529541"/>
            <a:ext cx="102246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中的倒排索引包含两个部分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单词词典（</a:t>
            </a: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Term </a:t>
            </a:r>
            <a:r>
              <a:rPr lang="en-US" altLang="zh-CN" dirty="0" err="1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Dictionady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，记录所有文档的单词，记录单词到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倒排列表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的关联关系。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单词词典一般比较大，通过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B+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树或者哈希拉链法实现。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倒排列表（</a:t>
            </a: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Posting List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，记录单词对应的文档结合，由倒排索引项组成。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倒排索引项包含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    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词频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 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该单词在文档中出现的次数，用于相关性评分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单词在文档中分词的位置。用于语句搜索（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phrase query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偏移（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Offset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记录单词的开始结束位置，实现高亮显示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Tree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509929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Tree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https://medium.com/swlh/bkd-trees-used-in-elasticsearch-40e8afd2a1a4#:~:text=BST%20or%20other%20similar%20implementations,the%20tree%20with%20the%20pivot.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68" y="2876650"/>
            <a:ext cx="4923039" cy="3238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185" y="3025832"/>
            <a:ext cx="4583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相较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平衡二叉树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树是用来查找多维数组结构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如果维度为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便会退化为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60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使用者关心的问题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4" y="1558981"/>
            <a:ext cx="71101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开发人员和使用人员</a:t>
            </a:r>
            <a:endParaRPr lang="en-US" altLang="zh-CN" sz="20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数据是怎么保存的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数据如何被查询出来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运维人员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集群是如何构成的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是如何组织服务的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37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中数据模型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694" y="2126685"/>
            <a:ext cx="64118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endParaRPr lang="en-US" altLang="zh-CN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</a:t>
            </a:r>
            <a:r>
              <a:rPr lang="zh-CN" altLang="en-US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类型（废弃， </a:t>
            </a:r>
            <a:r>
              <a:rPr lang="en-US" altLang="zh-CN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7.0</a:t>
            </a:r>
            <a:r>
              <a:rPr lang="zh-CN" altLang="en-US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之后统一为</a:t>
            </a:r>
            <a:r>
              <a:rPr lang="en-US" altLang="zh-CN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_doc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7185" y="4504729"/>
            <a:ext cx="98201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是所有可搜索数据的最小单位，相当于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RDBMS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中的一条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的保存格式是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，每个字段都有对应的字段类型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中，每个文档都有一个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Unique 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，可以指定，也可以自动生成。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8398"/>
            <a:ext cx="30480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8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中数据模型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2343417"/>
            <a:ext cx="9820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元数据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，用于标注文档的相关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文档所属的索引名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类型名，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被统一为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_doc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文档唯一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source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文档的原始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all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整合所有的字段到该字段，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7.0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被废除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en-US" altLang="zh-CN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version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的版本信息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_score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相关性打分，结合查询语句得出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185" y="1536912"/>
            <a:ext cx="38148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 doc</a:t>
            </a:r>
            <a:r>
              <a:rPr lang="zh-CN" alt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中包含的元数据信息</a:t>
            </a:r>
            <a:endParaRPr lang="en-US" altLang="zh-CN" sz="2000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7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中集群构成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6872" y="820317"/>
            <a:ext cx="297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sz="20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1881631"/>
            <a:ext cx="982010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 </a:t>
            </a:r>
            <a:endParaRPr lang="en-US" altLang="zh-CN" sz="2400" b="1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高可用性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扩展性  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的集群通过不同的集群名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clusterName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区分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的健康状态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Green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主分片与副本分片都正常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Yellow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主分片全部正常分配，有副本分片未能正常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有主分片未能分配</a:t>
            </a:r>
          </a:p>
        </p:txBody>
      </p:sp>
    </p:spTree>
    <p:extLst>
      <p:ext uri="{BB962C8B-B14F-4D97-AF65-F5344CB8AC3E}">
        <p14:creationId xmlns:p14="http://schemas.microsoft.com/office/powerpoint/2010/main" val="17530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中集群构成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6872" y="820317"/>
            <a:ext cx="297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sz="20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1515876"/>
            <a:ext cx="9820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 </a:t>
            </a:r>
            <a:endParaRPr lang="en-US" altLang="zh-CN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一个节点本质是一个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每个节点都有一个名字，通过文件配置，或者启动时指定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每个节点启动后，都会分配一个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UID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，保存在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目录下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83129"/>
              </p:ext>
            </p:extLst>
          </p:nvPr>
        </p:nvGraphicFramePr>
        <p:xfrm>
          <a:off x="687185" y="3658526"/>
          <a:ext cx="8128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3753"/>
                <a:gridCol w="65042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节点角色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作用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Master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参加选主流程，修改集群状态信息，保存索引信息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Data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保存数据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Coordinating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接收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Client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请求，汇聚搜索结果、计算并返回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Hot &amp; Warm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通过配置不同硬件的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Data Node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来实现 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Hot &amp; Warm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架构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ML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负责跑机器学习的节点，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X-PACK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中的收费项目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Tribe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负责连接不同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ES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集群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Ingest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前置处理转换节点，类似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pipeline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中集群构成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6872" y="820317"/>
            <a:ext cx="297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 </a:t>
            </a:r>
            <a:r>
              <a:rPr lang="zh-CN" altLang="en-US" sz="20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sz="20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 </a:t>
            </a:r>
            <a:r>
              <a:rPr lang="zh-CN" alt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000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184" y="1558981"/>
            <a:ext cx="711015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</a:t>
            </a:r>
            <a:r>
              <a:rPr lang="zh-CN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endParaRPr lang="en-US" altLang="zh-CN" sz="2400" b="1" dirty="0">
              <a:solidFill>
                <a:schemeClr val="accent3">
                  <a:lumMod val="20000"/>
                  <a:lumOff val="8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一个分片是一个运行的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Lucene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的实例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主分片</a:t>
            </a:r>
            <a:endParaRPr lang="en-US" altLang="zh-CN" sz="20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用于解决数据水平扩展的问题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索引创建时指定，后续不可以修改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副本分片</a:t>
            </a:r>
            <a:endParaRPr lang="en-US" altLang="zh-CN" sz="20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副本分片数可以动态调整，为主分片的整数倍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增加副本数，可以在一定程度上提高服务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的可用性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23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64" y="120316"/>
            <a:ext cx="915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集群选主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5" y="2007003"/>
            <a:ext cx="7492539" cy="41765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34835" y="14906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集群启动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1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集群选主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2735" y="2322929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Bully 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算法示意图</a:t>
            </a:r>
            <a:endParaRPr lang="zh-CN" altLang="en-US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4030" y="4760225"/>
            <a:ext cx="10856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[Bully算法简介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u="sng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</a:t>
            </a:r>
            <a:r>
              <a:rPr lang="zh-CN" altLang="en-US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://www.cs.colostate.edu/~cs551/CourseNotes/Synchronization/BullyExample.</a:t>
            </a:r>
            <a:r>
              <a:rPr lang="zh-CN" altLang="en-US" u="sng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html</a:t>
            </a:r>
            <a:endParaRPr lang="en-US" altLang="zh-CN" u="sng" dirty="0" smtClean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 选举算法简介]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u="sng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</a:t>
            </a:r>
            <a:r>
              <a:rPr lang="zh-CN" altLang="en-US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://zhuanlan.zhihu.com/p/</a:t>
            </a:r>
            <a:r>
              <a:rPr lang="zh-CN" altLang="en-US" u="sng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110015509</a:t>
            </a:r>
            <a:endParaRPr lang="en-US" altLang="zh-CN" u="sng" dirty="0" smtClean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ES集群发现机制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https://zhuanlan.zhihu.com/p/109570606</a:t>
            </a:r>
          </a:p>
        </p:txBody>
      </p:sp>
      <p:pic>
        <p:nvPicPr>
          <p:cNvPr id="2050" name="Picture 2" descr="算法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44" y="993629"/>
            <a:ext cx="5180793" cy="376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4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假死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9121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节点承担的职责负载过重的情况下，可能无法即时对组内成员作出响应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如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P5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假死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，于是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P4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成为了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节点，但是在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P5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负载减轻之后，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P5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又对组内成员作出了响应，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P5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又会成为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3544139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中的解决方案</a:t>
            </a:r>
            <a:endParaRPr lang="zh-CN" altLang="en-US" sz="28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185" y="4159590"/>
            <a:ext cx="9121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通过请求其他节点来判断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节点是否存活，如果有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1/2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以上节点都认定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存活，那么就会放弃发起选举。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61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脑裂问题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687185" y="1343537"/>
            <a:ext cx="9121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当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一个集群因为网络问题，分裂成了两个集群，选出了两个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0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网络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恢复时，无法正确恢复集群。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04" y="2811780"/>
            <a:ext cx="5982393" cy="33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2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脑裂问题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185" y="1343537"/>
            <a:ext cx="5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中的解决方案</a:t>
            </a:r>
            <a:endParaRPr lang="zh-CN" altLang="en-US" sz="24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184" y="2036034"/>
            <a:ext cx="99198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quorum(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多数仲裁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，只有在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 Eligible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节点数大于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quorum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时，才能进行选举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quorum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 eligible nodes / 2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0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 eligible nodes = 3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设置</a:t>
            </a:r>
            <a:r>
              <a:rPr lang="en-US" altLang="zh-CN" sz="2000" dirty="0" err="1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discovery.</a:t>
            </a:r>
            <a:r>
              <a:rPr lang="en-US" altLang="zh-CN" sz="2000" dirty="0" err="1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zen.minimum_master_nodes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，即可避免脑裂</a:t>
            </a:r>
          </a:p>
        </p:txBody>
      </p:sp>
    </p:spTree>
    <p:extLst>
      <p:ext uri="{BB962C8B-B14F-4D97-AF65-F5344CB8AC3E}">
        <p14:creationId xmlns:p14="http://schemas.microsoft.com/office/powerpoint/2010/main" val="365068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文档分布式存储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3429000"/>
            <a:ext cx="99198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算法确保文档均匀分散到分片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_routing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值是文档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自行指定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_routing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数值，例如某个网站的数据，都分配到指定的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 Setting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参数不能随意修改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的原因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32" y="2197720"/>
            <a:ext cx="7706006" cy="1098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065" y="1472847"/>
            <a:ext cx="5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中文档到分片的路由算法</a:t>
            </a:r>
            <a:endParaRPr lang="zh-CN" altLang="en-US" sz="24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86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文档分布式存储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1418558"/>
            <a:ext cx="5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</a:t>
            </a:r>
            <a:r>
              <a:rPr lang="en-US" altLang="zh-CN" sz="24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</a:t>
            </a:r>
            <a:r>
              <a:rPr lang="zh-CN" altLang="en-US" sz="24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及其生命周期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687185" y="1999213"/>
            <a:ext cx="6428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分片是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集群中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的最小工作单元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是一个完整的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Lucene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Lucene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中，单个倒排索引文件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000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是自包含的，不可变更的。多个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汇总在一起，称为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Lucene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，对应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新文档写入时，会生成新的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，查询时会同时查询所有的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，并对结果汇总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的文档信息，保存在“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.del”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文件中，查询的时候，会根据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".del"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文件对结果做一次过滤。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95" y="1335433"/>
            <a:ext cx="3962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1488028"/>
            <a:ext cx="5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文档写入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的流程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---Refresh</a:t>
            </a:r>
            <a:endParaRPr lang="zh-CN" altLang="en-US" sz="24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14" y="2094184"/>
            <a:ext cx="6214371" cy="39491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文档分布式存储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66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1488028"/>
            <a:ext cx="671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文档写入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的流程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---Transaction Log</a:t>
            </a:r>
            <a:endParaRPr lang="zh-CN" altLang="en-US" sz="24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文档分布式存储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70" y="2094184"/>
            <a:ext cx="4563860" cy="43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8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1488028"/>
            <a:ext cx="5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文档写入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</a:t>
            </a:r>
            <a:r>
              <a:rPr lang="zh-CN" altLang="en-US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的流程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---Flush</a:t>
            </a:r>
            <a:endParaRPr lang="zh-CN" altLang="en-US" sz="24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文档分布式存储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2260439"/>
            <a:ext cx="4581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6291" y="1263531"/>
            <a:ext cx="766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6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是什么？</a:t>
            </a:r>
            <a:endParaRPr lang="zh-CN" altLang="en-US" sz="6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166" y="2975957"/>
            <a:ext cx="8379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3200" b="0" u="sng" dirty="0">
                <a:solidFill>
                  <a:srgbClr val="FFC000"/>
                </a:solidFill>
              </a:rPr>
              <a:t>​</a:t>
            </a:r>
            <a:r>
              <a:rPr lang="en-US" altLang="zh-CN" sz="3200" b="0" u="sng" dirty="0" err="1">
                <a:solidFill>
                  <a:srgbClr val="FFC000"/>
                </a:solidFill>
              </a:rPr>
              <a:t>Elasticsearch</a:t>
            </a:r>
            <a:r>
              <a:rPr lang="en-US" altLang="zh-CN" sz="3200" b="0" u="sng" dirty="0">
                <a:solidFill>
                  <a:srgbClr val="FFC000"/>
                </a:solidFill>
              </a:rPr>
              <a:t> </a:t>
            </a:r>
            <a:r>
              <a:rPr lang="zh-CN" altLang="en-US" sz="3200" b="0" u="sng" dirty="0">
                <a:solidFill>
                  <a:srgbClr val="FFC000"/>
                </a:solidFill>
              </a:rPr>
              <a:t>是一个分布式、</a:t>
            </a:r>
            <a:r>
              <a:rPr lang="en-US" altLang="zh-CN" sz="3200" b="0" u="sng" dirty="0">
                <a:solidFill>
                  <a:srgbClr val="FFC000"/>
                </a:solidFill>
              </a:rPr>
              <a:t>RESTful </a:t>
            </a:r>
            <a:r>
              <a:rPr lang="zh-CN" altLang="en-US" sz="3200" b="0" u="sng" dirty="0">
                <a:solidFill>
                  <a:srgbClr val="FFC000"/>
                </a:solidFill>
              </a:rPr>
              <a:t>风格</a:t>
            </a:r>
            <a:r>
              <a:rPr lang="zh-CN" altLang="en-US" sz="3200" b="0" u="sng" dirty="0" smtClean="0">
                <a:solidFill>
                  <a:srgbClr val="FFC000"/>
                </a:solidFill>
              </a:rPr>
              <a:t>的</a:t>
            </a:r>
            <a:endParaRPr lang="en-US" altLang="zh-CN" sz="3200" b="0" u="sng" dirty="0" smtClean="0">
              <a:solidFill>
                <a:srgbClr val="FFC000"/>
              </a:solidFill>
            </a:endParaRPr>
          </a:p>
          <a:p>
            <a:r>
              <a:rPr lang="zh-CN" altLang="en-US" sz="3200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32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和数据分析引擎</a:t>
            </a:r>
          </a:p>
        </p:txBody>
      </p:sp>
      <p:sp>
        <p:nvSpPr>
          <p:cNvPr id="7" name="矩形 6"/>
          <p:cNvSpPr/>
          <p:nvPr/>
        </p:nvSpPr>
        <p:spPr>
          <a:xfrm>
            <a:off x="1546165" y="4269747"/>
            <a:ext cx="9476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https://www.elastic.co/guide/en/elasticsearch/reference/7.17/elasticsearch-intro.html</a:t>
            </a:r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6166" y="25733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官网解释：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43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1488028"/>
            <a:ext cx="597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Segments </a:t>
            </a:r>
            <a:r>
              <a:rPr lang="zh-CN" altLang="en-US" sz="2400" b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---Merge</a:t>
            </a:r>
            <a:endParaRPr lang="zh-CN" altLang="en-US" sz="2400" b="1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文档分布式存储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4" y="2094184"/>
            <a:ext cx="103354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多个Segment文件为一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".del"文件真正删除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和Lucene会自动进行Merge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{index_name}/_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forcemerge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merge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操作比较重，一般非必须</a:t>
            </a:r>
            <a:r>
              <a:rPr lang="zh-CN" altLang="en-US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不建议</a:t>
            </a:r>
            <a:r>
              <a:rPr lang="zh-CN" altLang="en-US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手动执行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hot节点移动到warm节点时，建议执行一次。</a:t>
            </a:r>
          </a:p>
        </p:txBody>
      </p:sp>
    </p:spTree>
    <p:extLst>
      <p:ext uri="{BB962C8B-B14F-4D97-AF65-F5344CB8AC3E}">
        <p14:creationId xmlns:p14="http://schemas.microsoft.com/office/powerpoint/2010/main" val="158872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的二阶段查询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537"/>
            <a:ext cx="4876800" cy="4724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7185" y="1343537"/>
            <a:ext cx="4915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in-sync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列表中的主副分片中随机选择，发送查询请求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被选中的分片执行查询，进行排序。返回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+ SIZE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个排序后的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排序值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185" y="3465513"/>
            <a:ext cx="4915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Fetch</a:t>
            </a:r>
            <a:endParaRPr lang="en-US" altLang="zh-CN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节点会将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阶段从每个分片获取的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 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列表，重新进行排序。选取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+ Size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个文档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 get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请求的方式，到相应的分片获取详细的文档数据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33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的二阶段查询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537"/>
            <a:ext cx="4876800" cy="4724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7185" y="1343537"/>
            <a:ext cx="49155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Query then Fetch 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潜在的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</a:t>
            </a:r>
            <a:endParaRPr lang="en-US" altLang="zh-CN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</a:t>
            </a:r>
            <a:r>
              <a:rPr lang="zh-CN" altLang="en-US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 </a:t>
            </a:r>
            <a:endParaRPr lang="en-US" altLang="zh-CN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分片上需要查询的文档个数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from + size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最终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协调节点需要处理 ：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number_of_shard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* (from + size)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深度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相关性</a:t>
            </a:r>
            <a:r>
              <a:rPr lang="zh-CN" altLang="en-US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算分的问题  </a:t>
            </a:r>
            <a:endParaRPr lang="en-US" altLang="zh-CN" dirty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分片都基于自己的分片上的数据进行相关度计算。会导致打分偏离的情况，特别是数据量很少时。相关性算分在分片之间相互独立。当文档总数很少的情况下，主分片越多，相关性算分会越不准</a:t>
            </a:r>
            <a:endParaRPr lang="en-US" altLang="zh-CN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09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搜索的相关性算分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185" y="2274560"/>
            <a:ext cx="100861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的相关性算分描述了一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查询语句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匹配程度。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会对每个匹配查询条件的结果进行算分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打分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的本质是排序，把最符合用户需求的文档排在最前面。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51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46" y="4885285"/>
            <a:ext cx="6867525" cy="1543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4181" y="1399083"/>
            <a:ext cx="1035211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TF（Term Frequency）: 检索词在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一篇文章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中出现的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频率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DF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Document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Frequency）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词在所有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中出现的频率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“区块链”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在相对较少的文档中刚出现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“应用”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在相对比较多的文档中出现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“的”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在大量的文档中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IDF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Inverse Document Frequency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（全部文档数</a:t>
            </a:r>
            <a:r>
              <a:rPr lang="en-US" altLang="zh-CN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检索词出现的文档数）  </a:t>
            </a:r>
            <a:endParaRPr lang="en-US" altLang="zh-CN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词出现的文档数越小，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IDF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越大，表示查出来的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可能和查询语句的相关性越高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搜索的相关性算分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搜索的相关性算分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9010" y="1561277"/>
            <a:ext cx="2757055" cy="383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Lucence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 </a:t>
            </a: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TF-IDF</a:t>
            </a:r>
            <a:r>
              <a:rPr lang="zh-CN" altLang="en-US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公式</a:t>
            </a:r>
            <a:endParaRPr lang="en-US" altLang="zh-CN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64" y="2178305"/>
            <a:ext cx="7821577" cy="27920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34590" y="52034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中可以通过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explain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参数查看算分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可以通过</a:t>
            </a:r>
            <a:r>
              <a:rPr lang="zh-CN" altLang="en-US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boosting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参数控制相关的算分结果</a:t>
            </a:r>
          </a:p>
        </p:txBody>
      </p:sp>
    </p:spTree>
    <p:extLst>
      <p:ext uri="{BB962C8B-B14F-4D97-AF65-F5344CB8AC3E}">
        <p14:creationId xmlns:p14="http://schemas.microsoft.com/office/powerpoint/2010/main" val="35117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(Aggregation)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66" y="1410037"/>
            <a:ext cx="6724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(Aggregation)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185" y="1295590"/>
            <a:ext cx="10352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</a:t>
            </a:r>
            <a:r>
              <a:rPr lang="zh-CN" altLang="en-US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Bucket </a:t>
            </a:r>
            <a:r>
              <a:rPr lang="en-US" altLang="zh-CN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Aggregation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满足特定条件的文档的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Metric </a:t>
            </a:r>
            <a:r>
              <a:rPr lang="en-US" altLang="zh-CN" dirty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通过计算一些指标，对文档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字段进行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统计分析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Aggregation -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对其他的聚合结果进行二次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聚合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Matrix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Aggregation -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支持多字段操作，并提供一个结果矩阵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1" y="3675681"/>
            <a:ext cx="6156786" cy="29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5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185" y="1561593"/>
            <a:ext cx="10352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基本部署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磁盘容量无法满足需求时，可以增加数据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磁盘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读写压力大时，增加数据节点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常见部署方式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" y="3465513"/>
            <a:ext cx="62198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185" y="1345464"/>
            <a:ext cx="103521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负载均衡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当系统中有大量负责聚合及聚合时，增加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节点，增加查询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节点划分为读写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kibana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通常部署在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常见部署方式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" y="3465513"/>
            <a:ext cx="7801668" cy="32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2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3" y="1609606"/>
            <a:ext cx="10389476" cy="4556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421" y="842211"/>
            <a:ext cx="243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搜索引擎示例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37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 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Warm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架构与 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Filtering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10352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 &amp; Warm 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架构特点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针对数据节点进行的架构设计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通常不会有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操作，适用于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 based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索引数据，同时数据量比较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节点，低配置大容量的机器存放老数据，以降低部署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成本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类数据节点，不同硬件配置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节点（通常使用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索引不断有新文档写入。通常使用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SSD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 （通常使用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： 索引不存在新数据写入。同时也不存在大量的数据查询</a:t>
            </a:r>
          </a:p>
        </p:txBody>
      </p:sp>
      <p:sp>
        <p:nvSpPr>
          <p:cNvPr id="4" name="矩形 3"/>
          <p:cNvSpPr/>
          <p:nvPr/>
        </p:nvSpPr>
        <p:spPr>
          <a:xfrm>
            <a:off x="687185" y="4255763"/>
            <a:ext cx="10352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r>
              <a:rPr lang="en-US" altLang="zh-CN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 &amp; Warm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sz="2400" dirty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 Filtering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，步骤分为以下几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Tagging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 Node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（标记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索引）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Warm Node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（标记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7" y="4964132"/>
            <a:ext cx="5392189" cy="15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环境常用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10352118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 Check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Production Mode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时，启动必须通过所有的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检测， 否则就会启动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失败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 Checks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可以分为两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ES6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开始， 只支持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设置成一样，避免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heap resize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时引发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停顿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设置不要超过物理内存的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；单个节点上，最大内存建议不要超过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JVM Swapping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 Check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ulimit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–n 65535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https://www.elastic.co/guide/en/elasticsearch/reference/7.16/system-config.html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36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10352118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Stats 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7185" y="2249905"/>
            <a:ext cx="8047741" cy="25853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节点相关</a:t>
            </a:r>
            <a:r>
              <a:rPr lang="zh-CN" altLang="en-US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信息统计</a:t>
            </a:r>
            <a:endParaRPr lang="en-US" altLang="zh-CN" dirty="0" smtClean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_node/stats</a:t>
            </a:r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en-US" altLang="zh-CN" dirty="0" smtClean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zh-CN" altLang="en-US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en-US" altLang="zh-CN" dirty="0" smtClean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_cluster/stats</a:t>
            </a:r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endParaRPr lang="en-US" altLang="zh-CN" dirty="0" smtClean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index_name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/stats</a:t>
            </a:r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zh-CN" altLang="en-US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8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10352118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Task </a:t>
            </a:r>
            <a:r>
              <a:rPr lang="zh-CN" altLang="en-US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r>
              <a:rPr lang="en-US" altLang="zh-CN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185" y="2249905"/>
            <a:ext cx="8047741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当前执行的任务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_cluster/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pending_tasks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查看所有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，可以用来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cancel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task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_tasks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</a:p>
          <a:p>
            <a:endParaRPr lang="zh-CN" altLang="en-US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线程池相关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_nodes/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thread_pool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_nodes/stats/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thread_pool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_cat/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thread_pool?v</a:t>
            </a:r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_nodes/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hot_threads</a:t>
            </a:r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</a:p>
          <a:p>
            <a:endParaRPr lang="zh-CN" altLang="en-US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10352118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Health </a:t>
            </a:r>
            <a:r>
              <a:rPr lang="zh-CN" altLang="en-US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</a:t>
            </a:r>
            <a:r>
              <a:rPr lang="en-US" altLang="zh-CN" sz="2400" dirty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185" y="2249905"/>
            <a:ext cx="8047741" cy="39703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集群状态检查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_cluster/health?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所有索引的健康状态（查看有问题的索引）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_cluster/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health?level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=indices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单个索引的健康状态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_cluster/health/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my_indes</a:t>
            </a:r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分片级别的状态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_cluster/</a:t>
            </a:r>
            <a:r>
              <a:rPr lang="en-US" altLang="zh-CN" dirty="0" err="1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health?level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=shards</a:t>
            </a:r>
          </a:p>
          <a:p>
            <a:endParaRPr lang="en-US" altLang="zh-CN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返回第一个未分配</a:t>
            </a:r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</a:t>
            </a:r>
            <a:r>
              <a:rPr lang="zh-CN" altLang="en-US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的原因</a:t>
            </a:r>
          </a:p>
          <a:p>
            <a:r>
              <a:rPr lang="en-US" altLang="zh-CN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 _cluster/allocation/explain</a:t>
            </a:r>
            <a:endParaRPr lang="zh-CN" altLang="en-US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94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</a:t>
            </a:r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集群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343537"/>
            <a:ext cx="1035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一些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监测组件</a:t>
            </a:r>
            <a:endParaRPr lang="en-US" altLang="zh-CN" sz="2400" dirty="0" smtClean="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185" y="1989868"/>
            <a:ext cx="10856422" cy="501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Cerebro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</a:t>
            </a:r>
            <a:r>
              <a:rPr lang="en-US" altLang="zh-CN" sz="2400" u="sng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github.com/lmenezes/cerebro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--- 5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以前可以用，已经停更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https://github.com/mobz/elasticsearch-head</a:t>
            </a:r>
            <a:endParaRPr lang="en-US" altLang="zh-CN" sz="2400" u="sng" dirty="0" smtClean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kibana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https://www.elastic.co/cn/kibana</a:t>
            </a:r>
            <a:r>
              <a:rPr lang="en-US" altLang="zh-CN" sz="2400" u="sng" dirty="0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Grafana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u="sng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https://grafana.com/</a:t>
            </a:r>
            <a:endParaRPr lang="zh-CN" altLang="en-US" sz="2400" u="sng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u="sng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82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4752" y="2153653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谢谢观看</a:t>
            </a:r>
            <a:endParaRPr lang="zh-CN" altLang="en-US" sz="115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84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640" y="1693172"/>
            <a:ext cx="5187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首要目的是搜索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非结构化数据</a:t>
            </a:r>
            <a:endParaRPr lang="en-US" altLang="zh-CN" sz="2400" b="1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编写查询条件时，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无需精确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，可以跨域（字段、索引）检索，不一定要知道明确数据结构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对查询条件进行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延伸解释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（分词、近义词、联想等等）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693172"/>
            <a:ext cx="4951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首要目的是查询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结构化数据</a:t>
            </a:r>
            <a:endParaRPr lang="en-US" altLang="zh-CN" sz="2400" b="1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编写查询条件时，需要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精确简要无歧义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，必须提前知道数据结构。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对查询条件进行延伸解释（分词、近义词、联想等等）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858528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 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36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4" y="1544460"/>
            <a:ext cx="8221547" cy="39555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7364" y="5500015"/>
            <a:ext cx="7930384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Logstash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数据采集，类似与flume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Beats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：轻量化数据采集器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Kibana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：可视化分析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X-Pack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：商业化套件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1228" y="77430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ELK Stack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2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185" y="1343537"/>
            <a:ext cx="795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下载地址：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https://www.elastic.co/cn/downloads/past-releases#elasticsearch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部署安装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04661"/>
              </p:ext>
            </p:extLst>
          </p:nvPr>
        </p:nvGraphicFramePr>
        <p:xfrm>
          <a:off x="687185" y="2215957"/>
          <a:ext cx="8128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含义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bin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可执行脚本目录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config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配置目录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内置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lib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类库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logs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日志目录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modules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模块目录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plugins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插件目录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7185" y="5408766"/>
            <a:ext cx="92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5版本的 ES 需要 JDK 版本 8 以上，6.5开始支持Java 11 默认安装包带有 jdk 环境，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如果系统配置了</a:t>
            </a:r>
            <a:r>
              <a:rPr lang="zh-CN" altLang="en-US" b="1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JAVA_HOME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，那么使用系统默认的 JDK，如果没有配置使用自带的 JDK。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20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正排索引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1462087"/>
            <a:ext cx="7688733" cy="4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49" y="1398909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使用mysql进行存储之后的表结构如下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16974"/>
              </p:ext>
            </p:extLst>
          </p:nvPr>
        </p:nvGraphicFramePr>
        <p:xfrm>
          <a:off x="744552" y="2275594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title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page_num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content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 and</a:t>
                      </a:r>
                      <a:r>
                        <a:rPr lang="en-US" altLang="zh-CN" baseline="0" dirty="0" smtClean="0"/>
                        <a:t> the Operating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 is a good programing language….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Structure of the book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552" y="4341615"/>
            <a:ext cx="797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* from 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table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where 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like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'*programing*'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zh-CN" altLang="en-US" sz="2400" dirty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8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7928</TotalTime>
  <Words>2888</Words>
  <Application>Microsoft Office PowerPoint</Application>
  <PresentationFormat>宽屏</PresentationFormat>
  <Paragraphs>401</Paragraphs>
  <Slides>46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 Unicode MS</vt:lpstr>
      <vt:lpstr>Century Schoolbook</vt:lpstr>
      <vt:lpstr>华文琥珀</vt:lpstr>
      <vt:lpstr>宋体</vt:lpstr>
      <vt:lpstr>微软雅黑</vt:lpstr>
      <vt:lpstr>微软雅黑 Light</vt:lpstr>
      <vt:lpstr>Arial</vt:lpstr>
      <vt:lpstr>Calibri</vt:lpstr>
      <vt:lpstr>Segoe UI Black</vt:lpstr>
      <vt:lpstr>Wingdings 2</vt:lpstr>
      <vt:lpstr>View</vt:lpstr>
      <vt:lpstr>Elasticsearch基本原理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刘明</dc:creator>
  <cp:lastModifiedBy>刘明</cp:lastModifiedBy>
  <cp:revision>100</cp:revision>
  <dcterms:created xsi:type="dcterms:W3CDTF">2022-08-03T02:44:03Z</dcterms:created>
  <dcterms:modified xsi:type="dcterms:W3CDTF">2022-08-12T07:34:11Z</dcterms:modified>
</cp:coreProperties>
</file>