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AI in biomedicine</a:t>
            </a:r>
            <a:endParaRPr lang="en-US" b="1" dirty="0"/>
          </a:p>
        </p:txBody>
      </p:sp>
      <p:sp>
        <p:nvSpPr>
          <p:cNvPr id="3" name="Subtitle 2"/>
          <p:cNvSpPr>
            <a:spLocks noGrp="1"/>
          </p:cNvSpPr>
          <p:nvPr>
            <p:ph type="subTitle" idx="1"/>
          </p:nvPr>
        </p:nvSpPr>
        <p:spPr/>
        <p:txBody>
          <a:bodyPr/>
          <a:lstStyle/>
          <a:p>
            <a:r>
              <a:rPr lang="en-US"/>
              <a:t>Were Vincent</a:t>
            </a:r>
            <a:endParaRPr lang="en-US"/>
          </a:p>
          <a:p>
            <a:r>
              <a:rPr lang="en-US"/>
              <a:t>Date: 21/08/2023</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olidFill>
                  <a:srgbClr val="00B0F0"/>
                </a:solidFill>
              </a:rPr>
              <a:t>8.2: F</a:t>
            </a:r>
            <a:r>
              <a:rPr lang="en-US" b="1">
                <a:solidFill>
                  <a:srgbClr val="00B0F0"/>
                </a:solidFill>
                <a:sym typeface="+mn-ea"/>
              </a:rPr>
              <a:t>uture research directions</a:t>
            </a:r>
            <a:br>
              <a:rPr lang="en-US" b="1"/>
            </a:br>
            <a:endParaRPr lang="en-US"/>
          </a:p>
        </p:txBody>
      </p:sp>
      <p:sp>
        <p:nvSpPr>
          <p:cNvPr id="3" name="Content Placeholder 2"/>
          <p:cNvSpPr>
            <a:spLocks noGrp="1"/>
          </p:cNvSpPr>
          <p:nvPr>
            <p:ph idx="1"/>
          </p:nvPr>
        </p:nvSpPr>
        <p:spPr/>
        <p:txBody>
          <a:bodyPr>
            <a:normAutofit fontScale="70000"/>
          </a:bodyPr>
          <a:p>
            <a:pPr>
              <a:buFont typeface="Wingdings" panose="05000000000000000000" charset="0"/>
              <a:buChar char="Ø"/>
            </a:pPr>
            <a:r>
              <a:rPr lang="en-US" sz="2855"/>
              <a:t>Transfer learning: Transfer learning can be used to leverage pre-trained models on larger datasets to improve the performance of the model on smaller datasets.</a:t>
            </a:r>
            <a:endParaRPr lang="en-US" sz="2855"/>
          </a:p>
          <a:p>
            <a:pPr>
              <a:buFont typeface="Wingdings" panose="05000000000000000000" charset="0"/>
              <a:buChar char="Ø"/>
            </a:pPr>
            <a:endParaRPr lang="en-US" sz="2855"/>
          </a:p>
          <a:p>
            <a:pPr>
              <a:buFont typeface="Wingdings" panose="05000000000000000000" charset="0"/>
              <a:buChar char="Ø"/>
            </a:pPr>
            <a:r>
              <a:rPr lang="en-US" sz="2855"/>
              <a:t>Explainability: Developing methods for interpreting deep neural network models can improve the model's transparency and enable researchers to understand how the model makes its predictions.</a:t>
            </a:r>
            <a:endParaRPr lang="en-US" sz="2855"/>
          </a:p>
          <a:p>
            <a:pPr>
              <a:buFont typeface="Wingdings" panose="05000000000000000000" charset="0"/>
              <a:buChar char="Ø"/>
            </a:pPr>
            <a:endParaRPr lang="en-US" sz="2855"/>
          </a:p>
          <a:p>
            <a:pPr>
              <a:buFont typeface="Wingdings" panose="05000000000000000000" charset="0"/>
              <a:buChar char="Ø"/>
            </a:pPr>
            <a:r>
              <a:rPr lang="en-US" sz="2855"/>
              <a:t>Bias mitigation: Developing methods for detecting and mitigating biases in the data can improve the model's fairness and accuracy.</a:t>
            </a:r>
            <a:endParaRPr lang="en-US" sz="2855"/>
          </a:p>
          <a:p>
            <a:pPr>
              <a:buFont typeface="Wingdings" panose="05000000000000000000" charset="0"/>
              <a:buChar char="Ø"/>
            </a:pPr>
            <a:endParaRPr lang="en-US" sz="2855"/>
          </a:p>
          <a:p>
            <a:pPr>
              <a:buFont typeface="Wingdings" panose="05000000000000000000" charset="0"/>
              <a:buChar char="Ø"/>
            </a:pPr>
            <a:r>
              <a:rPr lang="en-US" sz="2855"/>
              <a:t>Multi-modal learning: Integrating different types of data such as gene expression, epigenetic, and protein data can improve the model's performance and ability to capture complex relationships between genomic data and biomedicine traits.</a:t>
            </a:r>
            <a:endParaRPr lang="en-US" sz="285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9: Conclusion</a:t>
            </a:r>
            <a:endParaRPr lang="en-US" b="1"/>
          </a:p>
        </p:txBody>
      </p:sp>
      <p:sp>
        <p:nvSpPr>
          <p:cNvPr id="3" name="Content Placeholder 2"/>
          <p:cNvSpPr>
            <a:spLocks noGrp="1"/>
          </p:cNvSpPr>
          <p:nvPr>
            <p:ph idx="1"/>
          </p:nvPr>
        </p:nvSpPr>
        <p:spPr/>
        <p:txBody>
          <a:bodyPr>
            <a:noAutofit/>
          </a:bodyPr>
          <a:p>
            <a:r>
              <a:rPr lang="en-US" sz="2000"/>
              <a:t>In conclusion, the proposed deep neural network model for automatic gathering of novel features from genomic data offers a potential approach to the identification of genetically better animals without the need for time-consuming and costly phenotypic testing. In order to find patterns and relationships between genomic data and desirable features like milk output, feed effectiveness, and disease resistance, the model makes use of deep learning.</a:t>
            </a:r>
            <a:endParaRPr lang="en-US" sz="2000"/>
          </a:p>
          <a:p>
            <a:r>
              <a:rPr lang="en-US" sz="2000"/>
              <a:t>We have provided a thorough workflow utilizing Python 3 and the PyTorch package for creating and refining the suggested model. Data preparation, model architecture design, model training, and model evaluation are all included in the pipeline. Additionally, we have shown that the suggested model outperforms the baseline models by contrasting its performance with that of other baseline models.</a:t>
            </a:r>
            <a:endParaRPr lang="en-US" sz="2000"/>
          </a:p>
          <a:p>
            <a:r>
              <a:rPr lang="en-US" sz="2000"/>
              <a:t>There are, however, some restrictions to the proposed deep neural network model for automatic collection of new traits from genomic data is a promising solution for identifying genetically superior animals without the need for time-consuming and expensive phenotypic testing. The model leverages the power of deep learning to identify patterns and associations between genomic data and desirable traits, such as milk production, feed efficiency, and disease resistance.</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10: References</a:t>
            </a:r>
            <a:endParaRPr lang="en-US" b="1"/>
          </a:p>
        </p:txBody>
      </p:sp>
      <p:sp>
        <p:nvSpPr>
          <p:cNvPr id="3" name="Content Placeholder 2"/>
          <p:cNvSpPr>
            <a:spLocks noGrp="1"/>
          </p:cNvSpPr>
          <p:nvPr>
            <p:ph idx="1"/>
          </p:nvPr>
        </p:nvSpPr>
        <p:spPr/>
        <p:txBody>
          <a:bodyPr>
            <a:noAutofit/>
          </a:bodyPr>
          <a:p>
            <a:pPr>
              <a:buFont typeface="Wingdings" panose="05000000000000000000" charset="0"/>
              <a:buChar char="v"/>
            </a:pPr>
            <a:r>
              <a:rPr lang="en-US" sz="1300" b="1"/>
              <a:t>Hickey, J.M., Kinghorn, B.P., Tier, B., Van Der Werf, J.H., Clark, S.A., Graser, H.U., Garrick, D.J. and Lee, S.H., 2011. A combined long-range phasing and long haplotype Imputation method to impute phase for SNP genotypes. Genetics, 187(1), pp.135-143.</a:t>
            </a:r>
            <a:endParaRPr lang="en-US" sz="1300" b="1"/>
          </a:p>
          <a:p>
            <a:pPr>
              <a:buFont typeface="Wingdings" panose="05000000000000000000" charset="0"/>
              <a:buChar char="v"/>
            </a:pPr>
            <a:r>
              <a:rPr lang="en-US" sz="1300" b="1"/>
              <a:t>Liao, X., Li, L., Chen, H., Fan, X., Hu, Y. and Wang, K., 2018, October. A multi-task deep Learning model for phenotypic prediction using genotype data. In 2018 IEEE International Conference on Bioinformatics and Biomedicine (BIBM) (pp. 1216-1220). IEEE.</a:t>
            </a:r>
            <a:endParaRPr lang="en-US" sz="1300" b="1"/>
          </a:p>
          <a:p>
            <a:pPr>
              <a:buFont typeface="Wingdings" panose="05000000000000000000" charset="0"/>
              <a:buChar char="v"/>
            </a:pPr>
            <a:r>
              <a:rPr lang="en-US" sz="1300" b="1"/>
              <a:t>Jansen, R.C., 2017. Precision livestock farming: a new integrated approach to animal welfare, disease, and production management in livestock. Frontiers in veterinary science, 4, p.126</a:t>
            </a:r>
            <a:endParaRPr lang="en-US" sz="1300" b="1"/>
          </a:p>
          <a:p>
            <a:pPr>
              <a:buFont typeface="Wingdings" panose="05000000000000000000" charset="0"/>
              <a:buChar char="v"/>
            </a:pPr>
            <a:r>
              <a:rPr lang="en-US" sz="1300" b="1"/>
              <a:t>Khatkar, M.S., Moser, G., Hayes, B.J., Raadsma, H.W., 2012. Strategies and utility of imputed SNP genotypes for genomic analysis in dairy cattle. BMC Genomics 13: 538.</a:t>
            </a:r>
            <a:endParaRPr lang="en-US" sz="1300" b="1"/>
          </a:p>
          <a:p>
            <a:pPr>
              <a:buFont typeface="Wingdings" panose="05000000000000000000" charset="0"/>
              <a:buChar char="v"/>
            </a:pPr>
            <a:r>
              <a:rPr lang="en-US" sz="1300" b="1"/>
              <a:t>Qiao, R., Wu, Y., Yan, H., Liu, Y., Liu, Y. and Wang, Y., 2018. Phenotype prediction based On genotypes using deep learning techniques. BMC Bioinformatics, 19(1), p.68.</a:t>
            </a:r>
            <a:endParaRPr lang="en-US" sz="1300" b="1"/>
          </a:p>
          <a:p>
            <a:pPr>
              <a:buFont typeface="Wingdings" panose="05000000000000000000" charset="0"/>
              <a:buChar char="v"/>
            </a:pPr>
            <a:r>
              <a:rPr lang="en-US" sz="1300" b="1"/>
              <a:t>https://www.ncbi.nlm.nih.gov/pmc/articles/P MC7303891/ - This article explores the use of deep neural networks for predicting breeding values in dairy cattle using genomic data.</a:t>
            </a:r>
            <a:endParaRPr lang="en-US" sz="1300" b="1"/>
          </a:p>
          <a:p>
            <a:pPr>
              <a:buFont typeface="Wingdings" panose="05000000000000000000" charset="0"/>
              <a:buChar char="v"/>
            </a:pPr>
            <a:r>
              <a:rPr lang="en-US" sz="1300" b="1"/>
              <a:t>https://www.sciencedirect.com/science/articl e/pii/S2405452620302957 - This paper presents a review of deep learning applications in animal breeding and genetics, including the use of genomic data for prediction of production and disease resistance traits.</a:t>
            </a:r>
            <a:endParaRPr lang="en-US" sz="1300" b="1"/>
          </a:p>
          <a:p>
            <a:pPr>
              <a:buFont typeface="Wingdings" panose="05000000000000000000" charset="0"/>
              <a:buChar char="v"/>
            </a:pPr>
            <a:r>
              <a:rPr lang="en-US" sz="1300" b="1"/>
              <a:t>https://www.frontiersin.org/articles/10.3389/ fvets.2020.00531/full - This article discusses the use of deep learning methods for predicting milk production traits in dairy cattle using genomic data.</a:t>
            </a:r>
            <a:endParaRPr lang="en-US" sz="1300" b="1"/>
          </a:p>
          <a:p>
            <a:pPr>
              <a:buFont typeface="Wingdings" panose="05000000000000000000" charset="0"/>
              <a:buChar char="v"/>
            </a:pPr>
            <a:r>
              <a:rPr lang="en-US" sz="1300" b="1"/>
              <a:t>.https://www.mdpi.com/2073-4425/11/3/342 - This paper presents a deep learning-based method for predicting growth traits in chickens using genomic data.</a:t>
            </a:r>
            <a:endParaRPr lang="en-US" sz="13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b="1" i="1">
                <a:solidFill>
                  <a:srgbClr val="00B0F0"/>
                </a:solidFill>
              </a:rPr>
              <a:t>Thanks for listening and watching our presentation!</a:t>
            </a:r>
            <a:endParaRPr lang="en-US" b="1" i="1">
              <a:solidFill>
                <a:srgbClr val="00B0F0"/>
              </a:solidFill>
            </a:endParaRPr>
          </a:p>
        </p:txBody>
      </p:sp>
      <p:sp>
        <p:nvSpPr>
          <p:cNvPr id="3" name="Content Placeholder 2"/>
          <p:cNvSpPr>
            <a:spLocks noGrp="1"/>
          </p:cNvSpPr>
          <p:nvPr>
            <p:ph idx="1"/>
          </p:nvPr>
        </p:nvSpPr>
        <p:spPr/>
        <p:txBody>
          <a:bodyPr/>
          <a:p>
            <a:pPr marL="0" indent="0" algn="ctr">
              <a:buNone/>
            </a:pPr>
            <a:r>
              <a:rPr lang="en-US" sz="6600">
                <a:solidFill>
                  <a:srgbClr val="FF0000"/>
                </a:solidFill>
              </a:rPr>
              <a:t>***THE END***</a:t>
            </a:r>
            <a:endParaRPr lang="en-US" sz="66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2:  Introduction</a:t>
            </a:r>
            <a:endParaRPr lang="en-US" b="1"/>
          </a:p>
        </p:txBody>
      </p:sp>
      <p:sp>
        <p:nvSpPr>
          <p:cNvPr id="3" name="Content Placeholder 2"/>
          <p:cNvSpPr>
            <a:spLocks noGrp="1"/>
          </p:cNvSpPr>
          <p:nvPr>
            <p:ph idx="1"/>
          </p:nvPr>
        </p:nvSpPr>
        <p:spPr/>
        <p:txBody>
          <a:bodyPr>
            <a:normAutofit lnSpcReduction="20000"/>
          </a:bodyPr>
          <a:p>
            <a:pPr>
              <a:buFont typeface="Wingdings" panose="05000000000000000000" charset="0"/>
              <a:buChar char="Ø"/>
            </a:pPr>
            <a:r>
              <a:rPr lang="en-US"/>
              <a:t>The study of genomes' structure, purpose, and evolution is known as genomics. Given the quick development of genetic technology, genomics is becoming a crucial tool for enhancing livestock breeding and farm management. Genetic markers linked to desirable qualities including growth rate, feed efficiency, illness resistance, and milk production can be found using genomic data. Farmers can increase the productivity and profitability of their herds by choosing animals with the best genetic markers. </a:t>
            </a:r>
            <a:endParaRPr lang="en-US"/>
          </a:p>
          <a:p>
            <a:pPr>
              <a:buFont typeface="Wingdings" panose="05000000000000000000" charset="0"/>
              <a:buChar char="Ø"/>
            </a:pPr>
            <a:r>
              <a:rPr lang="en-US"/>
              <a:t>However, gathering genetic data can be time- and money-consuming. Furthermore, when working with huge datasets, it can be difficult to analyze the data and pinpoint the pertinent genetic markers. As a result, effective automated methods for gathering and analyzing genetic data are required.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2: Dataset description</a:t>
            </a:r>
            <a:endParaRPr lang="en-US" b="1"/>
          </a:p>
        </p:txBody>
      </p:sp>
      <p:sp>
        <p:nvSpPr>
          <p:cNvPr id="3" name="Content Placeholder 2"/>
          <p:cNvSpPr>
            <a:spLocks noGrp="1"/>
          </p:cNvSpPr>
          <p:nvPr>
            <p:ph idx="1"/>
          </p:nvPr>
        </p:nvSpPr>
        <p:spPr/>
        <p:txBody>
          <a:bodyPr/>
          <a:p>
            <a:r>
              <a:rPr lang="en-US"/>
              <a:t>We used the genomic data dataset and associated traits, such as milk production, feed efficiency, and disease resistance, for the evaluation.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3: Data preprocessing techniques</a:t>
            </a:r>
            <a:endParaRPr lang="en-US" b="1"/>
          </a:p>
        </p:txBody>
      </p:sp>
      <p:sp>
        <p:nvSpPr>
          <p:cNvPr id="3" name="Content Placeholder 2"/>
          <p:cNvSpPr>
            <a:spLocks noGrp="1"/>
          </p:cNvSpPr>
          <p:nvPr>
            <p:ph idx="1"/>
          </p:nvPr>
        </p:nvSpPr>
        <p:spPr/>
        <p:txBody>
          <a:bodyPr>
            <a:normAutofit lnSpcReduction="20000"/>
          </a:bodyPr>
          <a:p>
            <a:pPr marL="0" indent="0">
              <a:buFont typeface="Wingdings" panose="05000000000000000000" charset="0"/>
              <a:buNone/>
            </a:pPr>
            <a:r>
              <a:rPr lang="en-US"/>
              <a:t>	Utilizing the Python scikit-learn module, the genomic data dataset was initially preprocessed as part of our implementation. The following procedures were part of the preprocessing:</a:t>
            </a:r>
            <a:endParaRPr lang="en-US"/>
          </a:p>
          <a:p>
            <a:pPr>
              <a:buFont typeface="Wingdings" panose="05000000000000000000" charset="0"/>
              <a:buChar char="Ø"/>
            </a:pPr>
            <a:r>
              <a:rPr lang="en-US"/>
              <a:t>Normalization: We scaled the data to have a zero mean and unit variance by using the StandardScaler() function to normalize the data.</a:t>
            </a:r>
            <a:endParaRPr lang="en-US"/>
          </a:p>
          <a:p>
            <a:pPr>
              <a:buFont typeface="Wingdings" panose="05000000000000000000" charset="0"/>
              <a:buChar char="Ø"/>
            </a:pPr>
            <a:r>
              <a:rPr lang="en-US"/>
              <a:t>Utilizing the train_test_split() function of scikit-learn, we divided the data into predictor variables and target variables. We divided the data in half, using 70% for training and 30% for testing.</a:t>
            </a:r>
            <a:endParaRPr lang="en-US"/>
          </a:p>
          <a:p>
            <a:pPr>
              <a:buFont typeface="Wingdings" panose="05000000000000000000" charset="0"/>
              <a:buChar char="Ø"/>
            </a:pPr>
            <a:r>
              <a:rPr lang="en-US"/>
              <a:t>Data conversion to PyTorch tensors: We used the Tensor() function from the PyTorch library to transform the data from NumPy arrays to PyTorch tensors.</a:t>
            </a:r>
            <a:endParaRPr lang="en-US"/>
          </a:p>
          <a:p>
            <a:pPr>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4: The architecture of the deep neural network model used</a:t>
            </a:r>
            <a:endParaRPr lang="en-US" b="1"/>
          </a:p>
        </p:txBody>
      </p:sp>
      <p:sp>
        <p:nvSpPr>
          <p:cNvPr id="3" name="Content Placeholder 2"/>
          <p:cNvSpPr>
            <a:spLocks noGrp="1"/>
          </p:cNvSpPr>
          <p:nvPr>
            <p:ph idx="1"/>
          </p:nvPr>
        </p:nvSpPr>
        <p:spPr/>
        <p:txBody>
          <a:bodyPr/>
          <a:p>
            <a:pPr marL="0" indent="0">
              <a:buNone/>
            </a:pPr>
            <a:r>
              <a:rPr lang="en-US"/>
              <a:t>	The deep neural network model that was suggested for automatic trait collecting had the following layers:</a:t>
            </a:r>
            <a:endParaRPr lang="en-US"/>
          </a:p>
          <a:p>
            <a:pPr>
              <a:buFont typeface="Wingdings" panose="05000000000000000000" charset="0"/>
              <a:buChar char="Ø"/>
            </a:pPr>
            <a:r>
              <a:rPr lang="en-US"/>
              <a:t>Input layer: The normalized and divided genomic data are fed into this layer.</a:t>
            </a:r>
            <a:endParaRPr lang="en-US"/>
          </a:p>
          <a:p>
            <a:pPr>
              <a:buFont typeface="Wingdings" panose="05000000000000000000" charset="0"/>
              <a:buChar char="Ø"/>
            </a:pPr>
            <a:r>
              <a:rPr lang="en-US"/>
              <a:t>The model comprises a number of hidden layers, each of which is made up of a linear layer followed by a ReLU activation function. We conducted experiments with the hyperparameters of the number of hidden layers and the number of neurons in each layer.</a:t>
            </a:r>
            <a:endParaRPr lang="en-US"/>
          </a:p>
          <a:p>
            <a:pPr>
              <a:buFont typeface="Wingdings" panose="05000000000000000000" charset="0"/>
              <a:buChar char="Ø"/>
            </a:pPr>
            <a:r>
              <a:rPr lang="en-US"/>
              <a:t>Output layer: The model's output layer was made up of a single output value indicating the expected trait created by a linear layer.</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5: The training process</a:t>
            </a:r>
            <a:endParaRPr lang="en-US" b="1"/>
          </a:p>
        </p:txBody>
      </p:sp>
      <p:sp>
        <p:nvSpPr>
          <p:cNvPr id="3" name="Content Placeholder 2"/>
          <p:cNvSpPr>
            <a:spLocks noGrp="1"/>
          </p:cNvSpPr>
          <p:nvPr>
            <p:ph idx="1"/>
          </p:nvPr>
        </p:nvSpPr>
        <p:spPr/>
        <p:txBody>
          <a:bodyPr/>
          <a:p>
            <a:pPr>
              <a:buFont typeface="Wingdings" panose="05000000000000000000" charset="0"/>
              <a:buChar char="Ø"/>
            </a:pPr>
            <a:r>
              <a:rPr lang="en-US"/>
              <a:t>We employed the stochastic gradient descent (SGD) optimizer offered by the PyTorch package to train the model. In order to determine the difference between the predicted and real trait values, we also used the mean squared error (MSE) loss function.The batch size and learning rate were hyperparameters that we experimented with when developing the model. We trained the model on the training data for a predetermined number of epochs.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6: The evaluation metrics used </a:t>
            </a:r>
            <a:endParaRPr lang="en-US" b="1"/>
          </a:p>
        </p:txBody>
      </p:sp>
      <p:sp>
        <p:nvSpPr>
          <p:cNvPr id="3" name="Content Placeholder 2"/>
          <p:cNvSpPr>
            <a:spLocks noGrp="1"/>
          </p:cNvSpPr>
          <p:nvPr>
            <p:ph idx="1"/>
          </p:nvPr>
        </p:nvSpPr>
        <p:spPr/>
        <p:txBody>
          <a:bodyPr>
            <a:normAutofit lnSpcReduction="10000"/>
          </a:bodyPr>
          <a:p>
            <a:pPr marL="0" indent="0">
              <a:buNone/>
            </a:pPr>
            <a:r>
              <a:rPr lang="en-US"/>
              <a:t>We used the test data that we had set aside during the data preprocessing stage to assess the model. For each animal in the test set, we determined the MSE value between the predicted trait values and the actual trait values. We next used a table (as explained in the preceding section) to compare the MSE values acquired for the proposed deep neural network model with those obtained for the three baseline approaches (linear regression, logistic regression, and SVM).Overall, the results of the assessment demonstrated that the suggested deep neural network model performed better than the baseline approaches in terms of MSE, demonstrating that it was better able to capture complex patterns and relationships in the genomic data.</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7:Comparison of the proposed model's performance with other baseline models</a:t>
            </a:r>
            <a:endParaRPr lang="en-US" b="1"/>
          </a:p>
        </p:txBody>
      </p:sp>
      <p:sp>
        <p:nvSpPr>
          <p:cNvPr id="3" name="Content Placeholder 2"/>
          <p:cNvSpPr>
            <a:spLocks noGrp="1"/>
          </p:cNvSpPr>
          <p:nvPr>
            <p:ph idx="1"/>
          </p:nvPr>
        </p:nvSpPr>
        <p:spPr/>
        <p:txBody>
          <a:bodyPr/>
          <a:p>
            <a:r>
              <a:rPr lang="en-US"/>
              <a:t> The proposed deep neural network model outperformed all three baseline methods in terms of MSE. This suggests that the deep neural network was able to learn complex patterns and associations in the genomic data that were not captured by the linear regression, logistic regression, and SVM models.</a:t>
            </a:r>
            <a:endParaRPr lang="en-US"/>
          </a:p>
          <a:p>
            <a:r>
              <a:rPr lang="en-US"/>
              <a:t>In sum, the evaluation results demonstrate that the proposed deep neural network model has strong potential for automatic trait collection in biomedicine applications.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8:Limitations of the proposed model and future research directions</a:t>
            </a:r>
            <a:endParaRPr lang="en-US" b="1"/>
          </a:p>
        </p:txBody>
      </p:sp>
      <p:sp>
        <p:nvSpPr>
          <p:cNvPr id="3" name="Content Placeholder 2"/>
          <p:cNvSpPr>
            <a:spLocks noGrp="1"/>
          </p:cNvSpPr>
          <p:nvPr>
            <p:ph idx="1"/>
          </p:nvPr>
        </p:nvSpPr>
        <p:spPr/>
        <p:txBody>
          <a:bodyPr>
            <a:normAutofit fontScale="60000"/>
          </a:bodyPr>
          <a:p>
            <a:pPr marL="0" indent="0">
              <a:buNone/>
            </a:pPr>
            <a:r>
              <a:rPr lang="en-US" b="1">
                <a:solidFill>
                  <a:srgbClr val="00B0F0"/>
                </a:solidFill>
              </a:rPr>
              <a:t>8.1: </a:t>
            </a:r>
            <a:r>
              <a:rPr lang="en-US" b="1">
                <a:solidFill>
                  <a:srgbClr val="00B0F0"/>
                </a:solidFill>
                <a:sym typeface="+mn-ea"/>
              </a:rPr>
              <a:t>Limitations of the proposed model</a:t>
            </a:r>
            <a:endParaRPr lang="en-US" b="1">
              <a:solidFill>
                <a:srgbClr val="00B0F0"/>
              </a:solidFill>
              <a:sym typeface="+mn-ea"/>
            </a:endParaRPr>
          </a:p>
          <a:p>
            <a:pPr>
              <a:buFont typeface="Wingdings" panose="05000000000000000000" charset="0"/>
              <a:buChar char="Ø"/>
            </a:pPr>
            <a:r>
              <a:rPr lang="en-US" sz="3430">
                <a:solidFill>
                  <a:schemeClr val="tx1"/>
                </a:solidFill>
                <a:sym typeface="+mn-ea"/>
              </a:rPr>
              <a:t>Limited data: The performance of the model heavily relies on the quantity and quality of the data used for training. In cases where the available data is limited, the model's accuracy and generalization ability may be compromised.</a:t>
            </a:r>
            <a:endParaRPr lang="en-US" sz="3430">
              <a:solidFill>
                <a:schemeClr val="tx1"/>
              </a:solidFill>
              <a:sym typeface="+mn-ea"/>
            </a:endParaRPr>
          </a:p>
          <a:p>
            <a:pPr>
              <a:buFont typeface="Wingdings" panose="05000000000000000000" charset="0"/>
              <a:buChar char="Ø"/>
            </a:pPr>
            <a:r>
              <a:rPr lang="en-US" sz="3430">
                <a:solidFill>
                  <a:schemeClr val="tx1"/>
                </a:solidFill>
                <a:sym typeface="+mn-ea"/>
              </a:rPr>
              <a:t>Interpretability: Deep neural networks are often considered as black boxes, which means that it can be challenging to understand how the model arrives at its predictions. This can be a significant limitation for applications that require interpretability.</a:t>
            </a:r>
            <a:endParaRPr lang="en-US" sz="3430">
              <a:solidFill>
                <a:schemeClr val="tx1"/>
              </a:solidFill>
              <a:sym typeface="+mn-ea"/>
            </a:endParaRPr>
          </a:p>
          <a:p>
            <a:pPr>
              <a:buFont typeface="Wingdings" panose="05000000000000000000" charset="0"/>
              <a:buChar char="Ø"/>
            </a:pPr>
            <a:r>
              <a:rPr lang="en-US" sz="3430">
                <a:solidFill>
                  <a:schemeClr val="tx1"/>
                </a:solidFill>
                <a:sym typeface="+mn-ea"/>
              </a:rPr>
              <a:t>Data bias: If the training data is biased, the model can inherit these biases and perpetuate them in its predictions. This can lead to inaccurate or unfair predictions, especially in cases where the model is used to make decisions that impact human lives.</a:t>
            </a:r>
            <a:endParaRPr lang="en-US" sz="3430">
              <a:solidFill>
                <a:schemeClr val="tx1"/>
              </a:solidFill>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8897</Words>
  <Application>WPS Presentation</Application>
  <PresentationFormat>Widescreen</PresentationFormat>
  <Paragraphs>82</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Wingdings</vt:lpstr>
      <vt:lpstr>Calibri Light</vt:lpstr>
      <vt:lpstr>Calibri</vt:lpstr>
      <vt:lpstr>Microsoft YaHei</vt:lpstr>
      <vt:lpstr>Arial Unicode MS</vt:lpstr>
      <vt:lpstr>Office Theme</vt:lpstr>
      <vt:lpstr>AI in biomedicine</vt:lpstr>
      <vt:lpstr>2:  Introduction</vt:lpstr>
      <vt:lpstr>2: Dataset description</vt:lpstr>
      <vt:lpstr>3: Data preprocessing techniques</vt:lpstr>
      <vt:lpstr>4: The architecture of the deep neural network model used</vt:lpstr>
      <vt:lpstr>5: The training process</vt:lpstr>
      <vt:lpstr>6: The evaluation metrics used </vt:lpstr>
      <vt:lpstr>7:Comparison of the proposed model's performance with other baseline models</vt:lpstr>
      <vt:lpstr>8:Limitations of the proposed model and future research directions</vt:lpstr>
      <vt:lpstr>8.2: Future research directions </vt:lpstr>
      <vt:lpstr>9: Conclusion</vt:lpstr>
      <vt:lpstr>10: References</vt:lpstr>
      <vt:lpstr>Thanks for listening and watching our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biomedicine</dc:title>
  <dc:creator/>
  <cp:lastModifiedBy>Were ouma</cp:lastModifiedBy>
  <cp:revision>32</cp:revision>
  <dcterms:created xsi:type="dcterms:W3CDTF">2023-04-22T18:14:00Z</dcterms:created>
  <dcterms:modified xsi:type="dcterms:W3CDTF">2023-12-19T11:24:16Z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9739A39698B54DA79E469435DAEB77B3</vt:lpwstr>
  </property>
  <property fmtid="{D5CDD505-2E9C-101B-9397-08002B2CF9AE}" pid="3" name="KSOProductBuildVer">
    <vt:lpwstr>1033-12.2.0.13359</vt:lpwstr>
  </property>
</Properties>
</file>