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2" r:id="rId6"/>
    <p:sldId id="263" r:id="rId7"/>
    <p:sldId id="264"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5844220-F48E-48CC-BE55-1B768EA91DE4}" type="doc">
      <dgm:prSet loTypeId="list" loCatId="list" qsTypeId="urn:microsoft.com/office/officeart/2005/8/quickstyle/simple1" qsCatId="simple" csTypeId="urn:microsoft.com/office/officeart/2005/8/colors/accent1_2" csCatId="accent1"/>
      <dgm:spPr/>
      <dgm:t>
        <a:bodyPr/>
        <a:lstStyle/>
        <a:p>
          <a:endParaRPr lang="en-US"/>
        </a:p>
      </dgm:t>
    </dgm:pt>
    <dgm:pt modelId="{DDC1018B-B1DA-426F-86B5-84B472678956}">
      <dgm:prSet phldr="0" custT="1"/>
      <dgm:spPr/>
      <dgm:t>
        <a:bodyPr vert="horz" wrap="square"/>
        <a:p>
          <a:pPr>
            <a:lnSpc>
              <a:spcPct val="100000"/>
            </a:lnSpc>
            <a:spcBef>
              <a:spcPct val="0"/>
            </a:spcBef>
            <a:spcAft>
              <a:spcPct val="35000"/>
            </a:spcAft>
          </a:pPr>
          <a:r>
            <a:rPr lang="en-US" sz="2000"/>
            <a:t>1) </a:t>
          </a:r>
          <a:r>
            <a:rPr sz="2000"/>
            <a:t>Mesquite,(2023).PRIZM® Premier Segmentation Executive Report.</a:t>
          </a:r>
          <a:r>
            <a:rPr sz="2000"/>
            <a:t/>
          </a:r>
          <a:endParaRPr sz="2000"/>
        </a:p>
        <a:p>
          <a:pPr>
            <a:lnSpc>
              <a:spcPct val="100000"/>
            </a:lnSpc>
            <a:spcBef>
              <a:spcPct val="0"/>
            </a:spcBef>
            <a:spcAft>
              <a:spcPct val="35000"/>
            </a:spcAft>
          </a:pPr>
          <a:r>
            <a:rPr sz="2000"/>
            <a:t>Claritas,LLC,Texas. (https://claritas.easpotlight.com/Spotlight/About/3/2023)</a:t>
          </a:r>
          <a:r>
            <a:rPr sz="2000"/>
            <a:t/>
          </a:r>
          <a:endParaRPr sz="2000"/>
        </a:p>
        <a:p>
          <a:pPr>
            <a:lnSpc>
              <a:spcPct val="100000"/>
            </a:lnSpc>
            <a:spcBef>
              <a:spcPct val="0"/>
            </a:spcBef>
            <a:spcAft>
              <a:spcPct val="35000"/>
            </a:spcAft>
          </a:pPr>
          <a:r>
            <a:rPr lang="en-US" sz="2000"/>
            <a:t>2) </a:t>
          </a:r>
          <a:r>
            <a:rPr sz="2000"/>
            <a:t>Mesquite,(2023).PRIZM® Opportunity Gap by Retail Store Types.Claritas,LLC,Texas.</a:t>
          </a:r>
          <a:r>
            <a:rPr sz="2000"/>
            <a:t/>
          </a:r>
          <a:endParaRPr sz="2000"/>
        </a:p>
        <a:p>
          <a:pPr>
            <a:lnSpc>
              <a:spcPct val="100000"/>
            </a:lnSpc>
            <a:spcBef>
              <a:spcPct val="0"/>
            </a:spcBef>
            <a:spcAft>
              <a:spcPct val="35000"/>
            </a:spcAft>
          </a:pPr>
          <a:r>
            <a:rPr sz="2000"/>
            <a:t>(https://claritas.easpotlight.com/Spotlight/About/3/2023)</a:t>
          </a:r>
          <a:r>
            <a:rPr sz="2000"/>
            <a:t/>
          </a:r>
          <a:endParaRPr sz="2000"/>
        </a:p>
      </dgm:t>
    </dgm:pt>
    <dgm:pt modelId="{6860EC07-1EF0-4655-8F6B-A1A5D4B83CAB}" cxnId="{5604CDFC-44D0-4CEA-BB39-709C83969E9B}" type="parTrans">
      <dgm:prSet/>
      <dgm:spPr/>
      <dgm:t>
        <a:bodyPr/>
        <a:lstStyle/>
        <a:p>
          <a:endParaRPr lang="en-US"/>
        </a:p>
      </dgm:t>
    </dgm:pt>
    <dgm:pt modelId="{137D61FA-44C9-4403-8F02-5BBF33B964C2}" cxnId="{5604CDFC-44D0-4CEA-BB39-709C83969E9B}" type="sibTrans">
      <dgm:prSet/>
      <dgm:spPr/>
      <dgm:t>
        <a:bodyPr/>
        <a:lstStyle/>
        <a:p>
          <a:endParaRPr lang="en-US"/>
        </a:p>
      </dgm:t>
    </dgm:pt>
    <dgm:pt modelId="{E59A3F1F-8891-4D09-B75E-05D368CC33EF}">
      <dgm:prSet phldr="0" custT="1"/>
      <dgm:spPr/>
      <dgm:t>
        <a:bodyPr vert="horz" wrap="square"/>
        <a:p>
          <a:pPr>
            <a:lnSpc>
              <a:spcPct val="100000"/>
            </a:lnSpc>
            <a:spcBef>
              <a:spcPct val="0"/>
            </a:spcBef>
            <a:spcAft>
              <a:spcPct val="35000"/>
            </a:spcAft>
          </a:pPr>
          <a:r>
            <a:rPr sz="1700"/>
            <a:t/>
          </a:r>
          <a:endParaRPr sz="1700"/>
        </a:p>
        <a:p>
          <a:pPr>
            <a:lnSpc>
              <a:spcPct val="100000"/>
            </a:lnSpc>
            <a:spcBef>
              <a:spcPct val="0"/>
            </a:spcBef>
            <a:spcAft>
              <a:spcPct val="35000"/>
            </a:spcAft>
          </a:pPr>
          <a:r>
            <a:rPr lang="en-US" sz="1900"/>
            <a:t>3) </a:t>
          </a:r>
          <a:r>
            <a:rPr sz="1900"/>
            <a:t>Clint ,Christy(2020).Arcadia Trails Balch Springs, Texas Traffic Impact Analysis .Lambeth Engineering Associates, PLLC </a:t>
          </a:r>
          <a:r>
            <a:rPr sz="1900"/>
            <a:t/>
          </a:r>
          <a:endParaRPr sz="1900"/>
        </a:p>
        <a:p>
          <a:pPr>
            <a:lnSpc>
              <a:spcPct val="100000"/>
            </a:lnSpc>
            <a:spcBef>
              <a:spcPct val="0"/>
            </a:spcBef>
            <a:spcAft>
              <a:spcPct val="35000"/>
            </a:spcAft>
          </a:pPr>
          <a:r>
            <a:rPr lang="en-US" sz="1900"/>
            <a:t>4) </a:t>
          </a:r>
          <a:r>
            <a:rPr sz="1900"/>
            <a:t>Dunn Jr, E. S. (1960). A statistical and analytical technique for regional analysis. Papers in Regional </a:t>
          </a:r>
          <a:r>
            <a:rPr sz="2000"/>
            <a:t>Science, 6(1), 97-112.</a:t>
          </a:r>
          <a:r>
            <a:rPr sz="2000"/>
            <a:t/>
          </a:r>
          <a:endParaRPr sz="2000"/>
        </a:p>
      </dgm:t>
    </dgm:pt>
    <dgm:pt modelId="{53FD425D-9F18-492C-AA22-276615BA25A2}" cxnId="{C74F1709-58C0-42D2-96D9-93F4EBE84FBD}" type="parTrans">
      <dgm:prSet/>
      <dgm:spPr/>
      <dgm:t>
        <a:bodyPr/>
        <a:lstStyle/>
        <a:p>
          <a:endParaRPr lang="en-US"/>
        </a:p>
      </dgm:t>
    </dgm:pt>
    <dgm:pt modelId="{0E7AB6FA-C0CD-439A-A613-2A57C9EFF4BE}" cxnId="{C74F1709-58C0-42D2-96D9-93F4EBE84FBD}" type="sibTrans">
      <dgm:prSet/>
      <dgm:spPr/>
      <dgm:t>
        <a:bodyPr/>
        <a:lstStyle/>
        <a:p>
          <a:endParaRPr lang="en-US"/>
        </a:p>
      </dgm:t>
    </dgm:pt>
    <dgm:pt modelId="{FDD6C251-F273-4DE8-A943-3C46F3E51798}">
      <dgm:prSet phldr="0" custT="0"/>
      <dgm:spPr/>
      <dgm:t>
        <a:bodyPr vert="horz" wrap="square"/>
        <a:p>
          <a:pPr>
            <a:lnSpc>
              <a:spcPct val="100000"/>
            </a:lnSpc>
            <a:spcBef>
              <a:spcPct val="0"/>
            </a:spcBef>
            <a:spcAft>
              <a:spcPct val="35000"/>
            </a:spcAft>
          </a:pPr>
          <a:r>
            <a:rPr lang="en-US"/>
            <a:t>5) </a:t>
          </a:r>
          <a:r>
            <a:rPr/>
            <a:t>Moore, F. T., &amp; Petersen, J. W. (1955). Regional analysis: an interindustry model of Utah. The Review of Economics and Statistics, 37(4), 368-383</a:t>
          </a:r>
          <a:r>
            <a:rPr/>
            <a:t/>
          </a:r>
          <a:endParaRPr/>
        </a:p>
        <a:p>
          <a:pPr>
            <a:lnSpc>
              <a:spcPct val="100000"/>
            </a:lnSpc>
            <a:spcBef>
              <a:spcPct val="0"/>
            </a:spcBef>
            <a:spcAft>
              <a:spcPct val="35000"/>
            </a:spcAft>
          </a:pPr>
          <a:r>
            <a:rPr lang="en-US"/>
            <a:t>7) </a:t>
          </a:r>
          <a:r>
            <a:rPr/>
            <a:t>Diaconu, D., Constantin, M., Grasso, G., Glinatsis, G., Di Gabriele, F., Alemberti, A., ... &amp; Urbonavicius, E. (2014, July). The ARCADIA Project in Support of the ALFRED Concept. In International Conference on Nuclear Engineering (Vol. 45936, p. V003T05A032). American Society of Mechanical Engineers.</a:t>
          </a:r>
          <a:r>
            <a:rPr/>
            <a:t/>
          </a:r>
          <a:endParaRPr/>
        </a:p>
      </dgm:t>
    </dgm:pt>
    <dgm:pt modelId="{A474C432-B4B7-4DD3-A4FC-14D5990395A8}" cxnId="{8A79D509-1320-4CFC-BEB8-D58B10D89E3A}" type="parTrans">
      <dgm:prSet/>
      <dgm:spPr/>
      <dgm:t>
        <a:bodyPr/>
        <a:lstStyle/>
        <a:p>
          <a:endParaRPr lang="en-US"/>
        </a:p>
      </dgm:t>
    </dgm:pt>
    <dgm:pt modelId="{9BDD6D14-1890-4DC6-8663-BD02B502D763}" cxnId="{8A79D509-1320-4CFC-BEB8-D58B10D89E3A}" type="sibTrans">
      <dgm:prSet/>
      <dgm:spPr/>
      <dgm:t>
        <a:bodyPr/>
        <a:lstStyle/>
        <a:p>
          <a:endParaRPr lang="en-US"/>
        </a:p>
      </dgm:t>
    </dgm:pt>
    <dgm:pt modelId="{C9D40A89-C6E7-43CB-85BA-EC00BED32C30}" type="pres">
      <dgm:prSet presAssocID="{75844220-F48E-48CC-BE55-1B768EA91DE4}" presName="vert0" presStyleCnt="0">
        <dgm:presLayoutVars>
          <dgm:dir/>
          <dgm:animOne val="branch"/>
          <dgm:animLvl val="lvl"/>
        </dgm:presLayoutVars>
      </dgm:prSet>
      <dgm:spPr/>
    </dgm:pt>
    <dgm:pt modelId="{B65AE025-132E-40DE-A5F7-EBDEEE3C2742}" type="pres">
      <dgm:prSet presAssocID="{DDC1018B-B1DA-426F-86B5-84B472678956}" presName="thickLine" presStyleLbl="alignNode1" presStyleIdx="0" presStyleCnt="3"/>
      <dgm:spPr/>
    </dgm:pt>
    <dgm:pt modelId="{8A17FE7D-7E11-4EB1-AF08-EF47814D6D2C}" type="pres">
      <dgm:prSet presAssocID="{DDC1018B-B1DA-426F-86B5-84B472678956}" presName="horz1" presStyleCnt="0"/>
      <dgm:spPr/>
    </dgm:pt>
    <dgm:pt modelId="{6DE8E655-B57D-4F8A-85B8-EE134ACBD6C2}" type="pres">
      <dgm:prSet presAssocID="{DDC1018B-B1DA-426F-86B5-84B472678956}" presName="tx1" presStyleLbl="revTx" presStyleIdx="0" presStyleCnt="3"/>
      <dgm:spPr/>
    </dgm:pt>
    <dgm:pt modelId="{76996AA6-78AB-4C92-8D16-CC60227F7918}" type="pres">
      <dgm:prSet presAssocID="{DDC1018B-B1DA-426F-86B5-84B472678956}" presName="vert1" presStyleCnt="0"/>
      <dgm:spPr/>
    </dgm:pt>
    <dgm:pt modelId="{8B12E70F-FC74-4355-847A-838D39C22B9E}" type="pres">
      <dgm:prSet presAssocID="{E59A3F1F-8891-4D09-B75E-05D368CC33EF}" presName="thickLine" presStyleLbl="alignNode1" presStyleIdx="1" presStyleCnt="3"/>
      <dgm:spPr/>
    </dgm:pt>
    <dgm:pt modelId="{09916715-9081-41BE-9253-5F285965C002}" type="pres">
      <dgm:prSet presAssocID="{E59A3F1F-8891-4D09-B75E-05D368CC33EF}" presName="horz1" presStyleCnt="0"/>
      <dgm:spPr/>
    </dgm:pt>
    <dgm:pt modelId="{AF38412E-A801-4E00-8C4E-79569EA6E9EE}" type="pres">
      <dgm:prSet presAssocID="{E59A3F1F-8891-4D09-B75E-05D368CC33EF}" presName="tx1" presStyleLbl="revTx" presStyleIdx="1" presStyleCnt="3"/>
      <dgm:spPr/>
    </dgm:pt>
    <dgm:pt modelId="{6390F1E1-76D6-4217-B6DE-FD63CD74B4B8}" type="pres">
      <dgm:prSet presAssocID="{E59A3F1F-8891-4D09-B75E-05D368CC33EF}" presName="vert1" presStyleCnt="0"/>
      <dgm:spPr/>
    </dgm:pt>
    <dgm:pt modelId="{21B8DBD0-AF35-4363-B9F3-3AE28484DF68}" type="pres">
      <dgm:prSet presAssocID="{FDD6C251-F273-4DE8-A943-3C46F3E51798}" presName="thickLine" presStyleLbl="alignNode1" presStyleIdx="2" presStyleCnt="3"/>
      <dgm:spPr/>
    </dgm:pt>
    <dgm:pt modelId="{9748E9A4-E547-4D43-9137-D6FC32FACE83}" type="pres">
      <dgm:prSet presAssocID="{FDD6C251-F273-4DE8-A943-3C46F3E51798}" presName="horz1" presStyleCnt="0"/>
      <dgm:spPr/>
    </dgm:pt>
    <dgm:pt modelId="{42B4D478-5EAD-424D-8D9F-5BA6D334608D}" type="pres">
      <dgm:prSet presAssocID="{FDD6C251-F273-4DE8-A943-3C46F3E51798}" presName="tx1" presStyleLbl="revTx" presStyleIdx="2" presStyleCnt="3"/>
      <dgm:spPr/>
    </dgm:pt>
    <dgm:pt modelId="{7952329D-D98F-4CB6-9A84-9EF6486ADA06}" type="pres">
      <dgm:prSet presAssocID="{FDD6C251-F273-4DE8-A943-3C46F3E51798}" presName="vert1" presStyleCnt="0"/>
      <dgm:spPr/>
    </dgm:pt>
  </dgm:ptLst>
  <dgm:cxnLst>
    <dgm:cxn modelId="{5604CDFC-44D0-4CEA-BB39-709C83969E9B}" srcId="{75844220-F48E-48CC-BE55-1B768EA91DE4}" destId="{DDC1018B-B1DA-426F-86B5-84B472678956}" srcOrd="0" destOrd="0" parTransId="{6860EC07-1EF0-4655-8F6B-A1A5D4B83CAB}" sibTransId="{137D61FA-44C9-4403-8F02-5BBF33B964C2}"/>
    <dgm:cxn modelId="{C74F1709-58C0-42D2-96D9-93F4EBE84FBD}" srcId="{75844220-F48E-48CC-BE55-1B768EA91DE4}" destId="{E59A3F1F-8891-4D09-B75E-05D368CC33EF}" srcOrd="1" destOrd="0" parTransId="{53FD425D-9F18-492C-AA22-276615BA25A2}" sibTransId="{0E7AB6FA-C0CD-439A-A613-2A57C9EFF4BE}"/>
    <dgm:cxn modelId="{8A79D509-1320-4CFC-BEB8-D58B10D89E3A}" srcId="{75844220-F48E-48CC-BE55-1B768EA91DE4}" destId="{FDD6C251-F273-4DE8-A943-3C46F3E51798}" srcOrd="2" destOrd="0" parTransId="{A474C432-B4B7-4DD3-A4FC-14D5990395A8}" sibTransId="{9BDD6D14-1890-4DC6-8663-BD02B502D763}"/>
    <dgm:cxn modelId="{08A2CC2B-FAEE-4A76-8D63-4563E9E5CA50}" type="presOf" srcId="{75844220-F48E-48CC-BE55-1B768EA91DE4}" destId="{C9D40A89-C6E7-43CB-85BA-EC00BED32C30}" srcOrd="0" destOrd="0" presId="urn:microsoft.com/office/officeart/2008/layout/LinedList"/>
    <dgm:cxn modelId="{D0C5A2D1-1874-408C-88C7-34D592D45CF1}" type="presParOf" srcId="{C9D40A89-C6E7-43CB-85BA-EC00BED32C30}" destId="{B65AE025-132E-40DE-A5F7-EBDEEE3C2742}" srcOrd="0" destOrd="0" presId="urn:microsoft.com/office/officeart/2008/layout/LinedList"/>
    <dgm:cxn modelId="{00842091-15C9-4611-9B0C-0039345173BF}" type="presParOf" srcId="{C9D40A89-C6E7-43CB-85BA-EC00BED32C30}" destId="{8A17FE7D-7E11-4EB1-AF08-EF47814D6D2C}" srcOrd="1" destOrd="0" presId="urn:microsoft.com/office/officeart/2008/layout/LinedList"/>
    <dgm:cxn modelId="{8458F15E-C57F-4CAF-9A04-B17C52AA22E1}" type="presParOf" srcId="{8A17FE7D-7E11-4EB1-AF08-EF47814D6D2C}" destId="{6DE8E655-B57D-4F8A-85B8-EE134ACBD6C2}" srcOrd="0" destOrd="1" presId="urn:microsoft.com/office/officeart/2008/layout/LinedList"/>
    <dgm:cxn modelId="{D29794C6-9E37-4715-94E1-C70215451B26}" type="presOf" srcId="{DDC1018B-B1DA-426F-86B5-84B472678956}" destId="{6DE8E655-B57D-4F8A-85B8-EE134ACBD6C2}" srcOrd="0" destOrd="0" presId="urn:microsoft.com/office/officeart/2008/layout/LinedList"/>
    <dgm:cxn modelId="{EDA2D46F-A967-498F-AB83-1636967783B3}" type="presParOf" srcId="{8A17FE7D-7E11-4EB1-AF08-EF47814D6D2C}" destId="{76996AA6-78AB-4C92-8D16-CC60227F7918}" srcOrd="1" destOrd="1" presId="urn:microsoft.com/office/officeart/2008/layout/LinedList"/>
    <dgm:cxn modelId="{782F4E16-C9A2-402A-A908-FF56F05C68F0}" type="presParOf" srcId="{C9D40A89-C6E7-43CB-85BA-EC00BED32C30}" destId="{8B12E70F-FC74-4355-847A-838D39C22B9E}" srcOrd="2" destOrd="0" presId="urn:microsoft.com/office/officeart/2008/layout/LinedList"/>
    <dgm:cxn modelId="{861CF885-1725-4A01-9F06-AF54DBE522B0}" type="presParOf" srcId="{C9D40A89-C6E7-43CB-85BA-EC00BED32C30}" destId="{09916715-9081-41BE-9253-5F285965C002}" srcOrd="3" destOrd="0" presId="urn:microsoft.com/office/officeart/2008/layout/LinedList"/>
    <dgm:cxn modelId="{FF085891-7CD4-4758-9742-8FB448CC502F}" type="presParOf" srcId="{09916715-9081-41BE-9253-5F285965C002}" destId="{AF38412E-A801-4E00-8C4E-79569EA6E9EE}" srcOrd="0" destOrd="3" presId="urn:microsoft.com/office/officeart/2008/layout/LinedList"/>
    <dgm:cxn modelId="{8DADC087-1B0D-4360-A5E6-1AAB5FF36AD6}" type="presOf" srcId="{E59A3F1F-8891-4D09-B75E-05D368CC33EF}" destId="{AF38412E-A801-4E00-8C4E-79569EA6E9EE}" srcOrd="0" destOrd="0" presId="urn:microsoft.com/office/officeart/2008/layout/LinedList"/>
    <dgm:cxn modelId="{1E9EE926-89F5-43A3-87B0-37CBE1AFE7D0}" type="presParOf" srcId="{09916715-9081-41BE-9253-5F285965C002}" destId="{6390F1E1-76D6-4217-B6DE-FD63CD74B4B8}" srcOrd="1" destOrd="3" presId="urn:microsoft.com/office/officeart/2008/layout/LinedList"/>
    <dgm:cxn modelId="{5B7C1D1D-9950-4270-9CDD-FB49015BE272}" type="presParOf" srcId="{C9D40A89-C6E7-43CB-85BA-EC00BED32C30}" destId="{21B8DBD0-AF35-4363-B9F3-3AE28484DF68}" srcOrd="4" destOrd="0" presId="urn:microsoft.com/office/officeart/2008/layout/LinedList"/>
    <dgm:cxn modelId="{F719EE6B-44FA-429E-9383-F9D1FB15E473}" type="presParOf" srcId="{C9D40A89-C6E7-43CB-85BA-EC00BED32C30}" destId="{9748E9A4-E547-4D43-9137-D6FC32FACE83}" srcOrd="5" destOrd="0" presId="urn:microsoft.com/office/officeart/2008/layout/LinedList"/>
    <dgm:cxn modelId="{27421A67-9A90-43C8-8401-FBD8B1E3A854}" type="presParOf" srcId="{9748E9A4-E547-4D43-9137-D6FC32FACE83}" destId="{42B4D478-5EAD-424D-8D9F-5BA6D334608D}" srcOrd="0" destOrd="5" presId="urn:microsoft.com/office/officeart/2008/layout/LinedList"/>
    <dgm:cxn modelId="{68E58FEF-A3EB-489A-9C55-2EB8DA429D51}" type="presOf" srcId="{FDD6C251-F273-4DE8-A943-3C46F3E51798}" destId="{42B4D478-5EAD-424D-8D9F-5BA6D334608D}" srcOrd="0" destOrd="0" presId="urn:microsoft.com/office/officeart/2008/layout/LinedList"/>
    <dgm:cxn modelId="{CFC6E322-3FAA-400F-8C8A-D5911FBC7849}" type="presParOf" srcId="{9748E9A4-E547-4D43-9137-D6FC32FACE83}" destId="{7952329D-D98F-4CB6-9A84-9EF6486ADA06}" srcOrd="1" destOrd="5"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15700" cy="5379720"/>
        <a:chOff x="0" y="0"/>
        <a:chExt cx="11315700" cy="5379720"/>
      </a:xfrm>
    </dsp:grpSpPr>
    <dsp:sp modelId="{B65AE025-132E-40DE-A5F7-EBDEEE3C2742}">
      <dsp:nvSpPr>
        <dsp:cNvPr id="3" name="Straight Connector 2"/>
        <dsp:cNvSpPr/>
      </dsp:nvSpPr>
      <dsp:spPr bwMode="white">
        <a:xfrm>
          <a:off x="0" y="0"/>
          <a:ext cx="11315700" cy="0"/>
        </a:xfrm>
        <a:prstGeom prst="line">
          <a:avLst/>
        </a:prstGeom>
      </dsp:spPr>
      <dsp:style>
        <a:lnRef idx="2">
          <a:schemeClr val="accent1"/>
        </a:lnRef>
        <a:fillRef idx="1">
          <a:schemeClr val="accent1"/>
        </a:fillRef>
        <a:effectRef idx="0">
          <a:scrgbClr r="0" g="0" b="0"/>
        </a:effectRef>
        <a:fontRef idx="minor">
          <a:schemeClr val="lt1"/>
        </a:fontRef>
      </dsp:style>
      <dsp:txXfrm>
        <a:off x="0" y="0"/>
        <a:ext cx="11315700" cy="0"/>
      </dsp:txXfrm>
    </dsp:sp>
    <dsp:sp modelId="{6DE8E655-B57D-4F8A-85B8-EE134ACBD6C2}">
      <dsp:nvSpPr>
        <dsp:cNvPr id="4" name="Rectangles 3"/>
        <dsp:cNvSpPr/>
      </dsp:nvSpPr>
      <dsp:spPr bwMode="white">
        <a:xfrm>
          <a:off x="0" y="0"/>
          <a:ext cx="11315700" cy="17932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76200" tIns="76200" rIns="76200" bIns="7620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sz="2000">
              <a:solidFill>
                <a:schemeClr val="tx1"/>
              </a:solidFill>
            </a:rPr>
            <a:t>1) </a:t>
          </a:r>
          <a:r>
            <a:rPr sz="2000">
              <a:solidFill>
                <a:schemeClr val="tx1"/>
              </a:solidFill>
            </a:rPr>
            <a:t>Mesquite,(2023).PRIZM® Premier Segmentation Executive Report.</a:t>
          </a:r>
          <a:endParaRPr sz="2000">
            <a:solidFill>
              <a:schemeClr val="tx1"/>
            </a:solidFill>
          </a:endParaRPr>
        </a:p>
        <a:p>
          <a:pPr lvl="0">
            <a:lnSpc>
              <a:spcPct val="100000"/>
            </a:lnSpc>
            <a:spcBef>
              <a:spcPct val="0"/>
            </a:spcBef>
            <a:spcAft>
              <a:spcPct val="35000"/>
            </a:spcAft>
          </a:pPr>
          <a:r>
            <a:rPr sz="2000">
              <a:solidFill>
                <a:schemeClr val="tx1"/>
              </a:solidFill>
            </a:rPr>
            <a:t>Claritas,LLC,Texas. (https://claritas.easpotlight.com/Spotlight/About/3/2023)</a:t>
          </a:r>
          <a:endParaRPr sz="2000">
            <a:solidFill>
              <a:schemeClr val="tx1"/>
            </a:solidFill>
          </a:endParaRPr>
        </a:p>
        <a:p>
          <a:pPr lvl="0">
            <a:lnSpc>
              <a:spcPct val="100000"/>
            </a:lnSpc>
            <a:spcBef>
              <a:spcPct val="0"/>
            </a:spcBef>
            <a:spcAft>
              <a:spcPct val="35000"/>
            </a:spcAft>
          </a:pPr>
          <a:r>
            <a:rPr lang="en-US" sz="2000">
              <a:solidFill>
                <a:schemeClr val="tx1"/>
              </a:solidFill>
            </a:rPr>
            <a:t>2) </a:t>
          </a:r>
          <a:r>
            <a:rPr sz="2000">
              <a:solidFill>
                <a:schemeClr val="tx1"/>
              </a:solidFill>
            </a:rPr>
            <a:t>Mesquite,(2023).PRIZM® Opportunity Gap by Retail Store Types.Claritas,LLC,Texas.</a:t>
          </a:r>
          <a:endParaRPr sz="2000">
            <a:solidFill>
              <a:schemeClr val="tx1"/>
            </a:solidFill>
          </a:endParaRPr>
        </a:p>
        <a:p>
          <a:pPr lvl="0">
            <a:lnSpc>
              <a:spcPct val="100000"/>
            </a:lnSpc>
            <a:spcBef>
              <a:spcPct val="0"/>
            </a:spcBef>
            <a:spcAft>
              <a:spcPct val="35000"/>
            </a:spcAft>
          </a:pPr>
          <a:r>
            <a:rPr sz="2000">
              <a:solidFill>
                <a:schemeClr val="tx1"/>
              </a:solidFill>
            </a:rPr>
            <a:t>(https://claritas.easpotlight.com/Spotlight/About/3/2023)</a:t>
          </a:r>
          <a:endParaRPr sz="2000">
            <a:solidFill>
              <a:schemeClr val="tx1"/>
            </a:solidFill>
          </a:endParaRPr>
        </a:p>
      </dsp:txBody>
      <dsp:txXfrm>
        <a:off x="0" y="0"/>
        <a:ext cx="11315700" cy="1793240"/>
      </dsp:txXfrm>
    </dsp:sp>
    <dsp:sp modelId="{8B12E70F-FC74-4355-847A-838D39C22B9E}">
      <dsp:nvSpPr>
        <dsp:cNvPr id="5" name="Straight Connector 4"/>
        <dsp:cNvSpPr/>
      </dsp:nvSpPr>
      <dsp:spPr bwMode="white">
        <a:xfrm>
          <a:off x="0" y="1793240"/>
          <a:ext cx="11315700" cy="0"/>
        </a:xfrm>
        <a:prstGeom prst="line">
          <a:avLst/>
        </a:prstGeom>
      </dsp:spPr>
      <dsp:style>
        <a:lnRef idx="2">
          <a:schemeClr val="accent1"/>
        </a:lnRef>
        <a:fillRef idx="1">
          <a:schemeClr val="accent1"/>
        </a:fillRef>
        <a:effectRef idx="0">
          <a:scrgbClr r="0" g="0" b="0"/>
        </a:effectRef>
        <a:fontRef idx="minor">
          <a:schemeClr val="lt1"/>
        </a:fontRef>
      </dsp:style>
      <dsp:txXfrm>
        <a:off x="0" y="1793240"/>
        <a:ext cx="11315700" cy="0"/>
      </dsp:txXfrm>
    </dsp:sp>
    <dsp:sp modelId="{AF38412E-A801-4E00-8C4E-79569EA6E9EE}">
      <dsp:nvSpPr>
        <dsp:cNvPr id="6" name="Rectangles 5"/>
        <dsp:cNvSpPr/>
      </dsp:nvSpPr>
      <dsp:spPr bwMode="white">
        <a:xfrm>
          <a:off x="0" y="1793240"/>
          <a:ext cx="11315700" cy="17932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72390" tIns="72390" rIns="72390" bIns="7239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endParaRPr sz="1700">
            <a:solidFill>
              <a:schemeClr val="tx1"/>
            </a:solidFill>
          </a:endParaRPr>
        </a:p>
        <a:p>
          <a:pPr lvl="0">
            <a:lnSpc>
              <a:spcPct val="100000"/>
            </a:lnSpc>
            <a:spcBef>
              <a:spcPct val="0"/>
            </a:spcBef>
            <a:spcAft>
              <a:spcPct val="35000"/>
            </a:spcAft>
          </a:pPr>
          <a:r>
            <a:rPr lang="en-US" sz="1900">
              <a:solidFill>
                <a:schemeClr val="tx1"/>
              </a:solidFill>
            </a:rPr>
            <a:t>3) </a:t>
          </a:r>
          <a:r>
            <a:rPr sz="1900">
              <a:solidFill>
                <a:schemeClr val="tx1"/>
              </a:solidFill>
            </a:rPr>
            <a:t>Clint ,Christy(2020).Arcadia Trails Balch Springs, Texas Traffic Impact Analysis .Lambeth Engineering Associates, PLLC </a:t>
          </a:r>
          <a:endParaRPr sz="1900">
            <a:solidFill>
              <a:schemeClr val="tx1"/>
            </a:solidFill>
          </a:endParaRPr>
        </a:p>
        <a:p>
          <a:pPr lvl="0">
            <a:lnSpc>
              <a:spcPct val="100000"/>
            </a:lnSpc>
            <a:spcBef>
              <a:spcPct val="0"/>
            </a:spcBef>
            <a:spcAft>
              <a:spcPct val="35000"/>
            </a:spcAft>
          </a:pPr>
          <a:r>
            <a:rPr lang="en-US" sz="1900">
              <a:solidFill>
                <a:schemeClr val="tx1"/>
              </a:solidFill>
            </a:rPr>
            <a:t>4) </a:t>
          </a:r>
          <a:r>
            <a:rPr sz="1900">
              <a:solidFill>
                <a:schemeClr val="tx1"/>
              </a:solidFill>
            </a:rPr>
            <a:t>Dunn Jr, E. S. (1960). A statistical and analytical technique for regional analysis. Papers in Regional </a:t>
          </a:r>
          <a:r>
            <a:rPr sz="2000">
              <a:solidFill>
                <a:schemeClr val="tx1"/>
              </a:solidFill>
            </a:rPr>
            <a:t>Science, 6(1), 97-112.</a:t>
          </a:r>
          <a:endParaRPr sz="2000">
            <a:solidFill>
              <a:schemeClr val="tx1"/>
            </a:solidFill>
          </a:endParaRPr>
        </a:p>
      </dsp:txBody>
      <dsp:txXfrm>
        <a:off x="0" y="1793240"/>
        <a:ext cx="11315700" cy="1793240"/>
      </dsp:txXfrm>
    </dsp:sp>
    <dsp:sp modelId="{21B8DBD0-AF35-4363-B9F3-3AE28484DF68}">
      <dsp:nvSpPr>
        <dsp:cNvPr id="7" name="Straight Connector 6"/>
        <dsp:cNvSpPr/>
      </dsp:nvSpPr>
      <dsp:spPr bwMode="white">
        <a:xfrm>
          <a:off x="0" y="3586480"/>
          <a:ext cx="11315700" cy="0"/>
        </a:xfrm>
        <a:prstGeom prst="line">
          <a:avLst/>
        </a:prstGeom>
      </dsp:spPr>
      <dsp:style>
        <a:lnRef idx="2">
          <a:schemeClr val="accent1"/>
        </a:lnRef>
        <a:fillRef idx="1">
          <a:schemeClr val="accent1"/>
        </a:fillRef>
        <a:effectRef idx="0">
          <a:scrgbClr r="0" g="0" b="0"/>
        </a:effectRef>
        <a:fontRef idx="minor">
          <a:schemeClr val="lt1"/>
        </a:fontRef>
      </dsp:style>
      <dsp:txXfrm>
        <a:off x="0" y="3586480"/>
        <a:ext cx="11315700" cy="0"/>
      </dsp:txXfrm>
    </dsp:sp>
    <dsp:sp modelId="{42B4D478-5EAD-424D-8D9F-5BA6D334608D}">
      <dsp:nvSpPr>
        <dsp:cNvPr id="8" name="Rectangles 7"/>
        <dsp:cNvSpPr/>
      </dsp:nvSpPr>
      <dsp:spPr bwMode="white">
        <a:xfrm>
          <a:off x="0" y="3586480"/>
          <a:ext cx="11315700" cy="17932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72390" tIns="72390" rIns="72390" bIns="7239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solidFill>
                <a:schemeClr val="tx1"/>
              </a:solidFill>
            </a:rPr>
            <a:t>5) </a:t>
          </a:r>
          <a:r>
            <a:rPr>
              <a:solidFill>
                <a:schemeClr val="tx1"/>
              </a:solidFill>
            </a:rPr>
            <a:t>Moore, F. T., &amp; Petersen, J. W. (1955). Regional analysis: an interindustry model of Utah. The Review of Economics and Statistics, 37(4), 368-383</a:t>
          </a:r>
          <a:endParaRPr>
            <a:solidFill>
              <a:schemeClr val="tx1"/>
            </a:solidFill>
          </a:endParaRPr>
        </a:p>
        <a:p>
          <a:pPr lvl="0">
            <a:lnSpc>
              <a:spcPct val="100000"/>
            </a:lnSpc>
            <a:spcBef>
              <a:spcPct val="0"/>
            </a:spcBef>
            <a:spcAft>
              <a:spcPct val="35000"/>
            </a:spcAft>
          </a:pPr>
          <a:r>
            <a:rPr lang="en-US">
              <a:solidFill>
                <a:schemeClr val="tx1"/>
              </a:solidFill>
            </a:rPr>
            <a:t>7) </a:t>
          </a:r>
          <a:r>
            <a:rPr>
              <a:solidFill>
                <a:schemeClr val="tx1"/>
              </a:solidFill>
            </a:rPr>
            <a:t>Diaconu, D., Constantin, M., Grasso, G., Glinatsis, G., Di Gabriele, F., Alemberti, A., ... &amp; Urbonavicius, E. (2014, July). The ARCADIA Project in Support of the ALFRED Concept. In International Conference on Nuclear Engineering (Vol. 45936, p. V003T05A032). American Society of Mechanical Engineers.</a:t>
          </a:r>
          <a:endParaRPr>
            <a:solidFill>
              <a:schemeClr val="tx1"/>
            </a:solidFill>
          </a:endParaRPr>
        </a:p>
      </dsp:txBody>
      <dsp:txXfrm>
        <a:off x="0" y="3586480"/>
        <a:ext cx="11315700" cy="17932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Welcome everyone to the ARCADIA TRAILS Regional Analysis presentation. Today, we embark on a journey through the vibrant landscape of Balch Springs, Texas, exploring the potential of our proposed development.</a:t>
            </a:r>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In this introduction, we set the stage for our analysis. ARCADIA TRAILS, an 18.72-acre development, holds immense promise. Our focus on regional analysis is integral, providing insights into Balch Springs' economic dynamics and underscoring the importance of our proposed project.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As we delve into the regional overview, we navigate the geographical and historical context of Balch Springs. The spotlight is on ARCADIA TRAILS, strategically positioned within the Mesquite Independent School District. Our demographic exploration unveils the diverse population and growth trends shaping our community.</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This slide focuses on the heartbeat of Balch Springs—the employment landscape. We examine the city's current employment scenario, highlighting key industries such as manufacturing, retail, and technology, and delve into the city's commendable resilience against unemployment trends.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Balch Springs' economic pillars—manufacturing, retail, and technology—are the cornerstones of our analysis. We assess their stability and growth potential. The well-established transportation infrastructure, with highways, public transit, and airports, significantly impacts ARCADIA TRAILS' accessibility.</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In this concluding slide, we recap our key findings—Balch Springs' economic resilience, diverse demographics, and strategic advantages. The implications for ARCADIA TRAILS are profound, aligning with the city's economic pillars and envisioning a future where our development seamlessly integrates into the evolving landscape of Balch Springs.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Our references are listwd here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pen and shading circles on a sheet"/>
          <p:cNvPicPr>
            <a:picLocks noChangeAspect="1"/>
          </p:cNvPicPr>
          <p:nvPr/>
        </p:nvPicPr>
        <p:blipFill rotWithShape="1">
          <a:blip r:embed="rId1">
            <a:alphaModFix amt="40000"/>
          </a:blip>
          <a:srcRect r="-2" b="3596"/>
          <a:stretch>
            <a:fillRect/>
          </a:stretch>
        </p:blipFill>
        <p:spPr>
          <a:xfrm>
            <a:off x="20" y="10"/>
            <a:ext cx="12191979" cy="6857990"/>
          </a:xfrm>
          <a:prstGeom prst="rect">
            <a:avLst/>
          </a:prstGeom>
        </p:spPr>
      </p:pic>
      <p:sp>
        <p:nvSpPr>
          <p:cNvPr id="2" name="Title 1"/>
          <p:cNvSpPr>
            <a:spLocks noGrp="1"/>
          </p:cNvSpPr>
          <p:nvPr>
            <p:ph type="title"/>
          </p:nvPr>
        </p:nvSpPr>
        <p:spPr>
          <a:xfrm>
            <a:off x="840740" y="1213485"/>
            <a:ext cx="10506710" cy="2215515"/>
          </a:xfrm>
        </p:spPr>
        <p:txBody>
          <a:bodyPr anchor="b">
            <a:normAutofit/>
          </a:bodyPr>
          <a:lstStyle/>
          <a:p>
            <a:pPr algn="ctr"/>
            <a:r>
              <a:rPr lang="en-US" sz="5000" b="1" dirty="0">
                <a:solidFill>
                  <a:schemeClr val="bg1"/>
                </a:solidFill>
                <a:latin typeface="Times New Roman" panose="02020603050405020304"/>
                <a:cs typeface="Times New Roman" panose="02020603050405020304"/>
              </a:rPr>
              <a:t>ARCADIA TRAILS Regional Analysis</a:t>
            </a:r>
            <a:br>
              <a:rPr lang="en-US" sz="2890" b="1" dirty="0">
                <a:solidFill>
                  <a:schemeClr val="bg1"/>
                </a:solidFill>
                <a:latin typeface="Times New Roman" panose="02020603050405020304"/>
                <a:cs typeface="Times New Roman" panose="02020603050405020304"/>
              </a:rPr>
            </a:br>
            <a:r>
              <a:rPr lang="en-US" sz="2890" b="1" dirty="0">
                <a:solidFill>
                  <a:schemeClr val="bg1"/>
                </a:solidFill>
                <a:latin typeface="Times New Roman" panose="02020603050405020304"/>
                <a:cs typeface="Times New Roman" panose="02020603050405020304"/>
              </a:rPr>
              <a:t>“Navigating Growth in Balch Springs, Texas”</a:t>
            </a:r>
            <a:endParaRPr lang="en-US" sz="2890" b="1" dirty="0">
              <a:solidFill>
                <a:schemeClr val="bg1"/>
              </a:solidFill>
              <a:latin typeface="Times New Roman" panose="02020603050405020304"/>
              <a:cs typeface="Times New Roman" panose="02020603050405020304"/>
            </a:endParaRPr>
          </a:p>
          <a:p>
            <a:endParaRPr lang="en-US" sz="2890" b="1" dirty="0">
              <a:solidFill>
                <a:schemeClr val="bg1"/>
              </a:solidFill>
              <a:latin typeface="Times New Roman" panose="02020603050405020304"/>
              <a:ea typeface="Calibri Light" panose="020F0302020204030204"/>
              <a:cs typeface="Times New Roman" panose="02020603050405020304"/>
            </a:endParaRPr>
          </a:p>
        </p:txBody>
      </p:sp>
      <p:sp>
        <p:nvSpPr>
          <p:cNvPr id="11" name="Rectangle 10"/>
          <p:cNvSpPr>
            <a:spLocks noGrp="1" noRot="1" noChangeAspect="1" noMove="1" noResize="1" noEditPoints="1" noAdjustHandles="1" noChangeArrowheads="1" noChangeShapeType="1" noTextEdit="1"/>
          </p:cNvSpPr>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p:cNvSpPr>
            <a:spLocks noGrp="1" noRot="1" noChangeAspect="1" noMove="1" noResize="1" noEditPoints="1" noAdjustHandles="1" noChangeArrowheads="1" noChangeShapeType="1" noTextEdit="1"/>
          </p:cNvSpPr>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idx="1"/>
          </p:nvPr>
        </p:nvSpPr>
        <p:spPr>
          <a:xfrm>
            <a:off x="840613" y="4008882"/>
            <a:ext cx="10506456" cy="2670048"/>
          </a:xfrm>
        </p:spPr>
        <p:txBody>
          <a:bodyPr vert="horz" lIns="91440" tIns="45720" rIns="91440" bIns="45720" rtlCol="0" anchor="t">
            <a:normAutofit/>
          </a:bodyPr>
          <a:lstStyle/>
          <a:p>
            <a:pPr marL="0" indent="0" algn="ctr">
              <a:buNone/>
            </a:pPr>
            <a:r>
              <a:rPr lang="en-US" sz="2400" dirty="0">
                <a:solidFill>
                  <a:schemeClr val="bg1">
                    <a:lumMod val="95000"/>
                  </a:schemeClr>
                </a:solidFill>
                <a:latin typeface="Times New Roman" panose="02020603050405020304"/>
                <a:cs typeface="Times New Roman" panose="02020603050405020304"/>
              </a:rPr>
              <a:t>STUDENT’S NAME:</a:t>
            </a:r>
            <a:endParaRPr lang="en-US" sz="2400">
              <a:solidFill>
                <a:schemeClr val="bg1">
                  <a:lumMod val="95000"/>
                </a:schemeClr>
              </a:solidFill>
              <a:ea typeface="Calibri" panose="020F0502020204030204"/>
              <a:cs typeface="Calibri" panose="020F0502020204030204"/>
            </a:endParaRPr>
          </a:p>
          <a:p>
            <a:pPr marL="0" indent="0" algn="ctr">
              <a:buNone/>
            </a:pPr>
            <a:r>
              <a:rPr lang="en-US" sz="2400" dirty="0">
                <a:solidFill>
                  <a:schemeClr val="bg1">
                    <a:lumMod val="95000"/>
                  </a:schemeClr>
                </a:solidFill>
                <a:latin typeface="Times New Roman" panose="02020603050405020304"/>
                <a:cs typeface="Times New Roman" panose="02020603050405020304"/>
              </a:rPr>
              <a:t>INSTITUIONAL AFFILIATION:</a:t>
            </a:r>
            <a:endParaRPr lang="en-US" sz="2400" dirty="0">
              <a:solidFill>
                <a:schemeClr val="bg1">
                  <a:lumMod val="95000"/>
                </a:schemeClr>
              </a:solidFill>
              <a:latin typeface="Times New Roman" panose="02020603050405020304"/>
              <a:cs typeface="Times New Roman" panose="02020603050405020304"/>
            </a:endParaRPr>
          </a:p>
          <a:p>
            <a:pPr marL="0" indent="0" algn="ctr">
              <a:buNone/>
            </a:pPr>
            <a:r>
              <a:rPr lang="en-US" sz="2400" dirty="0">
                <a:solidFill>
                  <a:schemeClr val="bg1">
                    <a:lumMod val="95000"/>
                  </a:schemeClr>
                </a:solidFill>
                <a:latin typeface="Times New Roman" panose="02020603050405020304"/>
                <a:cs typeface="Times New Roman" panose="02020603050405020304"/>
              </a:rPr>
              <a:t>COURSE NAME AND CODE:</a:t>
            </a:r>
            <a:endParaRPr lang="en-US" sz="2400" dirty="0">
              <a:solidFill>
                <a:schemeClr val="bg1">
                  <a:lumMod val="95000"/>
                </a:schemeClr>
              </a:solidFill>
              <a:latin typeface="Times New Roman" panose="02020603050405020304"/>
              <a:cs typeface="Times New Roman" panose="02020603050405020304"/>
            </a:endParaRPr>
          </a:p>
          <a:p>
            <a:pPr marL="0" indent="0" algn="ctr">
              <a:buNone/>
            </a:pPr>
            <a:r>
              <a:rPr lang="en-US" sz="2400" dirty="0">
                <a:solidFill>
                  <a:schemeClr val="bg1">
                    <a:lumMod val="95000"/>
                  </a:schemeClr>
                </a:solidFill>
                <a:latin typeface="Times New Roman" panose="02020603050405020304"/>
                <a:cs typeface="Times New Roman" panose="02020603050405020304"/>
              </a:rPr>
              <a:t>DUE DATE:</a:t>
            </a:r>
            <a:endParaRPr lang="en-US" sz="2400" dirty="0">
              <a:solidFill>
                <a:schemeClr val="bg1">
                  <a:lumMod val="95000"/>
                </a:schemeClr>
              </a:solidFill>
              <a:ea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alphaModFix amt="40000"/>
          </a:blip>
          <a:srcRect/>
          <a:stretch>
            <a:fillRect/>
          </a:stretch>
        </p:blipFill>
        <p:spPr>
          <a:xfrm>
            <a:off x="20" y="10"/>
            <a:ext cx="12191979"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sz="5400" b="1" dirty="0">
                <a:solidFill>
                  <a:schemeClr val="bg1"/>
                </a:solidFill>
                <a:latin typeface="Times New Roman" panose="02020603050405020304"/>
                <a:cs typeface="Times New Roman" panose="02020603050405020304"/>
              </a:rPr>
              <a:t>Introduction</a:t>
            </a:r>
            <a:endParaRPr lang="en-US" sz="5400" dirty="0">
              <a:solidFill>
                <a:schemeClr val="bg1"/>
              </a:solidFill>
              <a:latin typeface="Times New Roman" panose="02020603050405020304"/>
              <a:cs typeface="Times New Roman" panose="02020603050405020304"/>
            </a:endParaRPr>
          </a:p>
        </p:txBody>
      </p:sp>
      <p:sp>
        <p:nvSpPr>
          <p:cNvPr id="20" name="sketchy line"/>
          <p:cNvSpPr>
            <a:spLocks noGrp="1" noRot="1" noChangeAspect="1" noMove="1" noResize="1" noEditPoints="1" noAdjustHandles="1" noChangeArrowheads="1" noChangeShapeType="1" noTextEdit="1"/>
          </p:cNvSpPr>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2004446"/>
            <a:ext cx="10515600" cy="4176897"/>
          </a:xfrm>
        </p:spPr>
        <p:txBody>
          <a:bodyPr vert="horz" lIns="91440" tIns="45720" rIns="91440" bIns="45720" rtlCol="0" anchor="t">
            <a:normAutofit/>
          </a:bodyPr>
          <a:lstStyle/>
          <a:p>
            <a:pPr marL="0" indent="0">
              <a:buFont typeface="Courier New" panose="02070309020205020404"/>
              <a:buNone/>
            </a:pPr>
            <a:r>
              <a:rPr lang="en-US" sz="3000">
                <a:solidFill>
                  <a:schemeClr val="bg1"/>
                </a:solidFill>
                <a:latin typeface="Times New Roman" panose="02020603050405020304"/>
                <a:cs typeface="Times New Roman" panose="02020603050405020304"/>
              </a:rPr>
              <a:t>Welcome to the ARCADIA TRAILS Regional Analysis presentation—a journey through the dynamic landscape of Balch Springs, Texas. As we delve into this comprehensive analysis, we offer a brief glimpse of ARCADIA TRAILS, an 18.72-acre development poised for success. Recognizing the significance of regional analysis, our presentation unveils the economic tapestry, employment dynamics, and infrastructural strengths shaping Balch Springs. Join us as we uncover the vital insights that underpin the feasibility and potential of the ARCADIA TRAILS project</a:t>
            </a:r>
            <a:r>
              <a:rPr lang="en-US" sz="2400">
                <a:solidFill>
                  <a:schemeClr val="bg1"/>
                </a:solidFill>
                <a:latin typeface="Times New Roman" panose="02020603050405020304"/>
                <a:cs typeface="Times New Roman" panose="02020603050405020304"/>
              </a:rPr>
              <a:t>.</a:t>
            </a:r>
            <a:endParaRPr lang="en-US" sz="2400">
              <a:solidFill>
                <a:schemeClr val="bg1"/>
              </a:solidFill>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alphaModFix amt="40000"/>
          </a:blip>
          <a:srcRect/>
          <a:stretch>
            <a:fillRect/>
          </a:stretch>
        </p:blipFill>
        <p:spPr>
          <a:xfrm>
            <a:off x="20" y="10"/>
            <a:ext cx="12191979"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sz="5400" b="1" dirty="0">
                <a:solidFill>
                  <a:schemeClr val="bg1"/>
                </a:solidFill>
                <a:latin typeface="Times New Roman" panose="02020603050405020304"/>
                <a:cs typeface="Times New Roman" panose="02020603050405020304"/>
              </a:rPr>
              <a:t>Regional Overview</a:t>
            </a:r>
            <a:endParaRPr lang="en-US" sz="5400" b="1" dirty="0">
              <a:solidFill>
                <a:schemeClr val="bg1"/>
              </a:solidFill>
              <a:latin typeface="Times New Roman" panose="02020603050405020304"/>
              <a:cs typeface="Times New Roman" panose="02020603050405020304"/>
            </a:endParaRPr>
          </a:p>
        </p:txBody>
      </p:sp>
      <p:sp>
        <p:nvSpPr>
          <p:cNvPr id="20" name="sketchy line"/>
          <p:cNvSpPr>
            <a:spLocks noGrp="1" noRot="1" noChangeAspect="1" noMove="1" noResize="1" noEditPoints="1" noAdjustHandles="1" noChangeArrowheads="1" noChangeShapeType="1" noTextEdit="1"/>
          </p:cNvSpPr>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8280" y="2004695"/>
            <a:ext cx="11713210" cy="4683760"/>
          </a:xfrm>
        </p:spPr>
        <p:txBody>
          <a:bodyPr vert="horz" lIns="91440" tIns="45720" rIns="91440" bIns="45720" rtlCol="0" anchor="t">
            <a:normAutofit/>
          </a:bodyPr>
          <a:lstStyle/>
          <a:p>
            <a:pPr marL="0" indent="0">
              <a:buFont typeface="Courier New" panose="02070309020205020404"/>
              <a:buNone/>
            </a:pPr>
            <a:r>
              <a:rPr lang="en-US" sz="3000">
                <a:solidFill>
                  <a:srgbClr val="FF0000"/>
                </a:solidFill>
                <a:latin typeface="Times New Roman" panose="02020603050405020304"/>
                <a:cs typeface="Times New Roman" panose="02020603050405020304"/>
              </a:rPr>
              <a:t>Description of the Region</a:t>
            </a:r>
            <a:endParaRPr lang="en-US" sz="30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000">
                <a:solidFill>
                  <a:schemeClr val="bg1"/>
                </a:solidFill>
                <a:latin typeface="Times New Roman" panose="02020603050405020304"/>
                <a:cs typeface="Times New Roman" panose="02020603050405020304"/>
              </a:rPr>
              <a:t>Nestled in the heart of Balch Springs, Texas, ARCADIA TRAILS encompasses a prime 18.72-acre parcel strategically positioned for growth. Balch Springs, just 15 minutes north of Dallas, boasts a rich historical context, witnessing unprecedented developments in residential homebuilding and commercial ventures. The subject commercial property aligns with the burgeoning ARCADIA TRAILS subdivision, positioned within the Mesquite Independent School District and seamlessly integrated into the thriving fabric of the community.</a:t>
            </a:r>
            <a:endParaRPr lang="en-US" sz="2000">
              <a:solidFill>
                <a:schemeClr val="bg1"/>
              </a:solidFill>
              <a:latin typeface="Times New Roman" panose="02020603050405020304"/>
              <a:cs typeface="Times New Roman" panose="02020603050405020304"/>
            </a:endParaRPr>
          </a:p>
          <a:p>
            <a:pPr marL="0" indent="0">
              <a:buFont typeface="Courier New" panose="02070309020205020404"/>
              <a:buNone/>
            </a:pPr>
            <a:r>
              <a:rPr lang="en-US" sz="3000">
                <a:solidFill>
                  <a:srgbClr val="FF0000"/>
                </a:solidFill>
                <a:latin typeface="Times New Roman" panose="02020603050405020304"/>
                <a:cs typeface="Times New Roman" panose="02020603050405020304"/>
              </a:rPr>
              <a:t>Population Dynamics</a:t>
            </a:r>
            <a:endParaRPr lang="en-US" sz="30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000">
                <a:solidFill>
                  <a:schemeClr val="bg1"/>
                </a:solidFill>
                <a:latin typeface="Times New Roman" panose="02020603050405020304"/>
                <a:cs typeface="Times New Roman" panose="02020603050405020304"/>
              </a:rPr>
              <a:t>Dive into the demographics of Balch Springs, where the current population of 25,190 residents paints a vibrant picture of community life. A breakdown across age groups reveals a diverse tapestry—6,500 under 18, 6,000 aged 18-34, 8,000 between 35-54, and 7,000 aged 55 and over. Balch Springs embraces a mosaic of ethnic diversity, with a distribution of 37% Hispanic/Latino, 30% African American, 28% Caucasian, 4% Asian, and 1% other. Projections hint at a 15% population increase in the next five years, underlining the city's trajectory of continuous growth. Visualize these trends with insightful population charts and graphs.</a:t>
            </a:r>
            <a:endParaRPr lang="en-US" sz="2000">
              <a:solidFill>
                <a:schemeClr val="bg1"/>
              </a:solidFill>
              <a:latin typeface="Times New Roman" panose="02020603050405020304"/>
              <a:cs typeface="Times New Roman" panose="02020603050405020304"/>
            </a:endParaRPr>
          </a:p>
          <a:p>
            <a:pPr marL="0" indent="0">
              <a:buFont typeface="Courier New" panose="02070309020205020404"/>
              <a:buNone/>
            </a:pPr>
            <a:endParaRPr lang="en-US" sz="2000">
              <a:solidFill>
                <a:schemeClr val="bg1"/>
              </a:solidFill>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alphaModFix amt="40000"/>
          </a:blip>
          <a:srcRect/>
          <a:stretch>
            <a:fillRect/>
          </a:stretch>
        </p:blipFill>
        <p:spPr>
          <a:xfrm>
            <a:off x="20" y="10"/>
            <a:ext cx="12191979"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sz="5400" b="1" dirty="0">
                <a:solidFill>
                  <a:schemeClr val="bg1"/>
                </a:solidFill>
                <a:latin typeface="Times New Roman" panose="02020603050405020304"/>
                <a:cs typeface="Times New Roman" panose="02020603050405020304"/>
              </a:rPr>
              <a:t>Employment Landscape</a:t>
            </a:r>
            <a:endParaRPr lang="en-US" sz="5400" b="1" dirty="0">
              <a:solidFill>
                <a:schemeClr val="bg1"/>
              </a:solidFill>
              <a:latin typeface="Times New Roman" panose="02020603050405020304"/>
              <a:cs typeface="Times New Roman" panose="02020603050405020304"/>
            </a:endParaRPr>
          </a:p>
        </p:txBody>
      </p:sp>
      <p:sp>
        <p:nvSpPr>
          <p:cNvPr id="20" name="sketchy line"/>
          <p:cNvSpPr>
            <a:spLocks noGrp="1" noRot="1" noChangeAspect="1" noMove="1" noResize="1" noEditPoints="1" noAdjustHandles="1" noChangeArrowheads="1" noChangeShapeType="1" noTextEdit="1"/>
          </p:cNvSpPr>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8435" y="2004695"/>
            <a:ext cx="11896725" cy="4699635"/>
          </a:xfrm>
        </p:spPr>
        <p:txBody>
          <a:bodyPr vert="horz" lIns="91440" tIns="45720" rIns="91440" bIns="45720" rtlCol="0" anchor="t">
            <a:normAutofit lnSpcReduction="20000"/>
          </a:bodyPr>
          <a:lstStyle/>
          <a:p>
            <a:pPr marL="0" indent="0">
              <a:buFont typeface="Courier New" panose="02070309020205020404"/>
              <a:buNone/>
            </a:pPr>
            <a:r>
              <a:rPr lang="en-US" sz="3000">
                <a:solidFill>
                  <a:srgbClr val="FF0000"/>
                </a:solidFill>
                <a:latin typeface="Times New Roman" panose="02020603050405020304"/>
                <a:cs typeface="Times New Roman" panose="02020603050405020304"/>
              </a:rPr>
              <a:t>Current Employment Scenario</a:t>
            </a:r>
            <a:endParaRPr lang="en-US" sz="30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500">
                <a:solidFill>
                  <a:schemeClr val="bg1"/>
                </a:solidFill>
                <a:latin typeface="Times New Roman" panose="02020603050405020304"/>
                <a:cs typeface="Times New Roman" panose="02020603050405020304"/>
              </a:rPr>
              <a:t>Balch Springs thrives with a robust employment landscape, boasting a current total employment figure of 5,500 residents actively contributing to the city's economic vibrancy.</a:t>
            </a:r>
            <a:endParaRPr lang="en-US" sz="2500">
              <a:solidFill>
                <a:schemeClr val="bg1"/>
              </a:solidFill>
              <a:latin typeface="Times New Roman" panose="02020603050405020304"/>
              <a:cs typeface="Times New Roman" panose="02020603050405020304"/>
            </a:endParaRPr>
          </a:p>
          <a:p>
            <a:pPr marL="0" indent="0">
              <a:buFont typeface="Courier New" panose="02070309020205020404"/>
              <a:buNone/>
            </a:pPr>
            <a:r>
              <a:rPr lang="en-US" sz="3000">
                <a:solidFill>
                  <a:srgbClr val="FF0000"/>
                </a:solidFill>
                <a:latin typeface="Times New Roman" panose="02020603050405020304"/>
                <a:cs typeface="Times New Roman" panose="02020603050405020304"/>
              </a:rPr>
              <a:t>Key Industries Driving Employment</a:t>
            </a:r>
            <a:endParaRPr lang="en-US" sz="3000">
              <a:solidFill>
                <a:srgbClr val="FF0000"/>
              </a:solidFill>
              <a:latin typeface="Times New Roman" panose="02020603050405020304"/>
              <a:cs typeface="Times New Roman" panose="02020603050405020304"/>
            </a:endParaRPr>
          </a:p>
          <a:p>
            <a:pPr>
              <a:buFont typeface="Wingdings" panose="05000000000000000000" charset="0"/>
              <a:buChar char="Ø"/>
            </a:pPr>
            <a:r>
              <a:rPr lang="en-US" sz="2500">
                <a:solidFill>
                  <a:schemeClr val="bg1"/>
                </a:solidFill>
                <a:latin typeface="Times New Roman" panose="02020603050405020304"/>
                <a:cs typeface="Times New Roman" panose="02020603050405020304"/>
              </a:rPr>
              <a:t>Manufacturing: A vital sector contributing 1,300 jobs.</a:t>
            </a:r>
            <a:endParaRPr lang="en-US" sz="2500">
              <a:solidFill>
                <a:schemeClr val="bg1"/>
              </a:solidFill>
              <a:latin typeface="Times New Roman" panose="02020603050405020304"/>
              <a:cs typeface="Times New Roman" panose="02020603050405020304"/>
            </a:endParaRPr>
          </a:p>
          <a:p>
            <a:pPr>
              <a:buFont typeface="Wingdings" panose="05000000000000000000" charset="0"/>
              <a:buChar char="Ø"/>
            </a:pPr>
            <a:r>
              <a:rPr lang="en-US" sz="2500">
                <a:solidFill>
                  <a:schemeClr val="bg1"/>
                </a:solidFill>
                <a:latin typeface="Times New Roman" panose="02020603050405020304"/>
                <a:cs typeface="Times New Roman" panose="02020603050405020304"/>
              </a:rPr>
              <a:t>Retail &amp; Commerce: Fostering a dynamic marketplace with 2,000 positions.</a:t>
            </a:r>
            <a:endParaRPr lang="en-US" sz="2500">
              <a:solidFill>
                <a:schemeClr val="bg1"/>
              </a:solidFill>
              <a:latin typeface="Times New Roman" panose="02020603050405020304"/>
              <a:cs typeface="Times New Roman" panose="02020603050405020304"/>
            </a:endParaRPr>
          </a:p>
          <a:p>
            <a:pPr>
              <a:buFont typeface="Wingdings" panose="05000000000000000000" charset="0"/>
              <a:buChar char="Ø"/>
            </a:pPr>
            <a:r>
              <a:rPr lang="en-US" sz="2500">
                <a:solidFill>
                  <a:schemeClr val="bg1"/>
                </a:solidFill>
                <a:latin typeface="Times New Roman" panose="02020603050405020304"/>
                <a:cs typeface="Times New Roman" panose="02020603050405020304"/>
              </a:rPr>
              <a:t>Technology &amp; Innovation: Nurturing innovation and generating 2,200 job opportunities.</a:t>
            </a:r>
            <a:endParaRPr lang="en-US" sz="2500">
              <a:solidFill>
                <a:schemeClr val="bg1"/>
              </a:solidFill>
              <a:latin typeface="Times New Roman" panose="02020603050405020304"/>
              <a:cs typeface="Times New Roman" panose="02020603050405020304"/>
            </a:endParaRPr>
          </a:p>
          <a:p>
            <a:pPr marL="0" indent="0">
              <a:buFont typeface="Courier New" panose="02070309020205020404"/>
              <a:buNone/>
            </a:pPr>
            <a:r>
              <a:rPr lang="en-US" sz="3000">
                <a:solidFill>
                  <a:srgbClr val="FF0000"/>
                </a:solidFill>
                <a:latin typeface="Times New Roman" panose="02020603050405020304"/>
                <a:cs typeface="Times New Roman" panose="02020603050405020304"/>
              </a:rPr>
              <a:t>Unemployment Rates and Trends</a:t>
            </a:r>
            <a:endParaRPr lang="en-US" sz="30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500">
                <a:solidFill>
                  <a:schemeClr val="bg1"/>
                </a:solidFill>
                <a:latin typeface="Times New Roman" panose="02020603050405020304"/>
                <a:cs typeface="Times New Roman" panose="02020603050405020304"/>
              </a:rPr>
              <a:t>The city showcases resilience with a current unemployment rate of 6.7%, reflective of a stable economic climate. Historical trends underscore Balch Springs' capacity to weather challenges, maintaining a downward trajectory in unemployment rates over the past decade.</a:t>
            </a:r>
            <a:endParaRPr lang="en-US" sz="2500">
              <a:solidFill>
                <a:schemeClr val="bg1"/>
              </a:solidFill>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alphaModFix amt="40000"/>
          </a:blip>
          <a:srcRect/>
          <a:stretch>
            <a:fillRect/>
          </a:stretch>
        </p:blipFill>
        <p:spPr>
          <a:xfrm>
            <a:off x="20" y="10"/>
            <a:ext cx="12191979"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sz="5400" b="1" dirty="0">
                <a:solidFill>
                  <a:schemeClr val="bg1"/>
                </a:solidFill>
                <a:latin typeface="Times New Roman" panose="02020603050405020304"/>
                <a:cs typeface="Times New Roman" panose="02020603050405020304"/>
              </a:rPr>
              <a:t>Economic Pillars and Connectivity</a:t>
            </a:r>
            <a:endParaRPr lang="en-US" sz="5400" b="1" dirty="0">
              <a:solidFill>
                <a:schemeClr val="bg1"/>
              </a:solidFill>
              <a:latin typeface="Times New Roman" panose="02020603050405020304"/>
              <a:cs typeface="Times New Roman" panose="02020603050405020304"/>
            </a:endParaRPr>
          </a:p>
        </p:txBody>
      </p:sp>
      <p:sp>
        <p:nvSpPr>
          <p:cNvPr id="20" name="sketchy line"/>
          <p:cNvSpPr>
            <a:spLocks noGrp="1" noRot="1" noChangeAspect="1" noMove="1" noResize="1" noEditPoints="1" noAdjustHandles="1" noChangeArrowheads="1" noChangeShapeType="1" noTextEdit="1"/>
          </p:cNvSpPr>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1600" y="1699895"/>
            <a:ext cx="11943080" cy="4972685"/>
          </a:xfrm>
        </p:spPr>
        <p:txBody>
          <a:bodyPr vert="horz" lIns="91440" tIns="45720" rIns="91440" bIns="45720" rtlCol="0" anchor="t">
            <a:normAutofit fontScale="90000" lnSpcReduction="20000"/>
          </a:bodyPr>
          <a:lstStyle/>
          <a:p>
            <a:pPr marL="0" indent="0">
              <a:buFont typeface="Courier New" panose="02070309020205020404"/>
              <a:buNone/>
            </a:pPr>
            <a:r>
              <a:rPr lang="en-US" sz="2600">
                <a:solidFill>
                  <a:srgbClr val="FF0000"/>
                </a:solidFill>
                <a:latin typeface="Times New Roman" panose="02020603050405020304"/>
                <a:cs typeface="Times New Roman" panose="02020603050405020304"/>
              </a:rPr>
              <a:t>Major Industries</a:t>
            </a:r>
            <a:endParaRPr lang="en-US" sz="26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200">
                <a:solidFill>
                  <a:schemeClr val="bg1"/>
                </a:solidFill>
                <a:latin typeface="Times New Roman" panose="02020603050405020304"/>
                <a:cs typeface="Times New Roman" panose="02020603050405020304"/>
              </a:rPr>
              <a:t>Balch Springs stands on the shoulders of three economic pillars—Manufacturing, Retail &amp; Commerce, and Technology &amp; Innovation—each playing a crucial role in shaping the city's economic identity.</a:t>
            </a:r>
            <a:endParaRPr lang="en-US" sz="2200">
              <a:solidFill>
                <a:schemeClr val="bg1"/>
              </a:solidFill>
              <a:latin typeface="Times New Roman" panose="02020603050405020304"/>
              <a:cs typeface="Times New Roman" panose="02020603050405020304"/>
            </a:endParaRPr>
          </a:p>
          <a:p>
            <a:pPr marL="0" algn="l">
              <a:buClrTx/>
              <a:buSzTx/>
              <a:buFont typeface="Courier New" panose="02070309020205020404"/>
              <a:buNone/>
            </a:pPr>
            <a:r>
              <a:rPr lang="en-US" sz="2600">
                <a:solidFill>
                  <a:srgbClr val="FF0000"/>
                </a:solidFill>
                <a:latin typeface="Times New Roman" panose="02020603050405020304"/>
                <a:cs typeface="Times New Roman" panose="02020603050405020304"/>
              </a:rPr>
              <a:t>Identification and Analysis</a:t>
            </a:r>
            <a:endParaRPr lang="en-US" sz="2600">
              <a:solidFill>
                <a:srgbClr val="FF0000"/>
              </a:solidFill>
              <a:latin typeface="Times New Roman" panose="02020603050405020304"/>
              <a:cs typeface="Times New Roman" panose="02020603050405020304"/>
            </a:endParaRPr>
          </a:p>
          <a:p>
            <a:pPr>
              <a:buFont typeface="Arial" panose="020B0604020202020204" pitchFamily="34" charset="0"/>
              <a:buChar char="•"/>
            </a:pPr>
            <a:r>
              <a:rPr lang="en-US" sz="2400">
                <a:solidFill>
                  <a:schemeClr val="bg1"/>
                </a:solidFill>
                <a:latin typeface="Times New Roman" panose="02020603050405020304"/>
                <a:cs typeface="Times New Roman" panose="02020603050405020304"/>
              </a:rPr>
              <a:t>Manufacturing: A robust sector contributing 1,300 jobs.</a:t>
            </a:r>
            <a:endParaRPr lang="en-US" sz="2400">
              <a:solidFill>
                <a:schemeClr val="bg1"/>
              </a:solidFill>
              <a:latin typeface="Times New Roman" panose="02020603050405020304"/>
              <a:cs typeface="Times New Roman" panose="02020603050405020304"/>
            </a:endParaRPr>
          </a:p>
          <a:p>
            <a:pPr>
              <a:buFont typeface="Arial" panose="020B0604020202020204" pitchFamily="34" charset="0"/>
              <a:buChar char="•"/>
            </a:pPr>
            <a:r>
              <a:rPr lang="en-US" sz="2400">
                <a:solidFill>
                  <a:schemeClr val="bg1"/>
                </a:solidFill>
                <a:latin typeface="Times New Roman" panose="02020603050405020304"/>
                <a:cs typeface="Times New Roman" panose="02020603050405020304"/>
              </a:rPr>
              <a:t>Retail &amp; Commerce: A diverse marketplace generating 2,000 positions.</a:t>
            </a:r>
            <a:endParaRPr lang="en-US" sz="2400">
              <a:solidFill>
                <a:schemeClr val="bg1"/>
              </a:solidFill>
              <a:latin typeface="Times New Roman" panose="02020603050405020304"/>
              <a:cs typeface="Times New Roman" panose="02020603050405020304"/>
            </a:endParaRPr>
          </a:p>
          <a:p>
            <a:pPr>
              <a:buFont typeface="Arial" panose="020B0604020202020204" pitchFamily="34" charset="0"/>
              <a:buChar char="•"/>
            </a:pPr>
            <a:r>
              <a:rPr lang="en-US" sz="2400">
                <a:solidFill>
                  <a:schemeClr val="bg1"/>
                </a:solidFill>
                <a:latin typeface="Times New Roman" panose="02020603050405020304"/>
                <a:cs typeface="Times New Roman" panose="02020603050405020304"/>
              </a:rPr>
              <a:t>Technology &amp; Innovation: A hub for innovation, fostering 2,200 job opportunities.</a:t>
            </a:r>
            <a:endParaRPr lang="en-US" sz="2400">
              <a:solidFill>
                <a:schemeClr val="bg1"/>
              </a:solidFill>
              <a:latin typeface="Times New Roman" panose="02020603050405020304"/>
              <a:cs typeface="Times New Roman" panose="02020603050405020304"/>
            </a:endParaRPr>
          </a:p>
          <a:p>
            <a:pPr marL="0" indent="0" algn="l">
              <a:buClrTx/>
              <a:buSzTx/>
              <a:buFont typeface="Arial" panose="020B0604020202020204" pitchFamily="34" charset="0"/>
              <a:buNone/>
            </a:pPr>
            <a:r>
              <a:rPr lang="en-US" sz="2600">
                <a:solidFill>
                  <a:srgbClr val="FF0000"/>
                </a:solidFill>
                <a:latin typeface="Times New Roman" panose="02020603050405020304"/>
                <a:cs typeface="Times New Roman" panose="02020603050405020304"/>
              </a:rPr>
              <a:t>Stability and Growth Potential</a:t>
            </a:r>
            <a:endParaRPr lang="en-US" sz="26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400">
                <a:solidFill>
                  <a:schemeClr val="bg1"/>
                </a:solidFill>
                <a:latin typeface="Times New Roman" panose="02020603050405020304"/>
                <a:cs typeface="Times New Roman" panose="02020603050405020304"/>
              </a:rPr>
              <a:t>These major industries exhibit commendable stability, positioning Balch Springs for sustained economic health. With strategic growth potential, particularly in manufacturing, the city is poised for an even more prosperous future.</a:t>
            </a:r>
            <a:endParaRPr lang="en-US" sz="2400">
              <a:solidFill>
                <a:schemeClr val="bg1"/>
              </a:solidFill>
              <a:latin typeface="Times New Roman" panose="02020603050405020304"/>
              <a:cs typeface="Times New Roman" panose="02020603050405020304"/>
            </a:endParaRPr>
          </a:p>
          <a:p>
            <a:pPr marL="0" algn="l">
              <a:buClrTx/>
              <a:buSzTx/>
              <a:buFont typeface="Courier New" panose="02070309020205020404"/>
              <a:buNone/>
            </a:pPr>
            <a:r>
              <a:rPr lang="en-US" sz="2600">
                <a:solidFill>
                  <a:srgbClr val="FF0000"/>
                </a:solidFill>
                <a:latin typeface="Times New Roman" panose="02020603050405020304"/>
                <a:cs typeface="Times New Roman" panose="02020603050405020304"/>
              </a:rPr>
              <a:t>Transportation Infrastructure</a:t>
            </a:r>
            <a:endParaRPr lang="en-US" sz="2600">
              <a:solidFill>
                <a:srgbClr val="FF0000"/>
              </a:solidFill>
              <a:latin typeface="Times New Roman" panose="02020603050405020304"/>
              <a:cs typeface="Times New Roman" panose="02020603050405020304"/>
            </a:endParaRPr>
          </a:p>
          <a:p>
            <a:pPr marL="0" algn="l">
              <a:buClrTx/>
              <a:buSzTx/>
              <a:buFont typeface="Courier New" panose="02070309020205020404"/>
              <a:buNone/>
            </a:pPr>
            <a:r>
              <a:rPr lang="en-US" sz="2400">
                <a:solidFill>
                  <a:schemeClr val="bg1"/>
                </a:solidFill>
                <a:latin typeface="Times New Roman" panose="02020603050405020304"/>
                <a:cs typeface="Times New Roman" panose="02020603050405020304"/>
              </a:rPr>
              <a:t>Balch Springs boasts a well-developed transportation network, seamlessly connecting the community through highways, public transit, and airports.</a:t>
            </a:r>
            <a:endParaRPr lang="en-US" sz="2400">
              <a:solidFill>
                <a:schemeClr val="bg1"/>
              </a:solidFill>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alphaModFix amt="40000"/>
          </a:blip>
          <a:srcRect/>
          <a:stretch>
            <a:fillRect/>
          </a:stretch>
        </p:blipFill>
        <p:spPr>
          <a:xfrm>
            <a:off x="20" y="10"/>
            <a:ext cx="12191979"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sz="5400" b="1" dirty="0">
                <a:solidFill>
                  <a:schemeClr val="bg1"/>
                </a:solidFill>
                <a:latin typeface="Times New Roman" panose="02020603050405020304"/>
                <a:cs typeface="Times New Roman" panose="02020603050405020304"/>
              </a:rPr>
              <a:t>Conclusion and Future Outlook</a:t>
            </a:r>
            <a:endParaRPr lang="en-US" sz="5400" b="1" dirty="0">
              <a:solidFill>
                <a:schemeClr val="bg1"/>
              </a:solidFill>
              <a:latin typeface="Times New Roman" panose="02020603050405020304"/>
              <a:cs typeface="Times New Roman" panose="02020603050405020304"/>
            </a:endParaRPr>
          </a:p>
        </p:txBody>
      </p:sp>
      <p:sp>
        <p:nvSpPr>
          <p:cNvPr id="20" name="sketchy line"/>
          <p:cNvSpPr>
            <a:spLocks noGrp="1" noRot="1" noChangeAspect="1" noMove="1" noResize="1" noEditPoints="1" noAdjustHandles="1" noChangeArrowheads="1" noChangeShapeType="1" noTextEdit="1"/>
          </p:cNvSpPr>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2715" y="2004695"/>
            <a:ext cx="11835130" cy="4728845"/>
          </a:xfrm>
        </p:spPr>
        <p:txBody>
          <a:bodyPr vert="horz" lIns="91440" tIns="45720" rIns="91440" bIns="45720" rtlCol="0" anchor="t">
            <a:normAutofit/>
          </a:bodyPr>
          <a:lstStyle/>
          <a:p>
            <a:pPr marL="0" indent="0">
              <a:buFont typeface="Courier New" panose="02070309020205020404"/>
              <a:buNone/>
            </a:pPr>
            <a:r>
              <a:rPr lang="en-US" sz="3000">
                <a:solidFill>
                  <a:srgbClr val="FF0000"/>
                </a:solidFill>
                <a:latin typeface="Times New Roman" panose="02020603050405020304"/>
                <a:cs typeface="Times New Roman" panose="02020603050405020304"/>
              </a:rPr>
              <a:t>Recap of Key Findings</a:t>
            </a:r>
            <a:endParaRPr lang="en-US" sz="3000">
              <a:solidFill>
                <a:srgbClr val="FF0000"/>
              </a:solidFill>
              <a:latin typeface="Times New Roman" panose="02020603050405020304"/>
              <a:cs typeface="Times New Roman" panose="02020603050405020304"/>
            </a:endParaRPr>
          </a:p>
          <a:p>
            <a:pPr marL="0" indent="0">
              <a:buFont typeface="Courier New" panose="02070309020205020404"/>
              <a:buNone/>
            </a:pPr>
            <a:r>
              <a:rPr lang="en-US" sz="2400">
                <a:solidFill>
                  <a:schemeClr val="bg1"/>
                </a:solidFill>
                <a:latin typeface="Times New Roman" panose="02020603050405020304"/>
                <a:cs typeface="Times New Roman" panose="02020603050405020304"/>
              </a:rPr>
              <a:t>In concluding our regional analysis for ARCADIA TRAILS, we revisit key insights that unveil the economic vibrancy and strategic advantages of Balch Springs. From demographic trends to employment dynamics and major industries, the city's resilience and growth potential set the stage for a promising future</a:t>
            </a:r>
            <a:endParaRPr lang="en-US" sz="3000">
              <a:solidFill>
                <a:srgbClr val="FF0000"/>
              </a:solidFill>
              <a:latin typeface="Times New Roman" panose="02020603050405020304"/>
              <a:cs typeface="Times New Roman" panose="02020603050405020304"/>
            </a:endParaRPr>
          </a:p>
          <a:p>
            <a:pPr marL="0" algn="l">
              <a:buClrTx/>
              <a:buSzTx/>
              <a:buFont typeface="Courier New" panose="02070309020205020404"/>
              <a:buNone/>
            </a:pPr>
            <a:r>
              <a:rPr lang="en-US" sz="3000">
                <a:solidFill>
                  <a:srgbClr val="FF0000"/>
                </a:solidFill>
                <a:latin typeface="Times New Roman" panose="02020603050405020304"/>
                <a:cs typeface="Times New Roman" panose="02020603050405020304"/>
              </a:rPr>
              <a:t>Vision for Future Development</a:t>
            </a:r>
            <a:endParaRPr lang="en-US" sz="3000">
              <a:solidFill>
                <a:srgbClr val="FF0000"/>
              </a:solidFill>
              <a:latin typeface="Times New Roman" panose="02020603050405020304"/>
              <a:cs typeface="Times New Roman" panose="02020603050405020304"/>
            </a:endParaRPr>
          </a:p>
          <a:p>
            <a:pPr marL="0" algn="l">
              <a:buClrTx/>
              <a:buSzTx/>
              <a:buFont typeface="Courier New" panose="02070309020205020404"/>
              <a:buNone/>
            </a:pPr>
            <a:r>
              <a:rPr lang="en-US" sz="2400">
                <a:solidFill>
                  <a:schemeClr val="bg1"/>
                </a:solidFill>
                <a:latin typeface="Times New Roman" panose="02020603050405020304"/>
                <a:cs typeface="Times New Roman" panose="02020603050405020304"/>
              </a:rPr>
              <a:t>Looking ahead, our vision for ARCADIA TRAILS extends beyond construction; it's a commitment to harmonious urban development. Envision a community seamlessly integrated into the city's economic tapestry—a testament to the collective efforts shaping the future of Balch Springs.</a:t>
            </a:r>
            <a:endParaRPr lang="en-US" sz="2400">
              <a:solidFill>
                <a:schemeClr val="bg1"/>
              </a:solidFill>
              <a:latin typeface="Times New Roman" panose="02020603050405020304"/>
              <a:cs typeface="Times New Roman" panose="02020603050405020304"/>
            </a:endParaRPr>
          </a:p>
          <a:p>
            <a:pPr marL="0" algn="ctr">
              <a:buClrTx/>
              <a:buSzTx/>
              <a:buFont typeface="Courier New" panose="02070309020205020404"/>
              <a:buNone/>
            </a:pPr>
            <a:r>
              <a:rPr lang="en-US" sz="4500">
                <a:solidFill>
                  <a:srgbClr val="FF0000"/>
                </a:solidFill>
                <a:latin typeface="Times New Roman" panose="02020603050405020304"/>
                <a:cs typeface="Times New Roman" panose="02020603050405020304"/>
              </a:rPr>
              <a:t>THANK YOU!Q&amp;A</a:t>
            </a:r>
            <a:endParaRPr lang="en-US" sz="4500">
              <a:solidFill>
                <a:srgbClr val="FF0000"/>
              </a:solidFill>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1">
            <a:alphaModFix amt="35000"/>
          </a:blip>
          <a:srcRect t="7464" b="8267"/>
          <a:stretch>
            <a:fillRect/>
          </a:stretch>
        </p:blipFill>
        <p:spPr>
          <a:xfrm>
            <a:off x="20" y="10"/>
            <a:ext cx="12191979" cy="6857990"/>
          </a:xfrm>
          <a:prstGeom prst="rect">
            <a:avLst/>
          </a:prstGeom>
        </p:spPr>
      </p:pic>
      <p:sp>
        <p:nvSpPr>
          <p:cNvPr id="2" name="Title 1"/>
          <p:cNvSpPr>
            <a:spLocks noGrp="1"/>
          </p:cNvSpPr>
          <p:nvPr>
            <p:ph type="title"/>
          </p:nvPr>
        </p:nvSpPr>
        <p:spPr>
          <a:xfrm>
            <a:off x="838200" y="365125"/>
            <a:ext cx="10515600" cy="1169035"/>
          </a:xfrm>
        </p:spPr>
        <p:txBody>
          <a:bodyPr>
            <a:normAutofit/>
          </a:bodyPr>
          <a:lstStyle/>
          <a:p>
            <a:r>
              <a:rPr lang="en-US" sz="4900" b="1" dirty="0">
                <a:solidFill>
                  <a:srgbClr val="FFFFFF"/>
                </a:solidFill>
                <a:latin typeface="Times New Roman" panose="02020603050405020304"/>
                <a:cs typeface="Times New Roman" panose="02020603050405020304"/>
              </a:rPr>
              <a:t>References</a:t>
            </a:r>
            <a:br>
              <a:rPr lang="en-US" sz="1335" b="1" dirty="0">
                <a:solidFill>
                  <a:srgbClr val="FFFFFF"/>
                </a:solidFill>
                <a:latin typeface="Times New Roman" panose="02020603050405020304"/>
                <a:cs typeface="Times New Roman" panose="02020603050405020304"/>
              </a:rPr>
            </a:br>
            <a:endParaRPr lang="en-US" sz="1335" b="1" dirty="0">
              <a:solidFill>
                <a:srgbClr val="FFFFFF"/>
              </a:solidFill>
              <a:latin typeface="Times New Roman" panose="02020603050405020304"/>
              <a:cs typeface="Times New Roman" panose="02020603050405020304"/>
            </a:endParaRPr>
          </a:p>
        </p:txBody>
      </p:sp>
      <p:graphicFrame>
        <p:nvGraphicFramePr>
          <p:cNvPr id="29" name="Content Placeholder 2"/>
          <p:cNvGraphicFramePr>
            <a:graphicFrameLocks noGrp="1"/>
          </p:cNvGraphicFramePr>
          <p:nvPr>
            <p:ph idx="1"/>
          </p:nvPr>
        </p:nvGraphicFramePr>
        <p:xfrm>
          <a:off x="309880" y="1369060"/>
          <a:ext cx="11315700" cy="537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4273</Words>
  <Application>WPS Presentation</Application>
  <PresentationFormat>Widescreen</PresentationFormat>
  <Paragraphs>54</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Times New Roman</vt:lpstr>
      <vt:lpstr>Calibri Light</vt:lpstr>
      <vt:lpstr>Calibri</vt:lpstr>
      <vt:lpstr>Courier New</vt:lpstr>
      <vt:lpstr>Wingdings</vt:lpstr>
      <vt:lpstr>Microsoft YaHei</vt:lpstr>
      <vt:lpstr>Arial Unicode MS</vt:lpstr>
      <vt:lpstr>Calibri</vt:lpstr>
      <vt:lpstr>office theme</vt:lpstr>
      <vt:lpstr>ARCADIA TRAILS Regional Analysis “Navigating Growth in Balch Springs, Texas”</vt:lpstr>
      <vt:lpstr>Introduction</vt:lpstr>
      <vt:lpstr>Regional Overview</vt:lpstr>
      <vt:lpstr>Employment Landscape</vt:lpstr>
      <vt:lpstr>Economic Pillars and Connectivity</vt:lpstr>
      <vt:lpstr>Conclusion and Future Outlook</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Vincent-Oracle</cp:lastModifiedBy>
  <cp:revision>241</cp:revision>
  <dcterms:created xsi:type="dcterms:W3CDTF">2013-07-15T20:26:00Z</dcterms:created>
  <dcterms:modified xsi:type="dcterms:W3CDTF">2023-12-16T09:16:52Z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B2391202E99D4AAC9C5E90870BF82941_13</vt:lpwstr>
  </property>
  <property fmtid="{D5CDD505-2E9C-101B-9397-08002B2CF9AE}" pid="3" name="KSOProductBuildVer">
    <vt:lpwstr>1033-12.2.0.13359</vt:lpwstr>
  </property>
</Properties>
</file>