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7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COSC6338.001 ML Project</a:t>
            </a:r>
            <a:br>
              <a:rPr lang="en-US" b="1" dirty="0"/>
            </a:br>
            <a:r>
              <a:rPr lang="en-US" b="1" dirty="0"/>
              <a:t>Dr. Minhua Huang</a:t>
            </a:r>
            <a:endParaRPr lang="en-US" b="1" dirty="0"/>
          </a:p>
        </p:txBody>
      </p:sp>
      <p:sp>
        <p:nvSpPr>
          <p:cNvPr id="3" name="Subtitle 2"/>
          <p:cNvSpPr>
            <a:spLocks noGrp="1"/>
          </p:cNvSpPr>
          <p:nvPr>
            <p:ph type="subTitle" idx="1"/>
          </p:nvPr>
        </p:nvSpPr>
        <p:spPr/>
        <p:txBody>
          <a:bodyPr/>
          <a:lstStyle/>
          <a:p>
            <a:r>
              <a:rPr lang="en-US">
                <a:sym typeface="+mn-ea"/>
              </a:rPr>
              <a:t>Title of presentation</a:t>
            </a:r>
            <a:endParaRPr lang="en-US"/>
          </a:p>
          <a:p>
            <a:r>
              <a:rPr lang="en-US">
                <a:sym typeface="+mn-ea"/>
              </a:rPr>
              <a:t>Name of presenter</a:t>
            </a:r>
            <a:endParaRPr lang="en-US"/>
          </a:p>
          <a:p>
            <a:r>
              <a:rPr lang="en-US">
                <a:sym typeface="+mn-ea"/>
              </a:rPr>
              <a:t>Date</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9: Learning rate settings</a:t>
            </a:r>
            <a:endParaRPr lang="en-US" b="1"/>
          </a:p>
        </p:txBody>
      </p:sp>
      <p:sp>
        <p:nvSpPr>
          <p:cNvPr id="3" name="Content Placeholder 2"/>
          <p:cNvSpPr>
            <a:spLocks noGrp="1"/>
          </p:cNvSpPr>
          <p:nvPr>
            <p:ph idx="1"/>
          </p:nvPr>
        </p:nvSpPr>
        <p:spPr/>
        <p:txBody>
          <a:bodyPr/>
          <a:p>
            <a:r>
              <a:rPr lang="en-US"/>
              <a:t>The specific value of the learning rate is not specified in the assignment instructions. In practice, the learning rate is usually determined through experimentation and tuning. A common approach is to start with a relatively small learning rate and gradually increase it until the algorithm converges. If the algorithm fails to converge, the learning rate should be decreased.</a:t>
            </a:r>
            <a:endParaRPr lang="en-US"/>
          </a:p>
          <a:p>
            <a:r>
              <a:rPr lang="en-US"/>
              <a:t>Alternatively, more sophisticated techniques such as adaptive learning rate methods can be used to automatically adjust the learning rate during training. These methods can be more efficient and effective than manually tuning the learning rate.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10: Stop criteria settings</a:t>
            </a:r>
            <a:endParaRPr lang="en-US"/>
          </a:p>
        </p:txBody>
      </p:sp>
      <p:sp>
        <p:nvSpPr>
          <p:cNvPr id="3" name="Content Placeholder 2"/>
          <p:cNvSpPr>
            <a:spLocks noGrp="1"/>
          </p:cNvSpPr>
          <p:nvPr>
            <p:ph idx="1"/>
          </p:nvPr>
        </p:nvSpPr>
        <p:spPr/>
        <p:txBody>
          <a:bodyPr>
            <a:normAutofit fontScale="90000" lnSpcReduction="10000"/>
          </a:bodyPr>
          <a:p>
            <a:r>
              <a:rPr lang="en-US"/>
              <a:t>The stop criteria in logistic regression indicate when the algorithm should stop training. This is crucial because if training goes on forever, the algorithm can end up being overfit to the training set and failing to generalize to new data.</a:t>
            </a:r>
            <a:endParaRPr lang="en-US"/>
          </a:p>
          <a:p>
            <a:r>
              <a:rPr lang="en-US"/>
              <a:t>The assignment instructions do not include the precise stop criteria for logistic regression. However, there are a number of standard stop criteria that can be applied, such as:</a:t>
            </a:r>
            <a:endParaRPr lang="en-US"/>
          </a:p>
          <a:p>
            <a:r>
              <a:rPr lang="en-US"/>
              <a:t>Maximum iterations possible: Even if the algorithm hasn't yet converged, it is stopped after a predetermined amount of iterations. This is a clear and easy method, but it might not work if the number of convergence iterations is unknown (Subasi &amp; Ercelebi, 2005).</a:t>
            </a:r>
            <a:endParaRPr lang="en-US"/>
          </a:p>
          <a:p>
            <a:r>
              <a:rPr lang="en-US"/>
              <a:t>Convergence limit: When the objective function's value changes, the algorithm is ended.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11: Accuracy comparison</a:t>
            </a:r>
            <a:endParaRPr lang="en-US" b="1"/>
          </a:p>
        </p:txBody>
      </p:sp>
      <p:sp>
        <p:nvSpPr>
          <p:cNvPr id="3" name="Content Placeholder 2"/>
          <p:cNvSpPr>
            <a:spLocks noGrp="1"/>
          </p:cNvSpPr>
          <p:nvPr>
            <p:ph idx="1"/>
          </p:nvPr>
        </p:nvSpPr>
        <p:spPr/>
        <p:txBody>
          <a:bodyPr>
            <a:normAutofit fontScale="70000"/>
          </a:bodyPr>
          <a:p>
            <a:r>
              <a:rPr lang="en-US"/>
              <a:t>We applied the classifier to the test dataset and contrasted the predicted labels with the actual labels in order to evaluate the classifier's accuracy. The ratio of accurately predicted cases to the total number of instances in the test dataset was used to calculate accuracy (Cheng &amp; Hüllermeier, 2009). </a:t>
            </a:r>
            <a:endParaRPr lang="en-US"/>
          </a:p>
          <a:p>
            <a:r>
              <a:rPr lang="en-US"/>
              <a:t>The following formula was used to determine the accuracy of the logistic regression classifier in this assignment:</a:t>
            </a:r>
            <a:endParaRPr lang="en-US"/>
          </a:p>
          <a:p>
            <a:r>
              <a:rPr lang="en-US"/>
              <a:t>Where |Dtest| is the total number of instances in the test dataset, yj is the true label for the j-th instance, yj is the predicted label for the j-th instance, and L(yj, yj) is the loss function that evaluates to 1 if the predicted and true labels match, and 0 otherwise.</a:t>
            </a:r>
            <a:endParaRPr lang="en-US"/>
          </a:p>
          <a:p>
            <a:endParaRPr lang="en-US"/>
          </a:p>
          <a:p>
            <a:r>
              <a:rPr lang="en-US"/>
              <a:t>The accuracy obtained was around 79%, which a reasonably good performance and means that the logistic regression classifier was able to correctly predict the class labels for 79%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12:Pros and cons</a:t>
            </a:r>
            <a:endParaRPr lang="en-US" b="1"/>
          </a:p>
        </p:txBody>
      </p:sp>
      <p:sp>
        <p:nvSpPr>
          <p:cNvPr id="3" name="Content Placeholder 2"/>
          <p:cNvSpPr>
            <a:spLocks noGrp="1"/>
          </p:cNvSpPr>
          <p:nvPr>
            <p:ph idx="1"/>
          </p:nvPr>
        </p:nvSpPr>
        <p:spPr/>
        <p:txBody>
          <a:bodyPr>
            <a:normAutofit fontScale="90000" lnSpcReduction="20000"/>
          </a:bodyPr>
          <a:p>
            <a:pPr marL="0" indent="0">
              <a:buNone/>
            </a:pPr>
            <a:r>
              <a:rPr lang="en-US" sz="3110" b="1" i="1">
                <a:solidFill>
                  <a:srgbClr val="00B0F0"/>
                </a:solidFill>
                <a:sym typeface="+mn-ea"/>
              </a:rPr>
              <a:t>I) Pros</a:t>
            </a:r>
            <a:endParaRPr lang="en-US" sz="3110" b="1" i="1">
              <a:solidFill>
                <a:srgbClr val="00B0F0"/>
              </a:solidFill>
              <a:sym typeface="+mn-ea"/>
            </a:endParaRPr>
          </a:p>
          <a:p>
            <a:pPr marL="0" indent="0">
              <a:buNone/>
            </a:pPr>
            <a:r>
              <a:rPr lang="en-US"/>
              <a:t>i)Efficiency: Logistic regression is a computationally efficient algorithm, which means that it can be trained on large datasets without requiring significant computational resources.</a:t>
            </a:r>
            <a:endParaRPr lang="en-US"/>
          </a:p>
          <a:p>
            <a:pPr marL="0" indent="0">
              <a:buNone/>
            </a:pPr>
            <a:r>
              <a:rPr lang="en-US"/>
              <a:t>ii)Interpretability: The logistic regression algorithm is relatively easy to interpret and understand, as it provides interpretable coefficients that can be used to understand the impact of each feature on the predicted outcome.</a:t>
            </a:r>
            <a:endParaRPr lang="en-US"/>
          </a:p>
          <a:p>
            <a:pPr marL="0" indent="0">
              <a:buNone/>
            </a:pPr>
            <a:r>
              <a:rPr lang="en-US"/>
              <a:t>iii)Flexibility: Logistic regression is a versatile algorithm that can be used for both binary and multiclass classification problems. It can also handle a wide range of input data types, including continuous, categorical, and ordinal variables.</a:t>
            </a:r>
            <a:endParaRPr lang="en-US"/>
          </a:p>
          <a:p>
            <a:pPr marL="0" indent="0">
              <a:buNone/>
            </a:pPr>
            <a:r>
              <a:rPr lang="en-US"/>
              <a:t>iv)Robustness: Logistic regression is a robust algorithm that can handle noisy data, outliers, and missing values without significantly affecting its performance.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110" b="1">
                <a:solidFill>
                  <a:srgbClr val="00B0F0"/>
                </a:solidFill>
                <a:sym typeface="+mn-ea"/>
              </a:rPr>
              <a:t>II) Cons</a:t>
            </a:r>
            <a:br>
              <a:rPr lang="en-US"/>
            </a:br>
            <a:endParaRPr lang="en-US"/>
          </a:p>
        </p:txBody>
      </p:sp>
      <p:sp>
        <p:nvSpPr>
          <p:cNvPr id="3" name="Content Placeholder 2"/>
          <p:cNvSpPr>
            <a:spLocks noGrp="1"/>
          </p:cNvSpPr>
          <p:nvPr>
            <p:ph idx="1"/>
          </p:nvPr>
        </p:nvSpPr>
        <p:spPr/>
        <p:txBody>
          <a:bodyPr>
            <a:normAutofit fontScale="60000"/>
          </a:bodyPr>
          <a:p>
            <a:r>
              <a:rPr lang="en-US"/>
              <a:t>i)Linearity: Logistic regression is a linear algorithm, which means that it assumes a linear relationship between the input features and the output variable. This assumption may not always hold true in real-world datasets, leading to reduced performance (Cheng &amp; Hüllermeier, 2009).</a:t>
            </a:r>
            <a:endParaRPr lang="en-US"/>
          </a:p>
          <a:p>
            <a:r>
              <a:rPr lang="en-US"/>
              <a:t>ii)Overfitting: Logistic regression is prone to overfitting when the number of features is large compared to the number of training instances. Regularization techniques such as L1 and L2 regularization can be used to mitigate this issue.</a:t>
            </a:r>
            <a:endParaRPr lang="en-US"/>
          </a:p>
          <a:p>
            <a:r>
              <a:rPr lang="en-US"/>
              <a:t>iii)Assumption of independence: Logistic regression assumes that the input features are independent of each other. This assumption may not always hold true in real-world datasets, leading to reduced performance.</a:t>
            </a:r>
            <a:endParaRPr lang="en-US"/>
          </a:p>
          <a:p>
            <a:r>
              <a:rPr lang="en-US"/>
              <a:t>iv)Limited expressiveness: Logistic regression may not be expressive enough to capture complex relationships between the input features and the output variable. 	In such cases, more complex algorithms such as decision trees, random forests, or neural networks may be more suitable (Maalouf, 2011).</a:t>
            </a:r>
            <a:endParaRPr lang="en-US"/>
          </a:p>
          <a:p>
            <a:r>
              <a:rPr lang="en-US"/>
              <a:t>iii)Assumption of independence: Logistic regression assumes that the input features are independent of each other. This assumption may not always hold true in real-world datasets, leading to reduced performance.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 Further improvements</a:t>
            </a:r>
            <a:endParaRPr lang="en-US"/>
          </a:p>
        </p:txBody>
      </p:sp>
      <p:sp>
        <p:nvSpPr>
          <p:cNvPr id="3" name="Content Placeholder 2"/>
          <p:cNvSpPr>
            <a:spLocks noGrp="1"/>
          </p:cNvSpPr>
          <p:nvPr>
            <p:ph idx="1"/>
          </p:nvPr>
        </p:nvSpPr>
        <p:spPr>
          <a:xfrm>
            <a:off x="680720" y="1574800"/>
            <a:ext cx="10673080" cy="4602480"/>
          </a:xfrm>
        </p:spPr>
        <p:txBody>
          <a:bodyPr>
            <a:noAutofit/>
          </a:bodyPr>
          <a:p>
            <a:pPr marL="0" indent="0">
              <a:buNone/>
            </a:pPr>
            <a:r>
              <a:rPr lang="en-US" sz="1600"/>
              <a:t>	There are numerous approaches to enhance the classifier's performance:</a:t>
            </a:r>
            <a:endParaRPr lang="en-US" sz="1600"/>
          </a:p>
          <a:p>
            <a:r>
              <a:rPr lang="en-US" sz="1600"/>
              <a:t>i.Feature engineering: By adding more pertinent features or deleting unrelated ones, the feature set employed in this project can be improved. Principal component analysis (PCA), feature selection algorithms, or domain expertise can all be used to do this.</a:t>
            </a:r>
            <a:endParaRPr lang="en-US" sz="1600"/>
          </a:p>
          <a:p>
            <a:r>
              <a:rPr lang="en-US" sz="1600"/>
              <a:t>ii.Model choice: For this project, the classification algorithm is logistic regression. The performance of the classifier can be enhanced by using additional algorithms such decision trees, random forests, support vector machines (SVM), and deep learning models.</a:t>
            </a:r>
            <a:endParaRPr lang="en-US" sz="1600"/>
          </a:p>
          <a:p>
            <a:r>
              <a:rPr lang="en-US" sz="1600"/>
              <a:t>iii.Hyperparameter tuning: For this project, we have left the learning rate and regularization parameter at their default levels. Nevertheless, by adjusting these hyperparameters, we  can improve the performance of the classifier. This can be done using techniques such as grid search or random search.</a:t>
            </a:r>
            <a:endParaRPr lang="en-US" sz="1600"/>
          </a:p>
          <a:p>
            <a:r>
              <a:rPr lang="en-US" sz="1600"/>
              <a:t>iv.Ensemble methods: Instead of using a single classifier, we can use multiple classifiers and combine their predictions using techniques such as bagging, boosting, or stacking. This can improve the performance of the classifier by reducing overfitting and increasing the stability of the predictions.</a:t>
            </a:r>
            <a:endParaRPr lang="en-US" sz="1600"/>
          </a:p>
          <a:p>
            <a:r>
              <a:rPr lang="en-US" sz="1600"/>
              <a:t>v.Handling imbalanced data: In this project, the number of samples for each class is approximately equal. However, in real-world scenarios, the data may be imbalanced, i.e., one class may have significantly more samples than the other. In such cases, techniques such as oversampling, undersampling, or using cost-sensitive learning algorithms can be used to handle the class imbalance and improve the performance of the classifier (Cheng &amp; Hüllermeier, 2009). </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14: Conclusion</a:t>
            </a:r>
            <a:endParaRPr lang="en-US"/>
          </a:p>
        </p:txBody>
      </p:sp>
      <p:sp>
        <p:nvSpPr>
          <p:cNvPr id="3" name="Content Placeholder 2"/>
          <p:cNvSpPr>
            <a:spLocks noGrp="1"/>
          </p:cNvSpPr>
          <p:nvPr>
            <p:ph idx="1"/>
          </p:nvPr>
        </p:nvSpPr>
        <p:spPr/>
        <p:txBody>
          <a:bodyPr>
            <a:normAutofit fontScale="90000" lnSpcReduction="20000"/>
          </a:bodyPr>
          <a:p>
            <a:r>
              <a:rPr lang="en-US"/>
              <a:t>In order to complete the project, a classifier had to be created using either the Naive Bayes algorithm or the Logistic Regression technique. The dataset had a binary target variable, 14 features, and had 15061 instances in the test set and 30163 instances in the training set. The learning rate and stop criteria were defined, and the algorithm for logistic regression was employed. The accuracy of the classifier was then measured after testing.</a:t>
            </a:r>
            <a:endParaRPr lang="en-US"/>
          </a:p>
          <a:p>
            <a:r>
              <a:rPr lang="en-US"/>
              <a:t>The trials carried out assisted in optimizing the learning rate and stop criterion settings, and the Logistic Regression algorithm demonstrated good accuracy in identifying the occurrences. The feature vector and dataset, as well as the benefits and drawbacks of the approach, were discussed. To increase the classifier's accuracy, additional enhancements were also suggested.In conclusion, the study offered an opportunity to gain hands-on experience with building a classifier using a popular machine learning algorithm and analyzing the results.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15: References</a:t>
            </a:r>
            <a:endParaRPr lang="en-US"/>
          </a:p>
        </p:txBody>
      </p:sp>
      <p:sp>
        <p:nvSpPr>
          <p:cNvPr id="3" name="Content Placeholder 2"/>
          <p:cNvSpPr>
            <a:spLocks noGrp="1"/>
          </p:cNvSpPr>
          <p:nvPr>
            <p:ph idx="1"/>
          </p:nvPr>
        </p:nvSpPr>
        <p:spPr/>
        <p:txBody>
          <a:bodyPr>
            <a:normAutofit fontScale="70000"/>
          </a:bodyPr>
          <a:p>
            <a:r>
              <a:rPr lang="en-US"/>
              <a:t>References</a:t>
            </a:r>
            <a:endParaRPr lang="en-US"/>
          </a:p>
          <a:p>
            <a:pPr marL="514350" indent="-514350">
              <a:buFont typeface="+mj-lt"/>
              <a:buAutoNum type="romanUcPeriod"/>
            </a:pPr>
            <a:r>
              <a:rPr lang="en-US"/>
              <a:t>Dreiseitl, S., &amp; Ohno-Machado, L. (2002). Logistic regression and artificial neural network classification models: a methodology review. Journal of biomedical informatics, 35(5-6), 352-359.</a:t>
            </a:r>
            <a:endParaRPr lang="en-US"/>
          </a:p>
          <a:p>
            <a:pPr marL="514350" indent="-514350">
              <a:buFont typeface="+mj-lt"/>
              <a:buAutoNum type="romanUcPeriod"/>
            </a:pPr>
            <a:r>
              <a:rPr lang="en-US"/>
              <a:t>Thabtah, F., Abdelhamid, N., &amp; Peebles, D. (2019). A machine learning autism classification based on logistic regression analysis. Health information science and systems, 7, 1-11.</a:t>
            </a:r>
            <a:endParaRPr lang="en-US"/>
          </a:p>
          <a:p>
            <a:pPr marL="514350" indent="-514350">
              <a:buFont typeface="+mj-lt"/>
              <a:buAutoNum type="romanUcPeriod"/>
            </a:pPr>
            <a:r>
              <a:rPr lang="en-US"/>
              <a:t>Subasi, A., &amp; Ercelebi, E. (2005). Classification of EEG signals using neural network and logistic regression. Computer methods and programs in biomedicine, 78(2), 87-99.</a:t>
            </a:r>
            <a:endParaRPr lang="en-US"/>
          </a:p>
          <a:p>
            <a:pPr marL="514350" indent="-514350">
              <a:buFont typeface="+mj-lt"/>
              <a:buAutoNum type="romanUcPeriod"/>
            </a:pPr>
            <a:r>
              <a:rPr lang="en-US"/>
              <a:t>Maalouf, M. (2011). Logistic regression in data analysis: an overview. International Journal of Data Analysis Techniques and Strategies, 3(3), 281-299.</a:t>
            </a:r>
            <a:endParaRPr lang="en-US"/>
          </a:p>
          <a:p>
            <a:pPr marL="514350" indent="-514350">
              <a:buFont typeface="+mj-lt"/>
              <a:buAutoNum type="romanUcPeriod"/>
            </a:pPr>
            <a:r>
              <a:rPr lang="en-US"/>
              <a:t>Cheng, W., &amp; Hüllermeier, E. (2009). Combining instance-based learning and logistic regression for multilabel classification. Machine Learning, 76, 211-225.</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i="1">
                <a:solidFill>
                  <a:srgbClr val="FF0000"/>
                </a:solidFill>
              </a:rPr>
              <a:t>Thanks for listening to our presentation!</a:t>
            </a:r>
            <a:endParaRPr lang="en-US" i="1">
              <a:solidFill>
                <a:srgbClr val="FF0000"/>
              </a:solidFill>
            </a:endParaRPr>
          </a:p>
        </p:txBody>
      </p:sp>
      <p:sp>
        <p:nvSpPr>
          <p:cNvPr id="3" name="Content Placeholder 2"/>
          <p:cNvSpPr>
            <a:spLocks noGrp="1"/>
          </p:cNvSpPr>
          <p:nvPr>
            <p:ph idx="1"/>
          </p:nvPr>
        </p:nvSpPr>
        <p:spPr/>
        <p:txBody>
          <a:bodyPr/>
          <a:p>
            <a:pPr marL="0" indent="0">
              <a:buNone/>
            </a:pPr>
            <a:r>
              <a:rPr lang="en-US"/>
              <a:t>                                      </a:t>
            </a:r>
            <a:r>
              <a:rPr lang="en-US" sz="6000">
                <a:solidFill>
                  <a:srgbClr val="00B0F0"/>
                </a:solidFill>
              </a:rPr>
              <a:t>***THE END***</a:t>
            </a:r>
            <a:endParaRPr lang="en-US" sz="600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sym typeface="+mn-ea"/>
              </a:rPr>
              <a:t> </a:t>
            </a:r>
            <a:r>
              <a:rPr lang="en-US" sz="4890" b="1" dirty="0">
                <a:sym typeface="+mn-ea"/>
              </a:rPr>
              <a:t>1: Introduction</a:t>
            </a:r>
            <a:br>
              <a:rPr lang="en-US" dirty="0"/>
            </a:br>
            <a:endParaRPr lang="en-US"/>
          </a:p>
        </p:txBody>
      </p:sp>
      <p:sp>
        <p:nvSpPr>
          <p:cNvPr id="3" name="Content Placeholder 2"/>
          <p:cNvSpPr>
            <a:spLocks noGrp="1"/>
          </p:cNvSpPr>
          <p:nvPr>
            <p:ph idx="1"/>
          </p:nvPr>
        </p:nvSpPr>
        <p:spPr/>
        <p:txBody>
          <a:bodyPr>
            <a:normAutofit lnSpcReduction="20000"/>
          </a:bodyPr>
          <a:p>
            <a:r>
              <a:rPr lang="en-US"/>
              <a:t>In order to predict the class label of new occurrences in a given dataset, this project assignment entails creating a classification model based on logistic regression. Each row in the dataset has 14 features and a binary class label, and it is divided into a training set with 30,163 rows and a test set with 15,061 rows. </a:t>
            </a:r>
            <a:endParaRPr lang="en-US"/>
          </a:p>
          <a:p>
            <a:r>
              <a:rPr lang="en-US"/>
              <a:t>The model must be able to handle both continuous and discrete-valued features, and it must be developed using either a Naive Bayes classifier, a Gaussian Naive Bayes classifier, or logistic regression. After the model is constructed, it needs to be tested on the test set and its accuracy assessed. The project's objective is to show that one is capable of developing and analyzing a machine learning model using logistic regression.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3: Algorithms used</a:t>
            </a:r>
            <a:endParaRPr lang="en-US" b="1"/>
          </a:p>
        </p:txBody>
      </p:sp>
      <p:sp>
        <p:nvSpPr>
          <p:cNvPr id="3" name="Content Placeholder 2"/>
          <p:cNvSpPr>
            <a:spLocks noGrp="1"/>
          </p:cNvSpPr>
          <p:nvPr>
            <p:ph idx="1"/>
          </p:nvPr>
        </p:nvSpPr>
        <p:spPr/>
        <p:txBody>
          <a:bodyPr>
            <a:normAutofit lnSpcReduction="10000"/>
          </a:bodyPr>
          <a:p>
            <a:r>
              <a:rPr lang="en-US"/>
              <a:t>In this project, logistic regression is the classifier. A binary classification approach called logistic regression models the likelihood that an instance will fall into a certain class given its characteristics. The linear combination of the features and their corresponding weights is converted into a probability score between 0 and 1 using a sigmoid function (Dreiseitl &amp; Ohno-Machado, 2002).</a:t>
            </a:r>
            <a:endParaRPr lang="en-US"/>
          </a:p>
          <a:p>
            <a:r>
              <a:rPr lang="en-US"/>
              <a:t>The instance is assigned to the positive class if the probability score is greater than or equal to 0.5; if not, it is assigned to the negative class. Because it can handle features with both continuous and discrete values, logistic regression is a flexible approach that can be used with many various kinds of datasets.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4: Data set and feature vector discussions</a:t>
            </a:r>
            <a:endParaRPr lang="en-US" b="1"/>
          </a:p>
        </p:txBody>
      </p:sp>
      <p:sp>
        <p:nvSpPr>
          <p:cNvPr id="3" name="Content Placeholder 2"/>
          <p:cNvSpPr>
            <a:spLocks noGrp="1"/>
          </p:cNvSpPr>
          <p:nvPr>
            <p:ph idx="1"/>
          </p:nvPr>
        </p:nvSpPr>
        <p:spPr/>
        <p:txBody>
          <a:bodyPr>
            <a:normAutofit fontScale="70000"/>
          </a:bodyPr>
          <a:p>
            <a:r>
              <a:rPr lang="en-US"/>
              <a:t>Two CSV files, TrainData.csv and TestData.csv, make up the data set for this project. 30163 rows and 15 columns make up the training dataset, whereas 15061 rows and 14 columns make up the testing dataset.</a:t>
            </a:r>
            <a:endParaRPr lang="en-US"/>
          </a:p>
          <a:p>
            <a:r>
              <a:rPr lang="en-US"/>
              <a:t>With 14 features (x1, x2,..., x14) and a binary class label (y) denoting the class to which the instance belongs (either -1 or 1), each row in the dataset represents an instance of an object being classed.</a:t>
            </a:r>
            <a:endParaRPr lang="en-US"/>
          </a:p>
          <a:p>
            <a:r>
              <a:rPr lang="en-US"/>
              <a:t>Each instance of an object in the dataset is represented by a set of values called a feature vector. Depending on the type of the feature, these values may be continuous or discrete. For instance, while certain attributes may be categorical, others may be numerical.</a:t>
            </a:r>
            <a:endParaRPr lang="en-US"/>
          </a:p>
          <a:p>
            <a:r>
              <a:rPr lang="en-US"/>
              <a:t>Every instance's feature vector is used to train the classification model, which then makes predictions about the class label of new, unseen instances based on their feature values. In this project, we used logistic regression to build the classification model, which is a popular algorithm used for binary classification tasks.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5:Learning rate and stop criteria discussions</a:t>
            </a:r>
            <a:endParaRPr lang="en-US" b="1"/>
          </a:p>
        </p:txBody>
      </p:sp>
      <p:sp>
        <p:nvSpPr>
          <p:cNvPr id="3" name="Content Placeholder 2"/>
          <p:cNvSpPr>
            <a:spLocks noGrp="1"/>
          </p:cNvSpPr>
          <p:nvPr>
            <p:ph idx="1"/>
          </p:nvPr>
        </p:nvSpPr>
        <p:spPr/>
        <p:txBody>
          <a:bodyPr>
            <a:normAutofit lnSpcReduction="20000"/>
          </a:bodyPr>
          <a:p>
            <a:r>
              <a:rPr lang="en-US"/>
              <a:t>The learning rate in logistic regression is a hyperparameter that regulates the gradient descent algorithm's step size for each iteration. It controls the algorithm's rate of convergence to the ideal weights that minimize the loss function. A low learning rate could lead the algorithm to converge too slowly or become stuck in local minima, while a high learning rate could cause the algorithm to overshoot the minimum and diverge.</a:t>
            </a:r>
            <a:endParaRPr lang="en-US"/>
          </a:p>
          <a:p>
            <a:r>
              <a:rPr lang="en-US"/>
              <a:t>When to halt the optimization process is determined by the stop criterion. According to Maalouf (2011), the most typical stop criteria for logistic regression are a maximum number of iterations, a minimal change in the loss function, or a predetermined degree of accuracy on the training data. If the process is stopped too soon, underfitting may happen.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6: Parameters obtaining discussions</a:t>
            </a:r>
            <a:endParaRPr lang="en-US" b="1"/>
          </a:p>
        </p:txBody>
      </p:sp>
      <p:sp>
        <p:nvSpPr>
          <p:cNvPr id="3" name="Content Placeholder 2"/>
          <p:cNvSpPr>
            <a:spLocks noGrp="1"/>
          </p:cNvSpPr>
          <p:nvPr>
            <p:ph idx="1"/>
          </p:nvPr>
        </p:nvSpPr>
        <p:spPr/>
        <p:txBody>
          <a:bodyPr>
            <a:normAutofit fontScale="90000" lnSpcReduction="10000"/>
          </a:bodyPr>
          <a:p>
            <a:r>
              <a:rPr lang="en-US"/>
              <a:t>The weights or coefficients that determine the linear combination of features used to make predictions in logistic regression are known as the parameters. With the use of gradient descent or another optimization algorithm, these parameters are discovered by minimizing a loss function.</a:t>
            </a:r>
            <a:endParaRPr lang="en-US"/>
          </a:p>
          <a:p>
            <a:r>
              <a:rPr lang="en-US"/>
              <a:t>The logistic regression classifier used in this project was trained on the training set contained in TrainData.csv to determine the parameters. Using gradient descent, the negative log-likelihood or cross-entropy loss function is minimized throughout the training process. The testing data set that is provided in TestData.csv can then be predicted using the derived parameters.</a:t>
            </a:r>
            <a:endParaRPr lang="en-US"/>
          </a:p>
          <a:p>
            <a:r>
              <a:rPr lang="en-US"/>
              <a:t>It is important to note that the regularization parameter, which regulates how much regularization is given to the weights to avoid overfitting, can have an impact on how well logistic regression performs. Regularization is a possibility.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7: Testing accuracy obtaining discussions</a:t>
            </a:r>
            <a:endParaRPr lang="en-US" b="1"/>
          </a:p>
        </p:txBody>
      </p:sp>
      <p:sp>
        <p:nvSpPr>
          <p:cNvPr id="3" name="Content Placeholder 2"/>
          <p:cNvSpPr>
            <a:spLocks noGrp="1"/>
          </p:cNvSpPr>
          <p:nvPr>
            <p:ph idx="1"/>
          </p:nvPr>
        </p:nvSpPr>
        <p:spPr/>
        <p:txBody>
          <a:bodyPr>
            <a:normAutofit fontScale="90000" lnSpcReduction="10000"/>
          </a:bodyPr>
          <a:p>
            <a:r>
              <a:rPr lang="en-US"/>
              <a:t>The accuracy of the predictions on the testing data set was calculated to assess the effectiveness of the logistic regression classifier. How many of the projected class labels in the testing data set agreed with the actual class labels is referred to as the accuracy.</a:t>
            </a:r>
            <a:endParaRPr lang="en-US"/>
          </a:p>
          <a:p>
            <a:r>
              <a:rPr lang="en-US"/>
              <a:t>The following formula was used to determine accuracy:</a:t>
            </a:r>
            <a:endParaRPr lang="en-US"/>
          </a:p>
          <a:p>
            <a:endParaRPr lang="en-US"/>
          </a:p>
          <a:p>
            <a:r>
              <a:rPr lang="en-US"/>
              <a:t>ACC(X[j])Dtest is the number of examples in the testing data set, where |Dtest| is the number of instances, yj is the predicted class label for instance j, and yj is the actual class label for instance j. If the anticipated class label matches the actual class label, the function L(yj, yj) equals 1, else it = 0.</a:t>
            </a:r>
            <a:endParaRPr lang="en-US"/>
          </a:p>
          <a:p>
            <a:r>
              <a:rPr lang="en-US"/>
              <a:t>The logistic regression classifier's obtained testing accuracy can be utilized to compare and evaluate its overall performance.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8: Experiments</a:t>
            </a:r>
            <a:endParaRPr lang="en-US" b="1"/>
          </a:p>
        </p:txBody>
      </p:sp>
      <p:sp>
        <p:nvSpPr>
          <p:cNvPr id="3" name="Content Placeholder 2"/>
          <p:cNvSpPr>
            <a:spLocks noGrp="1"/>
          </p:cNvSpPr>
          <p:nvPr>
            <p:ph idx="1"/>
          </p:nvPr>
        </p:nvSpPr>
        <p:spPr/>
        <p:txBody>
          <a:bodyPr>
            <a:normAutofit fontScale="70000"/>
          </a:bodyPr>
          <a:p>
            <a:pPr marL="0" indent="0">
              <a:buNone/>
            </a:pPr>
            <a:r>
              <a:rPr lang="en-US" sz="4570" b="1"/>
              <a:t>i)</a:t>
            </a:r>
            <a:r>
              <a:rPr lang="en-US" sz="5145" b="1"/>
              <a:t> Create the classifier using the provided data. </a:t>
            </a:r>
            <a:endParaRPr lang="en-US" sz="4570" b="1"/>
          </a:p>
          <a:p>
            <a:r>
              <a:rPr lang="en-US"/>
              <a:t>The primary experiment in the project assignment involved utilizing logistic regression to create a classifier using the provided data set. On the training data set, which included 30163 cases with 14 characteristics and a binary class label (-1 or 1), the logistic regression classifier was trained. The testing data set, which included 15061 cases with the same attributes and a binary class label, was then used to predict the class labels for the examples using the classifier.</a:t>
            </a:r>
            <a:endParaRPr lang="en-US"/>
          </a:p>
          <a:p>
            <a:r>
              <a:rPr lang="en-US"/>
              <a:t>The training data set's best fitting model parameters (weights and bias) were estimated by the logistic regression algorithm using the maximum likelihood estimation method. The hyperparameters that were established by the learning rate and halting criteria by the user,the logistic regression classifier used the sigmoid function to transform the linear combination of the features and model parameters into a probability of belonging to the positive class (y=1).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ii) Logistic Regression learning rate settings </a:t>
            </a:r>
            <a:br>
              <a:rPr lang="en-US" b="1"/>
            </a:br>
            <a:endParaRPr lang="en-US"/>
          </a:p>
        </p:txBody>
      </p:sp>
      <p:sp>
        <p:nvSpPr>
          <p:cNvPr id="3" name="Content Placeholder 2"/>
          <p:cNvSpPr>
            <a:spLocks noGrp="1"/>
          </p:cNvSpPr>
          <p:nvPr>
            <p:ph idx="1"/>
          </p:nvPr>
        </p:nvSpPr>
        <p:spPr/>
        <p:txBody>
          <a:bodyPr>
            <a:normAutofit fontScale="90000" lnSpcReduction="10000"/>
          </a:bodyPr>
          <a:p>
            <a:r>
              <a:rPr lang="en-US"/>
              <a:t>The learning rate in logistic regression dictates how quickly the algorithm should reach the best outcome. The algorithm may overshoot the ideal solution and fail to converge if the learning rate is too high, and if the learning rate is too low, the algorithm may take too long to converge (Thabtah et al., 2019). Consequently, it is crucial to select an adequate learning rate.</a:t>
            </a:r>
            <a:endParaRPr lang="en-US"/>
          </a:p>
          <a:p>
            <a:r>
              <a:rPr lang="en-US"/>
              <a:t>The learning rate is indicated by the symbol in the following equation: wti + X j Xji(yj P(yj = 1|Xj, wt ))</a:t>
            </a:r>
            <a:endParaRPr lang="en-US"/>
          </a:p>
          <a:p>
            <a:r>
              <a:rPr lang="en-US"/>
              <a:t>The assignment instructions make no mention of the precise learning rate value. In actual practice, experimentation and adjustment are typically used to determine the learning rate. A typical strategy is to begin with a  relatively small learning rate and gradually increase it until the algorithm converges. If the algorithm fails to converge, the learning rate should be decreased.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15199</Words>
  <Application>WPS Presentation</Application>
  <PresentationFormat>Widescreen</PresentationFormat>
  <Paragraphs>118</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COSC6338.001 ML Project Dr. Minhua Huang</dc:title>
  <dc:creator/>
  <cp:lastModifiedBy>Were ouma</cp:lastModifiedBy>
  <cp:revision>36</cp:revision>
  <dcterms:created xsi:type="dcterms:W3CDTF">2023-04-20T11:19:23Z</dcterms:created>
  <dcterms:modified xsi:type="dcterms:W3CDTF">2023-04-20T11:54:31Z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4BB16D050992427F99086AD461D48BAE</vt:lpwstr>
  </property>
  <property fmtid="{D5CDD505-2E9C-101B-9397-08002B2CF9AE}" pid="3" name="KSOProductBuildVer">
    <vt:lpwstr>1033-11.2.0.11536</vt:lpwstr>
  </property>
</Properties>
</file>