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7" r:id="rId4"/>
    <p:sldId id="266" r:id="rId5"/>
    <p:sldId id="265" r:id="rId6"/>
    <p:sldId id="264" r:id="rId7"/>
    <p:sldId id="263" r:id="rId8"/>
    <p:sldId id="262" r:id="rId9"/>
    <p:sldId id="261" r:id="rId10"/>
    <p:sldId id="260" r:id="rId11"/>
    <p:sldId id="259" r:id="rId12"/>
    <p:sldId id="258" r:id="rId13"/>
    <p:sldId id="25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5185" y="323215"/>
            <a:ext cx="9144000" cy="969645"/>
          </a:xfrm>
        </p:spPr>
        <p:txBody>
          <a:bodyPr>
            <a:normAutofit fontScale="90000"/>
          </a:bodyPr>
          <a:lstStyle/>
          <a:p>
            <a:pPr algn="l"/>
            <a:r>
              <a:rPr lang="en-US" dirty="0"/>
              <a:t>Introduction</a:t>
            </a:r>
            <a:endParaRPr lang="en-US" dirty="0"/>
          </a:p>
        </p:txBody>
      </p:sp>
      <p:sp>
        <p:nvSpPr>
          <p:cNvPr id="3" name="Subtitle 2"/>
          <p:cNvSpPr>
            <a:spLocks noGrp="1"/>
          </p:cNvSpPr>
          <p:nvPr>
            <p:ph type="subTitle" idx="1"/>
          </p:nvPr>
        </p:nvSpPr>
        <p:spPr>
          <a:xfrm>
            <a:off x="844550" y="1292860"/>
            <a:ext cx="9823450" cy="5277485"/>
          </a:xfrm>
        </p:spPr>
        <p:txBody>
          <a:bodyPr>
            <a:normAutofit fontScale="90000"/>
          </a:bodyPr>
          <a:lstStyle/>
          <a:p>
            <a:pPr algn="l"/>
            <a:r>
              <a:rPr lang="en-US"/>
              <a:t>The practice of segmenting a client base into groups of people who are similar in particular aspects significant to marketing, such as age, gender, interests, and purchasing patterns, is known as customer segmentation.</a:t>
            </a:r>
            <a:endParaRPr lang="en-US"/>
          </a:p>
          <a:p>
            <a:pPr algn="l"/>
            <a:r>
              <a:rPr lang="en-US"/>
              <a:t>Customer segmentation is a strategy used by businesses to target particular, smaller groups of consumers with appropriate messaging that would encourage them to make a purchase. This strategy is based on the idea that each and every customer is unique. In order to more effectively target marketing materials at each client segment, businesses also want to obtain a deeper understanding of the preferences and demands of their customers.</a:t>
            </a:r>
            <a:endParaRPr lang="en-US"/>
          </a:p>
          <a:p>
            <a:pPr algn="l"/>
            <a:r>
              <a:rPr lang="en-US"/>
              <a:t>In order to segment customers into targetable groups, it is necessary to discover important differentiators that separate them. When determining customer segmentation practices, factors including a customer's demographics (age, race, religion, gender, family size, ethnicity, income, and level of education), geography (where they live and work), psychographics (social class, lifestyle, and personality traits), and behavioral (spending, consumption, usage, and desired benefits) tendencies are taken into account.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03605"/>
          </a:xfrm>
        </p:spPr>
        <p:txBody>
          <a:bodyPr/>
          <a:p>
            <a:r>
              <a:rPr lang="en-US"/>
              <a:t>Clustering results</a:t>
            </a:r>
            <a:endParaRPr lang="en-US"/>
          </a:p>
        </p:txBody>
      </p:sp>
      <p:pic>
        <p:nvPicPr>
          <p:cNvPr id="4" name="Picture 2" descr="IMG_257"/>
          <p:cNvPicPr>
            <a:picLocks noChangeAspect="1"/>
          </p:cNvPicPr>
          <p:nvPr>
            <p:ph idx="1"/>
          </p:nvPr>
        </p:nvPicPr>
        <p:blipFill>
          <a:blip r:embed="rId1"/>
          <a:stretch>
            <a:fillRect/>
          </a:stretch>
        </p:blipFill>
        <p:spPr>
          <a:xfrm>
            <a:off x="688975" y="1825625"/>
            <a:ext cx="8790940" cy="46678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Clustering</a:t>
            </a:r>
            <a:endParaRPr lang="en-US"/>
          </a:p>
        </p:txBody>
      </p:sp>
      <p:sp>
        <p:nvSpPr>
          <p:cNvPr id="3" name="Content Placeholder 2"/>
          <p:cNvSpPr>
            <a:spLocks noGrp="1"/>
          </p:cNvSpPr>
          <p:nvPr>
            <p:ph idx="1"/>
          </p:nvPr>
        </p:nvSpPr>
        <p:spPr/>
        <p:txBody>
          <a:bodyPr/>
          <a:p>
            <a:r>
              <a:rPr lang="en-US"/>
              <a:t>First of all we see this extreme distribution because of the k-means disadvantage at dealing with outliers.</a:t>
            </a:r>
            <a:endParaRPr lang="en-US"/>
          </a:p>
          <a:p>
            <a:r>
              <a:rPr lang="en-US"/>
              <a:t>We have 3 demonstrable clusters, with cluster 2 containing the most valuable customers.</a:t>
            </a:r>
            <a:endParaRPr lang="en-US"/>
          </a:p>
          <a:p>
            <a:r>
              <a:rPr lang="en-US"/>
              <a:t>So we can see that cluster 2, is our MVP customers that have generated the most revenue having Spent the most money in the products of the store. In cluster 1 we have different kind of groups who can be potential valuable customers for the business, as either they purchase a lot or have made a transaction recently signaling new opportunities.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86740"/>
          </a:xfrm>
        </p:spPr>
        <p:txBody>
          <a:bodyPr>
            <a:normAutofit fontScale="90000"/>
          </a:bodyPr>
          <a:p>
            <a:r>
              <a:rPr lang="en-US"/>
              <a:t>RFM Analysis</a:t>
            </a:r>
            <a:endParaRPr lang="en-US"/>
          </a:p>
        </p:txBody>
      </p:sp>
      <p:sp>
        <p:nvSpPr>
          <p:cNvPr id="3" name="Content Placeholder 2"/>
          <p:cNvSpPr>
            <a:spLocks noGrp="1"/>
          </p:cNvSpPr>
          <p:nvPr>
            <p:ph idx="1"/>
          </p:nvPr>
        </p:nvSpPr>
        <p:spPr>
          <a:xfrm>
            <a:off x="838200" y="951865"/>
            <a:ext cx="10515600" cy="5692775"/>
          </a:xfrm>
        </p:spPr>
        <p:txBody>
          <a:bodyPr>
            <a:normAutofit fontScale="60000"/>
          </a:bodyPr>
          <a:p>
            <a:r>
              <a:rPr lang="en-US" sz="3000"/>
              <a:t>To find our most valuable customers based on RFM analysis I will also use the rfm package, which based on the input will give automate RFM scores for our customers.</a:t>
            </a:r>
            <a:endParaRPr lang="en-US" sz="3000"/>
          </a:p>
          <a:p>
            <a:r>
              <a:rPr lang="en-US" sz="3000"/>
              <a:t>According to the Pareto principle, 20% of the customers (the vital few) contribute more to the revenue of the company than the rest. It argues that 80 percent of effects can be traced back to as few as 20% of all causes — these 20% of causes are vital, and the remaining 20% of effects is then naturally dispersed to be mapped with the remaining 80% causes — they are trivial numerous. These 20% are the high-value, important consumers that the company would like to keep.</a:t>
            </a:r>
            <a:endParaRPr lang="en-US" sz="3000"/>
          </a:p>
          <a:p>
            <a:r>
              <a:rPr lang="en-US" sz="3000"/>
              <a:t>Creation of interactive customer data table with RFM scores, to observe values</a:t>
            </a:r>
            <a:endParaRPr lang="en-US" sz="3000"/>
          </a:p>
          <a:p>
            <a:r>
              <a:rPr lang="en-US" sz="3000"/>
              <a:t>Creation of interactive customer data table with RFM scores for approximately the top 20% of customers, who are the most vital for the business</a:t>
            </a:r>
            <a:endParaRPr lang="en-US" sz="3000"/>
          </a:p>
          <a:p>
            <a:r>
              <a:rPr lang="en-US" sz="3000"/>
              <a:t>These are the customers that according to Pareto they generate most of the revenue and they are vital for the business, as such retaining these customers and conducting good business with is essential for the business long-term health and success!</a:t>
            </a:r>
            <a:endParaRPr lang="en-US" sz="3000"/>
          </a:p>
          <a:p>
            <a:r>
              <a:rPr lang="en-US" sz="3000"/>
              <a:t>However, a point that needs to be made is that for the calculation of the total RFM score, all three of the attributes had the same weight. Thus, we could debate that probably monetary value (amount), should have a bigger weight than recency or number of transactions.</a:t>
            </a:r>
            <a:endParaRPr lang="en-US" sz="3000"/>
          </a:p>
          <a:p>
            <a:r>
              <a:rPr lang="en-US" sz="3000"/>
              <a:t>Also the data we have contains transactions of just over one year of business, which is not that much to accurately distinguish the customer base appropriately.</a:t>
            </a:r>
            <a:endParaRPr lang="en-US"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994410"/>
          </a:xfrm>
        </p:spPr>
        <p:txBody>
          <a:bodyPr/>
          <a:p>
            <a:r>
              <a:rPr lang="en-US"/>
              <a:t>Customer Segments</a:t>
            </a:r>
            <a:endParaRPr lang="en-US"/>
          </a:p>
        </p:txBody>
      </p:sp>
      <p:pic>
        <p:nvPicPr>
          <p:cNvPr id="18" name="Picture 18" descr="Screenshot (500)"/>
          <p:cNvPicPr>
            <a:picLocks noChangeAspect="1"/>
          </p:cNvPicPr>
          <p:nvPr>
            <p:ph idx="1"/>
          </p:nvPr>
        </p:nvPicPr>
        <p:blipFill>
          <a:blip r:embed="rId1"/>
          <a:stretch>
            <a:fillRect/>
          </a:stretch>
        </p:blipFill>
        <p:spPr>
          <a:xfrm>
            <a:off x="838835" y="1358900"/>
            <a:ext cx="9126220" cy="5120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2460"/>
          </a:xfrm>
        </p:spPr>
        <p:txBody>
          <a:bodyPr>
            <a:normAutofit fontScale="90000"/>
          </a:bodyPr>
          <a:p>
            <a:r>
              <a:rPr lang="en-US"/>
              <a:t>Interpretation</a:t>
            </a:r>
            <a:endParaRPr lang="en-US"/>
          </a:p>
        </p:txBody>
      </p:sp>
      <p:sp>
        <p:nvSpPr>
          <p:cNvPr id="3" name="Content Placeholder 2"/>
          <p:cNvSpPr>
            <a:spLocks noGrp="1"/>
          </p:cNvSpPr>
          <p:nvPr>
            <p:ph idx="1"/>
          </p:nvPr>
        </p:nvSpPr>
        <p:spPr>
          <a:xfrm>
            <a:off x="838200" y="996950"/>
            <a:ext cx="10515600" cy="5527040"/>
          </a:xfrm>
        </p:spPr>
        <p:txBody>
          <a:bodyPr>
            <a:noAutofit/>
          </a:bodyPr>
          <a:p>
            <a:r>
              <a:rPr lang="en-US" sz="1700"/>
              <a:t>The generated "Clusters of Customers" plot shows the distribution of the 5 clusters. A sensible interpretation for the online customer segments can be:</a:t>
            </a:r>
            <a:endParaRPr lang="en-US" sz="1700"/>
          </a:p>
          <a:p>
            <a:endParaRPr lang="en-US" sz="1700"/>
          </a:p>
          <a:p>
            <a:r>
              <a:rPr lang="en-US" sz="1700"/>
              <a:t>Cluster 1. Customers with medium annual income and medium annual spend</a:t>
            </a:r>
            <a:endParaRPr lang="en-US" sz="1700"/>
          </a:p>
          <a:p>
            <a:r>
              <a:rPr lang="en-US" sz="1700"/>
              <a:t>Cluster 2. Customers with high annual income and high annual spend</a:t>
            </a:r>
            <a:endParaRPr lang="en-US" sz="1700"/>
          </a:p>
          <a:p>
            <a:r>
              <a:rPr lang="en-US" sz="1700"/>
              <a:t>Cluster 3. Customers with low annual income and low annual spend</a:t>
            </a:r>
            <a:endParaRPr lang="en-US" sz="1700"/>
          </a:p>
          <a:p>
            <a:r>
              <a:rPr lang="en-US" sz="1700"/>
              <a:t>Cluster 4. Customers with high annual income but low annual spend</a:t>
            </a:r>
            <a:endParaRPr lang="en-US" sz="1700"/>
          </a:p>
          <a:p>
            <a:r>
              <a:rPr lang="en-US" sz="1700"/>
              <a:t>Cluster 5. Customers low annual income but high annual spend</a:t>
            </a:r>
            <a:endParaRPr lang="en-US" sz="1700"/>
          </a:p>
          <a:p>
            <a:endParaRPr lang="en-US" sz="1700"/>
          </a:p>
          <a:p>
            <a:r>
              <a:rPr lang="en-US" sz="1700"/>
              <a:t>Having a better understanding of the customers segments, a company could make better and more informed decisions. An example, there are customers with high annual income but low spending score. A more strategic and targeted marketing approach could lift their interest and make them become higher spenders. The focus should also be on the "loyal" customers and maintain their satisfaction.</a:t>
            </a:r>
            <a:endParaRPr lang="en-US" sz="1700"/>
          </a:p>
          <a:p>
            <a:endParaRPr lang="en-US" sz="1700"/>
          </a:p>
          <a:p>
            <a:r>
              <a:rPr lang="en-US" sz="1700"/>
              <a:t>We have thus seen, how we could arrive at meaningful insights and recommendations by using clustering algorithms to generate customer segments. For the sake of simplicity, the dataset used only 2 variables — income and spend. In a typical business scenario, there could be several variables which could possibly generate much more realistic and business-specific insights.</a:t>
            </a:r>
            <a:endParaRPr lang="en-US"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556895"/>
          </a:xfrm>
        </p:spPr>
        <p:txBody>
          <a:bodyPr>
            <a:normAutofit fontScale="90000"/>
          </a:bodyPr>
          <a:p>
            <a:r>
              <a:rPr lang="en-US"/>
              <a:t>Conclusion</a:t>
            </a:r>
            <a:endParaRPr lang="en-US"/>
          </a:p>
        </p:txBody>
      </p:sp>
      <p:sp>
        <p:nvSpPr>
          <p:cNvPr id="3" name="Content Placeholder 2"/>
          <p:cNvSpPr>
            <a:spLocks noGrp="1"/>
          </p:cNvSpPr>
          <p:nvPr>
            <p:ph idx="1"/>
          </p:nvPr>
        </p:nvSpPr>
        <p:spPr>
          <a:xfrm>
            <a:off x="838200" y="922020"/>
            <a:ext cx="10515600" cy="5646420"/>
          </a:xfrm>
        </p:spPr>
        <p:txBody>
          <a:bodyPr>
            <a:noAutofit/>
          </a:bodyPr>
          <a:p>
            <a:pPr marL="0" indent="0">
              <a:buNone/>
            </a:pPr>
            <a:r>
              <a:rPr lang="en-US" sz="2300"/>
              <a:t>In this study, I looked at the online retail data to try to identify key business drivers and segment the client base into actionable information for improved customer relationship management.</a:t>
            </a:r>
            <a:endParaRPr lang="en-US" sz="2300"/>
          </a:p>
          <a:p>
            <a:r>
              <a:rPr lang="en-US" sz="2300"/>
              <a:t>More specifically, using the k-means approach, I was able to isolate three key customer clusters, one of which contained 25 of the company's most valuable MVP customers.</a:t>
            </a:r>
            <a:endParaRPr lang="en-US" sz="2300"/>
          </a:p>
          <a:p>
            <a:r>
              <a:rPr lang="en-US" sz="2300"/>
              <a:t>In order to motivate actions, I applied an RFM analysis and divided the clients into more focused groups. CRM procedures can be referenced from the interactive datatable above.</a:t>
            </a:r>
            <a:endParaRPr lang="en-US" sz="2300"/>
          </a:p>
          <a:p>
            <a:r>
              <a:rPr lang="en-US" sz="2300"/>
              <a:t>Other key differentiators For more in depth division of customers into appropriate groups, other data that could be used include:</a:t>
            </a:r>
            <a:endParaRPr lang="en-US" sz="2300"/>
          </a:p>
          <a:p>
            <a:r>
              <a:rPr lang="en-US" sz="2300"/>
              <a:t>Demographics (age, race, religion, gender, family size, ethnicity, income, education level)</a:t>
            </a:r>
            <a:endParaRPr lang="en-US" sz="2300"/>
          </a:p>
          <a:p>
            <a:r>
              <a:rPr lang="en-US" sz="2300"/>
              <a:t>Psychographic (social class, lifestyle and personality characteristics)</a:t>
            </a:r>
            <a:endParaRPr lang="en-US" sz="2300"/>
          </a:p>
          <a:p>
            <a:r>
              <a:rPr lang="en-US" sz="2300"/>
              <a:t>Geography (more specific locations)</a:t>
            </a:r>
            <a:endParaRPr lang="en-US" sz="2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58520"/>
          </a:xfrm>
        </p:spPr>
        <p:txBody>
          <a:bodyPr/>
          <a:p>
            <a:r>
              <a:rPr lang="en-US"/>
              <a:t>References</a:t>
            </a:r>
            <a:endParaRPr lang="en-US"/>
          </a:p>
        </p:txBody>
      </p:sp>
      <p:sp>
        <p:nvSpPr>
          <p:cNvPr id="3" name="Content Placeholder 2"/>
          <p:cNvSpPr>
            <a:spLocks noGrp="1"/>
          </p:cNvSpPr>
          <p:nvPr>
            <p:ph idx="1"/>
          </p:nvPr>
        </p:nvSpPr>
        <p:spPr>
          <a:xfrm>
            <a:off x="838200" y="1102360"/>
            <a:ext cx="10515600" cy="5316220"/>
          </a:xfrm>
        </p:spPr>
        <p:txBody>
          <a:bodyPr>
            <a:normAutofit fontScale="90000" lnSpcReduction="10000"/>
          </a:bodyPr>
          <a:p>
            <a:r>
              <a:rPr lang="en-US"/>
              <a:t>Usama, M., Qadir, J., Raza, A., Arif, H., Yau, K. L. A., Elkhatib, Y., ... &amp; Al-Fuqaha, A. (2019). Unsupervised machine learning for networking: Techniques, applications and research challenges. IEEE access, 7, 65579-65615.</a:t>
            </a:r>
            <a:endParaRPr lang="en-US"/>
          </a:p>
          <a:p>
            <a:r>
              <a:rPr lang="en-US"/>
              <a:t>Hahne, F., Huber, W., Gentleman, R., Falcon, S., Gentleman, R., &amp; Carey, V. J. (2008). Unsupervised machine learning. Bioconductor case studies, 137-157.</a:t>
            </a:r>
            <a:endParaRPr lang="en-US"/>
          </a:p>
          <a:p>
            <a:r>
              <a:rPr lang="en-US"/>
              <a:t>Alloghani, M., Al-Jumeily, D., Mustafina, J., Hussain, A., &amp; Aljaaf, A. J. (2020). A systematic review on supervised and unsupervised machine learning algorithms for data science. Supervised and unsupervised learning for data science, 3-21.</a:t>
            </a:r>
            <a:endParaRPr lang="en-US"/>
          </a:p>
          <a:p>
            <a:r>
              <a:rPr lang="en-US"/>
              <a:t>Kassambara, A. (2017). Practical guide to cluster analysis in R: Unsupervised machine learning (Vol. 1). Sthda.</a:t>
            </a:r>
            <a:endParaRPr lang="en-US"/>
          </a:p>
          <a:p>
            <a:r>
              <a:rPr lang="en-US"/>
              <a:t>Bhavsar, H., &amp; Ganatra, A. (2012). A comparative study of training algorithms for supervised machine learning. International Journal of Soft Computing and Engineering (IJSCE), 2(4), 2231-2307.</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Description of dataset</a:t>
            </a:r>
            <a:endParaRPr lang="en-US"/>
          </a:p>
        </p:txBody>
      </p:sp>
      <p:sp>
        <p:nvSpPr>
          <p:cNvPr id="3" name="Content Placeholder 2"/>
          <p:cNvSpPr>
            <a:spLocks noGrp="1"/>
          </p:cNvSpPr>
          <p:nvPr>
            <p:ph idx="1"/>
          </p:nvPr>
        </p:nvSpPr>
        <p:spPr>
          <a:xfrm>
            <a:off x="838200" y="1297305"/>
            <a:ext cx="10515600" cy="5211445"/>
          </a:xfrm>
        </p:spPr>
        <p:txBody>
          <a:bodyPr>
            <a:normAutofit fontScale="90000" lnSpcReduction="20000"/>
          </a:bodyPr>
          <a:p>
            <a:pPr marL="0" indent="0">
              <a:buNone/>
            </a:pPr>
            <a:r>
              <a:rPr lang="en-US"/>
              <a:t>Here is a brief version of the data description file.</a:t>
            </a:r>
            <a:endParaRPr lang="en-US"/>
          </a:p>
          <a:p>
            <a:pPr marL="0" indent="0">
              <a:buNone/>
            </a:pPr>
            <a:r>
              <a:rPr lang="en-US"/>
              <a:t>InvoiceNo: Invoice number. Nominal. A 6-digit integral number is uniquely assigned to each transaction. If this code starts with the letter C, it indicates a cancellation.</a:t>
            </a:r>
            <a:endParaRPr lang="en-US"/>
          </a:p>
          <a:p>
            <a:pPr marL="0" indent="0">
              <a:buNone/>
            </a:pPr>
            <a:r>
              <a:rPr lang="en-US"/>
              <a:t>StockCode: Product (item) code. Nominal. A 5-digit integral number is uniquely assigned to each distinct product.</a:t>
            </a:r>
            <a:endParaRPr lang="en-US"/>
          </a:p>
          <a:p>
            <a:pPr marL="0" indent="0">
              <a:buNone/>
            </a:pPr>
            <a:r>
              <a:rPr lang="en-US"/>
              <a:t>Description: Product (item) name. Nominal.</a:t>
            </a:r>
            <a:endParaRPr lang="en-US"/>
          </a:p>
          <a:p>
            <a:pPr marL="0" indent="0">
              <a:buNone/>
            </a:pPr>
            <a:r>
              <a:rPr lang="en-US"/>
              <a:t>Quantity: The quantities of each product (item) per transaction. Numeric.</a:t>
            </a:r>
            <a:endParaRPr lang="en-US"/>
          </a:p>
          <a:p>
            <a:pPr marL="0" indent="0">
              <a:buNone/>
            </a:pPr>
            <a:r>
              <a:rPr lang="en-US"/>
              <a:t>InvoiceDate: Invoice date and time. Numeric. The day and time when a transaction was generated.</a:t>
            </a:r>
            <a:endParaRPr lang="en-US"/>
          </a:p>
          <a:p>
            <a:pPr marL="0" indent="0">
              <a:buNone/>
            </a:pPr>
            <a:r>
              <a:rPr lang="en-US"/>
              <a:t>UnitPrice: Unit price. Numeric. Product price per unit.</a:t>
            </a:r>
            <a:endParaRPr lang="en-US"/>
          </a:p>
          <a:p>
            <a:pPr marL="0" indent="0">
              <a:buNone/>
            </a:pPr>
            <a:r>
              <a:rPr lang="en-US"/>
              <a:t>CustomerID: Customer number. Nominal. A 5-digit integral number uniquely assigned to each customer.</a:t>
            </a:r>
            <a:endParaRPr lang="en-US"/>
          </a:p>
          <a:p>
            <a:pPr marL="0" indent="0">
              <a:buNone/>
            </a:pPr>
            <a:r>
              <a:rPr lang="en-US"/>
              <a:t>Country: Country name. Nominal. The name of the country where a customer resides.</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ML Technique</a:t>
            </a:r>
            <a:endParaRPr lang="en-US"/>
          </a:p>
        </p:txBody>
      </p:sp>
      <p:sp>
        <p:nvSpPr>
          <p:cNvPr id="3" name="Content Placeholder 2"/>
          <p:cNvSpPr>
            <a:spLocks noGrp="1"/>
          </p:cNvSpPr>
          <p:nvPr>
            <p:ph idx="1"/>
          </p:nvPr>
        </p:nvSpPr>
        <p:spPr/>
        <p:txBody>
          <a:bodyPr>
            <a:normAutofit lnSpcReduction="10000"/>
          </a:bodyPr>
          <a:p>
            <a:pPr marL="0" indent="0">
              <a:buNone/>
            </a:pPr>
            <a:r>
              <a:rPr lang="en-US"/>
              <a:t>Finding patterns in data is done using a type of machine learning algorithms called unsupervised learning. Since the input variables (X) for unsupervised algorithms are not labeled, there are no corresponding output variables provided. Unsupervised learning allows the algorithms to find intriguing data structures on their own.</a:t>
            </a:r>
            <a:endParaRPr lang="en-US"/>
          </a:p>
          <a:p>
            <a:pPr marL="0" indent="0">
              <a:buNone/>
            </a:pPr>
            <a:r>
              <a:rPr lang="en-US"/>
              <a:t>You can categorize your customers with the use of some analytics techniques. These are particularly helpful if you have a huge customer base and find it challenging to identify patterns in your customer data by simply examining transactions. The most popular is clustering, an exploratory method for datasets where correlations between various observations may be too subtle to be seen with the naked eye.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Data Cleaning</a:t>
            </a:r>
            <a:br>
              <a:rPr lang="en-US"/>
            </a:br>
            <a:r>
              <a:rPr lang="en-US" sz="3110"/>
              <a:t>Checking &amp; Dealing with missing values</a:t>
            </a:r>
            <a:endParaRPr lang="en-US" sz="3110"/>
          </a:p>
        </p:txBody>
      </p:sp>
      <p:pic>
        <p:nvPicPr>
          <p:cNvPr id="6" name="Picture 6" descr="Screenshot (469)"/>
          <p:cNvPicPr>
            <a:picLocks noChangeAspect="1"/>
          </p:cNvPicPr>
          <p:nvPr>
            <p:ph idx="1"/>
          </p:nvPr>
        </p:nvPicPr>
        <p:blipFill>
          <a:blip r:embed="rId1"/>
          <a:stretch>
            <a:fillRect/>
          </a:stretch>
        </p:blipFill>
        <p:spPr>
          <a:xfrm>
            <a:off x="838200" y="1825625"/>
            <a:ext cx="9126855" cy="46831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Dealing with outliers</a:t>
            </a:r>
            <a:endParaRPr lang="en-US"/>
          </a:p>
        </p:txBody>
      </p:sp>
      <p:sp>
        <p:nvSpPr>
          <p:cNvPr id="3" name="Content Placeholder 2"/>
          <p:cNvSpPr>
            <a:spLocks noGrp="1"/>
          </p:cNvSpPr>
          <p:nvPr>
            <p:ph sz="half" idx="1"/>
          </p:nvPr>
        </p:nvSpPr>
        <p:spPr/>
        <p:txBody>
          <a:bodyPr/>
          <a:p>
            <a:r>
              <a:rPr lang="en-US"/>
              <a:t>For reliable results, dealing with and treating outliers in the data is always crucial.</a:t>
            </a:r>
            <a:endParaRPr lang="en-US"/>
          </a:p>
          <a:p>
            <a:r>
              <a:rPr lang="en-US"/>
              <a:t>I used the straightforward tool dlookr for data diagnosis and exploration, which I believe performs a great job of plotting valuable information to discover abnormalities and outliers in just a single line of code.</a:t>
            </a:r>
            <a:endParaRPr lang="en-US"/>
          </a:p>
        </p:txBody>
      </p:sp>
      <p:pic>
        <p:nvPicPr>
          <p:cNvPr id="7" name="Picture 7" descr="Screenshot (470)"/>
          <p:cNvPicPr>
            <a:picLocks noChangeAspect="1"/>
          </p:cNvPicPr>
          <p:nvPr>
            <p:ph sz="half" idx="2"/>
          </p:nvPr>
        </p:nvPicPr>
        <p:blipFill>
          <a:blip r:embed="rId1"/>
          <a:stretch>
            <a:fillRect/>
          </a:stretch>
        </p:blipFill>
        <p:spPr>
          <a:xfrm>
            <a:off x="6172200" y="1307465"/>
            <a:ext cx="5770245" cy="48704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Dataset info</a:t>
            </a:r>
            <a:endParaRPr lang="en-US"/>
          </a:p>
        </p:txBody>
      </p:sp>
      <p:pic>
        <p:nvPicPr>
          <p:cNvPr id="5" name="Picture 5" descr="Screenshot (488)"/>
          <p:cNvPicPr>
            <a:picLocks noChangeAspect="1"/>
          </p:cNvPicPr>
          <p:nvPr>
            <p:ph idx="1"/>
          </p:nvPr>
        </p:nvPicPr>
        <p:blipFill>
          <a:blip r:embed="rId1"/>
          <a:stretch>
            <a:fillRect/>
          </a:stretch>
        </p:blipFill>
        <p:spPr>
          <a:xfrm>
            <a:off x="942975" y="1825625"/>
            <a:ext cx="9022080" cy="4667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Cleaning and recoding variables</a:t>
            </a:r>
            <a:endParaRPr lang="en-US"/>
          </a:p>
        </p:txBody>
      </p:sp>
      <p:pic>
        <p:nvPicPr>
          <p:cNvPr id="9" name="Picture 9" descr="Screenshot (489)"/>
          <p:cNvPicPr>
            <a:picLocks noChangeAspect="1"/>
          </p:cNvPicPr>
          <p:nvPr>
            <p:ph idx="1"/>
          </p:nvPr>
        </p:nvPicPr>
        <p:blipFill>
          <a:blip r:embed="rId1"/>
          <a:stretch>
            <a:fillRect/>
          </a:stretch>
        </p:blipFill>
        <p:spPr>
          <a:xfrm>
            <a:off x="611505" y="1825625"/>
            <a:ext cx="10152380" cy="46678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RFM Statistics</a:t>
            </a:r>
            <a:endParaRPr lang="en-US"/>
          </a:p>
        </p:txBody>
      </p:sp>
      <p:pic>
        <p:nvPicPr>
          <p:cNvPr id="10" name="Picture 10" descr="Screenshot (490)"/>
          <p:cNvPicPr>
            <a:picLocks noChangeAspect="1"/>
          </p:cNvPicPr>
          <p:nvPr>
            <p:ph idx="1"/>
          </p:nvPr>
        </p:nvPicPr>
        <p:blipFill>
          <a:blip r:embed="rId1"/>
          <a:stretch>
            <a:fillRect/>
          </a:stretch>
        </p:blipFill>
        <p:spPr>
          <a:xfrm>
            <a:off x="701675" y="1464310"/>
            <a:ext cx="9881870" cy="5240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01980"/>
          </a:xfrm>
        </p:spPr>
        <p:txBody>
          <a:bodyPr>
            <a:normAutofit fontScale="90000"/>
          </a:bodyPr>
          <a:p>
            <a:r>
              <a:rPr lang="en-US"/>
              <a:t>Clustering</a:t>
            </a:r>
            <a:endParaRPr lang="en-US"/>
          </a:p>
        </p:txBody>
      </p:sp>
      <p:sp>
        <p:nvSpPr>
          <p:cNvPr id="3" name="Content Placeholder 2"/>
          <p:cNvSpPr>
            <a:spLocks noGrp="1"/>
          </p:cNvSpPr>
          <p:nvPr>
            <p:ph idx="1"/>
          </p:nvPr>
        </p:nvSpPr>
        <p:spPr>
          <a:xfrm>
            <a:off x="838200" y="967105"/>
            <a:ext cx="10515600" cy="5450840"/>
          </a:xfrm>
        </p:spPr>
        <p:txBody>
          <a:bodyPr>
            <a:normAutofit fontScale="70000"/>
          </a:bodyPr>
          <a:p>
            <a:r>
              <a:rPr lang="en-US"/>
              <a:t>K-means Clustering</a:t>
            </a:r>
            <a:endParaRPr lang="en-US"/>
          </a:p>
          <a:p>
            <a:r>
              <a:rPr lang="en-US"/>
              <a:t>Scaling the data</a:t>
            </a:r>
            <a:endParaRPr lang="en-US"/>
          </a:p>
          <a:p>
            <a:r>
              <a:rPr lang="en-US"/>
              <a:t>Why we need to normalize the data</a:t>
            </a:r>
            <a:endParaRPr lang="en-US"/>
          </a:p>
          <a:p>
            <a:r>
              <a:rPr lang="en-US"/>
              <a:t>Clustering is the process of calculating the similarity between two samples by integrating all of their feature data into a numeric number. When combining feature data, the data must be of the same scale. By scaling the data, you can bring numerous features to the same scale.</a:t>
            </a:r>
            <a:endParaRPr lang="en-US"/>
          </a:p>
          <a:p>
            <a:r>
              <a:rPr lang="en-US"/>
              <a:t> Calculating how many clusters we need</a:t>
            </a:r>
            <a:endParaRPr lang="en-US"/>
          </a:p>
          <a:p>
            <a:r>
              <a:rPr lang="en-US"/>
              <a:t>Before we do the actual clustering, we need to identify the Optimal number of clusters (k) for this data set of wholesale customers. The popular way of determining number of clusters are</a:t>
            </a:r>
            <a:endParaRPr lang="en-US"/>
          </a:p>
          <a:p>
            <a:r>
              <a:rPr lang="en-US"/>
              <a:t>Elbow Method</a:t>
            </a:r>
            <a:endParaRPr lang="en-US"/>
          </a:p>
          <a:p>
            <a:r>
              <a:rPr lang="en-US"/>
              <a:t>Silhouette Method</a:t>
            </a:r>
            <a:endParaRPr lang="en-US"/>
          </a:p>
          <a:p>
            <a:r>
              <a:rPr lang="en-US"/>
              <a:t>Gap Static Method</a:t>
            </a:r>
            <a:endParaRPr lang="en-US"/>
          </a:p>
          <a:p>
            <a:r>
              <a:rPr lang="en-US"/>
              <a:t>Elbow and Silhouette methods are direct methods and gap statistic method is the statistics method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9062</Words>
  <Application>WPS Presentation</Application>
  <PresentationFormat>Widescreen</PresentationFormat>
  <Paragraphs>101</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Felix Ogero</cp:lastModifiedBy>
  <cp:revision>2</cp:revision>
  <dcterms:created xsi:type="dcterms:W3CDTF">2023-05-07T13:05:22Z</dcterms:created>
  <dcterms:modified xsi:type="dcterms:W3CDTF">2023-05-07T13:26:25Z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EB84C6A4F28149D3915AF6B14AB77EBC</vt:lpwstr>
  </property>
  <property fmtid="{D5CDD505-2E9C-101B-9397-08002B2CF9AE}" pid="3" name="KSOProductBuildVer">
    <vt:lpwstr>1033-11.2.0.11537</vt:lpwstr>
  </property>
</Properties>
</file>