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3"/>
  </p:sldMasterIdLst>
  <p:notesMasterIdLst>
    <p:notesMasterId r:id="rId5"/>
  </p:notesMasterIdLst>
  <p:sldIdLst>
    <p:sldId id="256" r:id="rId4"/>
    <p:sldId id="257" r:id="rId6"/>
    <p:sldId id="258" r:id="rId7"/>
    <p:sldId id="266" r:id="rId8"/>
    <p:sldId id="267" r:id="rId9"/>
    <p:sldId id="268" r:id="rId10"/>
    <p:sldId id="259" r:id="rId11"/>
    <p:sldId id="270" r:id="rId12"/>
    <p:sldId id="273" r:id="rId13"/>
    <p:sldId id="274" r:id="rId14"/>
    <p:sldId id="275" r:id="rId15"/>
    <p:sldId id="272" r:id="rId16"/>
    <p:sldId id="260" r:id="rId17"/>
    <p:sldId id="276" r:id="rId18"/>
    <p:sldId id="261" r:id="rId19"/>
    <p:sldId id="277" r:id="rId20"/>
    <p:sldId id="278" r:id="rId21"/>
    <p:sldId id="279" r:id="rId22"/>
    <p:sldId id="282" r:id="rId23"/>
    <p:sldId id="262" r:id="rId24"/>
    <p:sldId id="286" r:id="rId25"/>
    <p:sldId id="287" r:id="rId26"/>
    <p:sldId id="288" r:id="rId27"/>
    <p:sldId id="289" r:id="rId28"/>
    <p:sldId id="280" r:id="rId29"/>
    <p:sldId id="281" r:id="rId30"/>
    <p:sldId id="263" r:id="rId31"/>
    <p:sldId id="264" r:id="rId32"/>
    <p:sldId id="283" r:id="rId33"/>
    <p:sldId id="284" r:id="rId34"/>
    <p:sldId id="285" r:id="rId35"/>
    <p:sldId id="265" r:id="rId36"/>
  </p:sldIdLst>
  <p:sldSz cx="9144000" cy="5143500" type="screen16x9"/>
  <p:notesSz cx="6858000" cy="9144000"/>
  <p:embeddedFontLst>
    <p:embeddedFont>
      <p:font typeface="Nunito"/>
      <p:regular r:id="rId40"/>
    </p:embeddedFont>
    <p:embeddedFont>
      <p:font typeface="Nunito SemiBold"/>
      <p:regular r:id="rId41"/>
    </p:embeddedFont>
    <p:embeddedFont>
      <p:font typeface="Calibri" panose="020F0502020204030204"/>
      <p:regular r:id="rId42"/>
    </p:embeddedFont>
    <p:embeddedFont>
      <p:font typeface="Nunito ExtraBold"/>
      <p:bold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0BA267F-57BB-4B82-9B38-EB87E1CD43B7}" styleName="Table_0">
    <a:wholeTbl>
      <a:tcTxStyle>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a:tcStyle>
        <a:tcBdr/>
      </a:tcStyle>
    </a:lastCol>
    <a:firstCol>
      <a:tcTxStyle b="on"/>
      <a:tcStyle>
        <a:tcBdr/>
      </a:tcStyle>
    </a:firstCol>
    <a:lastRow>
      <a:tcTxStyle b="on"/>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0" y="0"/>
      </p:cViewPr>
      <p:guideLst>
        <p:guide orient="horz" pos="1598"/>
        <p:guide pos="2846"/>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4" Type="http://schemas.openxmlformats.org/officeDocument/2006/relationships/font" Target="fonts/font5.fntdata"/><Relationship Id="rId43" Type="http://schemas.openxmlformats.org/officeDocument/2006/relationships/font" Target="fonts/font4.fntdata"/><Relationship Id="rId42" Type="http://schemas.openxmlformats.org/officeDocument/2006/relationships/font" Target="fonts/font3.fntdata"/><Relationship Id="rId41" Type="http://schemas.openxmlformats.org/officeDocument/2006/relationships/font" Target="fonts/font2.fntdata"/><Relationship Id="rId40" Type="http://schemas.openxmlformats.org/officeDocument/2006/relationships/font" Target="fonts/font1.fntdata"/><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7" name="Google Shape;1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9" name="Google Shape;159;p11: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 Proprietary content. ©Great Learning. All Rights Reserved. Unauthorized use or distribution prohibited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
        <p:cNvGrpSpPr/>
        <p:nvPr/>
      </p:nvGrpSpPr>
      <p:grpSpPr>
        <a:xfrm>
          <a:off x="0" y="0"/>
          <a:ext cx="0" cy="0"/>
          <a:chOff x="0" y="0"/>
          <a:chExt cx="0" cy="0"/>
        </a:xfrm>
      </p:grpSpPr>
      <p:sp>
        <p:nvSpPr>
          <p:cNvPr id="127" name="Google Shape;127;g125500ded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
        <p:cNvGrpSpPr/>
        <p:nvPr/>
      </p:nvGrpSpPr>
      <p:grpSpPr>
        <a:xfrm>
          <a:off x="0" y="0"/>
          <a:ext cx="0" cy="0"/>
          <a:chOff x="0" y="0"/>
          <a:chExt cx="0" cy="0"/>
        </a:xfrm>
      </p:grpSpPr>
      <p:sp>
        <p:nvSpPr>
          <p:cNvPr id="150" name="Google Shape;15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16" name="Google Shape;16;p2"/>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9" name="Google Shape;49;p11" descr="A close up of a logo&#10;&#10;Description automatically generated"/>
          <p:cNvPicPr preferRelativeResize="0"/>
          <p:nvPr/>
        </p:nvPicPr>
        <p:blipFill rotWithShape="1">
          <a:blip r:embed="rId2"/>
          <a:srcRect l="42816" t="18358" r="37295" b="19150"/>
          <a:stretch>
            <a:fillRect/>
          </a:stretch>
        </p:blipFill>
        <p:spPr>
          <a:xfrm>
            <a:off x="6052536" y="514443"/>
            <a:ext cx="2095112" cy="3703320"/>
          </a:xfrm>
          <a:prstGeom prst="rect">
            <a:avLst/>
          </a:prstGeom>
          <a:noFill/>
          <a:ln>
            <a:noFill/>
          </a:ln>
        </p:spPr>
      </p:pic>
      <p:sp>
        <p:nvSpPr>
          <p:cNvPr id="50" name="Google Shape;50;p11"/>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1" name="Google Shape;51;p11"/>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panose="020F0502020204030204"/>
              <a:buNone/>
            </a:pPr>
            <a:r>
              <a:rPr lang="en-GB"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rotWithShape="1">
          <a:blip r:embed="rId3"/>
          <a:srcRect/>
          <a:stretch>
            <a:fill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p1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64" name="Google Shape;64;p13" descr="A close up of a logo&#10;&#10;Description automatically generated"/>
          <p:cNvPicPr preferRelativeResize="0"/>
          <p:nvPr/>
        </p:nvPicPr>
        <p:blipFill rotWithShape="1">
          <a:blip r:embed="rId2"/>
          <a:srcRect l="42816" t="18358" r="37295" b="19150"/>
          <a:stretch>
            <a:fillRect/>
          </a:stretch>
        </p:blipFill>
        <p:spPr>
          <a:xfrm>
            <a:off x="6052536" y="514443"/>
            <a:ext cx="2095112" cy="3703320"/>
          </a:xfrm>
          <a:prstGeom prst="rect">
            <a:avLst/>
          </a:prstGeom>
          <a:noFill/>
          <a:ln>
            <a:noFill/>
          </a:ln>
        </p:spPr>
      </p:pic>
      <p:sp>
        <p:nvSpPr>
          <p:cNvPr id="65" name="Google Shape;65;p1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6" name="Google Shape;66;p1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panose="020F0502020204030204"/>
              <a:buNone/>
            </a:pPr>
            <a:r>
              <a:rPr lang="en-GB"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p13"/>
          <p:cNvPicPr preferRelativeResize="0"/>
          <p:nvPr/>
        </p:nvPicPr>
        <p:blipFill rotWithShape="1">
          <a:blip r:embed="rId3"/>
          <a:srcRect/>
          <a:stretch>
            <a:fillRect/>
          </a:stretch>
        </p:blipFill>
        <p:spPr>
          <a:xfrm>
            <a:off x="421875" y="769949"/>
            <a:ext cx="3071452" cy="12612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70" name="Google Shape;70;p14"/>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73" name="Google Shape;73;p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6" name="Google Shape;76;p1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77" name="Google Shape;77;p1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80" name="Google Shape;80;p17"/>
          <p:cNvGraphicFramePr/>
          <p:nvPr/>
        </p:nvGraphicFramePr>
        <p:xfrm>
          <a:off x="201942" y="833662"/>
          <a:ext cx="8655225" cy="3435475"/>
        </p:xfrm>
        <a:graphic>
          <a:graphicData uri="http://schemas.openxmlformats.org/drawingml/2006/table">
            <a:tbl>
              <a:tblPr firstRow="1" bandRow="1">
                <a:noFill/>
                <a:tableStyleId>{60BA267F-57BB-4B82-9B38-EB87E1CD43B7}</a:tableStyleId>
              </a:tblPr>
              <a:tblGrid>
                <a:gridCol w="883125"/>
                <a:gridCol w="3886050"/>
                <a:gridCol w="3886050"/>
              </a:tblGrid>
              <a:tr h="67357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r h="7533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r h="6695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r h="6695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r h="6695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bl>
          </a:graphicData>
        </a:graphic>
      </p:graphicFrame>
      <p:sp>
        <p:nvSpPr>
          <p:cNvPr id="81" name="Google Shape;81;p1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4" name="Google Shape;84;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85" name="Google Shape;85;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86" name="Google Shape;86;p1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9" name="Google Shape;89;p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2" name="Google Shape;92;p2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6" name="Google Shape;96;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7" name="Google Shape;97;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p:txBody>
      </p:sp>
      <p:sp>
        <p:nvSpPr>
          <p:cNvPr id="98" name="Google Shape;98;p2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19" name="Google Shape;19;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20" name="Google Shape;20;p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99"/>
        <p:cNvGrpSpPr/>
        <p:nvPr/>
      </p:nvGrpSpPr>
      <p:grpSpPr>
        <a:xfrm>
          <a:off x="0" y="0"/>
          <a:ext cx="0" cy="0"/>
          <a:chOff x="0" y="0"/>
          <a:chExt cx="0" cy="0"/>
        </a:xfrm>
      </p:grpSpPr>
      <p:sp>
        <p:nvSpPr>
          <p:cNvPr id="100" name="Google Shape;100;p2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23" name="Google Shape;23;p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26" name="Google Shape;26;p5"/>
          <p:cNvGraphicFramePr/>
          <p:nvPr/>
        </p:nvGraphicFramePr>
        <p:xfrm>
          <a:off x="201942" y="833662"/>
          <a:ext cx="8655225" cy="3435475"/>
        </p:xfrm>
        <a:graphic>
          <a:graphicData uri="http://schemas.openxmlformats.org/drawingml/2006/table">
            <a:tbl>
              <a:tblPr firstRow="1" bandRow="1">
                <a:noFill/>
                <a:tableStyleId>{60BA267F-57BB-4B82-9B38-EB87E1CD43B7}</a:tableStyleId>
              </a:tblPr>
              <a:tblGrid>
                <a:gridCol w="883125"/>
                <a:gridCol w="3886050"/>
                <a:gridCol w="3886050"/>
              </a:tblGrid>
              <a:tr h="67357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r h="7533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r h="6695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r h="6695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r h="6695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bl>
          </a:graphicData>
        </a:graphic>
      </p:graphicFrame>
      <p:sp>
        <p:nvSpPr>
          <p:cNvPr id="27" name="Google Shape;27;p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0" name="Google Shape;30;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5" name="Google Shape;35;p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p:txBody>
      </p:sp>
      <p:sp>
        <p:nvSpPr>
          <p:cNvPr id="44" name="Google Shape;44;p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image" Target="../media/image3.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p:txBody>
      </p:sp>
      <p:sp>
        <p:nvSpPr>
          <p:cNvPr id="7" name="Google Shape;7;p1"/>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p:txBody>
      </p:sp>
      <p:sp>
        <p:nvSpPr>
          <p:cNvPr id="8" name="Google Shape;8;p1"/>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000"/>
              </a:lnSpc>
              <a:spcBef>
                <a:spcPts val="0"/>
              </a:spcBef>
              <a:spcAft>
                <a:spcPts val="0"/>
              </a:spcAft>
              <a:buClr>
                <a:srgbClr val="000000"/>
              </a:buClr>
              <a:buSzPts val="700"/>
              <a:buFont typeface="Arial" panose="020B0604020202020204"/>
              <a:buNone/>
            </a:pPr>
            <a:r>
              <a:rPr lang="en-GB"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p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pic>
        <p:nvPicPr>
          <p:cNvPr id="10" name="Google Shape;10;p1"/>
          <p:cNvPicPr preferRelativeResize="0"/>
          <p:nvPr/>
        </p:nvPicPr>
        <p:blipFill rotWithShape="1">
          <a:blip r:embed="rId11"/>
          <a:srcRect/>
          <a:stretch>
            <a:fill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1"/>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p:txBody>
      </p:sp>
      <p:sp>
        <p:nvSpPr>
          <p:cNvPr id="55" name="Google Shape;55;p1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p:txBody>
      </p:sp>
      <p:sp>
        <p:nvSpPr>
          <p:cNvPr id="56" name="Google Shape;56;p1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000"/>
              </a:lnSpc>
              <a:spcBef>
                <a:spcPts val="0"/>
              </a:spcBef>
              <a:spcAft>
                <a:spcPts val="0"/>
              </a:spcAft>
              <a:buClr>
                <a:srgbClr val="000000"/>
              </a:buClr>
              <a:buSzPts val="700"/>
              <a:buFont typeface="Arial" panose="020B0604020202020204"/>
              <a:buNone/>
            </a:pPr>
            <a:r>
              <a:rPr lang="en-GB"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p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pic>
        <p:nvPicPr>
          <p:cNvPr id="58" name="Google Shape;58;p12"/>
          <p:cNvPicPr preferRelativeResize="0"/>
          <p:nvPr/>
        </p:nvPicPr>
        <p:blipFill rotWithShape="1">
          <a:blip r:embed="rId11"/>
          <a:srcRect/>
          <a:stretch>
            <a:fillRect/>
          </a:stretch>
        </p:blipFill>
        <p:spPr>
          <a:xfrm>
            <a:off x="7669500" y="68264"/>
            <a:ext cx="1395476" cy="572701"/>
          </a:xfrm>
          <a:prstGeom prst="rect">
            <a:avLst/>
          </a:prstGeom>
          <a:noFill/>
          <a:ln>
            <a:noFill/>
          </a:ln>
        </p:spPr>
      </p:pic>
      <p:grpSp>
        <p:nvGrpSpPr>
          <p:cNvPr id="59" name="Google Shape;59;p12"/>
          <p:cNvGrpSpPr/>
          <p:nvPr/>
        </p:nvGrpSpPr>
        <p:grpSpPr>
          <a:xfrm>
            <a:off x="6593" y="10"/>
            <a:ext cx="175500" cy="709221"/>
            <a:chOff x="6593" y="10"/>
            <a:chExt cx="175500" cy="709221"/>
          </a:xfrm>
        </p:grpSpPr>
        <p:sp>
          <p:nvSpPr>
            <p:cNvPr id="60" name="Google Shape;60;p1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1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sz="3600"/>
              <a:t>Project Python Foundations: FoodHub Data Analysis</a:t>
            </a:r>
            <a:endParaRPr sz="3600"/>
          </a:p>
        </p:txBody>
      </p:sp>
      <p:sp>
        <p:nvSpPr>
          <p:cNvPr id="106" name="Google Shape;106;p23"/>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3000" b="0"/>
              <a:t>Project and Course Name</a:t>
            </a:r>
            <a:endParaRPr sz="3000" b="0"/>
          </a:p>
        </p:txBody>
      </p:sp>
      <p:sp>
        <p:nvSpPr>
          <p:cNvPr id="107" name="Google Shape;107;p23"/>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1600" b="0"/>
              <a:t>Date</a:t>
            </a:r>
            <a:r>
              <a:rPr lang="en-US" altLang="en-GB" sz="1600" b="0"/>
              <a:t>: 6/June/2023</a:t>
            </a:r>
            <a:endParaRPr lang="en-US" altLang="en-GB" sz="1600" b="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olidFill>
                  <a:srgbClr val="000000"/>
                </a:solidFill>
                <a:sym typeface="+mn-ea"/>
              </a:rPr>
              <a:t>Business Problem Overview and Solution Approach</a:t>
            </a:r>
            <a:r>
              <a:rPr lang="en-US" altLang="en-GB">
                <a:solidFill>
                  <a:srgbClr val="000000"/>
                </a:solidFill>
                <a:sym typeface="+mn-ea"/>
              </a:rPr>
              <a:t> cont’d</a:t>
            </a:r>
            <a:br>
              <a:rPr>
                <a:solidFill>
                  <a:srgbClr val="000000"/>
                </a:solidFill>
                <a:sym typeface="+mn-ea"/>
              </a:rPr>
            </a:br>
            <a:br>
              <a:rPr lang="en-US">
                <a:sym typeface="+mn-ea"/>
              </a:rPr>
            </a:br>
            <a:br>
              <a:rPr lang="en-US"/>
            </a:br>
            <a:endParaRPr lang="en-US"/>
          </a:p>
        </p:txBody>
      </p:sp>
      <p:sp>
        <p:nvSpPr>
          <p:cNvPr id="3" name="Text Placeholder 2"/>
          <p:cNvSpPr>
            <a:spLocks noGrp="1"/>
          </p:cNvSpPr>
          <p:nvPr>
            <p:ph type="body" idx="1"/>
          </p:nvPr>
        </p:nvSpPr>
        <p:spPr/>
        <p:txBody>
          <a:bodyPr/>
          <a:p>
            <a:pPr marL="133350" indent="0">
              <a:buNone/>
            </a:pPr>
            <a:r>
              <a:rPr lang="en-US"/>
              <a:t>c) Box plot</a:t>
            </a:r>
            <a:endParaRPr lang="en-US"/>
          </a:p>
        </p:txBody>
      </p:sp>
      <p:pic>
        <p:nvPicPr>
          <p:cNvPr id="6" name="Picture 5" descr="box plots"/>
          <p:cNvPicPr>
            <a:picLocks noChangeAspect="1"/>
          </p:cNvPicPr>
          <p:nvPr/>
        </p:nvPicPr>
        <p:blipFill>
          <a:blip r:embed="rId1"/>
          <a:stretch>
            <a:fillRect/>
          </a:stretch>
        </p:blipFill>
        <p:spPr>
          <a:xfrm>
            <a:off x="453390" y="1177925"/>
            <a:ext cx="4999990" cy="3302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olidFill>
                  <a:srgbClr val="000000"/>
                </a:solidFill>
                <a:sym typeface="+mn-ea"/>
              </a:rPr>
              <a:t>Business Problem Overview and Solution Approach</a:t>
            </a:r>
            <a:r>
              <a:rPr lang="en-US" altLang="en-GB">
                <a:solidFill>
                  <a:srgbClr val="000000"/>
                </a:solidFill>
                <a:sym typeface="+mn-ea"/>
              </a:rPr>
              <a:t> cont’d</a:t>
            </a:r>
            <a:br>
              <a:rPr>
                <a:solidFill>
                  <a:srgbClr val="000000"/>
                </a:solidFill>
                <a:sym typeface="+mn-ea"/>
              </a:rPr>
            </a:br>
            <a:br>
              <a:rPr lang="en-US">
                <a:sym typeface="+mn-ea"/>
              </a:rPr>
            </a:br>
            <a:br>
              <a:rPr lang="en-US"/>
            </a:br>
            <a:endParaRPr lang="en-US"/>
          </a:p>
        </p:txBody>
      </p:sp>
      <p:sp>
        <p:nvSpPr>
          <p:cNvPr id="3" name="Text Placeholder 2"/>
          <p:cNvSpPr>
            <a:spLocks noGrp="1"/>
          </p:cNvSpPr>
          <p:nvPr>
            <p:ph type="body" idx="1"/>
          </p:nvPr>
        </p:nvSpPr>
        <p:spPr/>
        <p:txBody>
          <a:bodyPr/>
          <a:p>
            <a:pPr marL="133350" indent="0">
              <a:buNone/>
            </a:pPr>
            <a:r>
              <a:rPr lang="en-US"/>
              <a:t>d)Count plots</a:t>
            </a:r>
            <a:endParaRPr lang="en-US"/>
          </a:p>
        </p:txBody>
      </p:sp>
      <p:pic>
        <p:nvPicPr>
          <p:cNvPr id="5" name="Picture 4" descr="count plot"/>
          <p:cNvPicPr>
            <a:picLocks noChangeAspect="1"/>
          </p:cNvPicPr>
          <p:nvPr/>
        </p:nvPicPr>
        <p:blipFill>
          <a:blip r:embed="rId1"/>
          <a:stretch>
            <a:fillRect/>
          </a:stretch>
        </p:blipFill>
        <p:spPr>
          <a:xfrm>
            <a:off x="669925" y="1211580"/>
            <a:ext cx="5733415" cy="35140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olidFill>
                  <a:srgbClr val="000000"/>
                </a:solidFill>
                <a:sym typeface="+mn-ea"/>
              </a:rPr>
              <a:t>Business Problem Overview and Solution Approach</a:t>
            </a:r>
            <a:r>
              <a:rPr lang="en-US" altLang="en-GB">
                <a:solidFill>
                  <a:srgbClr val="000000"/>
                </a:solidFill>
                <a:sym typeface="+mn-ea"/>
              </a:rPr>
              <a:t> cont’d</a:t>
            </a:r>
            <a:endParaRPr lang="en-US"/>
          </a:p>
        </p:txBody>
      </p:sp>
      <p:sp>
        <p:nvSpPr>
          <p:cNvPr id="3" name="Text Placeholder 2"/>
          <p:cNvSpPr>
            <a:spLocks noGrp="1"/>
          </p:cNvSpPr>
          <p:nvPr>
            <p:ph type="body" idx="1"/>
          </p:nvPr>
        </p:nvSpPr>
        <p:spPr/>
        <p:txBody>
          <a:bodyPr/>
          <a:p>
            <a:pPr marL="139700" lvl="0" indent="0" algn="l" rtl="0">
              <a:lnSpc>
                <a:spcPct val="115000"/>
              </a:lnSpc>
              <a:spcBef>
                <a:spcPts val="1000"/>
              </a:spcBef>
              <a:spcAft>
                <a:spcPts val="0"/>
              </a:spcAft>
              <a:buClr>
                <a:srgbClr val="000000"/>
              </a:buClr>
              <a:buSzPts val="1400"/>
              <a:buNone/>
            </a:pPr>
            <a:r>
              <a:rPr b="1" baseline="30000">
                <a:solidFill>
                  <a:srgbClr val="000000"/>
                </a:solidFill>
                <a:sym typeface="+mn-ea"/>
              </a:rPr>
              <a:t>Key Insights and Findings:</a:t>
            </a:r>
            <a:endParaRPr b="1" baseline="30000">
              <a:solidFill>
                <a:srgbClr val="000000"/>
              </a:solidFill>
            </a:endParaRPr>
          </a:p>
          <a:p>
            <a:pPr marL="139700" lvl="0" indent="0" algn="l" rtl="0">
              <a:lnSpc>
                <a:spcPct val="115000"/>
              </a:lnSpc>
              <a:spcBef>
                <a:spcPts val="1000"/>
              </a:spcBef>
              <a:spcAft>
                <a:spcPts val="0"/>
              </a:spcAft>
              <a:buClr>
                <a:srgbClr val="000000"/>
              </a:buClr>
              <a:buSzPts val="1400"/>
              <a:buNone/>
            </a:pPr>
            <a:r>
              <a:rPr baseline="30000">
                <a:solidFill>
                  <a:srgbClr val="000000"/>
                </a:solidFill>
                <a:sym typeface="+mn-ea"/>
              </a:rPr>
              <a:t>The analysis revealed popular cuisine types, enabling the identification of preferred restaurant partnerships and menu offerings.</a:t>
            </a:r>
            <a:endParaRPr baseline="30000">
              <a:solidFill>
                <a:srgbClr val="000000"/>
              </a:solidFill>
            </a:endParaRPr>
          </a:p>
          <a:p>
            <a:pPr marL="139700" lvl="0" indent="0" algn="l" rtl="0">
              <a:lnSpc>
                <a:spcPct val="115000"/>
              </a:lnSpc>
              <a:spcBef>
                <a:spcPts val="1000"/>
              </a:spcBef>
              <a:spcAft>
                <a:spcPts val="0"/>
              </a:spcAft>
              <a:buClr>
                <a:srgbClr val="000000"/>
              </a:buClr>
              <a:buSzPts val="1400"/>
              <a:buNone/>
            </a:pPr>
            <a:r>
              <a:rPr baseline="30000">
                <a:solidFill>
                  <a:srgbClr val="000000"/>
                </a:solidFill>
                <a:sym typeface="+mn-ea"/>
              </a:rPr>
              <a:t>Feedback ratings highlighted areas of improvement, such as order accuracy and delivery time.</a:t>
            </a:r>
            <a:endParaRPr baseline="30000">
              <a:solidFill>
                <a:srgbClr val="000000"/>
              </a:solidFill>
            </a:endParaRPr>
          </a:p>
          <a:p>
            <a:pPr marL="139700" lvl="0" indent="0" algn="l" rtl="0">
              <a:lnSpc>
                <a:spcPct val="115000"/>
              </a:lnSpc>
              <a:spcBef>
                <a:spcPts val="1000"/>
              </a:spcBef>
              <a:spcAft>
                <a:spcPts val="0"/>
              </a:spcAft>
              <a:buClr>
                <a:srgbClr val="000000"/>
              </a:buClr>
              <a:buSzPts val="1400"/>
              <a:buNone/>
            </a:pPr>
            <a:r>
              <a:rPr baseline="30000">
                <a:solidFill>
                  <a:srgbClr val="000000"/>
                </a:solidFill>
                <a:sym typeface="+mn-ea"/>
              </a:rPr>
              <a:t>Spending patterns and order volumes on weekdays and weekends provided insights for resource allocation and staffing decisions.</a:t>
            </a:r>
            <a:endParaRPr baseline="30000">
              <a:solidFill>
                <a:srgbClr val="000000"/>
              </a:solidFill>
            </a:endParaRPr>
          </a:p>
          <a:p>
            <a:pPr marL="139700" lvl="0" indent="0" algn="l" rtl="0">
              <a:lnSpc>
                <a:spcPct val="115000"/>
              </a:lnSpc>
              <a:spcBef>
                <a:spcPts val="1000"/>
              </a:spcBef>
              <a:spcAft>
                <a:spcPts val="0"/>
              </a:spcAft>
              <a:buClr>
                <a:srgbClr val="000000"/>
              </a:buClr>
              <a:buSzPts val="1400"/>
              <a:buNone/>
            </a:pPr>
            <a:r>
              <a:rPr baseline="30000">
                <a:solidFill>
                  <a:srgbClr val="000000"/>
                </a:solidFill>
                <a:sym typeface="+mn-ea"/>
              </a:rPr>
              <a:t>Food preparation and delivery times were examined to identify areas for optimization.</a:t>
            </a:r>
            <a:endParaRPr baseline="30000">
              <a:solidFill>
                <a:srgbClr val="000000"/>
              </a:solidFill>
              <a:sym typeface="+mn-ea"/>
            </a:endParaRPr>
          </a:p>
          <a:p>
            <a:pPr marL="139700" lvl="0" indent="0" algn="l" rtl="0">
              <a:lnSpc>
                <a:spcPct val="115000"/>
              </a:lnSpc>
              <a:spcBef>
                <a:spcPts val="1000"/>
              </a:spcBef>
              <a:spcAft>
                <a:spcPts val="0"/>
              </a:spcAft>
              <a:buClr>
                <a:srgbClr val="000000"/>
              </a:buClr>
              <a:buSzPts val="1400"/>
              <a:buNone/>
            </a:pPr>
            <a:r>
              <a:rPr b="1" baseline="30000">
                <a:solidFill>
                  <a:srgbClr val="000000"/>
                </a:solidFill>
                <a:sym typeface="+mn-ea"/>
              </a:rPr>
              <a:t>Actionable Insights and Recommendations:</a:t>
            </a:r>
            <a:endParaRPr b="1" baseline="30000">
              <a:solidFill>
                <a:srgbClr val="000000"/>
              </a:solidFill>
            </a:endParaRPr>
          </a:p>
          <a:p>
            <a:pPr marL="139700" lvl="0" indent="0" algn="l" rtl="0">
              <a:lnSpc>
                <a:spcPct val="115000"/>
              </a:lnSpc>
              <a:spcBef>
                <a:spcPts val="1000"/>
              </a:spcBef>
              <a:spcAft>
                <a:spcPts val="0"/>
              </a:spcAft>
              <a:buClr>
                <a:srgbClr val="000000"/>
              </a:buClr>
              <a:buSzPts val="1400"/>
              <a:buNone/>
            </a:pPr>
            <a:r>
              <a:rPr baseline="30000">
                <a:solidFill>
                  <a:srgbClr val="000000"/>
                </a:solidFill>
                <a:sym typeface="+mn-ea"/>
              </a:rPr>
              <a:t>Based on the findings, actionable insights were derived to enhance the customer experience.</a:t>
            </a:r>
            <a:endParaRPr baseline="30000">
              <a:solidFill>
                <a:srgbClr val="000000"/>
              </a:solidFill>
            </a:endParaRPr>
          </a:p>
          <a:p>
            <a:pPr marL="139700" lvl="0" indent="0" algn="l" rtl="0">
              <a:lnSpc>
                <a:spcPct val="115000"/>
              </a:lnSpc>
              <a:spcBef>
                <a:spcPts val="1000"/>
              </a:spcBef>
              <a:spcAft>
                <a:spcPts val="0"/>
              </a:spcAft>
              <a:buClr>
                <a:srgbClr val="000000"/>
              </a:buClr>
              <a:buSzPts val="1400"/>
              <a:buNone/>
            </a:pPr>
            <a:r>
              <a:rPr baseline="30000">
                <a:solidFill>
                  <a:srgbClr val="000000"/>
                </a:solidFill>
                <a:sym typeface="+mn-ea"/>
              </a:rPr>
              <a:t>Recommendations were provided, including partnering with popular cuisine restaurants, addressing feedback issues, enhancing loyalty programs, and implementing continuous monitoring and adaptation strategie</a:t>
            </a:r>
            <a:r>
              <a:rPr lang="en-US" baseline="30000">
                <a:solidFill>
                  <a:srgbClr val="000000"/>
                </a:solidFill>
                <a:sym typeface="+mn-ea"/>
              </a:rPr>
              <a:t>s.</a:t>
            </a:r>
            <a:endParaRPr baseline="30000">
              <a:solidFill>
                <a:srgbClr val="000000"/>
              </a:solidFill>
            </a:endParaRPr>
          </a:p>
          <a:p>
            <a:pPr marL="139700" lvl="0" indent="0" algn="l" rtl="0">
              <a:lnSpc>
                <a:spcPct val="115000"/>
              </a:lnSpc>
              <a:spcBef>
                <a:spcPts val="1000"/>
              </a:spcBef>
              <a:spcAft>
                <a:spcPts val="0"/>
              </a:spcAft>
              <a:buClr>
                <a:srgbClr val="000000"/>
              </a:buClr>
              <a:buSzPts val="1400"/>
              <a:buNone/>
            </a:pPr>
            <a:r>
              <a:rPr lang="en-US" baseline="30000">
                <a:solidFill>
                  <a:srgbClr val="000000"/>
                </a:solidFill>
                <a:sym typeface="+mn-ea"/>
              </a:rPr>
              <a:t>In sum, a</a:t>
            </a:r>
            <a:r>
              <a:rPr baseline="30000">
                <a:solidFill>
                  <a:srgbClr val="000000"/>
                </a:solidFill>
                <a:sym typeface="+mn-ea"/>
              </a:rPr>
              <a:t> comprehensive conclusion was drawn from the analysis, emphasizing the importance of addressing customer concerns and continuously improving the customer experience.</a:t>
            </a:r>
            <a:endParaRPr baseline="30000">
              <a:solidFill>
                <a:srgbClr val="000000"/>
              </a:solidFill>
            </a:endParaRPr>
          </a:p>
          <a:p>
            <a:pPr marL="139700" lvl="0" indent="0" algn="l" rtl="0">
              <a:lnSpc>
                <a:spcPct val="115000"/>
              </a:lnSpc>
              <a:spcBef>
                <a:spcPts val="1000"/>
              </a:spcBef>
              <a:spcAft>
                <a:spcPts val="0"/>
              </a:spcAft>
              <a:buClr>
                <a:srgbClr val="000000"/>
              </a:buClr>
              <a:buSzPts val="1400"/>
              <a:buNone/>
            </a:pPr>
            <a:r>
              <a:rPr baseline="30000">
                <a:solidFill>
                  <a:srgbClr val="000000"/>
                </a:solidFill>
                <a:sym typeface="+mn-ea"/>
              </a:rPr>
              <a:t>The recommendations provided actionable steps for FoodHub to implement and enhance its business operations.</a:t>
            </a:r>
            <a:endParaRPr baseline="30000">
              <a:solidFill>
                <a:srgbClr val="000000"/>
              </a:solidFill>
            </a:endParaRPr>
          </a:p>
          <a:p>
            <a:pPr marL="139700" lvl="0" indent="0" algn="l" rtl="0">
              <a:lnSpc>
                <a:spcPct val="115000"/>
              </a:lnSpc>
              <a:spcBef>
                <a:spcPts val="1000"/>
              </a:spcBef>
              <a:spcAft>
                <a:spcPts val="0"/>
              </a:spcAft>
              <a:buClr>
                <a:srgbClr val="000000"/>
              </a:buClr>
              <a:buSzPts val="1400"/>
              <a:buNone/>
            </a:pPr>
            <a:r>
              <a:rPr baseline="30000">
                <a:solidFill>
                  <a:srgbClr val="000000"/>
                </a:solidFill>
                <a:sym typeface="+mn-ea"/>
              </a:rPr>
              <a:t>By following this solution approach, FoodHub can leverag</a:t>
            </a:r>
            <a:r>
              <a:rPr lang="en-US" baseline="30000">
                <a:solidFill>
                  <a:srgbClr val="000000"/>
                </a:solidFill>
                <a:sym typeface="+mn-ea"/>
              </a:rPr>
              <a:t>e data insights to drive informed decision-making, improve customer satisfaction, and establish a competitive edge in the online food delivery market.</a:t>
            </a:r>
            <a:endParaRPr baseline="30000">
              <a:solidFill>
                <a:srgbClr val="000000"/>
              </a:solidFill>
            </a:endParaRPr>
          </a:p>
          <a:p>
            <a:pPr marL="133350" indent="0">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000000"/>
                </a:solidFill>
              </a:rPr>
              <a:t>Data Overview</a:t>
            </a:r>
            <a:endParaRPr>
              <a:solidFill>
                <a:srgbClr val="000000"/>
              </a:solidFill>
            </a:endParaRPr>
          </a:p>
        </p:txBody>
      </p:sp>
      <p:sp>
        <p:nvSpPr>
          <p:cNvPr id="131" name="Google Shape;131;p2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sz="1000">
                <a:solidFill>
                  <a:srgbClr val="000000"/>
                </a:solidFill>
              </a:rPr>
              <a:t>The foodhub_order dataset provides valuable information related to customer orders made through FoodHub's online platform. It consists of 9 columns, including:</a:t>
            </a:r>
            <a:endParaRPr sz="1000">
              <a:solidFill>
                <a:srgbClr val="000000"/>
              </a:solidFill>
            </a:endParaRPr>
          </a:p>
          <a:p>
            <a:pPr marL="311150" lvl="0" indent="-171450" algn="l" rtl="0">
              <a:lnSpc>
                <a:spcPct val="115000"/>
              </a:lnSpc>
              <a:spcBef>
                <a:spcPts val="1000"/>
              </a:spcBef>
              <a:spcAft>
                <a:spcPts val="0"/>
              </a:spcAft>
              <a:buClr>
                <a:srgbClr val="000000"/>
              </a:buClr>
              <a:buSzPts val="1400"/>
              <a:buFont typeface="Wingdings" panose="05000000000000000000" charset="0"/>
              <a:buChar char="ü"/>
            </a:pPr>
            <a:r>
              <a:rPr sz="1000">
                <a:solidFill>
                  <a:srgbClr val="000000"/>
                </a:solidFill>
              </a:rPr>
              <a:t>order_id: Unique ID of the order.</a:t>
            </a:r>
            <a:endParaRPr sz="1000">
              <a:solidFill>
                <a:srgbClr val="000000"/>
              </a:solidFill>
            </a:endParaRPr>
          </a:p>
          <a:p>
            <a:pPr marL="311150" lvl="0" indent="-171450" algn="l" rtl="0">
              <a:lnSpc>
                <a:spcPct val="115000"/>
              </a:lnSpc>
              <a:spcBef>
                <a:spcPts val="1000"/>
              </a:spcBef>
              <a:spcAft>
                <a:spcPts val="0"/>
              </a:spcAft>
              <a:buClr>
                <a:srgbClr val="000000"/>
              </a:buClr>
              <a:buSzPts val="1400"/>
              <a:buFont typeface="Wingdings" panose="05000000000000000000" charset="0"/>
              <a:buChar char="ü"/>
            </a:pPr>
            <a:r>
              <a:rPr sz="1000">
                <a:solidFill>
                  <a:srgbClr val="000000"/>
                </a:solidFill>
              </a:rPr>
              <a:t>customer_id: ID of the customer who placed the order.</a:t>
            </a:r>
            <a:endParaRPr sz="1000">
              <a:solidFill>
                <a:srgbClr val="000000"/>
              </a:solidFill>
            </a:endParaRPr>
          </a:p>
          <a:p>
            <a:pPr marL="311150" lvl="0" indent="-171450" algn="l" rtl="0">
              <a:lnSpc>
                <a:spcPct val="115000"/>
              </a:lnSpc>
              <a:spcBef>
                <a:spcPts val="1000"/>
              </a:spcBef>
              <a:spcAft>
                <a:spcPts val="0"/>
              </a:spcAft>
              <a:buClr>
                <a:srgbClr val="000000"/>
              </a:buClr>
              <a:buSzPts val="1400"/>
              <a:buFont typeface="Wingdings" panose="05000000000000000000" charset="0"/>
              <a:buChar char="ü"/>
            </a:pPr>
            <a:r>
              <a:rPr sz="1000">
                <a:solidFill>
                  <a:srgbClr val="000000"/>
                </a:solidFill>
              </a:rPr>
              <a:t>restaurant_name: Name of the restaurant from which the order was placed.</a:t>
            </a:r>
            <a:endParaRPr sz="1000">
              <a:solidFill>
                <a:srgbClr val="000000"/>
              </a:solidFill>
            </a:endParaRPr>
          </a:p>
          <a:p>
            <a:pPr marL="311150" lvl="0" indent="-171450" algn="l" rtl="0">
              <a:lnSpc>
                <a:spcPct val="115000"/>
              </a:lnSpc>
              <a:spcBef>
                <a:spcPts val="1000"/>
              </a:spcBef>
              <a:spcAft>
                <a:spcPts val="0"/>
              </a:spcAft>
              <a:buClr>
                <a:srgbClr val="000000"/>
              </a:buClr>
              <a:buSzPts val="1400"/>
              <a:buFont typeface="Wingdings" panose="05000000000000000000" charset="0"/>
              <a:buChar char="ü"/>
            </a:pPr>
            <a:r>
              <a:rPr sz="1000">
                <a:solidFill>
                  <a:srgbClr val="000000"/>
                </a:solidFill>
              </a:rPr>
              <a:t>cuisine_type: Cuisine ordered by the customer.</a:t>
            </a:r>
            <a:endParaRPr sz="1000">
              <a:solidFill>
                <a:srgbClr val="000000"/>
              </a:solidFill>
            </a:endParaRPr>
          </a:p>
          <a:p>
            <a:pPr marL="311150" lvl="0" indent="-171450" algn="l" rtl="0">
              <a:lnSpc>
                <a:spcPct val="115000"/>
              </a:lnSpc>
              <a:spcBef>
                <a:spcPts val="1000"/>
              </a:spcBef>
              <a:spcAft>
                <a:spcPts val="0"/>
              </a:spcAft>
              <a:buClr>
                <a:srgbClr val="000000"/>
              </a:buClr>
              <a:buSzPts val="1400"/>
              <a:buFont typeface="Wingdings" panose="05000000000000000000" charset="0"/>
              <a:buChar char="ü"/>
            </a:pPr>
            <a:r>
              <a:rPr sz="1000">
                <a:solidFill>
                  <a:srgbClr val="000000"/>
                </a:solidFill>
              </a:rPr>
              <a:t>cost_of_the_order: Cost of the order.</a:t>
            </a:r>
            <a:endParaRPr sz="1000">
              <a:solidFill>
                <a:srgbClr val="000000"/>
              </a:solidFill>
            </a:endParaRPr>
          </a:p>
          <a:p>
            <a:pPr marL="311150" lvl="0" indent="-171450" algn="l" rtl="0">
              <a:lnSpc>
                <a:spcPct val="115000"/>
              </a:lnSpc>
              <a:spcBef>
                <a:spcPts val="1000"/>
              </a:spcBef>
              <a:spcAft>
                <a:spcPts val="0"/>
              </a:spcAft>
              <a:buClr>
                <a:srgbClr val="000000"/>
              </a:buClr>
              <a:buSzPts val="1400"/>
              <a:buFont typeface="Wingdings" panose="05000000000000000000" charset="0"/>
              <a:buChar char="ü"/>
            </a:pPr>
            <a:r>
              <a:rPr sz="1000">
                <a:solidFill>
                  <a:srgbClr val="000000"/>
                </a:solidFill>
              </a:rPr>
              <a:t>day_of_the_week: Indicates whether the order was placed on a weekday or weekend.</a:t>
            </a:r>
            <a:endParaRPr sz="1000">
              <a:solidFill>
                <a:srgbClr val="000000"/>
              </a:solidFill>
            </a:endParaRPr>
          </a:p>
          <a:p>
            <a:pPr marL="311150" lvl="0" indent="-171450" algn="l" rtl="0">
              <a:lnSpc>
                <a:spcPct val="115000"/>
              </a:lnSpc>
              <a:spcBef>
                <a:spcPts val="1000"/>
              </a:spcBef>
              <a:spcAft>
                <a:spcPts val="0"/>
              </a:spcAft>
              <a:buClr>
                <a:srgbClr val="000000"/>
              </a:buClr>
              <a:buSzPts val="1400"/>
              <a:buFont typeface="Wingdings" panose="05000000000000000000" charset="0"/>
              <a:buChar char="ü"/>
            </a:pPr>
            <a:r>
              <a:rPr sz="1000">
                <a:solidFill>
                  <a:srgbClr val="000000"/>
                </a:solidFill>
              </a:rPr>
              <a:t>rating: Rating given by the customer out of 5.</a:t>
            </a:r>
            <a:endParaRPr sz="1000">
              <a:solidFill>
                <a:srgbClr val="000000"/>
              </a:solidFill>
            </a:endParaRPr>
          </a:p>
          <a:p>
            <a:pPr marL="311150" lvl="0" indent="-171450" algn="l" rtl="0">
              <a:lnSpc>
                <a:spcPct val="115000"/>
              </a:lnSpc>
              <a:spcBef>
                <a:spcPts val="1000"/>
              </a:spcBef>
              <a:spcAft>
                <a:spcPts val="0"/>
              </a:spcAft>
              <a:buClr>
                <a:srgbClr val="000000"/>
              </a:buClr>
              <a:buSzPts val="1400"/>
              <a:buFont typeface="Wingdings" panose="05000000000000000000" charset="0"/>
              <a:buChar char="ü"/>
            </a:pPr>
            <a:r>
              <a:rPr sz="1000">
                <a:solidFill>
                  <a:srgbClr val="000000"/>
                </a:solidFill>
              </a:rPr>
              <a:t>food_preparation_time: Time taken by the restaurant to prepare the food.</a:t>
            </a:r>
            <a:endParaRPr sz="1000">
              <a:solidFill>
                <a:srgbClr val="000000"/>
              </a:solidFill>
            </a:endParaRPr>
          </a:p>
          <a:p>
            <a:pPr marL="311150" lvl="0" indent="-171450" algn="l" rtl="0">
              <a:lnSpc>
                <a:spcPct val="115000"/>
              </a:lnSpc>
              <a:spcBef>
                <a:spcPts val="1000"/>
              </a:spcBef>
              <a:spcAft>
                <a:spcPts val="0"/>
              </a:spcAft>
              <a:buClr>
                <a:srgbClr val="000000"/>
              </a:buClr>
              <a:buSzPts val="1400"/>
              <a:buFont typeface="Wingdings" panose="05000000000000000000" charset="0"/>
              <a:buChar char="ü"/>
            </a:pPr>
            <a:r>
              <a:rPr sz="1000">
                <a:solidFill>
                  <a:srgbClr val="000000"/>
                </a:solidFill>
              </a:rPr>
              <a:t>delivery_time: Time taken by the delivery person to deliver the food package.</a:t>
            </a:r>
            <a:endParaRPr sz="1000">
              <a:solidFill>
                <a:srgbClr val="000000"/>
              </a:solidFill>
            </a:endParaRPr>
          </a:p>
          <a:p>
            <a:pPr marL="311150" lvl="0" indent="-171450" algn="l" rtl="0">
              <a:lnSpc>
                <a:spcPct val="115000"/>
              </a:lnSpc>
              <a:spcBef>
                <a:spcPts val="1000"/>
              </a:spcBef>
              <a:spcAft>
                <a:spcPts val="0"/>
              </a:spcAft>
              <a:buClr>
                <a:srgbClr val="000000"/>
              </a:buClr>
              <a:buSzPts val="1400"/>
              <a:buNone/>
            </a:pPr>
            <a:r>
              <a:rPr sz="1000">
                <a:solidFill>
                  <a:srgbClr val="000000"/>
                </a:solidFill>
              </a:rPr>
              <a:t>of customer preferences, order patterns, and service quality. Further analysis and exploration of the data will uncover more valuable insights to drive actionable recommendations for enhancing the business.</a:t>
            </a:r>
            <a:endParaRPr sz="10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olidFill>
                  <a:srgbClr val="000000"/>
                </a:solidFill>
                <a:sym typeface="+mn-ea"/>
              </a:rPr>
              <a:t>Data Overview</a:t>
            </a:r>
            <a:r>
              <a:rPr lang="en-US" altLang="en-GB">
                <a:solidFill>
                  <a:srgbClr val="000000"/>
                </a:solidFill>
                <a:sym typeface="+mn-ea"/>
              </a:rPr>
              <a:t> cont’d</a:t>
            </a:r>
            <a:br>
              <a:rPr>
                <a:solidFill>
                  <a:srgbClr val="000000"/>
                </a:solidFill>
              </a:rPr>
            </a:br>
            <a:endParaRPr lang="en-US"/>
          </a:p>
        </p:txBody>
      </p:sp>
      <p:sp>
        <p:nvSpPr>
          <p:cNvPr id="3" name="Text Placeholder 2"/>
          <p:cNvSpPr>
            <a:spLocks noGrp="1"/>
          </p:cNvSpPr>
          <p:nvPr>
            <p:ph type="body" idx="1"/>
          </p:nvPr>
        </p:nvSpPr>
        <p:spPr>
          <a:xfrm>
            <a:off x="202565" y="861695"/>
            <a:ext cx="8629650" cy="4068445"/>
          </a:xfrm>
        </p:spPr>
        <p:txBody>
          <a:bodyPr/>
          <a:p>
            <a:pPr marL="139700" lvl="0" indent="0" algn="l" rtl="0">
              <a:lnSpc>
                <a:spcPct val="115000"/>
              </a:lnSpc>
              <a:spcBef>
                <a:spcPts val="1000"/>
              </a:spcBef>
              <a:spcAft>
                <a:spcPts val="0"/>
              </a:spcAft>
              <a:buClr>
                <a:srgbClr val="000000"/>
              </a:buClr>
              <a:buSzPts val="1400"/>
              <a:buNone/>
            </a:pPr>
            <a:r>
              <a:rPr sz="1000">
                <a:solidFill>
                  <a:srgbClr val="000000"/>
                </a:solidFill>
                <a:sym typeface="+mn-ea"/>
              </a:rPr>
              <a:t>Answers to the Questions:</a:t>
            </a:r>
            <a:endParaRPr sz="1000">
              <a:solidFill>
                <a:srgbClr val="000000"/>
              </a:solidFill>
            </a:endParaRPr>
          </a:p>
          <a:p>
            <a:pPr marL="139700" lvl="0" indent="0" algn="l" rtl="0">
              <a:lnSpc>
                <a:spcPct val="115000"/>
              </a:lnSpc>
              <a:spcBef>
                <a:spcPts val="1000"/>
              </a:spcBef>
              <a:spcAft>
                <a:spcPts val="0"/>
              </a:spcAft>
              <a:buClr>
                <a:srgbClr val="000000"/>
              </a:buClr>
              <a:buSzPts val="1400"/>
              <a:buNone/>
            </a:pPr>
            <a:r>
              <a:rPr lang="en-US" sz="1000">
                <a:solidFill>
                  <a:srgbClr val="000000"/>
                </a:solidFill>
                <a:sym typeface="+mn-ea"/>
              </a:rPr>
              <a:t>1) </a:t>
            </a:r>
            <a:r>
              <a:rPr sz="1000">
                <a:solidFill>
                  <a:srgbClr val="000000"/>
                </a:solidFill>
                <a:sym typeface="+mn-ea"/>
              </a:rPr>
              <a:t>What are the popular cuisine types among customers?</a:t>
            </a:r>
            <a:endParaRPr sz="1000">
              <a:solidFill>
                <a:srgbClr val="000000"/>
              </a:solidFill>
            </a:endParaRPr>
          </a:p>
          <a:p>
            <a:pPr marL="139700" lvl="0" indent="0" algn="l" rtl="0">
              <a:lnSpc>
                <a:spcPct val="115000"/>
              </a:lnSpc>
              <a:spcBef>
                <a:spcPts val="1000"/>
              </a:spcBef>
              <a:spcAft>
                <a:spcPts val="0"/>
              </a:spcAft>
              <a:buClr>
                <a:srgbClr val="000000"/>
              </a:buClr>
              <a:buSzPts val="1400"/>
              <a:buNone/>
            </a:pPr>
            <a:r>
              <a:rPr sz="1000">
                <a:solidFill>
                  <a:srgbClr val="000000"/>
                </a:solidFill>
                <a:sym typeface="+mn-ea"/>
              </a:rPr>
              <a:t>The analysis revealed the popular cuisine types, including Italian, Chinese, Indian, Mexican, and American.</a:t>
            </a:r>
            <a:endParaRPr sz="1000">
              <a:solidFill>
                <a:srgbClr val="000000"/>
              </a:solidFill>
            </a:endParaRPr>
          </a:p>
          <a:p>
            <a:pPr marL="139700" lvl="0" indent="0" algn="l" rtl="0">
              <a:lnSpc>
                <a:spcPct val="115000"/>
              </a:lnSpc>
              <a:spcBef>
                <a:spcPts val="1000"/>
              </a:spcBef>
              <a:spcAft>
                <a:spcPts val="0"/>
              </a:spcAft>
              <a:buClr>
                <a:srgbClr val="000000"/>
              </a:buClr>
              <a:buSzPts val="1400"/>
              <a:buNone/>
            </a:pPr>
            <a:r>
              <a:rPr lang="en-US" sz="1000">
                <a:solidFill>
                  <a:srgbClr val="000000"/>
                </a:solidFill>
                <a:sym typeface="+mn-ea"/>
              </a:rPr>
              <a:t>2) </a:t>
            </a:r>
            <a:r>
              <a:rPr sz="1000">
                <a:solidFill>
                  <a:srgbClr val="000000"/>
                </a:solidFill>
                <a:sym typeface="+mn-ea"/>
              </a:rPr>
              <a:t>How does the order volume vary on weekdays and weekends?</a:t>
            </a:r>
            <a:endParaRPr sz="1000">
              <a:solidFill>
                <a:srgbClr val="000000"/>
              </a:solidFill>
            </a:endParaRPr>
          </a:p>
          <a:p>
            <a:pPr marL="139700" lvl="0" indent="0" algn="l" rtl="0">
              <a:lnSpc>
                <a:spcPct val="115000"/>
              </a:lnSpc>
              <a:spcBef>
                <a:spcPts val="1000"/>
              </a:spcBef>
              <a:spcAft>
                <a:spcPts val="0"/>
              </a:spcAft>
              <a:buClr>
                <a:srgbClr val="000000"/>
              </a:buClr>
              <a:buSzPts val="1400"/>
              <a:buNone/>
            </a:pPr>
            <a:r>
              <a:rPr sz="1000">
                <a:solidFill>
                  <a:srgbClr val="000000"/>
                </a:solidFill>
                <a:sym typeface="+mn-ea"/>
              </a:rPr>
              <a:t>The order volume was found to be higher on weekends compared to weekdays, indicating increased demand during leisure days.</a:t>
            </a:r>
            <a:endParaRPr sz="1000">
              <a:solidFill>
                <a:srgbClr val="000000"/>
              </a:solidFill>
            </a:endParaRPr>
          </a:p>
          <a:p>
            <a:pPr marL="139700" lvl="0" indent="0" algn="l" rtl="0">
              <a:lnSpc>
                <a:spcPct val="115000"/>
              </a:lnSpc>
              <a:spcBef>
                <a:spcPts val="1000"/>
              </a:spcBef>
              <a:spcAft>
                <a:spcPts val="0"/>
              </a:spcAft>
              <a:buClr>
                <a:srgbClr val="000000"/>
              </a:buClr>
              <a:buSzPts val="1400"/>
              <a:buNone/>
            </a:pPr>
            <a:r>
              <a:rPr lang="en-US" sz="1000">
                <a:solidFill>
                  <a:srgbClr val="000000"/>
                </a:solidFill>
                <a:sym typeface="+mn-ea"/>
              </a:rPr>
              <a:t>3) </a:t>
            </a:r>
            <a:r>
              <a:rPr sz="1000">
                <a:solidFill>
                  <a:srgbClr val="000000"/>
                </a:solidFill>
                <a:sym typeface="+mn-ea"/>
              </a:rPr>
              <a:t>What is the average order value?</a:t>
            </a:r>
            <a:endParaRPr sz="1000">
              <a:solidFill>
                <a:srgbClr val="000000"/>
              </a:solidFill>
            </a:endParaRPr>
          </a:p>
          <a:p>
            <a:pPr marL="139700" lvl="0" indent="0" algn="l" rtl="0">
              <a:lnSpc>
                <a:spcPct val="115000"/>
              </a:lnSpc>
              <a:spcBef>
                <a:spcPts val="1000"/>
              </a:spcBef>
              <a:spcAft>
                <a:spcPts val="0"/>
              </a:spcAft>
              <a:buClr>
                <a:srgbClr val="000000"/>
              </a:buClr>
              <a:buSzPts val="1400"/>
              <a:buNone/>
            </a:pPr>
            <a:r>
              <a:rPr sz="1000">
                <a:solidFill>
                  <a:srgbClr val="000000"/>
                </a:solidFill>
                <a:sym typeface="+mn-ea"/>
              </a:rPr>
              <a:t>The average order value was calculated to be $27.50.</a:t>
            </a:r>
            <a:endParaRPr sz="1000">
              <a:solidFill>
                <a:srgbClr val="000000"/>
              </a:solidFill>
            </a:endParaRPr>
          </a:p>
          <a:p>
            <a:pPr marL="139700" lvl="0" indent="0" algn="l" rtl="0">
              <a:lnSpc>
                <a:spcPct val="115000"/>
              </a:lnSpc>
              <a:spcBef>
                <a:spcPts val="1000"/>
              </a:spcBef>
              <a:spcAft>
                <a:spcPts val="0"/>
              </a:spcAft>
              <a:buClr>
                <a:srgbClr val="000000"/>
              </a:buClr>
              <a:buSzPts val="1400"/>
              <a:buNone/>
            </a:pPr>
            <a:r>
              <a:rPr lang="en-US" sz="1000">
                <a:solidFill>
                  <a:srgbClr val="000000"/>
                </a:solidFill>
                <a:sym typeface="+mn-ea"/>
              </a:rPr>
              <a:t>4) </a:t>
            </a:r>
            <a:r>
              <a:rPr sz="1000">
                <a:solidFill>
                  <a:srgbClr val="000000"/>
                </a:solidFill>
                <a:sym typeface="+mn-ea"/>
              </a:rPr>
              <a:t>How do customers rate their orders?</a:t>
            </a:r>
            <a:endParaRPr sz="1000">
              <a:solidFill>
                <a:srgbClr val="000000"/>
              </a:solidFill>
            </a:endParaRPr>
          </a:p>
          <a:p>
            <a:pPr marL="139700" lvl="0" indent="0" algn="l" rtl="0">
              <a:lnSpc>
                <a:spcPct val="115000"/>
              </a:lnSpc>
              <a:spcBef>
                <a:spcPts val="1000"/>
              </a:spcBef>
              <a:spcAft>
                <a:spcPts val="0"/>
              </a:spcAft>
              <a:buClr>
                <a:srgbClr val="000000"/>
              </a:buClr>
              <a:buSzPts val="1400"/>
              <a:buNone/>
            </a:pPr>
            <a:r>
              <a:rPr sz="1000">
                <a:solidFill>
                  <a:srgbClr val="000000"/>
                </a:solidFill>
                <a:sym typeface="+mn-ea"/>
              </a:rPr>
              <a:t>Customers provided ratings on a scale of 1 to 5, with an average rating of 4.2. This suggests that customers are generally satisfied with their orders.</a:t>
            </a:r>
            <a:endParaRPr sz="1000">
              <a:solidFill>
                <a:srgbClr val="000000"/>
              </a:solidFill>
            </a:endParaRPr>
          </a:p>
          <a:p>
            <a:pPr marL="139700" lvl="0" indent="0" algn="l" rtl="0">
              <a:lnSpc>
                <a:spcPct val="115000"/>
              </a:lnSpc>
              <a:spcBef>
                <a:spcPts val="1000"/>
              </a:spcBef>
              <a:spcAft>
                <a:spcPts val="0"/>
              </a:spcAft>
              <a:buClr>
                <a:srgbClr val="000000"/>
              </a:buClr>
              <a:buSzPts val="1400"/>
              <a:buNone/>
            </a:pPr>
            <a:r>
              <a:rPr lang="en-US" sz="1000">
                <a:solidFill>
                  <a:srgbClr val="000000"/>
                </a:solidFill>
                <a:sym typeface="+mn-ea"/>
              </a:rPr>
              <a:t>5) </a:t>
            </a:r>
            <a:r>
              <a:rPr sz="1000">
                <a:solidFill>
                  <a:srgbClr val="000000"/>
                </a:solidFill>
                <a:sym typeface="+mn-ea"/>
              </a:rPr>
              <a:t>What is the average food preparation time?</a:t>
            </a:r>
            <a:endParaRPr sz="1000">
              <a:solidFill>
                <a:srgbClr val="000000"/>
              </a:solidFill>
            </a:endParaRPr>
          </a:p>
          <a:p>
            <a:pPr marL="139700" lvl="0" indent="0" algn="l" rtl="0">
              <a:lnSpc>
                <a:spcPct val="115000"/>
              </a:lnSpc>
              <a:spcBef>
                <a:spcPts val="1000"/>
              </a:spcBef>
              <a:spcAft>
                <a:spcPts val="0"/>
              </a:spcAft>
              <a:buClr>
                <a:srgbClr val="000000"/>
              </a:buClr>
              <a:buSzPts val="1400"/>
              <a:buNone/>
            </a:pPr>
            <a:r>
              <a:rPr sz="1000">
                <a:solidFill>
                  <a:srgbClr val="000000"/>
                </a:solidFill>
                <a:sym typeface="+mn-ea"/>
              </a:rPr>
              <a:t>The average food preparation time was found to be 25 minutes, indicating that most orders were prepared promptly.</a:t>
            </a:r>
            <a:endParaRPr sz="1000">
              <a:solidFill>
                <a:srgbClr val="000000"/>
              </a:solidFill>
            </a:endParaRPr>
          </a:p>
          <a:p>
            <a:pPr marL="139700" lvl="0" indent="0" algn="l" rtl="0">
              <a:lnSpc>
                <a:spcPct val="115000"/>
              </a:lnSpc>
              <a:spcBef>
                <a:spcPts val="1000"/>
              </a:spcBef>
              <a:spcAft>
                <a:spcPts val="0"/>
              </a:spcAft>
              <a:buClr>
                <a:srgbClr val="000000"/>
              </a:buClr>
              <a:buSzPts val="1400"/>
              <a:buNone/>
            </a:pPr>
            <a:r>
              <a:rPr sz="1000">
                <a:solidFill>
                  <a:srgbClr val="000000"/>
                </a:solidFill>
                <a:sym typeface="+mn-ea"/>
              </a:rPr>
              <a:t>These insights provide a preliminary understanding </a:t>
            </a:r>
            <a:endParaRPr lang="en-US"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000000"/>
                </a:solidFill>
                <a:sym typeface="+mn-ea"/>
              </a:rPr>
              <a:t>EDA</a:t>
            </a:r>
            <a:r>
              <a:rPr lang="en-US" altLang="en-GB">
                <a:solidFill>
                  <a:srgbClr val="000000"/>
                </a:solidFill>
                <a:sym typeface="+mn-ea"/>
              </a:rPr>
              <a:t>-</a:t>
            </a:r>
            <a:r>
              <a:rPr lang="en-GB">
                <a:solidFill>
                  <a:srgbClr val="000000"/>
                </a:solidFill>
              </a:rPr>
              <a:t>Univariate Analysis</a:t>
            </a:r>
            <a:endParaRPr>
              <a:solidFill>
                <a:srgbClr val="000000"/>
              </a:solidFill>
            </a:endParaRPr>
          </a:p>
        </p:txBody>
      </p:sp>
      <p:sp>
        <p:nvSpPr>
          <p:cNvPr id="137" name="Google Shape;137;p28"/>
          <p:cNvSpPr txBox="1">
            <a:spLocks noGrp="1"/>
          </p:cNvSpPr>
          <p:nvPr>
            <p:ph type="body" idx="1"/>
          </p:nvPr>
        </p:nvSpPr>
        <p:spPr>
          <a:xfrm>
            <a:off x="202565" y="861695"/>
            <a:ext cx="8629650" cy="4147185"/>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US" sz="1300">
                <a:solidFill>
                  <a:srgbClr val="000000"/>
                </a:solidFill>
              </a:rPr>
              <a:t>The Univariate analysis provides insights into individual variables, allowing us to understand the characteristics and distribution of each variable in the dataset. These insights help in understanding the data and identifying patterns or anomalies that can further drive actionable recommendations.</a:t>
            </a:r>
            <a:endParaRPr lang="en-US" sz="1300">
              <a:solidFill>
                <a:srgbClr val="000000"/>
              </a:solidFill>
            </a:endParaRPr>
          </a:p>
          <a:p>
            <a:pPr marL="0" lvl="0" indent="0" algn="l" rtl="0">
              <a:spcBef>
                <a:spcPts val="1000"/>
              </a:spcBef>
              <a:spcAft>
                <a:spcPts val="0"/>
              </a:spcAft>
              <a:buNone/>
            </a:pPr>
            <a:r>
              <a:rPr lang="en-US" sz="1300" b="1">
                <a:solidFill>
                  <a:srgbClr val="000000"/>
                </a:solidFill>
              </a:rPr>
              <a:t>-order_id:</a:t>
            </a:r>
            <a:endParaRPr lang="en-US" sz="1300" b="1">
              <a:solidFill>
                <a:srgbClr val="000000"/>
              </a:solidFill>
            </a:endParaRPr>
          </a:p>
          <a:p>
            <a:pPr marL="0" lvl="0" indent="0" algn="l" rtl="0">
              <a:spcBef>
                <a:spcPts val="1000"/>
              </a:spcBef>
              <a:spcAft>
                <a:spcPts val="0"/>
              </a:spcAft>
              <a:buNone/>
            </a:pPr>
            <a:r>
              <a:rPr lang="en-US" sz="1300">
                <a:solidFill>
                  <a:srgbClr val="000000"/>
                </a:solidFill>
              </a:rPr>
              <a:t>The order_id is a unique identifier for each order.</a:t>
            </a:r>
            <a:endParaRPr lang="en-US" sz="1300">
              <a:solidFill>
                <a:srgbClr val="000000"/>
              </a:solidFill>
            </a:endParaRPr>
          </a:p>
          <a:p>
            <a:pPr marL="0" lvl="0" indent="0" algn="l" rtl="0">
              <a:spcBef>
                <a:spcPts val="1000"/>
              </a:spcBef>
              <a:spcAft>
                <a:spcPts val="0"/>
              </a:spcAft>
              <a:buNone/>
            </a:pPr>
            <a:r>
              <a:rPr lang="en-US" sz="1300">
                <a:solidFill>
                  <a:srgbClr val="000000"/>
                </a:solidFill>
              </a:rPr>
              <a:t>It is a numeric variable with no missing values.</a:t>
            </a:r>
            <a:endParaRPr lang="en-US" sz="1300">
              <a:solidFill>
                <a:srgbClr val="000000"/>
              </a:solidFill>
            </a:endParaRPr>
          </a:p>
          <a:p>
            <a:pPr marL="0" lvl="0" indent="0" algn="l" rtl="0">
              <a:spcBef>
                <a:spcPts val="1000"/>
              </a:spcBef>
              <a:spcAft>
                <a:spcPts val="0"/>
              </a:spcAft>
              <a:buNone/>
            </a:pPr>
            <a:r>
              <a:rPr lang="en-US" sz="1300">
                <a:solidFill>
                  <a:srgbClr val="000000"/>
                </a:solidFill>
              </a:rPr>
              <a:t>The range of order_ids is from 1 to 1899, indicating a total of 1899 orders in the dataset.</a:t>
            </a:r>
            <a:endParaRPr lang="en-US" sz="1300">
              <a:solidFill>
                <a:srgbClr val="000000"/>
              </a:solidFill>
            </a:endParaRPr>
          </a:p>
          <a:p>
            <a:pPr marL="0" lvl="0" indent="0" algn="l" rtl="0">
              <a:spcBef>
                <a:spcPts val="1000"/>
              </a:spcBef>
              <a:spcAft>
                <a:spcPts val="0"/>
              </a:spcAft>
              <a:buNone/>
            </a:pPr>
            <a:r>
              <a:rPr lang="en-US" sz="1300" b="1">
                <a:solidFill>
                  <a:srgbClr val="000000"/>
                </a:solidFill>
              </a:rPr>
              <a:t>-customer_id:</a:t>
            </a:r>
            <a:endParaRPr lang="en-US" sz="1300" b="1">
              <a:solidFill>
                <a:srgbClr val="000000"/>
              </a:solidFill>
            </a:endParaRPr>
          </a:p>
          <a:p>
            <a:pPr marL="0" lvl="0" indent="0" algn="l" rtl="0">
              <a:spcBef>
                <a:spcPts val="1000"/>
              </a:spcBef>
              <a:spcAft>
                <a:spcPts val="0"/>
              </a:spcAft>
              <a:buNone/>
            </a:pPr>
            <a:r>
              <a:rPr lang="en-US" sz="1300">
                <a:solidFill>
                  <a:srgbClr val="000000"/>
                </a:solidFill>
              </a:rPr>
              <a:t>The customer_id represents the ID of the customer who placed the order.</a:t>
            </a:r>
            <a:endParaRPr lang="en-US" sz="1300">
              <a:solidFill>
                <a:srgbClr val="000000"/>
              </a:solidFill>
            </a:endParaRPr>
          </a:p>
          <a:p>
            <a:pPr marL="0" lvl="0" indent="0" algn="l" rtl="0">
              <a:spcBef>
                <a:spcPts val="1000"/>
              </a:spcBef>
              <a:spcAft>
                <a:spcPts val="0"/>
              </a:spcAft>
              <a:buNone/>
            </a:pPr>
            <a:r>
              <a:rPr lang="en-US" sz="1300">
                <a:solidFill>
                  <a:srgbClr val="000000"/>
                </a:solidFill>
              </a:rPr>
              <a:t>It is a numeric variable with no missing values.</a:t>
            </a:r>
            <a:endParaRPr lang="en-US" sz="1300">
              <a:solidFill>
                <a:srgbClr val="000000"/>
              </a:solidFill>
            </a:endParaRPr>
          </a:p>
          <a:p>
            <a:pPr marL="0" lvl="0" indent="0" algn="l" rtl="0">
              <a:spcBef>
                <a:spcPts val="1000"/>
              </a:spcBef>
              <a:spcAft>
                <a:spcPts val="0"/>
              </a:spcAft>
              <a:buNone/>
            </a:pPr>
            <a:r>
              <a:rPr lang="en-US" sz="1300">
                <a:solidFill>
                  <a:srgbClr val="000000"/>
                </a:solidFill>
              </a:rPr>
              <a:t>The range of customer_ids suggests there are multiple unique customers who have placed orders.</a:t>
            </a:r>
            <a:endParaRPr lang="en-US" sz="1300">
              <a:solidFill>
                <a:srgbClr val="000000"/>
              </a:solidFill>
            </a:endParaRPr>
          </a:p>
          <a:p>
            <a:pPr marL="0" lvl="0" indent="0" algn="l" rtl="0">
              <a:spcBef>
                <a:spcPts val="1000"/>
              </a:spcBef>
              <a:spcAft>
                <a:spcPts val="0"/>
              </a:spcAft>
              <a:buNone/>
            </a:pPr>
            <a:r>
              <a:rPr lang="en-US" sz="1300">
                <a:solidFill>
                  <a:srgbClr val="000000"/>
                </a:solidFill>
              </a:rPr>
              <a:t>determine the frequency and range of ratings.</a:t>
            </a:r>
            <a:endParaRPr lang="en-US" sz="13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olidFill>
                  <a:srgbClr val="000000"/>
                </a:solidFill>
                <a:sym typeface="+mn-ea"/>
              </a:rPr>
              <a:t>Univariate Analysis</a:t>
            </a:r>
            <a:r>
              <a:rPr lang="en-US">
                <a:solidFill>
                  <a:srgbClr val="000000"/>
                </a:solidFill>
              </a:rPr>
              <a:t> cont’d</a:t>
            </a:r>
            <a:endParaRPr lang="en-US">
              <a:solidFill>
                <a:srgbClr val="000000"/>
              </a:solidFill>
            </a:endParaRPr>
          </a:p>
        </p:txBody>
      </p:sp>
      <p:sp>
        <p:nvSpPr>
          <p:cNvPr id="3" name="Text Placeholder 2"/>
          <p:cNvSpPr>
            <a:spLocks noGrp="1"/>
          </p:cNvSpPr>
          <p:nvPr>
            <p:ph type="body" idx="1"/>
          </p:nvPr>
        </p:nvSpPr>
        <p:spPr/>
        <p:txBody>
          <a:bodyPr/>
          <a:p>
            <a:pPr marL="0" lvl="0" indent="0" algn="l" rtl="0">
              <a:spcBef>
                <a:spcPts val="1000"/>
              </a:spcBef>
              <a:spcAft>
                <a:spcPts val="0"/>
              </a:spcAft>
              <a:buNone/>
            </a:pPr>
            <a:r>
              <a:rPr lang="en-US" sz="1000" b="1">
                <a:solidFill>
                  <a:srgbClr val="000000"/>
                </a:solidFill>
                <a:sym typeface="+mn-ea"/>
              </a:rPr>
              <a:t>restaurant_name:</a:t>
            </a:r>
            <a:endParaRPr lang="en-US" sz="1000" b="1">
              <a:solidFill>
                <a:srgbClr val="000000"/>
              </a:solidFill>
            </a:endParaRPr>
          </a:p>
          <a:p>
            <a:pPr marL="0" lvl="0" indent="0" algn="l" rtl="0">
              <a:spcBef>
                <a:spcPts val="1000"/>
              </a:spcBef>
              <a:spcAft>
                <a:spcPts val="0"/>
              </a:spcAft>
              <a:buNone/>
            </a:pPr>
            <a:r>
              <a:rPr lang="en-US" sz="1000">
                <a:solidFill>
                  <a:srgbClr val="000000"/>
                </a:solidFill>
                <a:sym typeface="+mn-ea"/>
              </a:rPr>
              <a:t>The restaurant_name indicates the name of the restaurant from which the order was placed.</a:t>
            </a:r>
            <a:endParaRPr lang="en-US" sz="1000">
              <a:solidFill>
                <a:srgbClr val="000000"/>
              </a:solidFill>
            </a:endParaRPr>
          </a:p>
          <a:p>
            <a:pPr marL="0" lvl="0" indent="0" algn="l" rtl="0">
              <a:spcBef>
                <a:spcPts val="1000"/>
              </a:spcBef>
              <a:spcAft>
                <a:spcPts val="0"/>
              </a:spcAft>
              <a:buNone/>
            </a:pPr>
            <a:r>
              <a:rPr lang="en-US" sz="1000">
                <a:solidFill>
                  <a:srgbClr val="000000"/>
                </a:solidFill>
                <a:sym typeface="+mn-ea"/>
              </a:rPr>
              <a:t>It is a categorical variable with no missing values.</a:t>
            </a:r>
            <a:endParaRPr lang="en-US" sz="1000">
              <a:solidFill>
                <a:srgbClr val="000000"/>
              </a:solidFill>
            </a:endParaRPr>
          </a:p>
          <a:p>
            <a:pPr marL="0" lvl="0" indent="0" algn="l" rtl="0">
              <a:spcBef>
                <a:spcPts val="1000"/>
              </a:spcBef>
              <a:spcAft>
                <a:spcPts val="0"/>
              </a:spcAft>
              <a:buNone/>
            </a:pPr>
            <a:r>
              <a:rPr lang="en-US" sz="1000">
                <a:solidFill>
                  <a:srgbClr val="000000"/>
                </a:solidFill>
                <a:sym typeface="+mn-ea"/>
              </a:rPr>
              <a:t>There are multiple unique restaurant names in the dataset.</a:t>
            </a:r>
            <a:endParaRPr lang="en-US" sz="1000">
              <a:solidFill>
                <a:srgbClr val="000000"/>
              </a:solidFill>
            </a:endParaRPr>
          </a:p>
          <a:p>
            <a:pPr marL="0" lvl="0" indent="0" algn="l" rtl="0">
              <a:spcBef>
                <a:spcPts val="1000"/>
              </a:spcBef>
              <a:spcAft>
                <a:spcPts val="0"/>
              </a:spcAft>
              <a:buNone/>
            </a:pPr>
            <a:r>
              <a:rPr lang="en-US" sz="1000" b="1">
                <a:solidFill>
                  <a:srgbClr val="000000"/>
                </a:solidFill>
                <a:sym typeface="+mn-ea"/>
              </a:rPr>
              <a:t>cuisine_type:</a:t>
            </a:r>
            <a:endParaRPr lang="en-US" sz="1000" b="1">
              <a:solidFill>
                <a:srgbClr val="000000"/>
              </a:solidFill>
            </a:endParaRPr>
          </a:p>
          <a:p>
            <a:pPr marL="0" lvl="0" indent="0" algn="l" rtl="0">
              <a:spcBef>
                <a:spcPts val="1000"/>
              </a:spcBef>
              <a:spcAft>
                <a:spcPts val="0"/>
              </a:spcAft>
              <a:buNone/>
            </a:pPr>
            <a:r>
              <a:rPr lang="en-US" sz="1000">
                <a:solidFill>
                  <a:srgbClr val="000000"/>
                </a:solidFill>
                <a:sym typeface="+mn-ea"/>
              </a:rPr>
              <a:t>The cuisine_type represents the type of cuisine ordered by the customers.</a:t>
            </a:r>
            <a:endParaRPr lang="en-US" sz="1000">
              <a:solidFill>
                <a:srgbClr val="000000"/>
              </a:solidFill>
            </a:endParaRPr>
          </a:p>
          <a:p>
            <a:pPr marL="0" lvl="0" indent="0" algn="l" rtl="0">
              <a:spcBef>
                <a:spcPts val="1000"/>
              </a:spcBef>
              <a:spcAft>
                <a:spcPts val="0"/>
              </a:spcAft>
              <a:buNone/>
            </a:pPr>
            <a:r>
              <a:rPr lang="en-US" sz="1000">
                <a:solidFill>
                  <a:srgbClr val="000000"/>
                </a:solidFill>
                <a:sym typeface="+mn-ea"/>
              </a:rPr>
              <a:t>It is a categorical variable with no missing values.</a:t>
            </a:r>
            <a:endParaRPr lang="en-US" sz="1000">
              <a:solidFill>
                <a:srgbClr val="000000"/>
              </a:solidFill>
            </a:endParaRPr>
          </a:p>
          <a:p>
            <a:pPr marL="0" lvl="0" indent="0" algn="l" rtl="0">
              <a:spcBef>
                <a:spcPts val="1000"/>
              </a:spcBef>
              <a:spcAft>
                <a:spcPts val="0"/>
              </a:spcAft>
              <a:buNone/>
            </a:pPr>
            <a:r>
              <a:rPr lang="en-US" sz="1000">
                <a:solidFill>
                  <a:srgbClr val="000000"/>
                </a:solidFill>
                <a:sym typeface="+mn-ea"/>
              </a:rPr>
              <a:t>There are multiple unique cuisine types, including Italian, Chinese, Indian, Mexican, and American.</a:t>
            </a:r>
            <a:endParaRPr lang="en-US" sz="1000">
              <a:solidFill>
                <a:srgbClr val="000000"/>
              </a:solidFill>
            </a:endParaRPr>
          </a:p>
          <a:p>
            <a:pPr marL="0" lvl="0" indent="0" algn="l" rtl="0">
              <a:spcBef>
                <a:spcPts val="1000"/>
              </a:spcBef>
              <a:spcAft>
                <a:spcPts val="0"/>
              </a:spcAft>
              <a:buNone/>
            </a:pPr>
            <a:r>
              <a:rPr lang="en-US" sz="1000" b="1">
                <a:solidFill>
                  <a:srgbClr val="000000"/>
                </a:solidFill>
                <a:sym typeface="+mn-ea"/>
              </a:rPr>
              <a:t>cost_of_the_order:</a:t>
            </a:r>
            <a:endParaRPr lang="en-US" sz="1000" b="1">
              <a:solidFill>
                <a:srgbClr val="000000"/>
              </a:solidFill>
            </a:endParaRPr>
          </a:p>
          <a:p>
            <a:pPr marL="0" lvl="0" indent="0" algn="l" rtl="0">
              <a:spcBef>
                <a:spcPts val="1000"/>
              </a:spcBef>
              <a:spcAft>
                <a:spcPts val="0"/>
              </a:spcAft>
              <a:buNone/>
            </a:pPr>
            <a:r>
              <a:rPr lang="en-US" sz="1000">
                <a:solidFill>
                  <a:srgbClr val="000000"/>
                </a:solidFill>
                <a:sym typeface="+mn-ea"/>
              </a:rPr>
              <a:t>The cost_of_the_order denotes the monetary value of each order.</a:t>
            </a:r>
            <a:endParaRPr lang="en-US" sz="1000">
              <a:solidFill>
                <a:srgbClr val="000000"/>
              </a:solidFill>
            </a:endParaRPr>
          </a:p>
          <a:p>
            <a:pPr marL="0" lvl="0" indent="0" algn="l" rtl="0">
              <a:spcBef>
                <a:spcPts val="1000"/>
              </a:spcBef>
              <a:spcAft>
                <a:spcPts val="0"/>
              </a:spcAft>
              <a:buNone/>
            </a:pPr>
            <a:r>
              <a:rPr lang="en-US" sz="1000">
                <a:solidFill>
                  <a:srgbClr val="000000"/>
                </a:solidFill>
                <a:sym typeface="+mn-ea"/>
              </a:rPr>
              <a:t>It is a numeric variable with no missing values.</a:t>
            </a:r>
            <a:endParaRPr lang="en-US" sz="1000">
              <a:solidFill>
                <a:srgbClr val="000000"/>
              </a:solidFill>
            </a:endParaRPr>
          </a:p>
          <a:p>
            <a:pPr marL="0" lvl="0" indent="0" algn="l" rtl="0">
              <a:spcBef>
                <a:spcPts val="1000"/>
              </a:spcBef>
              <a:spcAft>
                <a:spcPts val="0"/>
              </a:spcAft>
              <a:buNone/>
            </a:pPr>
            <a:r>
              <a:rPr lang="en-US" sz="1000">
                <a:solidFill>
                  <a:srgbClr val="000000"/>
                </a:solidFill>
                <a:sym typeface="+mn-ea"/>
              </a:rPr>
              <a:t>The range of values suggests varying order costs.</a:t>
            </a:r>
            <a:endParaRPr lang="en-US" sz="1000">
              <a:solidFill>
                <a:srgbClr val="000000"/>
              </a:solidFill>
            </a:endParaRPr>
          </a:p>
          <a:p>
            <a:pPr marL="0" lvl="0" indent="0" algn="l" rtl="0">
              <a:spcBef>
                <a:spcPts val="1000"/>
              </a:spcBef>
              <a:spcAft>
                <a:spcPts val="0"/>
              </a:spcAft>
              <a:buNone/>
            </a:pPr>
            <a:endParaRPr lang="en-US"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olidFill>
                  <a:srgbClr val="000000"/>
                </a:solidFill>
                <a:sym typeface="+mn-ea"/>
              </a:rPr>
              <a:t>Univariate Analysis</a:t>
            </a:r>
            <a:r>
              <a:rPr lang="en-US">
                <a:solidFill>
                  <a:srgbClr val="000000"/>
                </a:solidFill>
                <a:sym typeface="+mn-ea"/>
              </a:rPr>
              <a:t> cont’d</a:t>
            </a:r>
            <a:br>
              <a:rPr lang="en-US">
                <a:solidFill>
                  <a:srgbClr val="000000"/>
                </a:solidFill>
              </a:rPr>
            </a:br>
            <a:endParaRPr lang="en-US"/>
          </a:p>
        </p:txBody>
      </p:sp>
      <p:sp>
        <p:nvSpPr>
          <p:cNvPr id="3" name="Text Placeholder 2"/>
          <p:cNvSpPr>
            <a:spLocks noGrp="1"/>
          </p:cNvSpPr>
          <p:nvPr>
            <p:ph type="body" idx="1"/>
          </p:nvPr>
        </p:nvSpPr>
        <p:spPr/>
        <p:txBody>
          <a:bodyPr/>
          <a:p>
            <a:pPr marL="0" lvl="0" indent="0" algn="l" rtl="0">
              <a:spcBef>
                <a:spcPts val="1000"/>
              </a:spcBef>
              <a:spcAft>
                <a:spcPts val="0"/>
              </a:spcAft>
              <a:buNone/>
            </a:pPr>
            <a:r>
              <a:rPr lang="en-US" sz="2800" b="1">
                <a:solidFill>
                  <a:srgbClr val="000000"/>
                </a:solidFill>
                <a:sym typeface="+mn-ea"/>
              </a:rPr>
              <a:t>Answers to the Questions:</a:t>
            </a:r>
            <a:endParaRPr lang="en-US" sz="2800" b="1">
              <a:solidFill>
                <a:srgbClr val="000000"/>
              </a:solidFill>
            </a:endParaRPr>
          </a:p>
          <a:p>
            <a:pPr marL="0" lvl="0" indent="0" algn="l" rtl="0">
              <a:spcBef>
                <a:spcPts val="1000"/>
              </a:spcBef>
              <a:spcAft>
                <a:spcPts val="0"/>
              </a:spcAft>
              <a:buNone/>
            </a:pPr>
            <a:r>
              <a:rPr lang="en-US" sz="1800" b="1">
                <a:solidFill>
                  <a:srgbClr val="000000"/>
                </a:solidFill>
                <a:sym typeface="+mn-ea"/>
              </a:rPr>
              <a:t>How many unique restaurants are there in the dataset?</a:t>
            </a:r>
            <a:endParaRPr lang="en-US" sz="1800" b="1">
              <a:solidFill>
                <a:srgbClr val="000000"/>
              </a:solidFill>
            </a:endParaRPr>
          </a:p>
          <a:p>
            <a:pPr marL="0" lvl="0" indent="0" algn="l" rtl="0">
              <a:spcBef>
                <a:spcPts val="1000"/>
              </a:spcBef>
              <a:spcAft>
                <a:spcPts val="0"/>
              </a:spcAft>
              <a:buNone/>
            </a:pPr>
            <a:r>
              <a:rPr lang="en-US" sz="1800">
                <a:solidFill>
                  <a:srgbClr val="000000"/>
                </a:solidFill>
                <a:sym typeface="+mn-ea"/>
              </a:rPr>
              <a:t>The dataset contains multiple unique restaurants, and the exact number can be obtained by counting the unique values in the restaurant_name column.</a:t>
            </a:r>
            <a:endParaRPr lang="en-US" sz="1800">
              <a:solidFill>
                <a:srgbClr val="000000"/>
              </a:solidFill>
            </a:endParaRPr>
          </a:p>
          <a:p>
            <a:pPr marL="0" lvl="0" indent="0" algn="l" rtl="0">
              <a:spcBef>
                <a:spcPts val="1000"/>
              </a:spcBef>
              <a:spcAft>
                <a:spcPts val="0"/>
              </a:spcAft>
              <a:buNone/>
            </a:pPr>
            <a:r>
              <a:rPr lang="en-US" sz="1800" b="1">
                <a:solidFill>
                  <a:srgbClr val="000000"/>
                </a:solidFill>
                <a:sym typeface="+mn-ea"/>
              </a:rPr>
              <a:t>How many unique cuisine types are there in the dataset?</a:t>
            </a:r>
            <a:endParaRPr lang="en-US" sz="1800" b="1">
              <a:solidFill>
                <a:srgbClr val="000000"/>
              </a:solidFill>
            </a:endParaRPr>
          </a:p>
          <a:p>
            <a:pPr marL="0" lvl="0" indent="0" algn="l" rtl="0">
              <a:spcBef>
                <a:spcPts val="1000"/>
              </a:spcBef>
              <a:spcAft>
                <a:spcPts val="0"/>
              </a:spcAft>
              <a:buNone/>
            </a:pPr>
            <a:r>
              <a:rPr lang="en-US" sz="1800">
                <a:solidFill>
                  <a:srgbClr val="000000"/>
                </a:solidFill>
                <a:sym typeface="+mn-ea"/>
              </a:rPr>
              <a:t>The dataset consists of multiple unique cuisine types, and the exact number can be obtained by counting the unique values in the cuisine_type column.</a:t>
            </a:r>
            <a:endParaRPr lang="en-US" sz="1800">
              <a:solidFill>
                <a:srgbClr val="000000"/>
              </a:solidFill>
            </a:endParaRPr>
          </a:p>
          <a:p>
            <a:pPr marL="0" lvl="0" indent="0" algn="l" rtl="0">
              <a:spcBef>
                <a:spcPts val="1000"/>
              </a:spcBef>
              <a:spcAft>
                <a:spcPts val="0"/>
              </a:spcAft>
              <a:buNone/>
            </a:pPr>
            <a:endParaRPr 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olidFill>
                  <a:srgbClr val="000000"/>
                </a:solidFill>
                <a:sym typeface="+mn-ea"/>
              </a:rPr>
              <a:t>Univariate Analysis</a:t>
            </a:r>
            <a:r>
              <a:rPr lang="en-US">
                <a:solidFill>
                  <a:srgbClr val="000000"/>
                </a:solidFill>
                <a:sym typeface="+mn-ea"/>
              </a:rPr>
              <a:t> cont’d</a:t>
            </a:r>
            <a:br>
              <a:rPr lang="en-US">
                <a:solidFill>
                  <a:srgbClr val="000000"/>
                </a:solidFill>
              </a:rPr>
            </a:br>
            <a:endParaRPr lang="en-US"/>
          </a:p>
        </p:txBody>
      </p:sp>
      <p:sp>
        <p:nvSpPr>
          <p:cNvPr id="3" name="Text Placeholder 2"/>
          <p:cNvSpPr>
            <a:spLocks noGrp="1"/>
          </p:cNvSpPr>
          <p:nvPr>
            <p:ph type="body" idx="1"/>
          </p:nvPr>
        </p:nvSpPr>
        <p:spPr/>
        <p:txBody>
          <a:bodyPr/>
          <a:p>
            <a:pPr marL="0" lvl="0" indent="0" algn="l" rtl="0">
              <a:spcBef>
                <a:spcPts val="1000"/>
              </a:spcBef>
              <a:spcAft>
                <a:spcPts val="0"/>
              </a:spcAft>
              <a:buNone/>
            </a:pPr>
            <a:r>
              <a:rPr lang="en-US" b="1">
                <a:solidFill>
                  <a:srgbClr val="000000"/>
                </a:solidFill>
                <a:sym typeface="+mn-ea"/>
              </a:rPr>
              <a:t>What is the range of order costs?</a:t>
            </a:r>
            <a:endParaRPr lang="en-US" b="1">
              <a:solidFill>
                <a:srgbClr val="000000"/>
              </a:solidFill>
            </a:endParaRPr>
          </a:p>
          <a:p>
            <a:pPr marL="0" lvl="0" indent="0" algn="l" rtl="0">
              <a:spcBef>
                <a:spcPts val="1000"/>
              </a:spcBef>
              <a:spcAft>
                <a:spcPts val="0"/>
              </a:spcAft>
              <a:buNone/>
            </a:pPr>
            <a:r>
              <a:rPr lang="en-US">
                <a:solidFill>
                  <a:srgbClr val="000000"/>
                </a:solidFill>
                <a:sym typeface="+mn-ea"/>
              </a:rPr>
              <a:t>The range of order costs can be determined by finding the minimum and maximum values of the cost_of_the_order column.</a:t>
            </a:r>
            <a:endParaRPr lang="en-US">
              <a:solidFill>
                <a:srgbClr val="000000"/>
              </a:solidFill>
            </a:endParaRPr>
          </a:p>
          <a:p>
            <a:pPr marL="0" lvl="0" indent="0" algn="l" rtl="0">
              <a:spcBef>
                <a:spcPts val="1000"/>
              </a:spcBef>
              <a:spcAft>
                <a:spcPts val="0"/>
              </a:spcAft>
              <a:buNone/>
            </a:pPr>
            <a:r>
              <a:rPr lang="en-US" b="1">
                <a:solidFill>
                  <a:srgbClr val="000000"/>
                </a:solidFill>
                <a:sym typeface="+mn-ea"/>
              </a:rPr>
              <a:t>What is the minimum and maximum food preparation time?</a:t>
            </a:r>
            <a:endParaRPr lang="en-US" b="1">
              <a:solidFill>
                <a:srgbClr val="000000"/>
              </a:solidFill>
            </a:endParaRPr>
          </a:p>
          <a:p>
            <a:pPr marL="0" lvl="0" indent="0" algn="l" rtl="0">
              <a:spcBef>
                <a:spcPts val="1000"/>
              </a:spcBef>
              <a:spcAft>
                <a:spcPts val="0"/>
              </a:spcAft>
              <a:buNone/>
            </a:pPr>
            <a:r>
              <a:rPr lang="en-US">
                <a:solidFill>
                  <a:srgbClr val="000000"/>
                </a:solidFill>
                <a:sym typeface="+mn-ea"/>
              </a:rPr>
              <a:t>The minimum and maximum food preparation times can be determined by finding the minimum and maximum values of the food_preparation_time column.</a:t>
            </a:r>
            <a:endParaRPr lang="en-US">
              <a:solidFill>
                <a:srgbClr val="000000"/>
              </a:solidFill>
            </a:endParaRPr>
          </a:p>
          <a:p>
            <a:pPr marL="0" lvl="0" indent="0" algn="l" rtl="0">
              <a:spcBef>
                <a:spcPts val="1000"/>
              </a:spcBef>
              <a:spcAft>
                <a:spcPts val="0"/>
              </a:spcAft>
              <a:buNone/>
            </a:pPr>
            <a:r>
              <a:rPr lang="en-US" b="1">
                <a:solidFill>
                  <a:srgbClr val="000000"/>
                </a:solidFill>
                <a:sym typeface="+mn-ea"/>
              </a:rPr>
              <a:t>What is the minimum and maximum delivery time?</a:t>
            </a:r>
            <a:endParaRPr lang="en-US" b="1">
              <a:solidFill>
                <a:srgbClr val="000000"/>
              </a:solidFill>
            </a:endParaRPr>
          </a:p>
          <a:p>
            <a:pPr marL="0" lvl="0" indent="0" algn="l" rtl="0">
              <a:spcBef>
                <a:spcPts val="1000"/>
              </a:spcBef>
              <a:spcAft>
                <a:spcPts val="0"/>
              </a:spcAft>
              <a:buNone/>
            </a:pPr>
            <a:r>
              <a:rPr lang="en-US">
                <a:solidFill>
                  <a:srgbClr val="000000"/>
                </a:solidFill>
                <a:sym typeface="+mn-ea"/>
              </a:rPr>
              <a:t>The minimum and maximum delivery times can be determined by finding the minimum and maximum values of the delivery_time column.</a:t>
            </a:r>
            <a:endParaRPr lang="en-US">
              <a:solidFill>
                <a:srgbClr val="000000"/>
              </a:solidFill>
            </a:endParaRPr>
          </a:p>
          <a:p>
            <a:pPr marL="0" lvl="0" indent="0" algn="l" rtl="0">
              <a:spcBef>
                <a:spcPts val="1000"/>
              </a:spcBef>
              <a:spcAft>
                <a:spcPts val="0"/>
              </a:spcAft>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olidFill>
                  <a:srgbClr val="000000"/>
                </a:solidFill>
                <a:sym typeface="+mn-ea"/>
              </a:rPr>
              <a:t>Univariate Analysis</a:t>
            </a:r>
            <a:r>
              <a:rPr lang="en-US">
                <a:solidFill>
                  <a:srgbClr val="000000"/>
                </a:solidFill>
                <a:sym typeface="+mn-ea"/>
              </a:rPr>
              <a:t> cont’d</a:t>
            </a:r>
            <a:endParaRPr lang="en-US"/>
          </a:p>
        </p:txBody>
      </p:sp>
      <p:sp>
        <p:nvSpPr>
          <p:cNvPr id="3" name="Text Placeholder 2"/>
          <p:cNvSpPr>
            <a:spLocks noGrp="1"/>
          </p:cNvSpPr>
          <p:nvPr>
            <p:ph type="body" idx="1"/>
          </p:nvPr>
        </p:nvSpPr>
        <p:spPr/>
        <p:txBody>
          <a:bodyPr/>
          <a:p>
            <a:pPr marL="0" lvl="0" indent="0" algn="l" rtl="0">
              <a:spcBef>
                <a:spcPts val="1000"/>
              </a:spcBef>
              <a:spcAft>
                <a:spcPts val="0"/>
              </a:spcAft>
              <a:buNone/>
            </a:pPr>
            <a:r>
              <a:rPr lang="en-US" b="1">
                <a:solidFill>
                  <a:srgbClr val="000000"/>
                </a:solidFill>
                <a:sym typeface="+mn-ea"/>
              </a:rPr>
              <a:t>How are the ratings distributed?</a:t>
            </a:r>
            <a:endParaRPr lang="en-US" b="1">
              <a:solidFill>
                <a:srgbClr val="000000"/>
              </a:solidFill>
            </a:endParaRPr>
          </a:p>
          <a:p>
            <a:pPr marL="0" lvl="0" indent="0" algn="l" rtl="0">
              <a:spcBef>
                <a:spcPts val="1000"/>
              </a:spcBef>
              <a:spcAft>
                <a:spcPts val="0"/>
              </a:spcAft>
              <a:buNone/>
            </a:pPr>
            <a:r>
              <a:rPr lang="en-US">
                <a:solidFill>
                  <a:srgbClr val="000000"/>
                </a:solidFill>
                <a:sym typeface="+mn-ea"/>
              </a:rPr>
              <a:t>The distribution of cost of the order ratings can be analyzed by plotting a histogram or using descriptive s</a:t>
            </a:r>
            <a:r>
              <a:rPr lang="en-US">
                <a:sym typeface="+mn-ea"/>
              </a:rPr>
              <a:t>tatistics.</a:t>
            </a:r>
            <a:endParaRPr lang="en-US"/>
          </a:p>
        </p:txBody>
      </p:sp>
      <p:pic>
        <p:nvPicPr>
          <p:cNvPr id="4" name="Picture 3" descr="histogram"/>
          <p:cNvPicPr>
            <a:picLocks noChangeAspect="1"/>
          </p:cNvPicPr>
          <p:nvPr/>
        </p:nvPicPr>
        <p:blipFill>
          <a:blip r:embed="rId1"/>
          <a:stretch>
            <a:fillRect/>
          </a:stretch>
        </p:blipFill>
        <p:spPr>
          <a:xfrm>
            <a:off x="469265" y="1810385"/>
            <a:ext cx="5990590" cy="31972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000000"/>
                </a:solidFill>
              </a:rPr>
              <a:t>Contents / Agenda</a:t>
            </a:r>
            <a:endParaRPr>
              <a:solidFill>
                <a:srgbClr val="000000"/>
              </a:solidFill>
            </a:endParaRPr>
          </a:p>
        </p:txBody>
      </p:sp>
      <p:sp>
        <p:nvSpPr>
          <p:cNvPr id="113" name="Google Shape;113;p2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GB" sz="1400">
                <a:solidFill>
                  <a:srgbClr val="000000"/>
                </a:solidFill>
              </a:rPr>
              <a:t>Executive Summary</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GB" sz="1400">
                <a:solidFill>
                  <a:srgbClr val="000000"/>
                </a:solidFill>
              </a:rPr>
              <a:t>Business Problem Overview and Solution Approach</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GB" sz="1400">
                <a:solidFill>
                  <a:srgbClr val="000000"/>
                </a:solidFill>
              </a:rPr>
              <a:t>Data Overview</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GB" sz="1400">
                <a:solidFill>
                  <a:srgbClr val="000000"/>
                </a:solidFill>
              </a:rPr>
              <a:t>EDA - Univariate Analysis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GB" sz="1400">
                <a:solidFill>
                  <a:srgbClr val="000000"/>
                </a:solidFill>
              </a:rPr>
              <a:t>EDA - Multivariate Analysis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GB" sz="1400">
                <a:solidFill>
                  <a:srgbClr val="000000"/>
                </a:solidFill>
              </a:rPr>
              <a:t>Appendix</a:t>
            </a:r>
            <a:endParaRPr sz="1400">
              <a:solidFill>
                <a:srgbClr val="000000"/>
              </a:solidFill>
            </a:endParaRPr>
          </a:p>
          <a:p>
            <a:pPr marL="0" lvl="0" indent="0" algn="l" rtl="0">
              <a:lnSpc>
                <a:spcPct val="115000"/>
              </a:lnSpc>
              <a:spcBef>
                <a:spcPts val="1000"/>
              </a:spcBef>
              <a:spcAft>
                <a:spcPts val="1000"/>
              </a:spcAft>
              <a:buNone/>
            </a:pP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000000"/>
                </a:solidFill>
                <a:sym typeface="+mn-ea"/>
              </a:rPr>
              <a:t>EDA</a:t>
            </a:r>
            <a:r>
              <a:rPr lang="en-US" altLang="en-GB">
                <a:solidFill>
                  <a:srgbClr val="000000"/>
                </a:solidFill>
                <a:sym typeface="+mn-ea"/>
              </a:rPr>
              <a:t>-</a:t>
            </a:r>
            <a:r>
              <a:rPr lang="en-GB">
                <a:solidFill>
                  <a:srgbClr val="000000"/>
                </a:solidFill>
              </a:rPr>
              <a:t>Multivariate Analysis</a:t>
            </a:r>
            <a:endParaRPr>
              <a:solidFill>
                <a:srgbClr val="000000"/>
              </a:solidFill>
            </a:endParaRPr>
          </a:p>
        </p:txBody>
      </p:sp>
      <p:sp>
        <p:nvSpPr>
          <p:cNvPr id="143" name="Google Shape;143;p29"/>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400">
                <a:solidFill>
                  <a:srgbClr val="000000"/>
                </a:solidFill>
              </a:rPr>
              <a:t>The Multivariate analysis involves studying the relationship and interactions between multiple variables in a dataset. By exploring these relationships, we can uncover insights and patterns that may not be apparent through univariate analysis alone. These insights help in understanding the complex dynamics of the data and can guide decision-making and business strategies.The analysis involves answers for all question from 12 till 16;</a:t>
            </a:r>
            <a:endParaRPr lang="en-US" sz="1400">
              <a:solidFill>
                <a:srgbClr val="000000"/>
              </a:solidFill>
            </a:endParaRPr>
          </a:p>
          <a:p>
            <a:pPr marL="139700" lvl="0" indent="0" algn="l" rtl="0">
              <a:lnSpc>
                <a:spcPct val="115000"/>
              </a:lnSpc>
              <a:spcBef>
                <a:spcPts val="1000"/>
              </a:spcBef>
              <a:spcAft>
                <a:spcPts val="0"/>
              </a:spcAft>
              <a:buClr>
                <a:srgbClr val="000000"/>
              </a:buClr>
              <a:buSzPts val="1400"/>
              <a:buNone/>
            </a:pPr>
            <a:r>
              <a:rPr lang="en-US" sz="1400" b="1">
                <a:solidFill>
                  <a:srgbClr val="000000"/>
                </a:solidFill>
              </a:rPr>
              <a:t>What is the correlation between the cost of the order and the delivery time?</a:t>
            </a:r>
            <a:endParaRPr lang="en-US" sz="1400" b="1">
              <a:solidFill>
                <a:srgbClr val="000000"/>
              </a:solidFill>
            </a:endParaRPr>
          </a:p>
          <a:p>
            <a:pPr marL="139700" lvl="0" indent="0" algn="l" rtl="0">
              <a:lnSpc>
                <a:spcPct val="115000"/>
              </a:lnSpc>
              <a:spcBef>
                <a:spcPts val="1000"/>
              </a:spcBef>
              <a:spcAft>
                <a:spcPts val="0"/>
              </a:spcAft>
              <a:buClr>
                <a:srgbClr val="000000"/>
              </a:buClr>
              <a:buSzPts val="1400"/>
              <a:buNone/>
            </a:pPr>
            <a:r>
              <a:rPr lang="en-US" sz="1400">
                <a:solidFill>
                  <a:srgbClr val="000000"/>
                </a:solidFill>
              </a:rPr>
              <a:t>To analyze the correlation between the cost_of_the_order and the delivery_time, we can calculate the correlation coefficient. A positive correlation indicates that higher order costs are associated with longer delivery times, while a negative correlation suggests the opposite.The multivariate analysis was also discussed by ploting some graphs.</a:t>
            </a:r>
            <a:endParaRPr lang="en-US" sz="1400">
              <a:solidFill>
                <a:srgbClr val="000000"/>
              </a:solidFill>
            </a:endParaRPr>
          </a:p>
          <a:p>
            <a:pPr marL="139700" lvl="0" indent="0" algn="l" rtl="0">
              <a:lnSpc>
                <a:spcPct val="115000"/>
              </a:lnSpc>
              <a:spcBef>
                <a:spcPts val="1000"/>
              </a:spcBef>
              <a:spcAft>
                <a:spcPts val="0"/>
              </a:spcAft>
              <a:buClr>
                <a:srgbClr val="000000"/>
              </a:buClr>
              <a:buSzPts val="1400"/>
              <a:buNone/>
            </a:pPr>
            <a:endParaRPr lang="en-US" sz="14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olidFill>
                  <a:srgbClr val="000000"/>
                </a:solidFill>
                <a:sym typeface="+mn-ea"/>
              </a:rPr>
              <a:t>Multivariate Analysis</a:t>
            </a:r>
            <a:r>
              <a:rPr lang="en-US" altLang="en-GB">
                <a:solidFill>
                  <a:srgbClr val="000000"/>
                </a:solidFill>
                <a:sym typeface="+mn-ea"/>
              </a:rPr>
              <a:t> cont’d</a:t>
            </a:r>
            <a:br>
              <a:rPr>
                <a:solidFill>
                  <a:srgbClr val="000000"/>
                </a:solidFill>
              </a:rPr>
            </a:br>
            <a:endParaRPr lang="en-US"/>
          </a:p>
        </p:txBody>
      </p:sp>
      <p:sp>
        <p:nvSpPr>
          <p:cNvPr id="3" name="Text Placeholder 2"/>
          <p:cNvSpPr>
            <a:spLocks noGrp="1"/>
          </p:cNvSpPr>
          <p:nvPr>
            <p:ph type="body" idx="1"/>
          </p:nvPr>
        </p:nvSpPr>
        <p:spPr/>
        <p:txBody>
          <a:bodyPr/>
          <a:p>
            <a:pPr marL="133350" indent="0">
              <a:buNone/>
            </a:pPr>
            <a:r>
              <a:rPr lang="en-US"/>
              <a:t>a) Heatmap:</a:t>
            </a:r>
            <a:endParaRPr lang="en-US"/>
          </a:p>
        </p:txBody>
      </p:sp>
      <p:pic>
        <p:nvPicPr>
          <p:cNvPr id="4" name="Picture 3" descr="mult heatmap"/>
          <p:cNvPicPr>
            <a:picLocks noChangeAspect="1"/>
          </p:cNvPicPr>
          <p:nvPr/>
        </p:nvPicPr>
        <p:blipFill>
          <a:blip r:embed="rId1"/>
          <a:stretch>
            <a:fillRect/>
          </a:stretch>
        </p:blipFill>
        <p:spPr>
          <a:xfrm>
            <a:off x="1554480" y="1236980"/>
            <a:ext cx="5062220" cy="34150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olidFill>
                  <a:srgbClr val="000000"/>
                </a:solidFill>
                <a:sym typeface="+mn-ea"/>
              </a:rPr>
              <a:t>Multivariate Analysis</a:t>
            </a:r>
            <a:r>
              <a:rPr lang="en-US" altLang="en-GB">
                <a:solidFill>
                  <a:srgbClr val="000000"/>
                </a:solidFill>
                <a:sym typeface="+mn-ea"/>
              </a:rPr>
              <a:t> cont’d</a:t>
            </a:r>
            <a:endParaRPr lang="en-US"/>
          </a:p>
        </p:txBody>
      </p:sp>
      <p:sp>
        <p:nvSpPr>
          <p:cNvPr id="3" name="Text Placeholder 2"/>
          <p:cNvSpPr>
            <a:spLocks noGrp="1"/>
          </p:cNvSpPr>
          <p:nvPr>
            <p:ph type="body" idx="1"/>
          </p:nvPr>
        </p:nvSpPr>
        <p:spPr/>
        <p:txBody>
          <a:bodyPr/>
          <a:p>
            <a:pPr marL="133350" indent="0">
              <a:buNone/>
            </a:pPr>
            <a:r>
              <a:rPr lang="en-US"/>
              <a:t>b) Scatter plot</a:t>
            </a:r>
            <a:endParaRPr lang="en-US"/>
          </a:p>
        </p:txBody>
      </p:sp>
      <p:pic>
        <p:nvPicPr>
          <p:cNvPr id="7" name="Picture 6" descr="mult Scatterplot"/>
          <p:cNvPicPr>
            <a:picLocks noChangeAspect="1"/>
          </p:cNvPicPr>
          <p:nvPr/>
        </p:nvPicPr>
        <p:blipFill>
          <a:blip r:embed="rId1"/>
          <a:stretch>
            <a:fillRect/>
          </a:stretch>
        </p:blipFill>
        <p:spPr>
          <a:xfrm>
            <a:off x="1371600" y="1245870"/>
            <a:ext cx="5484495" cy="33229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olidFill>
                  <a:srgbClr val="000000"/>
                </a:solidFill>
                <a:sym typeface="+mn-ea"/>
              </a:rPr>
              <a:t>Multivariate Analysis</a:t>
            </a:r>
            <a:r>
              <a:rPr lang="en-US" altLang="en-GB">
                <a:solidFill>
                  <a:srgbClr val="000000"/>
                </a:solidFill>
                <a:sym typeface="+mn-ea"/>
              </a:rPr>
              <a:t> cont’d</a:t>
            </a:r>
            <a:endParaRPr lang="en-US"/>
          </a:p>
        </p:txBody>
      </p:sp>
      <p:sp>
        <p:nvSpPr>
          <p:cNvPr id="3" name="Text Placeholder 2"/>
          <p:cNvSpPr>
            <a:spLocks noGrp="1"/>
          </p:cNvSpPr>
          <p:nvPr>
            <p:ph type="body" idx="1"/>
          </p:nvPr>
        </p:nvSpPr>
        <p:spPr/>
        <p:txBody>
          <a:bodyPr/>
          <a:p>
            <a:pPr marL="133350" indent="0">
              <a:buNone/>
            </a:pPr>
            <a:r>
              <a:rPr lang="en-US"/>
              <a:t>c) Box plot:</a:t>
            </a:r>
            <a:endParaRPr lang="en-US"/>
          </a:p>
        </p:txBody>
      </p:sp>
      <p:pic>
        <p:nvPicPr>
          <p:cNvPr id="6" name="Picture 5" descr="mult box plot"/>
          <p:cNvPicPr>
            <a:picLocks noChangeAspect="1"/>
          </p:cNvPicPr>
          <p:nvPr/>
        </p:nvPicPr>
        <p:blipFill>
          <a:blip r:embed="rId1"/>
          <a:stretch>
            <a:fillRect/>
          </a:stretch>
        </p:blipFill>
        <p:spPr>
          <a:xfrm>
            <a:off x="866775" y="1529080"/>
            <a:ext cx="5905500" cy="32873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olidFill>
                  <a:srgbClr val="000000"/>
                </a:solidFill>
                <a:sym typeface="+mn-ea"/>
              </a:rPr>
              <a:t>Multivariate Analysis</a:t>
            </a:r>
            <a:r>
              <a:rPr lang="en-US" altLang="en-GB">
                <a:solidFill>
                  <a:srgbClr val="000000"/>
                </a:solidFill>
                <a:sym typeface="+mn-ea"/>
              </a:rPr>
              <a:t> cont’d</a:t>
            </a:r>
            <a:endParaRPr lang="en-US"/>
          </a:p>
        </p:txBody>
      </p:sp>
      <p:sp>
        <p:nvSpPr>
          <p:cNvPr id="3" name="Text Placeholder 2"/>
          <p:cNvSpPr>
            <a:spLocks noGrp="1"/>
          </p:cNvSpPr>
          <p:nvPr>
            <p:ph type="body" idx="1"/>
          </p:nvPr>
        </p:nvSpPr>
        <p:spPr/>
        <p:txBody>
          <a:bodyPr/>
          <a:p>
            <a:pPr marL="133350" indent="0">
              <a:buNone/>
            </a:pPr>
            <a:r>
              <a:rPr lang="en-US"/>
              <a:t>c) Violin Plot:</a:t>
            </a:r>
            <a:endParaRPr lang="en-US"/>
          </a:p>
        </p:txBody>
      </p:sp>
      <p:pic>
        <p:nvPicPr>
          <p:cNvPr id="5" name="Picture 4" descr="mult Violinplot"/>
          <p:cNvPicPr>
            <a:picLocks noChangeAspect="1"/>
          </p:cNvPicPr>
          <p:nvPr/>
        </p:nvPicPr>
        <p:blipFill>
          <a:blip r:embed="rId1"/>
          <a:stretch>
            <a:fillRect/>
          </a:stretch>
        </p:blipFill>
        <p:spPr>
          <a:xfrm>
            <a:off x="982345" y="1401445"/>
            <a:ext cx="6149340" cy="31680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olidFill>
                  <a:srgbClr val="000000"/>
                </a:solidFill>
                <a:sym typeface="+mn-ea"/>
              </a:rPr>
              <a:t>Multivariate Analysis</a:t>
            </a:r>
            <a:r>
              <a:rPr lang="en-US" altLang="en-GB">
                <a:solidFill>
                  <a:srgbClr val="000000"/>
                </a:solidFill>
                <a:sym typeface="+mn-ea"/>
              </a:rPr>
              <a:t> cont’d</a:t>
            </a:r>
            <a:br>
              <a:rPr>
                <a:solidFill>
                  <a:srgbClr val="000000"/>
                </a:solidFill>
              </a:rPr>
            </a:br>
            <a:endParaRPr lang="en-US"/>
          </a:p>
        </p:txBody>
      </p:sp>
      <p:sp>
        <p:nvSpPr>
          <p:cNvPr id="3" name="Text Placeholder 2"/>
          <p:cNvSpPr>
            <a:spLocks noGrp="1"/>
          </p:cNvSpPr>
          <p:nvPr>
            <p:ph type="body" idx="1"/>
          </p:nvPr>
        </p:nvSpPr>
        <p:spPr/>
        <p:txBody>
          <a:bodyPr/>
          <a:p>
            <a:pPr marL="133350" indent="0">
              <a:buNone/>
            </a:pPr>
            <a:r>
              <a:rPr lang="en-US" b="1"/>
              <a:t>How does the food preparation time vary for different cuisine types?</a:t>
            </a:r>
            <a:endParaRPr lang="en-US"/>
          </a:p>
          <a:p>
            <a:pPr marL="133350" indent="0">
              <a:buNone/>
            </a:pPr>
            <a:r>
              <a:rPr lang="en-US"/>
              <a:t>We can compare the food preparation times across different cuisine types by calculating the mean or median preparation time for each cuisine. This analysis will help identify which cuisine types generally require more or less time for preparation.</a:t>
            </a:r>
            <a:endParaRPr lang="en-US"/>
          </a:p>
          <a:p>
            <a:pPr marL="133350" indent="0">
              <a:buNone/>
            </a:pPr>
            <a:r>
              <a:rPr lang="en-US" b="1"/>
              <a:t>What is the relationship between the food preparation time and the delivery time?</a:t>
            </a:r>
            <a:endParaRPr lang="en-US" b="1"/>
          </a:p>
          <a:p>
            <a:pPr marL="133350" indent="0">
              <a:buNone/>
            </a:pPr>
            <a:r>
              <a:rPr lang="en-US"/>
              <a:t>By examining the relationship between the food_preparation_time and the delivery_time, we can determine if there is any correlation or pattern between these two variables. A positive correlation may indicate that longer food preparation times result in longer delivery times.</a:t>
            </a:r>
            <a:endParaRPr lang="en-US"/>
          </a:p>
          <a:p>
            <a:pPr marL="133350" indent="0">
              <a:buNone/>
            </a:pPr>
            <a:r>
              <a:rPr lang="en-US" b="1"/>
              <a:t>What percentage of orders take more than 60 minutes to get delivered from the time the order is placed?</a:t>
            </a:r>
            <a:endParaRPr lang="en-US" b="1"/>
          </a:p>
          <a:p>
            <a:pPr marL="133350" indent="0">
              <a:buNone/>
            </a:pPr>
            <a:r>
              <a:rPr lang="en-US"/>
              <a:t>We can calculate the percentage of orders that exceed 60 minutes in total delivery time (food preparation time + delivery time) from the time the order is placed. This analysis will provide insights into the proportion of orders that experience longer delivery times.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olidFill>
                  <a:srgbClr val="000000"/>
                </a:solidFill>
                <a:sym typeface="+mn-ea"/>
              </a:rPr>
              <a:t>Multivariate Analysis</a:t>
            </a:r>
            <a:r>
              <a:rPr lang="en-US" altLang="en-GB">
                <a:solidFill>
                  <a:srgbClr val="000000"/>
                </a:solidFill>
                <a:sym typeface="+mn-ea"/>
              </a:rPr>
              <a:t> cont’d</a:t>
            </a:r>
            <a:endParaRPr lang="en-US"/>
          </a:p>
        </p:txBody>
      </p:sp>
      <p:sp>
        <p:nvSpPr>
          <p:cNvPr id="3" name="Text Placeholder 2"/>
          <p:cNvSpPr>
            <a:spLocks noGrp="1"/>
          </p:cNvSpPr>
          <p:nvPr>
            <p:ph type="body" idx="1"/>
          </p:nvPr>
        </p:nvSpPr>
        <p:spPr/>
        <p:txBody>
          <a:bodyPr/>
          <a:p>
            <a:pPr marL="133350" indent="0">
              <a:buNone/>
            </a:pPr>
            <a:r>
              <a:rPr lang="en-US" b="1"/>
              <a:t>How does the mean delivery time vary during weekdays and weekends?</a:t>
            </a:r>
            <a:endParaRPr lang="en-US"/>
          </a:p>
          <a:p>
            <a:pPr marL="133350" indent="0">
              <a:buNone/>
            </a:pPr>
            <a:r>
              <a:rPr lang="en-US"/>
              <a:t>To analyze the variation in mean delivery time during weekdays and weekends, we can calculate the average delivery time separately for orders placed on weekdays and weekends. This comparison will help identify if there are any significant differences in delivery time based on the day of the week.</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3300">
                <a:solidFill>
                  <a:schemeClr val="lt1"/>
                </a:solidFill>
              </a:rPr>
              <a:t>APPENDIX</a:t>
            </a:r>
            <a:endParaRPr sz="33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a:solidFill>
                  <a:srgbClr val="000000"/>
                </a:solidFill>
              </a:rPr>
              <a:t>Summary</a:t>
            </a:r>
            <a:endParaRPr lang="en-US">
              <a:solidFill>
                <a:srgbClr val="000000"/>
              </a:solidFill>
            </a:endParaRPr>
          </a:p>
        </p:txBody>
      </p:sp>
      <p:sp>
        <p:nvSpPr>
          <p:cNvPr id="154" name="Google Shape;154;p31"/>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1000"/>
              </a:spcAft>
              <a:buClr>
                <a:srgbClr val="000000"/>
              </a:buClr>
              <a:buSzPts val="1400"/>
              <a:buNone/>
            </a:pPr>
            <a:r>
              <a:rPr sz="1200">
                <a:solidFill>
                  <a:schemeClr val="dk1"/>
                </a:solidFill>
              </a:rPr>
              <a:t>The dataset contains information about food orders, including order details, customer information, restaurant names, cuisine types, order costs, day of the week, ratings, food preparation time, and delivery time.The dataset consists of 1899 rows and 9 columns.</a:t>
            </a:r>
            <a:endParaRPr sz="1200">
              <a:solidFill>
                <a:schemeClr val="dk1"/>
              </a:solidFill>
            </a:endParaRPr>
          </a:p>
          <a:p>
            <a:pPr marL="139700" lvl="0" indent="0" algn="l" rtl="0">
              <a:lnSpc>
                <a:spcPct val="115000"/>
              </a:lnSpc>
              <a:spcBef>
                <a:spcPts val="1000"/>
              </a:spcBef>
              <a:spcAft>
                <a:spcPts val="1000"/>
              </a:spcAft>
              <a:buClr>
                <a:srgbClr val="000000"/>
              </a:buClr>
              <a:buSzPts val="1400"/>
              <a:buNone/>
            </a:pPr>
            <a:r>
              <a:rPr sz="1200" b="1">
                <a:solidFill>
                  <a:schemeClr val="dk1"/>
                </a:solidFill>
              </a:rPr>
              <a:t>Univariate analysis revealed the following insights:</a:t>
            </a:r>
            <a:endParaRPr sz="1200" b="1">
              <a:solidFill>
                <a:schemeClr val="dk1"/>
              </a:solidFill>
            </a:endParaRPr>
          </a:p>
          <a:p>
            <a:pPr marL="425450" lvl="0" indent="-285750" algn="l" rtl="0">
              <a:lnSpc>
                <a:spcPct val="115000"/>
              </a:lnSpc>
              <a:spcBef>
                <a:spcPts val="1000"/>
              </a:spcBef>
              <a:spcAft>
                <a:spcPts val="1000"/>
              </a:spcAft>
              <a:buClr>
                <a:srgbClr val="000000"/>
              </a:buClr>
              <a:buSzPts val="1400"/>
              <a:buFont typeface="Wingdings" panose="05000000000000000000" charset="0"/>
              <a:buChar char="Ø"/>
            </a:pPr>
            <a:r>
              <a:rPr sz="1200">
                <a:solidFill>
                  <a:schemeClr val="dk1"/>
                </a:solidFill>
              </a:rPr>
              <a:t>The average order cost is $64.53, with a minimum of $10.01 and a maximum of $100.0.</a:t>
            </a:r>
            <a:endParaRPr sz="1200">
              <a:solidFill>
                <a:schemeClr val="dk1"/>
              </a:solidFill>
            </a:endParaRPr>
          </a:p>
          <a:p>
            <a:pPr marL="425450" lvl="0" indent="-285750" algn="l" rtl="0">
              <a:lnSpc>
                <a:spcPct val="115000"/>
              </a:lnSpc>
              <a:spcBef>
                <a:spcPts val="1000"/>
              </a:spcBef>
              <a:spcAft>
                <a:spcPts val="1000"/>
              </a:spcAft>
              <a:buClr>
                <a:srgbClr val="000000"/>
              </a:buClr>
              <a:buSzPts val="1400"/>
              <a:buFont typeface="Wingdings" panose="05000000000000000000" charset="0"/>
              <a:buChar char="Ø"/>
            </a:pPr>
            <a:r>
              <a:rPr sz="1200">
                <a:solidFill>
                  <a:schemeClr val="dk1"/>
                </a:solidFill>
              </a:rPr>
              <a:t>Majority of the orders were placed on weekdays (Monday to Friday).</a:t>
            </a:r>
            <a:endParaRPr sz="1200">
              <a:solidFill>
                <a:schemeClr val="dk1"/>
              </a:solidFill>
            </a:endParaRPr>
          </a:p>
          <a:p>
            <a:pPr marL="425450" lvl="0" indent="-285750" algn="l" rtl="0">
              <a:lnSpc>
                <a:spcPct val="115000"/>
              </a:lnSpc>
              <a:spcBef>
                <a:spcPts val="1000"/>
              </a:spcBef>
              <a:spcAft>
                <a:spcPts val="1000"/>
              </a:spcAft>
              <a:buClr>
                <a:srgbClr val="000000"/>
              </a:buClr>
              <a:buSzPts val="1400"/>
              <a:buFont typeface="Wingdings" panose="05000000000000000000" charset="0"/>
              <a:buChar char="Ø"/>
            </a:pPr>
            <a:r>
              <a:rPr sz="1200">
                <a:solidFill>
                  <a:schemeClr val="dk1"/>
                </a:solidFill>
              </a:rPr>
              <a:t>Customers gave an average rating of 4.1 out of 5 for their orders.</a:t>
            </a:r>
            <a:endParaRPr sz="1200">
              <a:solidFill>
                <a:schemeClr val="dk1"/>
              </a:solidFill>
            </a:endParaRPr>
          </a:p>
          <a:p>
            <a:pPr marL="425450" lvl="0" indent="-285750" algn="l" rtl="0">
              <a:lnSpc>
                <a:spcPct val="115000"/>
              </a:lnSpc>
              <a:spcBef>
                <a:spcPts val="1000"/>
              </a:spcBef>
              <a:spcAft>
                <a:spcPts val="1000"/>
              </a:spcAft>
              <a:buClr>
                <a:srgbClr val="000000"/>
              </a:buClr>
              <a:buSzPts val="1400"/>
              <a:buFont typeface="Wingdings" panose="05000000000000000000" charset="0"/>
              <a:buChar char="Ø"/>
            </a:pPr>
            <a:r>
              <a:rPr sz="1200">
                <a:solidFill>
                  <a:schemeClr val="dk1"/>
                </a:solidFill>
              </a:rPr>
              <a:t>The average food preparation time is 24.9 minutes, with a minimum of 10 minutes and a maximum of 50 minutes.</a:t>
            </a:r>
            <a:endParaRPr sz="1200">
              <a:solidFill>
                <a:schemeClr val="dk1"/>
              </a:solidFill>
            </a:endParaRPr>
          </a:p>
          <a:p>
            <a:pPr marL="425450" lvl="0" indent="-285750" algn="l" rtl="0">
              <a:lnSpc>
                <a:spcPct val="115000"/>
              </a:lnSpc>
              <a:spcBef>
                <a:spcPts val="1000"/>
              </a:spcBef>
              <a:spcAft>
                <a:spcPts val="1000"/>
              </a:spcAft>
              <a:buClr>
                <a:srgbClr val="000000"/>
              </a:buClr>
              <a:buSzPts val="1400"/>
              <a:buFont typeface="Wingdings" panose="05000000000000000000" charset="0"/>
              <a:buChar char="Ø"/>
            </a:pPr>
            <a:r>
              <a:rPr sz="1200">
                <a:solidFill>
                  <a:schemeClr val="dk1"/>
                </a:solidFill>
              </a:rPr>
              <a:t>The average delivery time is 32.7 minutes, with a minimum of 10 minutes and a maximum of 60 minutes.</a:t>
            </a:r>
            <a:endParaRPr sz="12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Summarry cont’d</a:t>
            </a:r>
            <a:endParaRPr lang="en-US"/>
          </a:p>
        </p:txBody>
      </p:sp>
      <p:sp>
        <p:nvSpPr>
          <p:cNvPr id="3" name="Text Placeholder 2"/>
          <p:cNvSpPr>
            <a:spLocks noGrp="1"/>
          </p:cNvSpPr>
          <p:nvPr>
            <p:ph type="body" idx="1"/>
          </p:nvPr>
        </p:nvSpPr>
        <p:spPr/>
        <p:txBody>
          <a:bodyPr/>
          <a:p>
            <a:pPr marL="133350" indent="0">
              <a:buNone/>
            </a:pPr>
            <a:r>
              <a:rPr lang="en-US" b="1"/>
              <a:t>Multivariate analysis provided the following insights:</a:t>
            </a:r>
            <a:endParaRPr lang="en-US" b="1"/>
          </a:p>
          <a:p>
            <a:pPr>
              <a:buFont typeface="Wingdings" panose="05000000000000000000" charset="0"/>
              <a:buChar char="Ø"/>
            </a:pPr>
            <a:r>
              <a:rPr lang="en-US"/>
              <a:t>There is no significant correlation between the cost of the order and the food preparation time.</a:t>
            </a:r>
            <a:endParaRPr lang="en-US"/>
          </a:p>
          <a:p>
            <a:pPr>
              <a:buFont typeface="Wingdings" panose="05000000000000000000" charset="0"/>
              <a:buChar char="Ø"/>
            </a:pPr>
            <a:r>
              <a:rPr lang="en-US"/>
              <a:t>There is no significant correlation between the cost of the order and the delivery time.</a:t>
            </a:r>
            <a:endParaRPr lang="en-US"/>
          </a:p>
          <a:p>
            <a:pPr>
              <a:buFont typeface="Wingdings" panose="05000000000000000000" charset="0"/>
              <a:buChar char="Ø"/>
            </a:pPr>
            <a:r>
              <a:rPr lang="en-US"/>
              <a:t>The average order cost varies across different cuisine types, with Italian cuisine having the highest average cost.</a:t>
            </a:r>
            <a:endParaRPr lang="en-US"/>
          </a:p>
          <a:p>
            <a:pPr>
              <a:buFont typeface="Wingdings" panose="05000000000000000000" charset="0"/>
              <a:buChar char="Ø"/>
            </a:pPr>
            <a:r>
              <a:rPr lang="en-US"/>
              <a:t>Approximately 20.5% of orders take more than 60 minutes to get delivered from the time the order is placed.</a:t>
            </a:r>
            <a:endParaRPr lang="en-US"/>
          </a:p>
          <a:p>
            <a:pPr>
              <a:buFont typeface="Wingdings" panose="05000000000000000000" charset="0"/>
              <a:buChar char="Ø"/>
            </a:pPr>
            <a:r>
              <a:rPr lang="en-US"/>
              <a:t>The mean delivery time is slightly higher on weekends compared to weekdays.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000000"/>
                </a:solidFill>
              </a:rPr>
              <a:t>Executive Summary </a:t>
            </a:r>
            <a:endParaRPr>
              <a:solidFill>
                <a:srgbClr val="000000"/>
              </a:solidFill>
            </a:endParaRPr>
          </a:p>
        </p:txBody>
      </p:sp>
      <p:sp>
        <p:nvSpPr>
          <p:cNvPr id="119" name="Google Shape;119;p2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sz="1400">
                <a:solidFill>
                  <a:srgbClr val="000000"/>
                </a:solidFill>
              </a:rPr>
              <a:t>This executive summary provides an overview of the data analysis conducted to enhance the customer experience in the online food delivery business, focusing on the findings, actionable insights, and recommendations derived from the analysis.</a:t>
            </a:r>
            <a:endParaRPr sz="1400">
              <a:solidFill>
                <a:srgbClr val="000000"/>
              </a:solidFill>
            </a:endParaRPr>
          </a:p>
          <a:p>
            <a:pPr marL="139700" lvl="0" indent="0" algn="l" rtl="0">
              <a:lnSpc>
                <a:spcPct val="115000"/>
              </a:lnSpc>
              <a:spcBef>
                <a:spcPts val="1000"/>
              </a:spcBef>
              <a:spcAft>
                <a:spcPts val="0"/>
              </a:spcAft>
              <a:buClr>
                <a:srgbClr val="000000"/>
              </a:buClr>
              <a:buSzPts val="1400"/>
              <a:buNone/>
            </a:pPr>
            <a:r>
              <a:rPr sz="1400" b="1">
                <a:solidFill>
                  <a:srgbClr val="000000"/>
                </a:solidFill>
              </a:rPr>
              <a:t>Key Findings:</a:t>
            </a:r>
            <a:endParaRPr sz="1400" b="1">
              <a:solidFill>
                <a:srgbClr val="000000"/>
              </a:solidFill>
            </a:endParaRPr>
          </a:p>
          <a:p>
            <a:pPr marL="311150" lvl="0" indent="-171450" algn="l" rtl="0">
              <a:lnSpc>
                <a:spcPct val="115000"/>
              </a:lnSpc>
              <a:spcBef>
                <a:spcPts val="1000"/>
              </a:spcBef>
              <a:spcAft>
                <a:spcPts val="0"/>
              </a:spcAft>
              <a:buClr>
                <a:srgbClr val="000000"/>
              </a:buClr>
              <a:buSzPts val="1400"/>
              <a:buFont typeface="Wingdings" panose="05000000000000000000" charset="0"/>
              <a:buChar char="Ø"/>
            </a:pPr>
            <a:r>
              <a:rPr sz="1400">
                <a:solidFill>
                  <a:srgbClr val="000000"/>
                </a:solidFill>
              </a:rPr>
              <a:t>Popular Cuisine Types: The analysis revealed the most popular cuisine types ordered by customers, including Italian, Chinese, and Mexican. This information can guide restaurant partnerships and menu offerings to cater to customer preferences.</a:t>
            </a:r>
            <a:endParaRPr sz="1400">
              <a:solidFill>
                <a:srgbClr val="000000"/>
              </a:solidFill>
            </a:endParaRPr>
          </a:p>
          <a:p>
            <a:pPr marL="311150" lvl="0" indent="-171450" algn="l" rtl="0">
              <a:lnSpc>
                <a:spcPct val="115000"/>
              </a:lnSpc>
              <a:spcBef>
                <a:spcPts val="1000"/>
              </a:spcBef>
              <a:spcAft>
                <a:spcPts val="0"/>
              </a:spcAft>
              <a:buClr>
                <a:srgbClr val="000000"/>
              </a:buClr>
              <a:buSzPts val="1400"/>
              <a:buFont typeface="Wingdings" panose="05000000000000000000" charset="0"/>
              <a:buChar char="Ø"/>
            </a:pPr>
            <a:r>
              <a:rPr sz="1400">
                <a:solidFill>
                  <a:srgbClr val="000000"/>
                </a:solidFill>
              </a:rPr>
              <a:t>Feedback Ratings: Customer feedback ratings indicated an overall positive satisfaction level. However, a significant number of customers expressed dissatisfaction with order accuracy and delivery time. Addressing these issues can lead to improved customer experience and customer loyalty.</a:t>
            </a:r>
            <a:endParaRPr sz="1400">
              <a:solidFill>
                <a:srgbClr val="000000"/>
              </a:solidFill>
            </a:endParaRPr>
          </a:p>
          <a:p>
            <a:pPr marL="311150" lvl="0" indent="-171450" algn="l" rtl="0">
              <a:lnSpc>
                <a:spcPct val="115000"/>
              </a:lnSpc>
              <a:spcBef>
                <a:spcPts val="1000"/>
              </a:spcBef>
              <a:spcAft>
                <a:spcPts val="0"/>
              </a:spcAft>
              <a:buClr>
                <a:srgbClr val="000000"/>
              </a:buClr>
              <a:buSzPts val="1400"/>
              <a:buFont typeface="Wingdings" panose="05000000000000000000" charset="0"/>
              <a:buChar char="Ø"/>
            </a:pPr>
            <a:endParaRPr sz="14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Summary cont’d</a:t>
            </a:r>
            <a:endParaRPr lang="en-US"/>
          </a:p>
        </p:txBody>
      </p:sp>
      <p:sp>
        <p:nvSpPr>
          <p:cNvPr id="3" name="Text Placeholder 2"/>
          <p:cNvSpPr>
            <a:spLocks noGrp="1"/>
          </p:cNvSpPr>
          <p:nvPr>
            <p:ph type="body" idx="1"/>
          </p:nvPr>
        </p:nvSpPr>
        <p:spPr>
          <a:xfrm>
            <a:off x="202565" y="861695"/>
            <a:ext cx="8629650" cy="3830955"/>
          </a:xfrm>
        </p:spPr>
        <p:txBody>
          <a:bodyPr/>
          <a:p>
            <a:pPr marL="133350" indent="0">
              <a:buNone/>
            </a:pPr>
            <a:r>
              <a:rPr lang="en-US" sz="1400" b="1"/>
              <a:t>Based on the analysis, the following recommendations can be made:</a:t>
            </a:r>
            <a:endParaRPr lang="en-US" sz="1400" b="1"/>
          </a:p>
          <a:p>
            <a:pPr marL="133350" indent="0">
              <a:buNone/>
            </a:pPr>
            <a:r>
              <a:rPr lang="en-US" sz="1400"/>
              <a:t>Focus on optimizing the delivery process to reduce the percentage of orders that exceed 60 minutes for delivery.</a:t>
            </a:r>
            <a:endParaRPr lang="en-US" sz="1400"/>
          </a:p>
          <a:p>
            <a:pPr marL="133350" indent="0">
              <a:buNone/>
            </a:pPr>
            <a:r>
              <a:rPr lang="en-US" sz="1400"/>
              <a:t>Provide additional support or resources to restaurants with longer food preparation times to improve overall efficiency.</a:t>
            </a:r>
            <a:endParaRPr lang="en-US" sz="1400"/>
          </a:p>
          <a:p>
            <a:pPr marL="133350" indent="0">
              <a:buNone/>
            </a:pPr>
            <a:r>
              <a:rPr lang="en-US" sz="1400"/>
              <a:t>Analyze the cost structure of different cuisine types to identify opportunities for cost optimization and pricing strategies.</a:t>
            </a:r>
            <a:endParaRPr lang="en-US" sz="1400"/>
          </a:p>
          <a:p>
            <a:pPr marL="133350" indent="0">
              <a:buNone/>
            </a:pPr>
            <a:r>
              <a:rPr lang="en-US" sz="1400"/>
              <a:t>Enhance customer experience by addressing any issues highlighted by the ratings and feedback provided by customers.</a:t>
            </a:r>
            <a:endParaRPr lang="en-US" sz="1400"/>
          </a:p>
          <a:p>
            <a:pPr marL="133350" indent="0">
              <a:buNone/>
            </a:pPr>
            <a:r>
              <a:rPr lang="en-US" sz="1400"/>
              <a:t>Consider allocating additional delivery personnel during peak hours or high-demand periods to ensure timely deliveries.</a:t>
            </a:r>
            <a:endParaRPr lang="en-US" sz="1400"/>
          </a:p>
          <a:p>
            <a:pPr marL="133350" indent="0">
              <a:buNone/>
            </a:pPr>
            <a:r>
              <a:rPr lang="en-US" sz="1400"/>
              <a:t>Conduct further analysis on customer preferences, such as popular cuisine types, to better cater to their needs and preferences.</a:t>
            </a:r>
            <a:endParaRPr lang="en-US" sz="1400"/>
          </a:p>
          <a:p>
            <a:pPr marL="133350" indent="0">
              <a:buNone/>
            </a:pPr>
            <a:r>
              <a:rPr lang="en-US" sz="1400"/>
              <a:t>Implement a system to track and monitor delivery times on a real-time basis to identify any potential bottlenecks and take corrective actions.</a:t>
            </a:r>
            <a:endParaRPr lang="en-US"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600" i="1">
                <a:solidFill>
                  <a:srgbClr val="00B0F0"/>
                </a:solidFill>
              </a:rPr>
              <a:t>Thanks for listening and watching our presentation!</a:t>
            </a:r>
            <a:endParaRPr lang="en-US" sz="2600" i="1">
              <a:solidFill>
                <a:srgbClr val="00B0F0"/>
              </a:solidFill>
            </a:endParaRPr>
          </a:p>
        </p:txBody>
      </p:sp>
      <p:sp>
        <p:nvSpPr>
          <p:cNvPr id="3" name="Text Placeholder 2"/>
          <p:cNvSpPr>
            <a:spLocks noGrp="1"/>
          </p:cNvSpPr>
          <p:nvPr>
            <p:ph type="body" idx="1"/>
          </p:nvPr>
        </p:nvSpPr>
        <p:spPr/>
        <p:txBody>
          <a:bodyPr/>
          <a:p>
            <a:pPr marL="133350" indent="0" algn="ctr">
              <a:buNone/>
            </a:pPr>
            <a:r>
              <a:rPr lang="en-US" sz="4600" b="1">
                <a:solidFill>
                  <a:srgbClr val="FF0000"/>
                </a:solidFill>
              </a:rPr>
              <a:t>***THE END***</a:t>
            </a:r>
            <a:endParaRPr lang="en-US" sz="4600" b="1">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p>
        </p:txBody>
      </p:sp>
      <p:sp>
        <p:nvSpPr>
          <p:cNvPr id="162" name="Google Shape;162;p32"/>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olidFill>
                  <a:srgbClr val="000000"/>
                </a:solidFill>
                <a:sym typeface="+mn-ea"/>
              </a:rPr>
              <a:t>Key Findings</a:t>
            </a:r>
            <a:r>
              <a:rPr lang="en-US">
                <a:solidFill>
                  <a:srgbClr val="000000"/>
                </a:solidFill>
                <a:sym typeface="+mn-ea"/>
              </a:rPr>
              <a:t> cont’d</a:t>
            </a:r>
            <a:br>
              <a:rPr>
                <a:solidFill>
                  <a:srgbClr val="000000"/>
                </a:solidFill>
              </a:rPr>
            </a:br>
            <a:endParaRPr lang="en-US"/>
          </a:p>
        </p:txBody>
      </p:sp>
      <p:sp>
        <p:nvSpPr>
          <p:cNvPr id="3" name="Text Placeholder 2"/>
          <p:cNvSpPr>
            <a:spLocks noGrp="1"/>
          </p:cNvSpPr>
          <p:nvPr>
            <p:ph type="body" idx="1"/>
          </p:nvPr>
        </p:nvSpPr>
        <p:spPr/>
        <p:txBody>
          <a:bodyPr/>
          <a:p>
            <a:pPr marL="311150" lvl="0" indent="-171450" algn="l" rtl="0">
              <a:lnSpc>
                <a:spcPct val="115000"/>
              </a:lnSpc>
              <a:spcBef>
                <a:spcPts val="1000"/>
              </a:spcBef>
              <a:spcAft>
                <a:spcPts val="0"/>
              </a:spcAft>
              <a:buClr>
                <a:srgbClr val="000000"/>
              </a:buClr>
              <a:buSzPts val="1400"/>
              <a:buFont typeface="Wingdings" panose="05000000000000000000" charset="0"/>
              <a:buChar char="Ø"/>
            </a:pPr>
            <a:r>
              <a:rPr>
                <a:solidFill>
                  <a:srgbClr val="000000"/>
                </a:solidFill>
                <a:sym typeface="+mn-ea"/>
              </a:rPr>
              <a:t>Order Values and Spending Patterns: The analysis showed variations in customer spending patterns, with a mix of high-cost and low-cost orders. Understanding these patterns can help in developing pricing strategies that align with customer preferences.</a:t>
            </a:r>
            <a:endParaRPr>
              <a:solidFill>
                <a:srgbClr val="000000"/>
              </a:solidFill>
            </a:endParaRPr>
          </a:p>
          <a:p>
            <a:pPr marL="311150" lvl="0" indent="-171450" algn="l" rtl="0">
              <a:lnSpc>
                <a:spcPct val="115000"/>
              </a:lnSpc>
              <a:spcBef>
                <a:spcPts val="1000"/>
              </a:spcBef>
              <a:spcAft>
                <a:spcPts val="0"/>
              </a:spcAft>
              <a:buClr>
                <a:srgbClr val="000000"/>
              </a:buClr>
              <a:buSzPts val="1400"/>
              <a:buFont typeface="Wingdings" panose="05000000000000000000" charset="0"/>
              <a:buChar char="Ø"/>
            </a:pPr>
            <a:r>
              <a:rPr>
                <a:solidFill>
                  <a:srgbClr val="000000"/>
                </a:solidFill>
                <a:sym typeface="+mn-ea"/>
              </a:rPr>
              <a:t>Order Volumes on Weekdays and Weekends: Order volumes exhibited variations between weekdays and weekends, with higher demand observed on weekends. This insight can assist in resource allocation and staffing decisions to ensure efficient order fulfillment.</a:t>
            </a:r>
            <a:endParaRPr>
              <a:solidFill>
                <a:srgbClr val="000000"/>
              </a:solidFill>
            </a:endParaRPr>
          </a:p>
          <a:p>
            <a:pPr marL="311150" lvl="0" indent="-171450" algn="l" rtl="0">
              <a:lnSpc>
                <a:spcPct val="115000"/>
              </a:lnSpc>
              <a:spcBef>
                <a:spcPts val="1000"/>
              </a:spcBef>
              <a:spcAft>
                <a:spcPts val="0"/>
              </a:spcAft>
              <a:buClr>
                <a:srgbClr val="000000"/>
              </a:buClr>
              <a:buSzPts val="1400"/>
              <a:buFont typeface="Wingdings" panose="05000000000000000000" charset="0"/>
              <a:buChar char="Ø"/>
            </a:pPr>
            <a:r>
              <a:rPr>
                <a:solidFill>
                  <a:srgbClr val="000000"/>
                </a:solidFill>
                <a:sym typeface="+mn-ea"/>
              </a:rPr>
              <a:t>Food Preparation and Delivery Times: The analysis highlighted the need for optimizing food preparation and delivery times. Identifying bottlenecks in the process and implementing strategies to streamline operations can lead to reduced delivery times and enhanced customer satisfaction.</a:t>
            </a:r>
            <a:endParaRPr>
              <a:solidFill>
                <a:srgbClr val="000000"/>
              </a:solidFill>
            </a:endParaRPr>
          </a:p>
          <a:p>
            <a:pPr marL="13335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Actionable Insights:</a:t>
            </a:r>
            <a:br>
              <a:rPr lang="en-US"/>
            </a:br>
            <a:endParaRPr lang="en-US"/>
          </a:p>
        </p:txBody>
      </p:sp>
      <p:sp>
        <p:nvSpPr>
          <p:cNvPr id="3" name="Text Placeholder 2"/>
          <p:cNvSpPr>
            <a:spLocks noGrp="1"/>
          </p:cNvSpPr>
          <p:nvPr>
            <p:ph type="body" idx="1"/>
          </p:nvPr>
        </p:nvSpPr>
        <p:spPr/>
        <p:txBody>
          <a:bodyPr/>
          <a:p>
            <a:pPr marL="133350" indent="0">
              <a:buNone/>
            </a:pPr>
            <a:endParaRPr lang="en-US" sz="1200"/>
          </a:p>
          <a:p>
            <a:pPr>
              <a:buFont typeface="Wingdings" panose="05000000000000000000" charset="0"/>
              <a:buChar char="Ø"/>
            </a:pPr>
            <a:r>
              <a:rPr lang="en-US" sz="1400"/>
              <a:t>Partnering with Popular Cuisine Restaurants: Collaborating with popular cuisine restaurants identified through the analysis can attract more customers and improve customer satisfaction. Strengthening these partnerships will enhance the variety of food options available on the platform.</a:t>
            </a:r>
            <a:endParaRPr lang="en-US" sz="1400"/>
          </a:p>
          <a:p>
            <a:pPr>
              <a:buFont typeface="Wingdings" panose="05000000000000000000" charset="0"/>
              <a:buChar char="Ø"/>
            </a:pPr>
            <a:r>
              <a:rPr lang="en-US" sz="1400"/>
              <a:t>Addressing Feedback Issues: Addressing customer concerns regarding order accuracy and delivery time is crucial. Implementing quality control measures and providing training to delivery personnel can significantly improve customer satisfaction and minimize negative feedback.</a:t>
            </a:r>
            <a:endParaRPr lang="en-US" sz="1400"/>
          </a:p>
          <a:p>
            <a:pPr>
              <a:buFont typeface="Wingdings" panose="05000000000000000000" charset="0"/>
              <a:buChar char="Ø"/>
            </a:pPr>
            <a:r>
              <a:rPr lang="en-US" sz="1400"/>
              <a:t>Enhancing Loyalty Programs: Developing and promoting loyalty programs can incentivize repeat orders and foster customer loyalty. Offering discounts, personalized recommendations, and exclusive perks can help in building long-term customer relationships.</a:t>
            </a:r>
            <a:endParaRPr lang="en-US" sz="1400"/>
          </a:p>
          <a:p>
            <a:pPr>
              <a:buFont typeface="Wingdings" panose="05000000000000000000" charset="0"/>
              <a:buChar char="Ø"/>
            </a:pPr>
            <a:r>
              <a:rPr lang="en-US" sz="1400"/>
              <a:t>Continuous Monitoring and Adaptation: Regularly monitoring customer preferences, market trends, and feedback is essential. Adapting to changing demands and continuously improving the customer experience will ensure the business remains competitive and customer-centric.</a:t>
            </a:r>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Recommendations:</a:t>
            </a:r>
            <a:br>
              <a:rPr lang="en-US"/>
            </a:br>
            <a:endParaRPr lang="en-US"/>
          </a:p>
        </p:txBody>
      </p:sp>
      <p:sp>
        <p:nvSpPr>
          <p:cNvPr id="3" name="Text Placeholder 2"/>
          <p:cNvSpPr>
            <a:spLocks noGrp="1"/>
          </p:cNvSpPr>
          <p:nvPr>
            <p:ph type="body" idx="1"/>
          </p:nvPr>
        </p:nvSpPr>
        <p:spPr/>
        <p:txBody>
          <a:bodyPr/>
          <a:p>
            <a:pPr>
              <a:buFont typeface="Wingdings" panose="05000000000000000000" charset="0"/>
              <a:buChar char="Ø"/>
            </a:pPr>
            <a:endParaRPr lang="en-US" sz="1400"/>
          </a:p>
          <a:p>
            <a:pPr>
              <a:buFont typeface="Wingdings" panose="05000000000000000000" charset="0"/>
              <a:buChar char="Ø"/>
            </a:pPr>
            <a:r>
              <a:rPr lang="en-US" sz="1400"/>
              <a:t>Implement a feedback management system to systematically address customer concerns and track improvements in order accuracy and delivery time.</a:t>
            </a:r>
            <a:endParaRPr lang="en-US" sz="1400"/>
          </a:p>
          <a:p>
            <a:pPr>
              <a:buFont typeface="Wingdings" panose="05000000000000000000" charset="0"/>
              <a:buChar char="Ø"/>
            </a:pPr>
            <a:r>
              <a:rPr lang="en-US" sz="1400"/>
              <a:t>Conduct periodic training programs for delivery personnel to enhance their efficiency, professionalism, and customer service skills.</a:t>
            </a:r>
            <a:endParaRPr lang="en-US" sz="1400"/>
          </a:p>
          <a:p>
            <a:pPr>
              <a:buFont typeface="Wingdings" panose="05000000000000000000" charset="0"/>
              <a:buChar char="Ø"/>
            </a:pPr>
            <a:r>
              <a:rPr lang="en-US" sz="1400"/>
              <a:t>Collaborate with popular cuisine restaurants to expand the variety of food options and attract a wider customer base.</a:t>
            </a:r>
            <a:endParaRPr lang="en-US" sz="1400"/>
          </a:p>
          <a:p>
            <a:pPr>
              <a:buFont typeface="Wingdings" panose="05000000000000000000" charset="0"/>
              <a:buChar char="Ø"/>
            </a:pPr>
            <a:r>
              <a:rPr lang="en-US" sz="1400"/>
              <a:t>Develop a robust loyalty program that rewards frequent customers and offers personalized incentives to drive repeat orders.</a:t>
            </a:r>
            <a:endParaRPr lang="en-US" sz="1400"/>
          </a:p>
          <a:p>
            <a:pPr>
              <a:buFont typeface="Wingdings" panose="05000000000000000000" charset="0"/>
              <a:buChar char="Ø"/>
            </a:pPr>
            <a:r>
              <a:rPr lang="en-US" sz="1400"/>
              <a:t>Regularly analyze data to identify emerging trends and adapt the business strategy accordingly.</a:t>
            </a:r>
            <a:endParaRPr lang="en-US" sz="1400"/>
          </a:p>
          <a:p>
            <a:pPr>
              <a:buFont typeface="Wingdings" panose="05000000000000000000" charset="0"/>
              <a:buChar char="Ø"/>
            </a:pPr>
            <a:r>
              <a:rPr lang="en-US" sz="1400"/>
              <a:t>By implementing these recommendations, FoodHub can enhance its customer experience, increase customer satisfaction, and foster long-term loyalty, ultimately leading to business growth and success in the online food delivery market.</a:t>
            </a:r>
            <a:endParaRPr 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000000"/>
                </a:solidFill>
              </a:rPr>
              <a:t>Business Problem Overview and Solution Approach</a:t>
            </a:r>
            <a:endParaRPr>
              <a:solidFill>
                <a:srgbClr val="000000"/>
              </a:solidFill>
            </a:endParaRPr>
          </a:p>
        </p:txBody>
      </p:sp>
      <p:sp>
        <p:nvSpPr>
          <p:cNvPr id="125" name="Google Shape;125;p2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sz="1600" b="1" baseline="30000">
                <a:solidFill>
                  <a:srgbClr val="000000"/>
                </a:solidFill>
              </a:rPr>
              <a:t>Business Problem Overview:</a:t>
            </a:r>
            <a:endParaRPr sz="1600" b="1" baseline="30000">
              <a:solidFill>
                <a:srgbClr val="000000"/>
              </a:solidFill>
            </a:endParaRPr>
          </a:p>
          <a:p>
            <a:pPr marL="139700" lvl="0" indent="0" algn="l" rtl="0">
              <a:lnSpc>
                <a:spcPct val="115000"/>
              </a:lnSpc>
              <a:spcBef>
                <a:spcPts val="1000"/>
              </a:spcBef>
              <a:spcAft>
                <a:spcPts val="0"/>
              </a:spcAft>
              <a:buClr>
                <a:srgbClr val="000000"/>
              </a:buClr>
              <a:buSzPts val="1400"/>
              <a:buNone/>
            </a:pPr>
            <a:r>
              <a:rPr sz="1600" baseline="30000">
                <a:solidFill>
                  <a:srgbClr val="000000"/>
                </a:solidFill>
              </a:rPr>
              <a:t>The online food delivery industry is experiencing rapid growth, and customer experience plays a vital role in the success of any food aggregator company. FoodHub, a leading food aggregator, wants to enhance its customer experience by analyzing the data from customer orders. The objective is to gain insights into customer preferences, order patterns, delivery times, and feedback ratings to identify areas for improvement and develop strategies to optimize the business.</a:t>
            </a:r>
            <a:endParaRPr sz="1600" baseline="30000">
              <a:solidFill>
                <a:srgbClr val="000000"/>
              </a:solidFill>
            </a:endParaRPr>
          </a:p>
          <a:p>
            <a:pPr marL="139700" lvl="0" indent="0" algn="l" rtl="0">
              <a:lnSpc>
                <a:spcPct val="115000"/>
              </a:lnSpc>
              <a:spcBef>
                <a:spcPts val="1000"/>
              </a:spcBef>
              <a:spcAft>
                <a:spcPts val="0"/>
              </a:spcAft>
              <a:buClr>
                <a:srgbClr val="000000"/>
              </a:buClr>
              <a:buSzPts val="1400"/>
              <a:buNone/>
            </a:pPr>
            <a:r>
              <a:rPr sz="1600" b="1" baseline="30000">
                <a:solidFill>
                  <a:srgbClr val="000000"/>
                </a:solidFill>
              </a:rPr>
              <a:t>Solution Approach / Methodology:</a:t>
            </a:r>
            <a:endParaRPr sz="1600" b="1" baseline="30000">
              <a:solidFill>
                <a:srgbClr val="000000"/>
              </a:solidFill>
            </a:endParaRPr>
          </a:p>
          <a:p>
            <a:pPr marL="139700" lvl="0" indent="0" algn="l" rtl="0">
              <a:lnSpc>
                <a:spcPct val="115000"/>
              </a:lnSpc>
              <a:spcBef>
                <a:spcPts val="1000"/>
              </a:spcBef>
              <a:spcAft>
                <a:spcPts val="0"/>
              </a:spcAft>
              <a:buClr>
                <a:srgbClr val="000000"/>
              </a:buClr>
              <a:buSzPts val="1400"/>
              <a:buNone/>
            </a:pPr>
            <a:r>
              <a:rPr sz="1600" baseline="30000">
                <a:solidFill>
                  <a:srgbClr val="000000"/>
                </a:solidFill>
              </a:rPr>
              <a:t>To address the business problem, we employed a data-driven approach using the foodhub_order dataset. The dataset contains information such as order details, customer feedback, cuisine types, delivery times, and more. The following steps were taken in our solution approach:</a:t>
            </a:r>
            <a:endParaRPr sz="1600" baseline="30000">
              <a:solidFill>
                <a:srgbClr val="000000"/>
              </a:solidFill>
            </a:endParaRPr>
          </a:p>
          <a:p>
            <a:pPr marL="139700" lvl="0" indent="0" algn="l" rtl="0">
              <a:lnSpc>
                <a:spcPct val="115000"/>
              </a:lnSpc>
              <a:spcBef>
                <a:spcPts val="1000"/>
              </a:spcBef>
              <a:spcAft>
                <a:spcPts val="0"/>
              </a:spcAft>
              <a:buClr>
                <a:srgbClr val="000000"/>
              </a:buClr>
              <a:buSzPts val="1400"/>
              <a:buNone/>
            </a:pPr>
            <a:r>
              <a:rPr sz="1600" b="1" baseline="30000">
                <a:solidFill>
                  <a:srgbClr val="000000"/>
                </a:solidFill>
              </a:rPr>
              <a:t>Data Collection and Preparation:</a:t>
            </a:r>
            <a:endParaRPr sz="1600" b="1" baseline="30000">
              <a:solidFill>
                <a:srgbClr val="000000"/>
              </a:solidFill>
            </a:endParaRPr>
          </a:p>
          <a:p>
            <a:pPr marL="139700" lvl="0" indent="0" algn="l" rtl="0">
              <a:lnSpc>
                <a:spcPct val="115000"/>
              </a:lnSpc>
              <a:spcBef>
                <a:spcPts val="1000"/>
              </a:spcBef>
              <a:spcAft>
                <a:spcPts val="0"/>
              </a:spcAft>
              <a:buClr>
                <a:srgbClr val="000000"/>
              </a:buClr>
              <a:buSzPts val="1400"/>
              <a:buNone/>
            </a:pPr>
            <a:r>
              <a:rPr sz="1600" b="1" baseline="30000">
                <a:solidFill>
                  <a:srgbClr val="000000"/>
                </a:solidFill>
              </a:rPr>
              <a:t>The foodhub_order dataset was collected, containing order information for analysis.</a:t>
            </a:r>
            <a:endParaRPr sz="1600" b="1" baseline="30000">
              <a:solidFill>
                <a:srgbClr val="000000"/>
              </a:solidFill>
            </a:endParaRPr>
          </a:p>
          <a:p>
            <a:pPr marL="139700" lvl="0" indent="0" algn="l" rtl="0">
              <a:lnSpc>
                <a:spcPct val="115000"/>
              </a:lnSpc>
              <a:spcBef>
                <a:spcPts val="1000"/>
              </a:spcBef>
              <a:spcAft>
                <a:spcPts val="0"/>
              </a:spcAft>
              <a:buClr>
                <a:srgbClr val="000000"/>
              </a:buClr>
              <a:buSzPts val="1400"/>
              <a:buNone/>
            </a:pPr>
            <a:r>
              <a:rPr sz="1600" baseline="30000">
                <a:solidFill>
                  <a:srgbClr val="000000"/>
                </a:solidFill>
              </a:rPr>
              <a:t>Data preprocessing techniques were applied to clean and format the dataset, ensuring data quality.</a:t>
            </a:r>
            <a:endParaRPr sz="1600" baseline="30000">
              <a:solidFill>
                <a:srgbClr val="000000"/>
              </a:solidFill>
            </a:endParaRPr>
          </a:p>
          <a:p>
            <a:pPr marL="139700" lvl="0" indent="0" algn="l" rtl="0">
              <a:lnSpc>
                <a:spcPct val="115000"/>
              </a:lnSpc>
              <a:spcBef>
                <a:spcPts val="1000"/>
              </a:spcBef>
              <a:spcAft>
                <a:spcPts val="0"/>
              </a:spcAft>
              <a:buClr>
                <a:srgbClr val="000000"/>
              </a:buClr>
              <a:buSzPts val="1400"/>
              <a:buNone/>
            </a:pPr>
            <a:r>
              <a:rPr sz="1600" baseline="30000">
                <a:solidFill>
                  <a:srgbClr val="000000"/>
                </a:solidFill>
              </a:rPr>
              <a:t>Various visualizations and statistical measures were used to explore cuisine types, order values, feedback ratings, delivery times, and other relevant variables.</a:t>
            </a:r>
            <a:r>
              <a:rPr lang="en-US" sz="1600" baseline="30000">
                <a:solidFill>
                  <a:srgbClr val="000000"/>
                </a:solidFill>
              </a:rPr>
              <a:t> w</a:t>
            </a:r>
            <a:r>
              <a:rPr sz="1600" baseline="30000">
                <a:solidFill>
                  <a:srgbClr val="000000"/>
                </a:solidFill>
              </a:rPr>
              <a:t>e</a:t>
            </a:r>
            <a:r>
              <a:rPr lang="en-US" sz="1600" baseline="30000">
                <a:solidFill>
                  <a:srgbClr val="000000"/>
                </a:solidFill>
              </a:rPr>
              <a:t>re used to get the</a:t>
            </a:r>
            <a:r>
              <a:rPr sz="1600" baseline="30000">
                <a:solidFill>
                  <a:srgbClr val="000000"/>
                </a:solidFill>
              </a:rPr>
              <a:t> data insights to drive informed decision-making, improve customer satisfaction, and establish a competitive edge in the online food delivery market.</a:t>
            </a:r>
            <a:endParaRPr sz="1600" baseline="30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olidFill>
                  <a:srgbClr val="000000"/>
                </a:solidFill>
                <a:sym typeface="+mn-ea"/>
              </a:rPr>
              <a:t>Business Problem Overview and Solution Approach</a:t>
            </a:r>
            <a:r>
              <a:rPr lang="en-US" altLang="en-GB">
                <a:solidFill>
                  <a:srgbClr val="000000"/>
                </a:solidFill>
                <a:sym typeface="+mn-ea"/>
              </a:rPr>
              <a:t> cont’d</a:t>
            </a:r>
            <a:br>
              <a:rPr>
                <a:solidFill>
                  <a:srgbClr val="000000"/>
                </a:solidFill>
              </a:rPr>
            </a:br>
            <a:endParaRPr lang="en-US"/>
          </a:p>
        </p:txBody>
      </p:sp>
      <p:sp>
        <p:nvSpPr>
          <p:cNvPr id="3" name="Text Placeholder 2"/>
          <p:cNvSpPr>
            <a:spLocks noGrp="1"/>
          </p:cNvSpPr>
          <p:nvPr>
            <p:ph type="body" idx="1"/>
          </p:nvPr>
        </p:nvSpPr>
        <p:spPr/>
        <p:txBody>
          <a:bodyPr/>
          <a:p>
            <a:pPr marL="139700" lvl="0" indent="0" algn="l" rtl="0">
              <a:lnSpc>
                <a:spcPct val="115000"/>
              </a:lnSpc>
              <a:spcBef>
                <a:spcPts val="1000"/>
              </a:spcBef>
              <a:spcAft>
                <a:spcPts val="0"/>
              </a:spcAft>
              <a:buClr>
                <a:srgbClr val="000000"/>
              </a:buClr>
              <a:buSzPts val="1400"/>
              <a:buNone/>
            </a:pPr>
            <a:r>
              <a:rPr sz="1800" b="1" baseline="30000">
                <a:solidFill>
                  <a:srgbClr val="000000"/>
                </a:solidFill>
                <a:sym typeface="+mn-ea"/>
              </a:rPr>
              <a:t>Exploratory Data Analysis (EDA):</a:t>
            </a:r>
            <a:endParaRPr sz="1800" b="1" baseline="30000">
              <a:solidFill>
                <a:srgbClr val="000000"/>
              </a:solidFill>
            </a:endParaRPr>
          </a:p>
          <a:p>
            <a:pPr marL="139700" lvl="0" indent="0" algn="l" rtl="0">
              <a:lnSpc>
                <a:spcPct val="115000"/>
              </a:lnSpc>
              <a:spcBef>
                <a:spcPts val="1000"/>
              </a:spcBef>
              <a:spcAft>
                <a:spcPts val="0"/>
              </a:spcAft>
              <a:buClr>
                <a:srgbClr val="000000"/>
              </a:buClr>
              <a:buSzPts val="1400"/>
              <a:buNone/>
            </a:pPr>
            <a:r>
              <a:rPr sz="1800" baseline="30000">
                <a:solidFill>
                  <a:srgbClr val="000000"/>
                </a:solidFill>
                <a:sym typeface="+mn-ea"/>
              </a:rPr>
              <a:t>EDA techniques were applied to gain a comprehensive understanding of the dataset</a:t>
            </a:r>
            <a:r>
              <a:rPr lang="en-US" sz="1800" baseline="30000">
                <a:solidFill>
                  <a:srgbClr val="000000"/>
                </a:solidFill>
                <a:sym typeface="+mn-ea"/>
              </a:rPr>
              <a:t> eg histograms,box plots,scatter plots etc</a:t>
            </a:r>
            <a:r>
              <a:rPr sz="1800" baseline="30000">
                <a:solidFill>
                  <a:srgbClr val="000000"/>
                </a:solidFill>
                <a:sym typeface="+mn-ea"/>
              </a:rPr>
              <a:t>.</a:t>
            </a:r>
            <a:r>
              <a:rPr lang="en-US" sz="1800" baseline="30000">
                <a:solidFill>
                  <a:srgbClr val="000000"/>
                </a:solidFill>
                <a:sym typeface="+mn-ea"/>
              </a:rPr>
              <a:t> </a:t>
            </a:r>
            <a:r>
              <a:rPr sz="1800" baseline="30000">
                <a:solidFill>
                  <a:srgbClr val="000000"/>
                </a:solidFill>
                <a:sym typeface="+mn-ea"/>
              </a:rPr>
              <a:t>Various visualizations and statistical measures were used to explore cuisine types, order values, feedback ratings, delivery times, and other relevant variables.</a:t>
            </a:r>
            <a:r>
              <a:rPr lang="en-US" sz="1800" baseline="30000">
                <a:solidFill>
                  <a:srgbClr val="000000"/>
                </a:solidFill>
                <a:sym typeface="+mn-ea"/>
              </a:rPr>
              <a:t>a)Histogram</a:t>
            </a:r>
            <a:endParaRPr sz="1800" baseline="30000">
              <a:solidFill>
                <a:srgbClr val="000000"/>
              </a:solidFill>
            </a:endParaRPr>
          </a:p>
          <a:p>
            <a:pPr marL="139700" lvl="0" indent="0" algn="l" rtl="0">
              <a:lnSpc>
                <a:spcPct val="115000"/>
              </a:lnSpc>
              <a:spcBef>
                <a:spcPts val="1000"/>
              </a:spcBef>
              <a:spcAft>
                <a:spcPts val="0"/>
              </a:spcAft>
              <a:buClr>
                <a:srgbClr val="000000"/>
              </a:buClr>
              <a:buSzPts val="1400"/>
              <a:buNone/>
            </a:pPr>
            <a:endParaRPr lang="en-US" sz="1800"/>
          </a:p>
        </p:txBody>
      </p:sp>
      <p:pic>
        <p:nvPicPr>
          <p:cNvPr id="4" name="Picture 3" descr="histogram"/>
          <p:cNvPicPr>
            <a:picLocks noChangeAspect="1"/>
          </p:cNvPicPr>
          <p:nvPr/>
        </p:nvPicPr>
        <p:blipFill>
          <a:blip r:embed="rId1"/>
          <a:stretch>
            <a:fillRect/>
          </a:stretch>
        </p:blipFill>
        <p:spPr>
          <a:xfrm>
            <a:off x="445770" y="1960880"/>
            <a:ext cx="4497705" cy="29698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olidFill>
                  <a:srgbClr val="000000"/>
                </a:solidFill>
                <a:sym typeface="+mn-ea"/>
              </a:rPr>
              <a:t>Business Problem Overview and Solution Approach</a:t>
            </a:r>
            <a:r>
              <a:rPr lang="en-US" altLang="en-GB">
                <a:solidFill>
                  <a:srgbClr val="000000"/>
                </a:solidFill>
                <a:sym typeface="+mn-ea"/>
              </a:rPr>
              <a:t> cont’d</a:t>
            </a:r>
            <a:br>
              <a:rPr>
                <a:solidFill>
                  <a:srgbClr val="000000"/>
                </a:solidFill>
                <a:sym typeface="+mn-ea"/>
              </a:rPr>
            </a:br>
            <a:br>
              <a:rPr lang="en-US"/>
            </a:br>
            <a:endParaRPr lang="en-US"/>
          </a:p>
        </p:txBody>
      </p:sp>
      <p:sp>
        <p:nvSpPr>
          <p:cNvPr id="3" name="Text Placeholder 2"/>
          <p:cNvSpPr>
            <a:spLocks noGrp="1"/>
          </p:cNvSpPr>
          <p:nvPr>
            <p:ph type="body" idx="1"/>
          </p:nvPr>
        </p:nvSpPr>
        <p:spPr/>
        <p:txBody>
          <a:bodyPr/>
          <a:p>
            <a:pPr marL="133350" indent="0">
              <a:buNone/>
            </a:pPr>
            <a:r>
              <a:rPr lang="en-US"/>
              <a:t>b) Bar Plot of Cuisine Types</a:t>
            </a:r>
            <a:endParaRPr lang="en-US"/>
          </a:p>
        </p:txBody>
      </p:sp>
      <p:pic>
        <p:nvPicPr>
          <p:cNvPr id="4" name="Picture 3" descr="Bar plot"/>
          <p:cNvPicPr>
            <a:picLocks noChangeAspect="1"/>
          </p:cNvPicPr>
          <p:nvPr/>
        </p:nvPicPr>
        <p:blipFill>
          <a:blip r:embed="rId1"/>
          <a:stretch>
            <a:fillRect/>
          </a:stretch>
        </p:blipFill>
        <p:spPr>
          <a:xfrm>
            <a:off x="336550" y="1348740"/>
            <a:ext cx="7769860" cy="3579495"/>
          </a:xfrm>
          <a:prstGeom prst="rect">
            <a:avLst/>
          </a:prstGeom>
        </p:spPr>
      </p:pic>
    </p:spTree>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16363</Words>
  <Application>WPS Presentation</Application>
  <PresentationFormat>On-screen Show (16:9)</PresentationFormat>
  <Paragraphs>248</Paragraphs>
  <Slides>32</Slides>
  <Notes>10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32</vt:i4>
      </vt:variant>
    </vt:vector>
  </HeadingPairs>
  <TitlesOfParts>
    <vt:vector size="45" baseType="lpstr">
      <vt:lpstr>Arial</vt:lpstr>
      <vt:lpstr>SimSun</vt:lpstr>
      <vt:lpstr>Wingdings</vt:lpstr>
      <vt:lpstr>Arial</vt:lpstr>
      <vt:lpstr>Nunito</vt:lpstr>
      <vt:lpstr>Nunito SemiBold</vt:lpstr>
      <vt:lpstr>Calibri</vt:lpstr>
      <vt:lpstr>Nunito ExtraBold</vt:lpstr>
      <vt:lpstr>Microsoft YaHei</vt:lpstr>
      <vt:lpstr>Arial Unicode MS</vt:lpstr>
      <vt:lpstr>Wingdings</vt:lpstr>
      <vt:lpstr>Just Logo</vt:lpstr>
      <vt:lpstr>Just Logo</vt:lpstr>
      <vt:lpstr>Date</vt:lpstr>
      <vt:lpstr>Contents / Agenda</vt:lpstr>
      <vt:lpstr>Executive Summary </vt:lpstr>
      <vt:lpstr>PowerPoint 演示文稿</vt:lpstr>
      <vt:lpstr>PowerPoint 演示文稿</vt:lpstr>
      <vt:lpstr>PowerPoint 演示文稿</vt:lpstr>
      <vt:lpstr>Business Problem Overview and Solution Approach</vt:lpstr>
      <vt:lpstr>PowerPoint 演示文稿</vt:lpstr>
      <vt:lpstr>PowerPoint 演示文稿</vt:lpstr>
      <vt:lpstr>PowerPoint 演示文稿</vt:lpstr>
      <vt:lpstr>PowerPoint 演示文稿</vt:lpstr>
      <vt:lpstr>PowerPoint 演示文稿</vt:lpstr>
      <vt:lpstr>Data Overview</vt:lpstr>
      <vt:lpstr>PowerPoint 演示文稿</vt:lpstr>
      <vt:lpstr>Univariate Analysis</vt:lpstr>
      <vt:lpstr>PowerPoint 演示文稿</vt:lpstr>
      <vt:lpstr>PowerPoint 演示文稿</vt:lpstr>
      <vt:lpstr>PowerPoint 演示文稿</vt:lpstr>
      <vt:lpstr>PowerPoint 演示文稿</vt:lpstr>
      <vt:lpstr>Multivariate Analysis</vt:lpstr>
      <vt:lpstr>PowerPoint 演示文稿</vt:lpstr>
      <vt:lpstr>PowerPoint 演示文稿</vt:lpstr>
      <vt:lpstr>PowerPoint 演示文稿</vt:lpstr>
      <vt:lpstr>PowerPoint 演示文稿</vt:lpstr>
      <vt:lpstr>PowerPoint 演示文稿</vt:lpstr>
      <vt:lpstr>PowerPoint 演示文稿</vt:lpstr>
      <vt:lpstr>APPENDIX</vt:lpstr>
      <vt:lpstr>Slide Header</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Vincent-Oracle</cp:lastModifiedBy>
  <cp:revision>44</cp:revision>
  <dcterms:created xsi:type="dcterms:W3CDTF">2023-06-06T07:19:17Z</dcterms:created>
  <dcterms:modified xsi:type="dcterms:W3CDTF">2023-06-06T08:45:21Z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C60FC50FE20E4C9994FD6538247D48EF</vt:lpwstr>
  </property>
  <property fmtid="{D5CDD505-2E9C-101B-9397-08002B2CF9AE}" pid="3" name="KSOProductBuildVer">
    <vt:lpwstr>1033-11.2.0.11537</vt:lpwstr>
  </property>
</Properties>
</file>