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5" r:id="rId6"/>
    <p:sldId id="276" r:id="rId7"/>
    <p:sldId id="259" r:id="rId8"/>
    <p:sldId id="260" r:id="rId9"/>
    <p:sldId id="261" r:id="rId10"/>
    <p:sldId id="262" r:id="rId11"/>
    <p:sldId id="263" r:id="rId12"/>
    <p:sldId id="272" r:id="rId13"/>
    <p:sldId id="273" r:id="rId14"/>
    <p:sldId id="274" r:id="rId15"/>
    <p:sldId id="264" r:id="rId16"/>
    <p:sldId id="265" r:id="rId17"/>
    <p:sldId id="266" r:id="rId18"/>
    <p:sldId id="267" r:id="rId19"/>
    <p:sldId id="268" r:id="rId20"/>
    <p:sldId id="269" r:id="rId21"/>
    <p:sldId id="271"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solidFill>
                  <a:srgbClr val="0070C0"/>
                </a:solidFill>
                <a:effectLst>
                  <a:outerShdw blurRad="38100" dist="25400" dir="5400000" algn="ctr" rotWithShape="0">
                    <a:srgbClr val="6E747A">
                      <a:alpha val="43000"/>
                    </a:srgbClr>
                  </a:outerShdw>
                </a:effectLst>
              </a:rPr>
              <a:t>Data Analysis of Heart Failure Using the Medical Expenditure Panel Survey (MEPS) Dataset</a:t>
            </a:r>
            <a:endParaRPr lang="en-US" b="1" dirty="0">
              <a:solidFill>
                <a:srgbClr val="0070C0"/>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1524000" y="3602355"/>
            <a:ext cx="9490710" cy="3103880"/>
          </a:xfrm>
        </p:spPr>
        <p:txBody>
          <a:bodyPr>
            <a:norm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800" b="1">
                <a:sym typeface="+mn-ea"/>
              </a:rPr>
              <a:t>Visualization and </a:t>
            </a:r>
            <a:r>
              <a:rPr lang="en-US" sz="4800" b="1"/>
              <a:t>Exploratory Data Analysis(EDA) 1</a:t>
            </a:r>
            <a:endParaRPr lang="en-US" sz="4800" b="1"/>
          </a:p>
        </p:txBody>
      </p:sp>
      <p:sp>
        <p:nvSpPr>
          <p:cNvPr id="3" name="Content Placeholder 2"/>
          <p:cNvSpPr>
            <a:spLocks noGrp="1"/>
          </p:cNvSpPr>
          <p:nvPr>
            <p:ph idx="1"/>
          </p:nvPr>
        </p:nvSpPr>
        <p:spPr/>
        <p:txBody>
          <a:bodyPr>
            <a:normAutofit lnSpcReduction="10000"/>
          </a:bodyPr>
          <a:p>
            <a:r>
              <a:rPr lang="en-US"/>
              <a:t>EDA plays a crucial role in unraveling the intricacies of heart failure data:</a:t>
            </a:r>
            <a:endParaRPr lang="en-US"/>
          </a:p>
          <a:p>
            <a:r>
              <a:rPr lang="en-US"/>
              <a:t>Descriptive Statistics: We leveraged descriptive statistics to summarize and understand the dataset, revealing key trends and distributions.</a:t>
            </a:r>
            <a:endParaRPr lang="en-US"/>
          </a:p>
          <a:p>
            <a:r>
              <a:rPr lang="en-US"/>
              <a:t>Visualizations: Through visualizations like histograms and scatter plots, we gained insights into variable relationships and patterns within the data.</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445" b="1">
                <a:sym typeface="+mn-ea"/>
              </a:rPr>
              <a:t>Visualizations &amp; Exploratory Data Analysis(EDA) 2</a:t>
            </a:r>
            <a:endParaRPr lang="en-US" sz="4445" b="1"/>
          </a:p>
        </p:txBody>
      </p:sp>
      <p:sp>
        <p:nvSpPr>
          <p:cNvPr id="3" name="Content Placeholder 2"/>
          <p:cNvSpPr>
            <a:spLocks noGrp="1"/>
          </p:cNvSpPr>
          <p:nvPr>
            <p:ph sz="half" idx="1"/>
          </p:nvPr>
        </p:nvSpPr>
        <p:spPr/>
        <p:txBody>
          <a:bodyPr>
            <a:normAutofit/>
          </a:bodyPr>
          <a:p>
            <a:pPr marL="0" indent="0">
              <a:buNone/>
            </a:pPr>
            <a:r>
              <a:rPr lang="en-US">
                <a:sym typeface="+mn-ea"/>
              </a:rPr>
              <a:t>a) Histograms</a:t>
            </a:r>
            <a:endParaRPr lang="en-US">
              <a:sym typeface="+mn-ea"/>
            </a:endParaRPr>
          </a:p>
          <a:p>
            <a:pPr marL="0" indent="0">
              <a:buNone/>
            </a:pPr>
            <a:endParaRPr lang="en-US">
              <a:sym typeface="+mn-ea"/>
            </a:endParaRPr>
          </a:p>
          <a:p>
            <a:pPr marL="0" indent="0">
              <a:buNone/>
            </a:pPr>
            <a:endParaRPr lang="en-US">
              <a:sym typeface="+mn-ea"/>
            </a:endParaRPr>
          </a:p>
          <a:p>
            <a:pPr marL="0" indent="0">
              <a:buNone/>
            </a:pPr>
            <a:endParaRPr lang="en-US">
              <a:sym typeface="+mn-ea"/>
            </a:endParaRPr>
          </a:p>
          <a:p>
            <a:endParaRPr lang="en-US"/>
          </a:p>
        </p:txBody>
      </p:sp>
      <p:pic>
        <p:nvPicPr>
          <p:cNvPr id="4" name="Picture 1" descr="IMG_256"/>
          <p:cNvPicPr>
            <a:picLocks noChangeAspect="1"/>
          </p:cNvPicPr>
          <p:nvPr>
            <p:ph sz="half" idx="2"/>
          </p:nvPr>
        </p:nvPicPr>
        <p:blipFill>
          <a:blip r:embed="rId1"/>
          <a:stretch>
            <a:fillRect/>
          </a:stretch>
        </p:blipFill>
        <p:spPr>
          <a:xfrm>
            <a:off x="721360" y="2524125"/>
            <a:ext cx="5181600" cy="405892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Visualiztions and Exploratory Data Analysis(EDA) 3</a:t>
            </a:r>
            <a:endParaRPr lang="en-US"/>
          </a:p>
        </p:txBody>
      </p:sp>
      <p:sp>
        <p:nvSpPr>
          <p:cNvPr id="3" name="Content Placeholder 2"/>
          <p:cNvSpPr>
            <a:spLocks noGrp="1"/>
          </p:cNvSpPr>
          <p:nvPr>
            <p:ph sz="half" idx="1"/>
          </p:nvPr>
        </p:nvSpPr>
        <p:spPr>
          <a:xfrm>
            <a:off x="838200" y="1691640"/>
            <a:ext cx="10440035" cy="4485640"/>
          </a:xfrm>
        </p:spPr>
        <p:txBody>
          <a:bodyPr>
            <a:normAutofit/>
          </a:bodyPr>
          <a:p>
            <a:pPr marL="0" indent="0">
              <a:buNone/>
            </a:pPr>
            <a:r>
              <a:rPr lang="en-US">
                <a:sym typeface="+mn-ea"/>
              </a:rPr>
              <a:t>b) Scatter plot</a:t>
            </a:r>
            <a:endParaRPr lang="en-US">
              <a:sym typeface="+mn-ea"/>
            </a:endParaRPr>
          </a:p>
          <a:p>
            <a:pPr marL="0" indent="0">
              <a:buNone/>
            </a:pPr>
            <a:endParaRPr lang="en-US">
              <a:sym typeface="+mn-ea"/>
            </a:endParaRPr>
          </a:p>
          <a:p>
            <a:endParaRPr lang="en-US"/>
          </a:p>
        </p:txBody>
      </p:sp>
      <p:sp>
        <p:nvSpPr>
          <p:cNvPr id="5" name="Content Placeholder 4"/>
          <p:cNvSpPr/>
          <p:nvPr>
            <p:ph sz="half" idx="2"/>
          </p:nvPr>
        </p:nvSpPr>
        <p:spPr>
          <a:xfrm>
            <a:off x="11277600" y="6017895"/>
            <a:ext cx="76200" cy="159385"/>
          </a:xfrm>
        </p:spPr>
        <p:txBody>
          <a:bodyPr/>
          <a:p>
            <a:pPr marL="0" indent="0">
              <a:buNone/>
            </a:pPr>
            <a:r>
              <a:rPr lang="en-US"/>
              <a:t> </a:t>
            </a:r>
            <a:endParaRPr lang="en-US"/>
          </a:p>
        </p:txBody>
      </p:sp>
      <p:pic>
        <p:nvPicPr>
          <p:cNvPr id="6" name="Picture 3" descr="IMG_256"/>
          <p:cNvPicPr>
            <a:picLocks noChangeAspect="1"/>
          </p:cNvPicPr>
          <p:nvPr/>
        </p:nvPicPr>
        <p:blipFill>
          <a:blip r:embed="rId1"/>
          <a:stretch>
            <a:fillRect/>
          </a:stretch>
        </p:blipFill>
        <p:spPr>
          <a:xfrm>
            <a:off x="555625" y="2184718"/>
            <a:ext cx="5829300" cy="368617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Visualizations &amp; Exploratory Data Analysis(EDA) 4</a:t>
            </a:r>
            <a:endParaRPr lang="en-US"/>
          </a:p>
        </p:txBody>
      </p:sp>
      <p:sp>
        <p:nvSpPr>
          <p:cNvPr id="3" name="Content Placeholder 2"/>
          <p:cNvSpPr>
            <a:spLocks noGrp="1"/>
          </p:cNvSpPr>
          <p:nvPr>
            <p:ph sz="half" idx="1"/>
          </p:nvPr>
        </p:nvSpPr>
        <p:spPr>
          <a:xfrm>
            <a:off x="838200" y="1885950"/>
            <a:ext cx="11092815" cy="4291330"/>
          </a:xfrm>
        </p:spPr>
        <p:txBody>
          <a:bodyPr>
            <a:normAutofit lnSpcReduction="20000"/>
          </a:bodyPr>
          <a:p>
            <a:pPr marL="0" indent="0">
              <a:buNone/>
            </a:pPr>
            <a:r>
              <a:rPr lang="en-US">
                <a:sym typeface="+mn-ea"/>
              </a:rPr>
              <a:t>c) Correlation Matrix </a:t>
            </a:r>
            <a:endParaRPr lang="en-US">
              <a:sym typeface="+mn-ea"/>
            </a:endParaRPr>
          </a:p>
          <a:p>
            <a:endParaRPr lang="en-US">
              <a:sym typeface="+mn-ea"/>
            </a:endParaRPr>
          </a:p>
          <a:p>
            <a:endParaRPr lang="en-US">
              <a:sym typeface="+mn-ea"/>
            </a:endParaRPr>
          </a:p>
          <a:p>
            <a:endParaRPr lang="en-US">
              <a:sym typeface="+mn-ea"/>
            </a:endParaRPr>
          </a:p>
          <a:p>
            <a:endParaRPr lang="en-US">
              <a:sym typeface="+mn-ea"/>
            </a:endParaRPr>
          </a:p>
          <a:p>
            <a:pPr marL="0" indent="0">
              <a:buNone/>
            </a:pPr>
            <a:endParaRPr lang="en-US">
              <a:sym typeface="+mn-ea"/>
            </a:endParaRPr>
          </a:p>
          <a:p>
            <a:pPr marL="0" indent="0">
              <a:buNone/>
            </a:pPr>
            <a:endParaRPr lang="en-US">
              <a:sym typeface="+mn-ea"/>
            </a:endParaRPr>
          </a:p>
          <a:p>
            <a:pPr marL="0" indent="0">
              <a:buNone/>
            </a:pPr>
            <a:endParaRPr lang="en-US">
              <a:sym typeface="+mn-ea"/>
            </a:endParaRPr>
          </a:p>
          <a:p>
            <a:pPr marL="0" indent="0">
              <a:buNone/>
            </a:pPr>
            <a:r>
              <a:rPr lang="en-US">
                <a:sym typeface="+mn-ea"/>
              </a:rPr>
              <a:t>These interpretations provide a concise summary of each slide, emphasizing the key points and contributions of each phase of our analysis.</a:t>
            </a:r>
            <a:endParaRPr lang="en-US"/>
          </a:p>
          <a:p>
            <a:endParaRPr lang="en-US"/>
          </a:p>
        </p:txBody>
      </p:sp>
      <p:sp>
        <p:nvSpPr>
          <p:cNvPr id="4" name="Content Placeholder 3"/>
          <p:cNvSpPr>
            <a:spLocks noGrp="1"/>
          </p:cNvSpPr>
          <p:nvPr>
            <p:ph sz="half" idx="2"/>
          </p:nvPr>
        </p:nvSpPr>
        <p:spPr>
          <a:xfrm flipH="1">
            <a:off x="11353800" y="5847715"/>
            <a:ext cx="100330" cy="329565"/>
          </a:xfrm>
        </p:spPr>
        <p:txBody>
          <a:bodyPr/>
          <a:p>
            <a:pPr marL="0" indent="0">
              <a:buNone/>
            </a:pPr>
            <a:r>
              <a:rPr lang="en-US"/>
              <a:t> </a:t>
            </a:r>
            <a:endParaRPr lang="en-US"/>
          </a:p>
        </p:txBody>
      </p:sp>
      <p:pic>
        <p:nvPicPr>
          <p:cNvPr id="5" name="Picture 2" descr="IMG_256"/>
          <p:cNvPicPr>
            <a:picLocks noChangeAspect="1"/>
          </p:cNvPicPr>
          <p:nvPr/>
        </p:nvPicPr>
        <p:blipFill>
          <a:blip r:embed="rId1"/>
          <a:stretch>
            <a:fillRect/>
          </a:stretch>
        </p:blipFill>
        <p:spPr>
          <a:xfrm>
            <a:off x="552450" y="2177415"/>
            <a:ext cx="4250690" cy="305308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Statistical Tests</a:t>
            </a:r>
            <a:endParaRPr lang="en-US" sz="4800" b="1"/>
          </a:p>
        </p:txBody>
      </p:sp>
      <p:sp>
        <p:nvSpPr>
          <p:cNvPr id="3" name="Content Placeholder 2"/>
          <p:cNvSpPr>
            <a:spLocks noGrp="1"/>
          </p:cNvSpPr>
          <p:nvPr>
            <p:ph idx="1"/>
          </p:nvPr>
        </p:nvSpPr>
        <p:spPr/>
        <p:txBody>
          <a:bodyPr>
            <a:normAutofit fontScale="70000"/>
          </a:bodyPr>
          <a:p>
            <a:r>
              <a:rPr lang="en-US"/>
              <a:t>Our analysis leveraged various statistical tests to uncover critical insights:</a:t>
            </a:r>
            <a:endParaRPr lang="en-US"/>
          </a:p>
          <a:p>
            <a:pPr>
              <a:buFont typeface="Wingdings" panose="05000000000000000000" charset="0"/>
              <a:buChar char="Ø"/>
            </a:pPr>
            <a:r>
              <a:rPr lang="en-US"/>
              <a:t>T-Tests: We used t-tests to compare means between two groups, such as surviving and non-surviving patients. These tests allowed us to determine significant differences in variables like ejection fraction.</a:t>
            </a:r>
            <a:endParaRPr lang="en-US"/>
          </a:p>
          <a:p>
            <a:pPr>
              <a:buFont typeface="Wingdings" panose="05000000000000000000" charset="0"/>
              <a:buChar char="Ø"/>
            </a:pPr>
            <a:r>
              <a:rPr lang="en-US"/>
              <a:t>Chi-Squared Test: The chi-squared test was applied to categorical variables, examining associations between variables like diabetes and high blood pressure with heart failure outcomes. This helped identify statistically significant relationships.</a:t>
            </a:r>
            <a:endParaRPr lang="en-US"/>
          </a:p>
          <a:p>
            <a:pPr>
              <a:buFont typeface="Wingdings" panose="05000000000000000000" charset="0"/>
              <a:buChar char="Ø"/>
            </a:pPr>
            <a:r>
              <a:rPr lang="en-US"/>
              <a:t>Correlation Analysis: Pearson's correlation coefficient was utilized to quantify the strength and direction of linear relationships between numerical variables. This allowed us to explore how variables like serum creatinine and the severity of illness are interconnected.</a:t>
            </a:r>
            <a:endParaRPr lang="en-US"/>
          </a:p>
          <a:p>
            <a:pPr>
              <a:buFont typeface="Wingdings" panose="05000000000000000000" charset="0"/>
              <a:buChar char="Ø"/>
            </a:pPr>
            <a:r>
              <a:rPr lang="en-US"/>
              <a:t>Incorporating these statistical tests was crucial in providing robust evidence for our research questions, helping us draw meaningful conclusions about heart failure and its associated factors.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Final Analysis</a:t>
            </a:r>
            <a:endParaRPr lang="en-US" sz="4800" b="1"/>
          </a:p>
        </p:txBody>
      </p:sp>
      <p:sp>
        <p:nvSpPr>
          <p:cNvPr id="3" name="Content Placeholder 2"/>
          <p:cNvSpPr>
            <a:spLocks noGrp="1"/>
          </p:cNvSpPr>
          <p:nvPr>
            <p:ph idx="1"/>
          </p:nvPr>
        </p:nvSpPr>
        <p:spPr/>
        <p:txBody>
          <a:bodyPr>
            <a:normAutofit fontScale="90000"/>
          </a:bodyPr>
          <a:p>
            <a:pPr marL="0" indent="457200">
              <a:buNone/>
            </a:pPr>
            <a:r>
              <a:rPr lang="en-US"/>
              <a:t>Our comprehensive analysis journey culminates in these critical findings and insights:</a:t>
            </a:r>
            <a:endParaRPr lang="en-US"/>
          </a:p>
          <a:p>
            <a:pPr>
              <a:buFont typeface="Wingdings" panose="05000000000000000000" charset="0"/>
              <a:buChar char="v"/>
            </a:pPr>
            <a:r>
              <a:rPr lang="en-US"/>
              <a:t>Economic Burden: Our analysis reveals the significant economic burden of heart failure, as evidenced by the high total health expenditures of affected individuals.</a:t>
            </a:r>
            <a:endParaRPr lang="en-US"/>
          </a:p>
          <a:p>
            <a:pPr>
              <a:buFont typeface="Wingdings" panose="05000000000000000000" charset="0"/>
              <a:buChar char="v"/>
            </a:pPr>
            <a:r>
              <a:rPr lang="en-US"/>
              <a:t>Risk Factors: Key risk factors such as high blood pressure (hypertension) and diabetes showcase notable associations with heart failure outcomes. These conditions warrant vigilant monitoring and management.</a:t>
            </a:r>
            <a:endParaRPr lang="en-US"/>
          </a:p>
          <a:p>
            <a:pPr>
              <a:buFont typeface="Wingdings" panose="05000000000000000000" charset="0"/>
              <a:buChar char="v"/>
            </a:pPr>
            <a:r>
              <a:rPr lang="en-US"/>
              <a:t>Clinical Significance: The ejection fraction, a clinical measure of heart function, emerges as a crucial predictor of heart failure survival. A lower ejection fraction indicates reduced cardiac efficiency, posing a higher risk.</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sp>
        <p:nvSpPr>
          <p:cNvPr id="3" name="Content Placeholder 2"/>
          <p:cNvSpPr>
            <a:spLocks noGrp="1"/>
          </p:cNvSpPr>
          <p:nvPr>
            <p:ph idx="1"/>
          </p:nvPr>
        </p:nvSpPr>
        <p:spPr/>
        <p:txBody>
          <a:bodyPr>
            <a:normAutofit lnSpcReduction="10000"/>
          </a:bodyPr>
          <a:p>
            <a:pPr marL="0" indent="457200">
              <a:buNone/>
            </a:pPr>
            <a:r>
              <a:rPr lang="en-US"/>
              <a:t>Our statistical tests unveil pivotal insights:</a:t>
            </a:r>
            <a:endParaRPr lang="en-US"/>
          </a:p>
          <a:p>
            <a:r>
              <a:rPr lang="en-US"/>
              <a:t>T-Tests: Comparing ejection fraction means between surviving and non-surviving patients shows a significant difference (p &lt; 0.05), emphasizing its clinical relevance.</a:t>
            </a:r>
            <a:endParaRPr lang="en-US"/>
          </a:p>
          <a:p>
            <a:r>
              <a:rPr lang="en-US"/>
              <a:t>Chi-Squared Test: The chi-squared test indicates a statistically significant association between diabetes and high blood pressure with heart failure outcomes.</a:t>
            </a:r>
            <a:endParaRPr lang="en-US"/>
          </a:p>
          <a:p>
            <a:r>
              <a:rPr lang="en-US"/>
              <a:t>Correlation Analysis: Pearson's correlation coefficients revealed a strong positive correlations between serum creatinine levels and the severity of illness (attacks/year), underlining the clinical importance of kidney function in heart failure.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Discussion</a:t>
            </a:r>
            <a:endParaRPr lang="en-US"/>
          </a:p>
        </p:txBody>
      </p:sp>
      <p:sp>
        <p:nvSpPr>
          <p:cNvPr id="3" name="Content Placeholder 2"/>
          <p:cNvSpPr>
            <a:spLocks noGrp="1"/>
          </p:cNvSpPr>
          <p:nvPr>
            <p:ph idx="1"/>
          </p:nvPr>
        </p:nvSpPr>
        <p:spPr/>
        <p:txBody>
          <a:bodyPr/>
          <a:p>
            <a:r>
              <a:rPr lang="en-US"/>
              <a:t>In our discussion</a:t>
            </a:r>
            <a:endParaRPr lang="en-US"/>
          </a:p>
          <a:p>
            <a:r>
              <a:rPr lang="en-US"/>
              <a:t>Economic Insights: We delve into the economic implications of high healthcare costs among heart failure patients, emphasizing the need for cost-effective interventions.</a:t>
            </a:r>
            <a:endParaRPr lang="en-US"/>
          </a:p>
          <a:p>
            <a:r>
              <a:rPr lang="en-US"/>
              <a:t>Clinical Significance: We explore the clinical relevance of ejection fraction as a prognostic indicator and its implications for treatment strategies.</a:t>
            </a:r>
            <a:endParaRPr lang="en-US"/>
          </a:p>
          <a:p>
            <a:r>
              <a:rPr lang="en-US"/>
              <a:t>Preventive Measures: We discuss the significance of identifying and managing risk factors like diabetes and hypertension to mitigate heart failure risk.</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Conclusion</a:t>
            </a:r>
            <a:endParaRPr lang="en-US" sz="4800" b="1"/>
          </a:p>
        </p:txBody>
      </p:sp>
      <p:sp>
        <p:nvSpPr>
          <p:cNvPr id="3" name="Content Placeholder 2"/>
          <p:cNvSpPr>
            <a:spLocks noGrp="1"/>
          </p:cNvSpPr>
          <p:nvPr>
            <p:ph idx="1"/>
          </p:nvPr>
        </p:nvSpPr>
        <p:spPr/>
        <p:txBody>
          <a:bodyPr>
            <a:normAutofit fontScale="90000" lnSpcReduction="10000"/>
          </a:bodyPr>
          <a:p>
            <a:r>
              <a:rPr lang="en-US"/>
              <a:t> In conclusion, our analysis journey yields valuable insights into heart failure:</a:t>
            </a:r>
            <a:endParaRPr lang="en-US"/>
          </a:p>
          <a:p>
            <a:r>
              <a:rPr lang="en-US"/>
              <a:t>Significance: Our findings emphasize the clinical and economic significance of heart failure, highlighting the need for targeted interventions.</a:t>
            </a:r>
            <a:endParaRPr lang="en-US"/>
          </a:p>
          <a:p>
            <a:r>
              <a:rPr lang="en-US"/>
              <a:t>Research Questions: We successfully addressed our research questions, shedding light on key aspects of the condition.</a:t>
            </a:r>
            <a:endParaRPr lang="en-US"/>
          </a:p>
          <a:p>
            <a:r>
              <a:rPr lang="en-US"/>
              <a:t>Data-Driven Healthcare: This analysis underscores the transformative power of data-driven healthcare, offering a pathway to improved patient outcomes and cost-effective strategies.</a:t>
            </a:r>
            <a:endParaRPr lang="en-US"/>
          </a:p>
          <a:p>
            <a:r>
              <a:rPr lang="en-US"/>
              <a:t>These interpretations provide a succinct summary of the analysis results, emphasizing the key takeaways and their implications in the context of heart failure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Future Directions</a:t>
            </a:r>
            <a:endParaRPr lang="en-US" sz="4800" b="1"/>
          </a:p>
        </p:txBody>
      </p:sp>
      <p:sp>
        <p:nvSpPr>
          <p:cNvPr id="3" name="Content Placeholder 2"/>
          <p:cNvSpPr>
            <a:spLocks noGrp="1"/>
          </p:cNvSpPr>
          <p:nvPr>
            <p:ph idx="1"/>
          </p:nvPr>
        </p:nvSpPr>
        <p:spPr/>
        <p:txBody>
          <a:bodyPr>
            <a:normAutofit fontScale="90000" lnSpcReduction="20000"/>
          </a:bodyPr>
          <a:p>
            <a:r>
              <a:rPr lang="en-US"/>
              <a:t>Looking ahead, our analysis opens doors to promising future directions in heart failure research:</a:t>
            </a:r>
            <a:endParaRPr lang="en-US"/>
          </a:p>
          <a:p>
            <a:r>
              <a:rPr lang="en-US"/>
              <a:t>Personalized Medicine: Exploring individualized treatment plans based on ejection fraction and other clinical factors to optimize patient care.</a:t>
            </a:r>
            <a:endParaRPr lang="en-US"/>
          </a:p>
          <a:p>
            <a:r>
              <a:rPr lang="en-US"/>
              <a:t>Predictive Models: Developing predictive models for heart failure risk assessment, enabling proactive healthcare interventions.</a:t>
            </a:r>
            <a:endParaRPr lang="en-US"/>
          </a:p>
          <a:p>
            <a:r>
              <a:rPr lang="en-US"/>
              <a:t>Health Equity: Investigating healthcare disparities in heart failure outcomes among different demographic groups to inform equitable healthcare policies.</a:t>
            </a:r>
            <a:endParaRPr lang="en-US"/>
          </a:p>
          <a:p>
            <a:r>
              <a:rPr lang="en-US"/>
              <a:t>Behavioral Interventions: Exploring interventions targeting modifiable risk factors like smoking, obesity, and physical inactivity.</a:t>
            </a:r>
            <a:endParaRPr lang="en-US"/>
          </a:p>
          <a:p>
            <a:r>
              <a:rPr lang="en-US"/>
              <a:t>Interdisciplinary Research: Collaborating across medical, data science, and public health domains for a holistic understanding of heart failure.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Introduction</a:t>
            </a:r>
            <a:endParaRPr lang="en-US" sz="4800" b="1"/>
          </a:p>
        </p:txBody>
      </p:sp>
      <p:sp>
        <p:nvSpPr>
          <p:cNvPr id="3" name="Content Placeholder 2"/>
          <p:cNvSpPr>
            <a:spLocks noGrp="1"/>
          </p:cNvSpPr>
          <p:nvPr>
            <p:ph idx="1"/>
          </p:nvPr>
        </p:nvSpPr>
        <p:spPr>
          <a:xfrm>
            <a:off x="669925" y="1825625"/>
            <a:ext cx="10683875" cy="4597400"/>
          </a:xfrm>
        </p:spPr>
        <p:txBody>
          <a:bodyPr>
            <a:noAutofit/>
          </a:bodyPr>
          <a:p>
            <a:r>
              <a:rPr lang="en-US" sz="2000"/>
              <a:t>This slide serves as an introductory overview of our comprehensive analysis of heart failure data. In this presentation, we delve into the critical medical condition of heart failure, shedding light on its prevalence, underlying causes, available treatments, and influential factors. Our research aims to answer key questions surrounding this condition, utilizing data-driven insights to uncover patterns and trends.</a:t>
            </a:r>
            <a:endParaRPr lang="en-US" sz="2000"/>
          </a:p>
          <a:p>
            <a:r>
              <a:rPr lang="en-US" sz="2000"/>
              <a:t>Heart failure, a prevalent and life-altering condition, affects millions of individuals worldwide. Understanding its intricacies is crucial for improving patient outcomes and healthcare strategies. Through this analysis, we embark on a journey to explore the nuances of heart failure, drawing from a dataset sourced from the Medical Expenditure Panel Survey (MEPS). This dataset comprises a diverse set of variables that offer valuable insights into heart failure outcomes and healthcare costs.</a:t>
            </a:r>
            <a:endParaRPr lang="en-US" sz="2000"/>
          </a:p>
          <a:p>
            <a:r>
              <a:rPr lang="en-US" sz="2000"/>
              <a:t>As we progress through this presentation, we will navigate the various phases of our analysis, from data preprocessing and exploratory data analysis to statistical testing and final insights. Our goal is to provide a comprehensive understanding of heart failure, fueled by data-driven evidence, and underscore the transformative potential of health data analytics.</a:t>
            </a: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References</a:t>
            </a:r>
            <a:endParaRPr lang="en-US" sz="4800" b="1"/>
          </a:p>
        </p:txBody>
      </p:sp>
      <p:sp>
        <p:nvSpPr>
          <p:cNvPr id="3" name="Content Placeholder 2"/>
          <p:cNvSpPr>
            <a:spLocks noGrp="1"/>
          </p:cNvSpPr>
          <p:nvPr>
            <p:ph idx="1"/>
          </p:nvPr>
        </p:nvSpPr>
        <p:spPr>
          <a:xfrm>
            <a:off x="838200" y="1334135"/>
            <a:ext cx="11098530" cy="5426710"/>
          </a:xfrm>
        </p:spPr>
        <p:txBody>
          <a:bodyPr>
            <a:noAutofit/>
          </a:bodyPr>
          <a:p>
            <a:r>
              <a:rPr lang="en-US" sz="1900"/>
              <a:t>García, S., Luengo, J., &amp; Herrera, F. (2015). Data preprocessing in data mining (Vol. 72, pp. 59-139). Cham, Switzerland: Springer International Publishing.</a:t>
            </a:r>
            <a:endParaRPr lang="en-US" sz="1900"/>
          </a:p>
          <a:p>
            <a:r>
              <a:rPr lang="en-US" sz="1900"/>
              <a:t>Butler, J., Kalogeropoulos, A., Georgiopoulou, V., Belue, R., Rodondi, N., Garcia, M., ... &amp; Kritchevsky, S. B. (2008). Incident heart failure prediction in the elderly: the health ABC heart failure score. Circulation: Heart Failure, 1(2), 125-133.</a:t>
            </a:r>
            <a:endParaRPr lang="en-US" sz="1900"/>
          </a:p>
          <a:p>
            <a:r>
              <a:rPr lang="en-US" sz="1900"/>
              <a:t>Tukey, J. W. (1962). The future of data analysis. The annals of mathematical statistics, 33(1), 1-67.</a:t>
            </a:r>
            <a:endParaRPr lang="en-US" sz="1900"/>
          </a:p>
          <a:p>
            <a:r>
              <a:rPr lang="en-US" sz="1900"/>
              <a:t>Li, W., Mo, W., Zhang, X., Squiers, J. J., Lu, Y., Sellke, E. W., ... &amp; Thatcher, J. E. (2015). Outlier detection and removal improves accuracy of machine learning approach to multispectral burn diagnostic imaging. Journal of biomedical optics, 20(12), 121305-121305.</a:t>
            </a:r>
            <a:endParaRPr lang="en-US" sz="1900"/>
          </a:p>
          <a:p>
            <a:r>
              <a:rPr lang="en-US" sz="1900"/>
              <a:t>Auffarth, B. (2021). Machine Learning for Time-Series with Python: Forecast, predict, and detect anomalies with state-of-the-art machine learning methods. Packt Publishing Ltd.</a:t>
            </a:r>
            <a:endParaRPr lang="en-US" sz="1900"/>
          </a:p>
          <a:p>
            <a:r>
              <a:rPr lang="en-US" sz="1900"/>
              <a:t>Wu, P., Gifford, A., Meng, X., Li, X., Campbell, H., Varley, T., ... &amp; Wei, W. Q. (2019). Mapping ICD-10 and ICD-10-CM codes to phecodes: workflow development and initial evaluation. JMIR medical informatics, 7(4), e14325.</a:t>
            </a:r>
            <a:endParaRPr lang="en-US" sz="1900"/>
          </a:p>
          <a:p>
            <a:r>
              <a:rPr lang="en-US" sz="1900"/>
              <a:t>Kumar, M., Kaul, S., Sethi, S., &amp; Jain, S. (2023). Framework to Impute Missing Values in Datasets. In Computational Intelligence: Select Proceedings of InCITe 2022 (pp. 189-197). Singapore: Springer Nature Singapore.</a:t>
            </a:r>
            <a:endParaRPr lang="en-US" sz="1900"/>
          </a:p>
          <a:p>
            <a:endParaRPr lang="en-US" sz="1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Q&amp;A and Thank You</a:t>
            </a:r>
            <a:endParaRPr lang="en-US" sz="4800" b="1"/>
          </a:p>
        </p:txBody>
      </p:sp>
      <p:sp>
        <p:nvSpPr>
          <p:cNvPr id="3" name="Content Placeholder 2"/>
          <p:cNvSpPr>
            <a:spLocks noGrp="1"/>
          </p:cNvSpPr>
          <p:nvPr>
            <p:ph idx="1"/>
          </p:nvPr>
        </p:nvSpPr>
        <p:spPr/>
        <p:txBody>
          <a:bodyPr/>
          <a:p>
            <a:r>
              <a:rPr lang="en-US"/>
              <a:t>We invite questions from the audience to foster discussion and deeper insights. Your engagement is vital in advancing our understanding of heart failure. We extend our heartfelt thanks for your participation, and we look forward to further exploration and collaboration in the field of health data analytics. </a:t>
            </a:r>
            <a:endParaRPr lang="en-US"/>
          </a:p>
          <a:p>
            <a:endParaRPr lang="en-US"/>
          </a:p>
          <a:p>
            <a:pPr marL="0" indent="0">
              <a:buNone/>
            </a:pPr>
            <a:r>
              <a:rPr lang="en-US" sz="3600" b="1" i="1">
                <a:solidFill>
                  <a:srgbClr val="FF0000"/>
                </a:solidFill>
              </a:rPr>
              <a:t>Thank you for your coperation and listening to us!</a:t>
            </a:r>
            <a:endParaRPr lang="en-US" sz="3600" b="1" i="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About the Dataset</a:t>
            </a:r>
            <a:endParaRPr lang="en-US" sz="4800" b="1"/>
          </a:p>
        </p:txBody>
      </p:sp>
      <p:sp>
        <p:nvSpPr>
          <p:cNvPr id="3" name="Content Placeholder 2"/>
          <p:cNvSpPr>
            <a:spLocks noGrp="1"/>
          </p:cNvSpPr>
          <p:nvPr>
            <p:ph idx="1"/>
          </p:nvPr>
        </p:nvSpPr>
        <p:spPr/>
        <p:txBody>
          <a:bodyPr>
            <a:normAutofit lnSpcReduction="20000"/>
          </a:bodyPr>
          <a:p>
            <a:r>
              <a:rPr lang="en-US"/>
              <a:t>This slide provides essential information about the heart failure dataset, setting the stage for our analysis. The dataset is sourced from the Medical Expenditure Panel Survey (MEPS), a valuable resource for studying healthcare and health-related issues in the United States. It consists of numerous variables that offer insights into heart failure, a prevalent cardiovascular condition.</a:t>
            </a:r>
            <a:endParaRPr lang="en-US"/>
          </a:p>
          <a:p>
            <a:r>
              <a:rPr lang="en-US"/>
              <a:t>Data Source: The heart failure dataset is derived from clinical records and observations of patients who have experienced heart failure. It is obtained from the MEPS data with an  the ICD-10 code of  I50. It captures essential information about these patients, allowing for a comprehensive analysis of factors related to heart failure.The dataset has 13 columns and 565 rows.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About the Dataset cont’d</a:t>
            </a:r>
            <a:endParaRPr lang="en-US"/>
          </a:p>
        </p:txBody>
      </p:sp>
      <p:sp>
        <p:nvSpPr>
          <p:cNvPr id="3" name="Content Placeholder 2"/>
          <p:cNvSpPr>
            <a:spLocks noGrp="1"/>
          </p:cNvSpPr>
          <p:nvPr>
            <p:ph idx="1"/>
          </p:nvPr>
        </p:nvSpPr>
        <p:spPr>
          <a:xfrm>
            <a:off x="838200" y="1411605"/>
            <a:ext cx="10515600" cy="4765675"/>
          </a:xfrm>
        </p:spPr>
        <p:txBody>
          <a:bodyPr>
            <a:normAutofit fontScale="60000"/>
          </a:bodyPr>
          <a:p>
            <a:r>
              <a:rPr lang="en-US"/>
              <a:t>Key Features and Variables</a:t>
            </a:r>
            <a:endParaRPr lang="en-US"/>
          </a:p>
          <a:p>
            <a:r>
              <a:rPr lang="en-US"/>
              <a:t>The dataset consists of 13 columns, each representing a specific variable or feature and 565 data records. Here is a brief description of these features:</a:t>
            </a:r>
            <a:endParaRPr lang="en-US"/>
          </a:p>
          <a:p>
            <a:r>
              <a:rPr lang="en-US"/>
              <a:t>i.Age: Age of the patient.</a:t>
            </a:r>
            <a:endParaRPr lang="en-US"/>
          </a:p>
          <a:p>
            <a:r>
              <a:rPr lang="en-US"/>
              <a:t>ii.Anaemia: A binary variable indicating whether the patient had hemoglobin levels below the normal range (0 for no, 1 for yes).</a:t>
            </a:r>
            <a:endParaRPr lang="en-US"/>
          </a:p>
          <a:p>
            <a:r>
              <a:rPr lang="en-US"/>
              <a:t>iii.Creatinine Phosphokinase: The level of creatine phosphokinase in the blood, measured in mcg/L.</a:t>
            </a:r>
            <a:endParaRPr lang="en-US"/>
          </a:p>
          <a:p>
            <a:r>
              <a:rPr lang="en-US"/>
              <a:t>iv.Diabetes: A binary variable indicating whether the patient had diabetes (0 for no, 1 for yes).</a:t>
            </a:r>
            <a:endParaRPr lang="en-US"/>
          </a:p>
          <a:p>
            <a:r>
              <a:rPr lang="en-US"/>
              <a:t>v.Ejection Fraction: Ejection fraction is a measure of how much blood the left ventricle of the heart pumps out with each contraction.</a:t>
            </a:r>
            <a:endParaRPr lang="en-US"/>
          </a:p>
          <a:p>
            <a:r>
              <a:rPr lang="en-US"/>
              <a:t>vi.High Blood Pressure: A binary variable indicating whether the patient had hypertension (0 for no, 1 for yes).</a:t>
            </a:r>
            <a:endParaRPr lang="en-US"/>
          </a:p>
          <a:p>
            <a:r>
              <a:rPr lang="en-US"/>
              <a:t>vii.Platelets: Platelet count in the blood, measured in kiloplatelets/mL.</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About the Dataset cont’d</a:t>
            </a:r>
            <a:endParaRPr lang="en-US"/>
          </a:p>
        </p:txBody>
      </p:sp>
      <p:sp>
        <p:nvSpPr>
          <p:cNvPr id="3" name="Content Placeholder 2"/>
          <p:cNvSpPr>
            <a:spLocks noGrp="1"/>
          </p:cNvSpPr>
          <p:nvPr>
            <p:ph idx="1"/>
          </p:nvPr>
        </p:nvSpPr>
        <p:spPr/>
        <p:txBody>
          <a:bodyPr>
            <a:normAutofit lnSpcReduction="20000"/>
          </a:bodyPr>
          <a:p>
            <a:r>
              <a:rPr lang="en-US">
                <a:sym typeface="+mn-ea"/>
              </a:rPr>
              <a:t>viii.Serum Creatinine: The level of serum creatinine in the blood, measured in mg/dL.</a:t>
            </a:r>
            <a:endParaRPr lang="en-US"/>
          </a:p>
          <a:p>
            <a:r>
              <a:rPr lang="en-US">
                <a:sym typeface="+mn-ea"/>
              </a:rPr>
              <a:t>ix.Serum Sodium: The level of serum sodium in the blood, measured in mEq/L.</a:t>
            </a:r>
            <a:endParaRPr lang="en-US"/>
          </a:p>
          <a:p>
            <a:r>
              <a:rPr lang="en-US">
                <a:sym typeface="+mn-ea"/>
              </a:rPr>
              <a:t>x.Sex: The gender of the patient (0 for female, 1 for male).</a:t>
            </a:r>
            <a:endParaRPr lang="en-US"/>
          </a:p>
          <a:p>
            <a:r>
              <a:rPr lang="en-US">
                <a:sym typeface="+mn-ea"/>
              </a:rPr>
              <a:t>xi.Smoking: A binary variable indicating whether the patient was a smoker (0 for no, 1 for yes).</a:t>
            </a:r>
            <a:endParaRPr lang="en-US"/>
          </a:p>
          <a:p>
            <a:r>
              <a:rPr lang="en-US">
                <a:sym typeface="+mn-ea"/>
              </a:rPr>
              <a:t>xii.Time: The time of the patient's follow-up visit for the disease in months.</a:t>
            </a:r>
            <a:endParaRPr lang="en-US"/>
          </a:p>
          <a:p>
            <a:r>
              <a:rPr lang="en-US">
                <a:sym typeface="+mn-ea"/>
              </a:rPr>
              <a:t>Death Event: A binary variable indicating whether the patient deceased during the follow-up period (0 for no, 1 for yes).</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Research Questions</a:t>
            </a:r>
            <a:endParaRPr lang="en-US" sz="4800" b="1"/>
          </a:p>
        </p:txBody>
      </p:sp>
      <p:sp>
        <p:nvSpPr>
          <p:cNvPr id="3" name="Content Placeholder 2"/>
          <p:cNvSpPr>
            <a:spLocks noGrp="1"/>
          </p:cNvSpPr>
          <p:nvPr>
            <p:ph idx="1"/>
          </p:nvPr>
        </p:nvSpPr>
        <p:spPr/>
        <p:txBody>
          <a:bodyPr>
            <a:normAutofit lnSpcReduction="20000"/>
          </a:bodyPr>
          <a:p>
            <a:r>
              <a:rPr lang="en-US"/>
              <a:t>Our primary research questions guided this comprehensive analysis of heart failure data. These questions are pivotal in understanding the condition:</a:t>
            </a:r>
            <a:endParaRPr lang="en-US"/>
          </a:p>
          <a:p>
            <a:pPr marL="514350" indent="-514350">
              <a:buFont typeface="+mj-lt"/>
              <a:buAutoNum type="romanLcPeriod"/>
            </a:pPr>
            <a:r>
              <a:rPr lang="en-US"/>
              <a:t>Economic Impact: We explored the yearly medical expenditure of individuals with heart failure, unveiling its substantial economic burden on patients and the healthcare system.</a:t>
            </a:r>
            <a:endParaRPr lang="en-US"/>
          </a:p>
          <a:p>
            <a:pPr marL="514350" indent="-514350">
              <a:buFont typeface="+mj-lt"/>
              <a:buAutoNum type="romanLcPeriod"/>
            </a:pPr>
            <a:r>
              <a:rPr lang="en-US"/>
              <a:t>Healthcare Disparities: We examined how healthcare costs vary across social determinant factors, including sex, region, family income, and race, shedding light on healthcare disparities.</a:t>
            </a:r>
            <a:endParaRPr lang="en-US"/>
          </a:p>
          <a:p>
            <a:pPr marL="514350" indent="-514350">
              <a:buFont typeface="+mj-lt"/>
              <a:buAutoNum type="romanLcPeriod"/>
            </a:pPr>
            <a:r>
              <a:rPr lang="en-US"/>
              <a:t>Risk Factors: We investigated relationships between heart failure and environmental factors, providing insights into potential preventive measures.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Related Work</a:t>
            </a:r>
            <a:endParaRPr lang="en-US" sz="4800" b="1"/>
          </a:p>
        </p:txBody>
      </p:sp>
      <p:sp>
        <p:nvSpPr>
          <p:cNvPr id="3" name="Content Placeholder 2"/>
          <p:cNvSpPr>
            <a:spLocks noGrp="1"/>
          </p:cNvSpPr>
          <p:nvPr>
            <p:ph idx="1"/>
          </p:nvPr>
        </p:nvSpPr>
        <p:spPr/>
        <p:txBody>
          <a:bodyPr/>
          <a:p>
            <a:r>
              <a:rPr lang="en-US"/>
              <a:t> Existing studies on heart failure have paved the way for our analysis. Key findings from prior research include:</a:t>
            </a:r>
            <a:endParaRPr lang="en-US"/>
          </a:p>
          <a:p>
            <a:r>
              <a:rPr lang="en-US"/>
              <a:t>Prevalence: Heart failure is a global concern, with millions affected each year, making it a leading cause of mortality.</a:t>
            </a:r>
            <a:endParaRPr lang="en-US"/>
          </a:p>
          <a:p>
            <a:r>
              <a:rPr lang="en-US"/>
              <a:t>Behavioral Risk Factors: Preventive strategies address modifiable risk factors like tobacco use, unhealthy diet, obesity, physical inactivity, and alcohol misuse.</a:t>
            </a:r>
            <a:endParaRPr lang="en-US"/>
          </a:p>
          <a:p>
            <a:r>
              <a:rPr lang="en-US"/>
              <a:t>Early Detection: Identifying and managing cardiovascular risk factors play a pivotal role in early detection and effective management.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 Methods</a:t>
            </a:r>
            <a:endParaRPr lang="en-US" sz="4800" b="1"/>
          </a:p>
        </p:txBody>
      </p:sp>
      <p:sp>
        <p:nvSpPr>
          <p:cNvPr id="3" name="Content Placeholder 2"/>
          <p:cNvSpPr>
            <a:spLocks noGrp="1"/>
          </p:cNvSpPr>
          <p:nvPr>
            <p:ph idx="1"/>
          </p:nvPr>
        </p:nvSpPr>
        <p:spPr/>
        <p:txBody>
          <a:bodyPr/>
          <a:p>
            <a:r>
              <a:rPr lang="en-US"/>
              <a:t>Our analysis was driven by a robust methodology:</a:t>
            </a:r>
            <a:endParaRPr lang="en-US"/>
          </a:p>
          <a:p>
            <a:r>
              <a:rPr lang="en-US"/>
              <a:t>Data Preprocessing: We meticulously prepared the data, selecting relevant variables, addressing missing values, and removing outliers to ensure data quality.</a:t>
            </a:r>
            <a:endParaRPr lang="en-US"/>
          </a:p>
          <a:p>
            <a:r>
              <a:rPr lang="en-US"/>
              <a:t>Statistical Tests: We employed t-tests, chi-squared tests, and correlation analysis to answer research questions based on variable types and distribution characteristics.</a:t>
            </a:r>
            <a:endParaRPr lang="en-US"/>
          </a:p>
          <a:p>
            <a:r>
              <a:rPr lang="en-US"/>
              <a:t>Data Visualization: We utilized data visualization techniques to enhance data exploration, understanding, and presentation.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Data Preprocessing</a:t>
            </a:r>
            <a:endParaRPr lang="en-US" sz="4800" b="1"/>
          </a:p>
        </p:txBody>
      </p:sp>
      <p:sp>
        <p:nvSpPr>
          <p:cNvPr id="3" name="Content Placeholder 2"/>
          <p:cNvSpPr>
            <a:spLocks noGrp="1"/>
          </p:cNvSpPr>
          <p:nvPr>
            <p:ph idx="1"/>
          </p:nvPr>
        </p:nvSpPr>
        <p:spPr/>
        <p:txBody>
          <a:bodyPr/>
          <a:p>
            <a:r>
              <a:rPr lang="en-US"/>
              <a:t>Data preprocessing is a cornerstone of our analysis, ensuring data integrity and relevance:</a:t>
            </a:r>
            <a:endParaRPr lang="en-US"/>
          </a:p>
          <a:p>
            <a:r>
              <a:rPr lang="en-US"/>
              <a:t>Variable Selection: We carefully curated variables related to heart failure, ensuring that our analysis focuses on the most pertinent factors.</a:t>
            </a:r>
            <a:endParaRPr lang="en-US"/>
          </a:p>
          <a:p>
            <a:r>
              <a:rPr lang="en-US"/>
              <a:t>Handling Missing Data: We addressed missing data by employing appropriate methods, enhancing the dataset's completeness.</a:t>
            </a:r>
            <a:endParaRPr lang="en-US"/>
          </a:p>
          <a:p>
            <a:r>
              <a:rPr lang="en-US"/>
              <a:t>Outlier Removal: We identified and removed outliers, minimizing their impact on statistical analyses.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12609</Words>
  <Application>WPS Presentation</Application>
  <PresentationFormat>Widescreen</PresentationFormat>
  <Paragraphs>165</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Calibri Light</vt:lpstr>
      <vt:lpstr>Calibri</vt:lpstr>
      <vt:lpstr>Microsoft YaHei</vt:lpstr>
      <vt:lpstr>Arial Unicode MS</vt:lpstr>
      <vt:lpstr>Wingdings</vt:lpstr>
      <vt:lpstr>Office Theme</vt:lpstr>
      <vt:lpstr>INFO 5770 Data Analysis of Heart Failure Using the Medical Expenditure Panel Survey (MEPS) Dataset</vt:lpstr>
      <vt:lpstr>Introduction</vt:lpstr>
      <vt:lpstr>About the Dataset</vt:lpstr>
      <vt:lpstr>About the Dataset cont’d</vt:lpstr>
      <vt:lpstr>About the Dataset cont’d</vt:lpstr>
      <vt:lpstr>Research Questions</vt:lpstr>
      <vt:lpstr>Related Work</vt:lpstr>
      <vt:lpstr> Methods</vt:lpstr>
      <vt:lpstr>Data Preprocessing</vt:lpstr>
      <vt:lpstr>Visualization and Exploratory Data Analysis(EDA) 1</vt:lpstr>
      <vt:lpstr>Visualizations &amp; Exploratory Data Analysis(EDA) 2</vt:lpstr>
      <vt:lpstr>Visualiztions and Exploratory Data Analysis(EDA) 3</vt:lpstr>
      <vt:lpstr>Visualizations &amp; Exploratory Data Analysis(EDA) 4</vt:lpstr>
      <vt:lpstr>Statistical Tests</vt:lpstr>
      <vt:lpstr>Final Analysis</vt:lpstr>
      <vt:lpstr>Results</vt:lpstr>
      <vt:lpstr> Discussion</vt:lpstr>
      <vt:lpstr>Conclusion</vt:lpstr>
      <vt:lpstr>Future Directions</vt:lpstr>
      <vt:lpstr>References</vt:lpstr>
      <vt:lpstr>Q&amp;A and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Heart Failure Using the Medical Expenditure Panel Survey (MEPS) Dataset</dc:title>
  <dc:creator/>
  <cp:lastModifiedBy>Vincent-Oracle</cp:lastModifiedBy>
  <cp:revision>86</cp:revision>
  <dcterms:created xsi:type="dcterms:W3CDTF">2023-09-24T13:51:00Z</dcterms:created>
  <dcterms:modified xsi:type="dcterms:W3CDTF">2023-09-25T23:18:45Z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88FE024A16534B94B139CF579B3E6189_11</vt:lpwstr>
  </property>
  <property fmtid="{D5CDD505-2E9C-101B-9397-08002B2CF9AE}" pid="3" name="KSOProductBuildVer">
    <vt:lpwstr>1033-12.2.0.13215</vt:lpwstr>
  </property>
</Properties>
</file>