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CS5720: Neural Network &amp; Deep Learning</a:t>
            </a:r>
            <a:endParaRPr lang="en-US" b="1" dirty="0"/>
          </a:p>
        </p:txBody>
      </p:sp>
      <p:sp>
        <p:nvSpPr>
          <p:cNvPr id="3" name="Subtitle 2"/>
          <p:cNvSpPr>
            <a:spLocks noGrp="1"/>
          </p:cNvSpPr>
          <p:nvPr>
            <p:ph type="subTitle" idx="1"/>
          </p:nvPr>
        </p:nvSpPr>
        <p:spPr/>
        <p:txBody>
          <a:bodyPr/>
          <a:lstStyle/>
          <a:p>
            <a:r>
              <a:rPr lang="en-US"/>
              <a:t>Professor Name</a:t>
            </a:r>
            <a:endParaRPr lang="en-US"/>
          </a:p>
          <a:p>
            <a:r>
              <a:rPr lang="en-US"/>
              <a:t>University Affiliation</a:t>
            </a:r>
            <a:endParaRPr lang="en-US"/>
          </a:p>
          <a:p>
            <a:r>
              <a:rPr lang="en-US"/>
              <a:t>Course Number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10.0 </a:t>
            </a:r>
            <a:r>
              <a:rPr lang="en-US" b="1"/>
              <a:t>Conclusion</a:t>
            </a:r>
            <a:endParaRPr lang="en-US" b="1"/>
          </a:p>
        </p:txBody>
      </p:sp>
      <p:sp>
        <p:nvSpPr>
          <p:cNvPr id="3" name="Content Placeholder 2"/>
          <p:cNvSpPr>
            <a:spLocks noGrp="1"/>
          </p:cNvSpPr>
          <p:nvPr>
            <p:ph idx="1"/>
          </p:nvPr>
        </p:nvSpPr>
        <p:spPr/>
        <p:txBody>
          <a:bodyPr>
            <a:normAutofit fontScale="80000"/>
          </a:bodyPr>
          <a:p>
            <a:r>
              <a:rPr lang="en-US"/>
              <a:t>In conclusion, the FruitNet dataset was successfully used to develop and train the Cycle-GAN algorithm for picture translation. The generating models were able to convert photographs of fruits of poor or mixed quality into high-quality images of fruits of good quality and vice versa. With a high accuracy rate, the discriminator models successfully distinguished between generated and genuine images.</a:t>
            </a:r>
            <a:endParaRPr lang="en-US"/>
          </a:p>
          <a:p>
            <a:r>
              <a:rPr lang="en-US"/>
              <a:t>The trained Cycle-GAN algorithm's performance was assessed using the mean absolute and mean squared errors. The outcomes demonstrated that the algorithm was capable of creating realistic images with little inaccuracy.</a:t>
            </a:r>
            <a:endParaRPr lang="en-US"/>
          </a:p>
          <a:p>
            <a:r>
              <a:rPr lang="en-US"/>
              <a:t>Fruit picture translation using the suggested framework yielded encouraging results, which could be helpful for applications like quality control in the food business. However, additional investigation could be done to improve the performance of the algorithm, such as using more complex architectures and exploring different loss functions.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11.0 References</a:t>
            </a:r>
            <a:endParaRPr lang="en-US" b="1"/>
          </a:p>
        </p:txBody>
      </p:sp>
      <p:sp>
        <p:nvSpPr>
          <p:cNvPr id="3" name="Content Placeholder 2"/>
          <p:cNvSpPr>
            <a:spLocks noGrp="1"/>
          </p:cNvSpPr>
          <p:nvPr>
            <p:ph idx="1"/>
          </p:nvPr>
        </p:nvSpPr>
        <p:spPr>
          <a:xfrm>
            <a:off x="280670" y="1524000"/>
            <a:ext cx="11073130" cy="4788535"/>
          </a:xfrm>
        </p:spPr>
        <p:txBody>
          <a:bodyPr>
            <a:noAutofit/>
          </a:bodyPr>
          <a:p>
            <a:pPr marL="0" indent="0">
              <a:buNone/>
            </a:pPr>
            <a:r>
              <a:rPr lang="en-US" sz="1500"/>
              <a:t>Some of the references are:</a:t>
            </a:r>
            <a:endParaRPr lang="en-US" sz="1500"/>
          </a:p>
          <a:p>
            <a:r>
              <a:rPr lang="en-US" sz="1500"/>
              <a:t>Ghasemi, F., Mehridehnavi, A., Pérez-Garrido, A., &amp; Pérez-Sánchez, H. (2018). Neural network and deep-learning algorithms used in QSAR studies: merits and drawbacks. Drug discovery today, 23(10), 1784-1790.</a:t>
            </a:r>
            <a:endParaRPr lang="en-US" sz="1500"/>
          </a:p>
          <a:p>
            <a:r>
              <a:rPr lang="en-US" sz="1500"/>
              <a:t>Nayak, J., Vakula, K., Dinesh, P., Naik, B., &amp; Pelusi, D. (2020). Intelligent food processing: Journey from artificial neural network to deep learning. Computer Science Review, 38, 100297.</a:t>
            </a:r>
            <a:endParaRPr lang="en-US" sz="1500"/>
          </a:p>
          <a:p>
            <a:r>
              <a:rPr lang="en-US" sz="1500"/>
              <a:t>Li, W., &amp; Wang, J. (2021). Residual learning of cycle-GAN for seismic data denoising. Ieee Access, 9, 11585-11597.</a:t>
            </a:r>
            <a:endParaRPr lang="en-US" sz="1500"/>
          </a:p>
          <a:p>
            <a:r>
              <a:rPr lang="en-US" sz="1500"/>
              <a:t>Indolia, S., Goswami, A. K., Mishra, S. P., &amp; Asopa, P. (2018). Conceptual understanding of convolutional neural network-a deep learning approach. Procedia computer science, 132, 679-688.</a:t>
            </a:r>
            <a:endParaRPr lang="en-US" sz="1500"/>
          </a:p>
          <a:p>
            <a:r>
              <a:rPr lang="en-US" sz="1500"/>
              <a:t>Bashar, A. (2019). Survey on evolving deep learning neural network architectures. Journal of Artificial Intelligence, 1(02), 73-82.</a:t>
            </a:r>
            <a:endParaRPr lang="en-US" sz="1500"/>
          </a:p>
          <a:p>
            <a:r>
              <a:rPr lang="en-US" sz="1500"/>
              <a:t>Li, W., &amp; Wang, J. (2021). Residual learning of cycle-GAN for seismic data denoising. Ieee Access, 9, 11585-11597.</a:t>
            </a:r>
            <a:endParaRPr lang="en-US" sz="1500"/>
          </a:p>
          <a:p>
            <a:r>
              <a:rPr lang="en-US" sz="1500"/>
              <a:t>Smys, S., Chen, J. I. Z., &amp; Shakya, S. (2020). Survey on neural network architectures with deep learning. Journal of Soft Computing Paradigm (JSCP), 2(03), 186-194.</a:t>
            </a:r>
            <a:endParaRPr lang="en-US" sz="1500"/>
          </a:p>
          <a:p>
            <a:r>
              <a:rPr lang="en-US" sz="1500"/>
              <a:t>Wang, D., Zhang, M., Li, J., Li, Z., Li, J., Song, C., &amp; Chen, X. (2017). Intelligent constellation diagram analyzer using convolutional neural network-based deep learning. Optics express, 25(15), 17150-17166.</a:t>
            </a:r>
            <a:endParaRPr lang="en-US" sz="1500"/>
          </a:p>
          <a:p>
            <a:r>
              <a:rPr lang="en-US" sz="1500"/>
              <a:t>Peng, S., Jiang, H., Wang, H., Alwageed, H., &amp; Yao, Y. D. (2017, April). Modulation classification using convolutional neural network based deep learning model. In 2017 26th Wireless and Optical Communication Conference (WOCC) (pp. 1-5). IEEE.</a:t>
            </a:r>
            <a:endParaRPr lang="en-US" sz="1500"/>
          </a:p>
          <a:p>
            <a:r>
              <a:rPr lang="en-US" sz="1500"/>
              <a:t>Liu, M., Shi, J., Li, Z., Li, C., Zhu, J., &amp; Liu, S. (2016). Towards better analysis of deep convolutional neural networks. IEEE transactions on visualization and computer graphics, 23(1), 91-100.</a:t>
            </a:r>
            <a:endParaRPr lang="en-US"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t>	</a:t>
            </a:r>
            <a:r>
              <a:rPr lang="en-US" b="1" i="1">
                <a:solidFill>
                  <a:srgbClr val="00B0F0"/>
                </a:solidFill>
              </a:rPr>
              <a:t>Thank you all for watching and listening to our presentation!</a:t>
            </a:r>
            <a:endParaRPr lang="en-US" b="1" i="1">
              <a:solidFill>
                <a:srgbClr val="00B0F0"/>
              </a:solidFill>
            </a:endParaRPr>
          </a:p>
        </p:txBody>
      </p:sp>
      <p:sp>
        <p:nvSpPr>
          <p:cNvPr id="3" name="Content Placeholder 2"/>
          <p:cNvSpPr>
            <a:spLocks noGrp="1"/>
          </p:cNvSpPr>
          <p:nvPr>
            <p:ph idx="1"/>
          </p:nvPr>
        </p:nvSpPr>
        <p:spPr/>
        <p:txBody>
          <a:bodyPr/>
          <a:p>
            <a:pPr marL="0" indent="0" algn="ctr">
              <a:buNone/>
            </a:pPr>
            <a:r>
              <a:rPr lang="en-US" sz="6600" b="1">
                <a:solidFill>
                  <a:srgbClr val="FF0000"/>
                </a:solidFill>
              </a:rPr>
              <a:t>***THE END***</a:t>
            </a:r>
            <a:endParaRPr lang="en-US" sz="66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2.0 Group membrers Information</a:t>
            </a:r>
            <a:endParaRPr lang="en-US" b="1"/>
          </a:p>
        </p:txBody>
      </p:sp>
      <p:sp>
        <p:nvSpPr>
          <p:cNvPr id="3" name="Content Placeholder 2"/>
          <p:cNvSpPr>
            <a:spLocks noGrp="1"/>
          </p:cNvSpPr>
          <p:nvPr>
            <p:ph idx="1"/>
          </p:nvPr>
        </p:nvSpPr>
        <p:spPr/>
        <p:txBody>
          <a:bodyPr/>
          <a:p>
            <a:pPr marL="0" indent="0" algn="ctr">
              <a:buNone/>
            </a:pPr>
            <a:r>
              <a:rPr lang="en-US"/>
              <a:t>Name of presenters</a:t>
            </a:r>
            <a:endParaRPr lang="en-US"/>
          </a:p>
          <a:p>
            <a:pPr marL="0" indent="0" algn="ctr">
              <a:buNone/>
            </a:pPr>
            <a:r>
              <a:rPr lang="en-US"/>
              <a:t>Tittle of presentation</a:t>
            </a:r>
            <a:endParaRPr lang="en-US"/>
          </a:p>
          <a:p>
            <a:pPr marL="0" indent="0" algn="ctr">
              <a:buNone/>
            </a:pPr>
            <a:r>
              <a:rPr lang="en-US"/>
              <a:t>Date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t>3.0 </a:t>
            </a:r>
            <a:r>
              <a:rPr lang="en-US" b="1"/>
              <a:t>Role/Responsibilities and Contribution in project</a:t>
            </a:r>
            <a:endParaRPr lang="en-US" b="1"/>
          </a:p>
        </p:txBody>
      </p:sp>
      <p:sp>
        <p:nvSpPr>
          <p:cNvPr id="3" name="Content Placeholder 2"/>
          <p:cNvSpPr>
            <a:spLocks noGrp="1"/>
          </p:cNvSpPr>
          <p:nvPr>
            <p:ph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4.0</a:t>
            </a:r>
            <a:r>
              <a:rPr lang="en-US" b="1"/>
              <a:t> Motivation</a:t>
            </a:r>
            <a:endParaRPr lang="en-US" b="1"/>
          </a:p>
        </p:txBody>
      </p:sp>
      <p:sp>
        <p:nvSpPr>
          <p:cNvPr id="3" name="Content Placeholder 2"/>
          <p:cNvSpPr>
            <a:spLocks noGrp="1"/>
          </p:cNvSpPr>
          <p:nvPr>
            <p:ph idx="1"/>
          </p:nvPr>
        </p:nvSpPr>
        <p:spPr/>
        <p:txBody>
          <a:bodyPr>
            <a:normAutofit lnSpcReduction="20000"/>
          </a:bodyPr>
          <a:p>
            <a:r>
              <a:rPr lang="en-US"/>
              <a:t>There are several applications for image-to-image translation in computer vision, including style transfer, image colorization, and super-resolution. However, learning a mapping between two distinct visual domains with various features, such as differing textures, colors, shapes, and appearances, makes image-to-image translation a difficult challenge. When there is no matched data between the two domains—that is, no corresponding images across the two domains from which to learn—this process might become even more difficult. The term "unpaired image-to-image translation" refers to this issue.</a:t>
            </a:r>
            <a:endParaRPr lang="en-US"/>
          </a:p>
          <a:p>
            <a:r>
              <a:rPr lang="en-US"/>
              <a:t>Traditional image-to-image translation techniques, like pix2pix, develop the mapping between two domains using paired training data. But gathering linked data can be costly, time-consuming, and in some circumstances, impossible.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5.0 </a:t>
            </a:r>
            <a:r>
              <a:rPr lang="en-US" b="1"/>
              <a:t>Objectives</a:t>
            </a:r>
            <a:endParaRPr lang="en-US" b="1"/>
          </a:p>
        </p:txBody>
      </p:sp>
      <p:sp>
        <p:nvSpPr>
          <p:cNvPr id="3" name="Content Placeholder 2"/>
          <p:cNvSpPr>
            <a:spLocks noGrp="1"/>
          </p:cNvSpPr>
          <p:nvPr>
            <p:ph idx="1"/>
          </p:nvPr>
        </p:nvSpPr>
        <p:spPr/>
        <p:txBody>
          <a:bodyPr/>
          <a:p>
            <a:pPr>
              <a:buFont typeface="Wingdings" panose="05000000000000000000" charset="0"/>
              <a:buChar char="Ø"/>
            </a:pPr>
            <a:r>
              <a:rPr lang="en-US"/>
              <a:t>To develop a CycleGAN model for image-to-image translation</a:t>
            </a:r>
            <a:endParaRPr lang="en-US"/>
          </a:p>
          <a:p>
            <a:pPr>
              <a:buFont typeface="Wingdings" panose="05000000000000000000" charset="0"/>
              <a:buChar char="Ø"/>
            </a:pPr>
            <a:r>
              <a:rPr lang="en-US"/>
              <a:t>To apply the CycleGAN model to the FruitNet dataset</a:t>
            </a:r>
            <a:endParaRPr lang="en-US"/>
          </a:p>
          <a:p>
            <a:pPr>
              <a:buFont typeface="Wingdings" panose="05000000000000000000" charset="0"/>
              <a:buChar char="Ø"/>
            </a:pPr>
            <a:r>
              <a:rPr lang="en-US"/>
              <a:t>To evaluate the performance of the CycleGAN model using mean absolute and mean squared errors</a:t>
            </a:r>
            <a:endParaRPr lang="en-US"/>
          </a:p>
          <a:p>
            <a:pPr>
              <a:buFont typeface="Wingdings" panose="05000000000000000000" charset="0"/>
              <a:buChar char="Ø"/>
            </a:pPr>
            <a:r>
              <a:rPr lang="en-US"/>
              <a:t>To compare the results of the CycleGAN model to other state-of-the-art image-to-image translation methods</a:t>
            </a:r>
            <a:endParaRPr lang="en-US"/>
          </a:p>
          <a:p>
            <a:pPr>
              <a:buFont typeface="Wingdings" panose="05000000000000000000" charset="0"/>
              <a:buChar char="Ø"/>
            </a:pPr>
            <a:r>
              <a:rPr lang="en-US"/>
              <a:t>To analyze the results of the experiment and draw conclusions about the effectiveness of the proposed method.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6.0 </a:t>
            </a:r>
            <a:r>
              <a:rPr lang="en-US" b="1"/>
              <a:t>Related work</a:t>
            </a:r>
            <a:endParaRPr lang="en-US" b="1"/>
          </a:p>
        </p:txBody>
      </p:sp>
      <p:sp>
        <p:nvSpPr>
          <p:cNvPr id="3" name="Content Placeholder 2"/>
          <p:cNvSpPr>
            <a:spLocks noGrp="1"/>
          </p:cNvSpPr>
          <p:nvPr>
            <p:ph idx="1"/>
          </p:nvPr>
        </p:nvSpPr>
        <p:spPr/>
        <p:txBody>
          <a:bodyPr>
            <a:normAutofit fontScale="90000" lnSpcReduction="10000"/>
          </a:bodyPr>
          <a:p>
            <a:r>
              <a:rPr lang="en-US"/>
              <a:t>Generative adversarial networks (GANs) that learn the mapping between two domains are called Cycle-Consistent Adversarial Networks (CycleGAN). Because they can do image-to-image translation without paired data, which is generally needed for supervised learning, CycleGANs have become more and more popular in recent years. CycleGANs' popularity has given rise to numerous versions and uses in a variety of industries, including computer vision, natural language processing, and music.</a:t>
            </a:r>
            <a:endParaRPr lang="en-US"/>
          </a:p>
          <a:p>
            <a:r>
              <a:rPr lang="en-US"/>
              <a:t>Goodfellow et al.'s proposal from 2014, one of the initial publications in the field of GANs, established the idea of adversarial training. The major goal was to trick a discriminator network that was trained to distinguish between real and fake samples in order to teach a generator network to produce samples that are similar to the real data.</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7.0</a:t>
            </a:r>
            <a:r>
              <a:rPr lang="en-US" b="1"/>
              <a:t> Problem Statement</a:t>
            </a:r>
            <a:endParaRPr lang="en-US" b="1"/>
          </a:p>
        </p:txBody>
      </p:sp>
      <p:sp>
        <p:nvSpPr>
          <p:cNvPr id="3" name="Content Placeholder 2"/>
          <p:cNvSpPr>
            <a:spLocks noGrp="1"/>
          </p:cNvSpPr>
          <p:nvPr>
            <p:ph idx="1"/>
          </p:nvPr>
        </p:nvSpPr>
        <p:spPr/>
        <p:txBody>
          <a:bodyPr/>
          <a:p>
            <a:r>
              <a:rPr lang="en-US"/>
              <a:t>The problem statement for this assignment is to develop a CycleGAN model to perform image-to-image translation between three categories of fruits (good quality, bad quality, and mixed quality) using the FruitNet dataset. The objective is to generate synthetic images of good quality fruits from the bad and mixed quality fruit images. The model should also be able to perform reverse translation from good quality fruits to bad and mixed quality fruits. The performance of the model will be evaluated using mean absolute and mean squared errors.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8.0 Proposed Solution</a:t>
            </a:r>
            <a:endParaRPr lang="en-US" b="1"/>
          </a:p>
        </p:txBody>
      </p:sp>
      <p:sp>
        <p:nvSpPr>
          <p:cNvPr id="3" name="Content Placeholder 2"/>
          <p:cNvSpPr>
            <a:spLocks noGrp="1"/>
          </p:cNvSpPr>
          <p:nvPr>
            <p:ph idx="1"/>
          </p:nvPr>
        </p:nvSpPr>
        <p:spPr/>
        <p:txBody>
          <a:bodyPr>
            <a:normAutofit fontScale="90000"/>
          </a:bodyPr>
          <a:p>
            <a:r>
              <a:rPr lang="en-US"/>
              <a:t>The proposed solution for the assignment is to implement a Cycle-GAN model to perform image-to-image translation between three categories of fruit images: fruits of good quality, fruits of bad quality, and fruits of mixed quality. The Cycle-GAN model consists of two generators and two discriminators, with each generator being responsible for translating images from one domain to another. The discriminators are responsible for distinguishing between real and fake images. The generators are trained to minimize the adversarial, cycle consistency, and identity losses, while the discriminators are trained to minimize the binary cross-entropy loss. The proposed solution involves pre-processing the FruitNet dataset, splitting it into training and validation sets, and training the Cycle-GAN model using the training set. The trained model is then evaluated using the mean absolute and mean squared errors.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9.0 </a:t>
            </a:r>
            <a:r>
              <a:rPr lang="en-US" b="1"/>
              <a:t>Results/Simulations</a:t>
            </a:r>
            <a:endParaRPr lang="en-US" b="1"/>
          </a:p>
        </p:txBody>
      </p:sp>
      <p:sp>
        <p:nvSpPr>
          <p:cNvPr id="3" name="Content Placeholder 2"/>
          <p:cNvSpPr>
            <a:spLocks noGrp="1"/>
          </p:cNvSpPr>
          <p:nvPr>
            <p:ph idx="1"/>
          </p:nvPr>
        </p:nvSpPr>
        <p:spPr/>
        <p:txBody>
          <a:bodyPr>
            <a:normAutofit fontScale="70000"/>
          </a:bodyPr>
          <a:p>
            <a:r>
              <a:rPr lang="en-US"/>
              <a:t>The results of the simulation showed that the proposed Cycle-GAN algorithm was successful in generating realistic fruit images with different variations. The images generated had a high degree of similarity with the real images from the dataset, indicating that the algorithm was able to learn the underlying patterns and variations of the different fruits.</a:t>
            </a:r>
            <a:endParaRPr lang="en-US"/>
          </a:p>
          <a:p>
            <a:r>
              <a:rPr lang="en-US"/>
              <a:t>Additionally, the mean absolute and mean squared errors were used to evaluate the performance of the algorithm, and the results showed that the errors were relatively low, indicating that the generated images were of high quality and had minimal discrepancies from the real images.</a:t>
            </a:r>
            <a:endParaRPr lang="en-US"/>
          </a:p>
          <a:p>
            <a:r>
              <a:rPr lang="en-US"/>
              <a:t>The experiments also demonstrated that the proposed algorithm could successfully generate new images of fruits with varying degrees of quality, making it useful for applications such as quality control and image augmentation for fruit recognition algorithms.</a:t>
            </a:r>
            <a:endParaRPr lang="en-US"/>
          </a:p>
          <a:p>
            <a:r>
              <a:rPr lang="en-US"/>
              <a:t>Overall, the results suggest that the proposed Cycle-GAN algorithm is a promising approach for generating realistic fruit images and has potential applications in various fields, including food industry and computer vision.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7810</Words>
  <Application>WPS Presentation</Application>
  <PresentationFormat>Widescreen</PresentationFormat>
  <Paragraphs>71</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Calibri Light</vt:lpstr>
      <vt:lpstr>Calibri</vt:lpstr>
      <vt:lpstr>Microsoft YaHei</vt:lpstr>
      <vt:lpstr>Arial Unicode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CS5720: Neural Network &amp; Deep Learning</dc:title>
  <dc:creator/>
  <cp:lastModifiedBy>Were ouma</cp:lastModifiedBy>
  <cp:revision>22</cp:revision>
  <dcterms:created xsi:type="dcterms:W3CDTF">2023-04-26T05:43:58Z</dcterms:created>
  <dcterms:modified xsi:type="dcterms:W3CDTF">2023-04-26T10:54:22Z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1C523A4762EB4B1982402E558BAE64F9</vt:lpwstr>
  </property>
  <property fmtid="{D5CDD505-2E9C-101B-9397-08002B2CF9AE}" pid="3" name="KSOProductBuildVer">
    <vt:lpwstr>1033-11.2.0.11536</vt:lpwstr>
  </property>
</Properties>
</file>