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3"/>
  </p:sldMasterIdLst>
  <p:notesMasterIdLst>
    <p:notesMasterId r:id="rId5"/>
  </p:notesMasterIdLst>
  <p:sldIdLst>
    <p:sldId id="256" r:id="rId4"/>
    <p:sldId id="257" r:id="rId6"/>
    <p:sldId id="258" r:id="rId7"/>
    <p:sldId id="259" r:id="rId8"/>
    <p:sldId id="260" r:id="rId9"/>
    <p:sldId id="270" r:id="rId10"/>
    <p:sldId id="261" r:id="rId11"/>
    <p:sldId id="271" r:id="rId12"/>
    <p:sldId id="273" r:id="rId13"/>
    <p:sldId id="262" r:id="rId14"/>
    <p:sldId id="274" r:id="rId15"/>
    <p:sldId id="263" r:id="rId16"/>
    <p:sldId id="275" r:id="rId17"/>
    <p:sldId id="276" r:id="rId18"/>
    <p:sldId id="265" r:id="rId19"/>
    <p:sldId id="266" r:id="rId20"/>
    <p:sldId id="277" r:id="rId21"/>
    <p:sldId id="267" r:id="rId22"/>
    <p:sldId id="278" r:id="rId23"/>
    <p:sldId id="279" r:id="rId24"/>
    <p:sldId id="264" r:id="rId25"/>
    <p:sldId id="268" r:id="rId26"/>
    <p:sldId id="269" r:id="rId27"/>
  </p:sldIdLst>
  <p:sldSz cx="9144000" cy="5143500"/>
  <p:notesSz cx="6858000" cy="9144000"/>
  <p:embeddedFontLst>
    <p:embeddedFont>
      <p:font typeface="Nunito"/>
      <p:regular r:id="rId31"/>
    </p:embeddedFont>
    <p:embeddedFont>
      <p:font typeface="Nunito SemiBold"/>
      <p:regular r:id="rId32"/>
    </p:embeddedFont>
    <p:embeddedFont>
      <p:font typeface="Calibri" panose="020F0502020204030204"/>
      <p:regular r:id="rId33"/>
    </p:embeddedFont>
    <p:embeddedFont>
      <p:font typeface="Nunito ExtraBold"/>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64BDADC-21E5-4D12-8FE8-B6E381B4A7B8}" styleName="Table_0">
    <a:wholeTbl>
      <a:tcTxStyle>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a:tcStyle>
        <a:tcBdr/>
      </a:tcStyle>
    </a:lastCol>
    <a:firstCol>
      <a:tcTxStyle b="on"/>
      <a:tcStyle>
        <a:tcBdr/>
      </a:tcStyle>
    </a:firstCol>
    <a:lastRow>
      <a:tcTxStyle b="on"/>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5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12508d39905_0_2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2508d39905_0_2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2508d39905_0_2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2508d39905_0_2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12508d39905_0_2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2508d39905_0_2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2508d39905_0_29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508d39905_0_29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2508d39905_0_29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508d39905_0_29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2508d39905_0_29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508d39905_0_29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2508d39905_0_16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2508d39905_0_16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224feeb9bc_0_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224feeb9bc_0_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224feeb9bc_0_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224feeb9bc_0_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224feeb9bc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224feeb9bc_0_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224feeb9bc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224feeb9bc_0_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224feeb9bc_0_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224feeb9bc_0_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10e9006cb6c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0e9006cb6c_1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10e9006cb6c_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10e9006cb6c_1_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0ee00f67ea_0_5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7" name="Google Shape;187;g10ee00f67ea_0_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0ee00f67ea_0_55: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GB"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9" name="Google Shape;189;g10ee00f67ea_0_55:notes"/>
          <p:cNvSpPr txBox="1"/>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t>| Proprietary content. ©Great Learning. All Rights Reserved. Unauthorized use or distribution prohibited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0e9006cb6c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2508d39905_0_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2508d39905_0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12508d39905_0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08d39905_0_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12508d39905_0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08d39905_0_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2508d39905_0_10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2508d39905_0_10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2508d39905_0_10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2508d39905_0_10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12508d39905_0_10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2508d39905_0_10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 name="Shape 14"/>
        <p:cNvGrpSpPr/>
        <p:nvPr/>
      </p:nvGrpSpPr>
      <p:grpSpPr>
        <a:xfrm>
          <a:off x="0" y="0"/>
          <a:ext cx="0" cy="0"/>
          <a:chOff x="0" y="0"/>
          <a:chExt cx="0" cy="0"/>
        </a:xfrm>
      </p:grpSpPr>
      <p:sp>
        <p:nvSpPr>
          <p:cNvPr id="15" name="Google Shape;15;ge1a9588eba_0_9"/>
          <p:cNvSpPr txBox="1"/>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6" name="Google Shape;16;ge1a9588eba_0_9"/>
          <p:cNvSpPr txBox="1"/>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47"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9" name="Google Shape;49;ge1a9588eba_0_42" descr="A close up of a logo&#10;&#10;Description automatically generated"/>
          <p:cNvPicPr preferRelativeResize="0"/>
          <p:nvPr/>
        </p:nvPicPr>
        <p:blipFill rotWithShape="1">
          <a:blip r:embed="rId2"/>
          <a:srcRect l="42816" t="18358" r="37296" b="19151"/>
          <a:stretch>
            <a:fillRect/>
          </a:stretch>
        </p:blipFill>
        <p:spPr>
          <a:xfrm>
            <a:off x="6052536" y="514443"/>
            <a:ext cx="2095112" cy="3703320"/>
          </a:xfrm>
          <a:prstGeom prst="rect">
            <a:avLst/>
          </a:prstGeom>
          <a:noFill/>
          <a:ln>
            <a:noFill/>
          </a:ln>
        </p:spPr>
      </p:pic>
      <p:sp>
        <p:nvSpPr>
          <p:cNvPr id="50" name="Google Shape;50;ge1a9588eba_0_42"/>
          <p:cNvSpPr txBox="1"/>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panose="020F0502020204030204"/>
              <a:buNone/>
            </a:pPr>
            <a:r>
              <a:rPr lang="en-GB"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srcRect/>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62"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4" name="Google Shape;64;g10ee00f67ea_0_104" descr="A close up of a logo&#10;&#10;Description automatically generated"/>
          <p:cNvPicPr preferRelativeResize="0"/>
          <p:nvPr/>
        </p:nvPicPr>
        <p:blipFill rotWithShape="1">
          <a:blip r:embed="rId2"/>
          <a:srcRect l="42816" t="18358" r="37296" b="19151"/>
          <a:stretch>
            <a:fillRect/>
          </a:stretch>
        </p:blipFill>
        <p:spPr>
          <a:xfrm>
            <a:off x="6052536" y="514443"/>
            <a:ext cx="2095112" cy="3703320"/>
          </a:xfrm>
          <a:prstGeom prst="rect">
            <a:avLst/>
          </a:prstGeom>
          <a:noFill/>
          <a:ln>
            <a:noFill/>
          </a:ln>
        </p:spPr>
      </p:pic>
      <p:sp>
        <p:nvSpPr>
          <p:cNvPr id="65" name="Google Shape;65;g10ee00f67ea_0_104"/>
          <p:cNvSpPr txBox="1"/>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SzPts val="2500"/>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panose="020F0502020204030204"/>
              <a:buNone/>
            </a:pPr>
            <a:r>
              <a:rPr lang="en-GB"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srcRect/>
          <a:stretch>
            <a:fillRect/>
          </a:stretch>
        </p:blipFill>
        <p:spPr>
          <a:xfrm>
            <a:off x="421875" y="769949"/>
            <a:ext cx="3071452" cy="1261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68" name="Shape 68"/>
        <p:cNvGrpSpPr/>
        <p:nvPr/>
      </p:nvGrpSpPr>
      <p:grpSpPr>
        <a:xfrm>
          <a:off x="0" y="0"/>
          <a:ext cx="0" cy="0"/>
          <a:chOff x="0" y="0"/>
          <a:chExt cx="0" cy="0"/>
        </a:xfrm>
      </p:grpSpPr>
      <p:sp>
        <p:nvSpPr>
          <p:cNvPr id="69" name="Google Shape;69;g10ee00f67ea_0_71"/>
          <p:cNvSpPr txBox="1"/>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70" name="Google Shape;70;g10ee00f67ea_0_71"/>
          <p:cNvSpPr txBox="1"/>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1" name="Shape 71"/>
        <p:cNvGrpSpPr/>
        <p:nvPr/>
      </p:nvGrpSpPr>
      <p:grpSpPr>
        <a:xfrm>
          <a:off x="0" y="0"/>
          <a:ext cx="0" cy="0"/>
          <a:chOff x="0" y="0"/>
          <a:chExt cx="0" cy="0"/>
        </a:xfrm>
      </p:grpSpPr>
      <p:sp>
        <p:nvSpPr>
          <p:cNvPr id="72" name="Google Shape;72;g10ee00f67ea_0_7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73" name="Google Shape;73;g10ee00f67ea_0_74"/>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4" name="Shape 74"/>
        <p:cNvGrpSpPr/>
        <p:nvPr/>
      </p:nvGrpSpPr>
      <p:grpSpPr>
        <a:xfrm>
          <a:off x="0" y="0"/>
          <a:ext cx="0" cy="0"/>
          <a:chOff x="0" y="0"/>
          <a:chExt cx="0" cy="0"/>
        </a:xfrm>
      </p:grpSpPr>
      <p:sp>
        <p:nvSpPr>
          <p:cNvPr id="75" name="Google Shape;75;g10ee00f67ea_0_77"/>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76" name="Google Shape;76;g10ee00f67ea_0_77"/>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77" name="Google Shape;77;g10ee00f67ea_0_77"/>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78" name="Shape 78"/>
        <p:cNvGrpSpPr/>
        <p:nvPr/>
      </p:nvGrpSpPr>
      <p:grpSpPr>
        <a:xfrm>
          <a:off x="0" y="0"/>
          <a:ext cx="0" cy="0"/>
          <a:chOff x="0" y="0"/>
          <a:chExt cx="0" cy="0"/>
        </a:xfrm>
      </p:grpSpPr>
      <p:sp>
        <p:nvSpPr>
          <p:cNvPr id="79" name="Google Shape;79;g10ee00f67ea_0_81"/>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80" name="Google Shape;80;g10ee00f67ea_0_81"/>
          <p:cNvGraphicFramePr/>
          <p:nvPr/>
        </p:nvGraphicFramePr>
        <p:xfrm>
          <a:off x="201942" y="833662"/>
          <a:ext cx="8655225" cy="3435475"/>
        </p:xfrm>
        <a:graphic>
          <a:graphicData uri="http://schemas.openxmlformats.org/drawingml/2006/table">
            <a:tbl>
              <a:tblPr firstRow="1" bandRow="1">
                <a:noFill/>
                <a:tableStyleId>{264BDADC-21E5-4D12-8FE8-B6E381B4A7B8}</a:tableStyleId>
              </a:tblPr>
              <a:tblGrid>
                <a:gridCol w="883125"/>
                <a:gridCol w="3886050"/>
                <a:gridCol w="3886050"/>
              </a:tblGrid>
              <a:tr h="673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7533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bl>
          </a:graphicData>
        </a:graphic>
      </p:graphicFrame>
      <p:sp>
        <p:nvSpPr>
          <p:cNvPr id="81" name="Google Shape;81;g10ee00f67ea_0_81"/>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2" name="Shape 82"/>
        <p:cNvGrpSpPr/>
        <p:nvPr/>
      </p:nvGrpSpPr>
      <p:grpSpPr>
        <a:xfrm>
          <a:off x="0" y="0"/>
          <a:ext cx="0" cy="0"/>
          <a:chOff x="0" y="0"/>
          <a:chExt cx="0" cy="0"/>
        </a:xfrm>
      </p:grpSpPr>
      <p:sp>
        <p:nvSpPr>
          <p:cNvPr id="83" name="Google Shape;83;g10ee00f67ea_0_85"/>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4" name="Google Shape;84;g10ee00f67ea_0_8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85" name="Google Shape;85;g10ee00f67ea_0_8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86" name="Google Shape;86;g10ee00f67ea_0_85"/>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7" name="Shape 87"/>
        <p:cNvGrpSpPr/>
        <p:nvPr/>
      </p:nvGrpSpPr>
      <p:grpSpPr>
        <a:xfrm>
          <a:off x="0" y="0"/>
          <a:ext cx="0" cy="0"/>
          <a:chOff x="0" y="0"/>
          <a:chExt cx="0" cy="0"/>
        </a:xfrm>
      </p:grpSpPr>
      <p:sp>
        <p:nvSpPr>
          <p:cNvPr id="88" name="Google Shape;88;g10ee00f67ea_0_90"/>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89" name="Google Shape;89;g10ee00f67ea_0_90"/>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0" name="Shape 90"/>
        <p:cNvGrpSpPr/>
        <p:nvPr/>
      </p:nvGrpSpPr>
      <p:grpSpPr>
        <a:xfrm>
          <a:off x="0" y="0"/>
          <a:ext cx="0" cy="0"/>
          <a:chOff x="0" y="0"/>
          <a:chExt cx="0" cy="0"/>
        </a:xfrm>
      </p:grpSpPr>
      <p:sp>
        <p:nvSpPr>
          <p:cNvPr id="91" name="Google Shape;91;g10ee00f67ea_0_93"/>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g10ee00f67ea_0_93"/>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g10ee00f67ea_0_96"/>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g10ee00f67ea_0_96"/>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g10ee00f67ea_0_96"/>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p:txBody>
      </p:sp>
      <p:sp>
        <p:nvSpPr>
          <p:cNvPr id="98" name="Google Shape;98;g10ee00f67ea_0_96"/>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ge1a9588eba_0_15"/>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9" name="Google Shape;19;ge1a9588eba_0_15"/>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20" name="Google Shape;20;ge1a9588eba_0_15"/>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9" name="Shape 99"/>
        <p:cNvGrpSpPr/>
        <p:nvPr/>
      </p:nvGrpSpPr>
      <p:grpSpPr>
        <a:xfrm>
          <a:off x="0" y="0"/>
          <a:ext cx="0" cy="0"/>
          <a:chOff x="0" y="0"/>
          <a:chExt cx="0" cy="0"/>
        </a:xfrm>
      </p:grpSpPr>
      <p:sp>
        <p:nvSpPr>
          <p:cNvPr id="100" name="Google Shape;100;g10ee00f67ea_0_102"/>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ge1a9588eba_0_1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p:txBody>
      </p:sp>
      <p:sp>
        <p:nvSpPr>
          <p:cNvPr id="23" name="Google Shape;23;ge1a9588eba_0_12"/>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24" name="Shape 24"/>
        <p:cNvGrpSpPr/>
        <p:nvPr/>
      </p:nvGrpSpPr>
      <p:grpSpPr>
        <a:xfrm>
          <a:off x="0" y="0"/>
          <a:ext cx="0" cy="0"/>
          <a:chOff x="0" y="0"/>
          <a:chExt cx="0" cy="0"/>
        </a:xfrm>
      </p:grpSpPr>
      <p:sp>
        <p:nvSpPr>
          <p:cNvPr id="25" name="Google Shape;25;ge1a9588eba_0_19"/>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graphicFrame>
        <p:nvGraphicFramePr>
          <p:cNvPr id="26" name="Google Shape;26;ge1a9588eba_0_19"/>
          <p:cNvGraphicFramePr/>
          <p:nvPr/>
        </p:nvGraphicFramePr>
        <p:xfrm>
          <a:off x="201942" y="833662"/>
          <a:ext cx="8655225" cy="3435475"/>
        </p:xfrm>
        <a:graphic>
          <a:graphicData uri="http://schemas.openxmlformats.org/drawingml/2006/table">
            <a:tbl>
              <a:tblPr firstRow="1" bandRow="1">
                <a:noFill/>
                <a:tableStyleId>{264BDADC-21E5-4D12-8FE8-B6E381B4A7B8}</a:tableStyleId>
              </a:tblPr>
              <a:tblGrid>
                <a:gridCol w="883125"/>
                <a:gridCol w="3886050"/>
                <a:gridCol w="3886050"/>
              </a:tblGrid>
              <a:tr h="6735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7533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r h="669525">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r>
            </a:tbl>
          </a:graphicData>
        </a:graphic>
      </p:graphicFrame>
      <p:sp>
        <p:nvSpPr>
          <p:cNvPr id="27" name="Google Shape;27;ge1a9588eba_0_19"/>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sp>
        <p:nvSpPr>
          <p:cNvPr id="29" name="Google Shape;29;ge1a9588eba_0_23"/>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23"/>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ge1a9588eba_0_23"/>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ge1a9588eba_0_23"/>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3" name="Shape 33"/>
        <p:cNvGrpSpPr/>
        <p:nvPr/>
      </p:nvGrpSpPr>
      <p:grpSpPr>
        <a:xfrm>
          <a:off x="0" y="0"/>
          <a:ext cx="0" cy="0"/>
          <a:chOff x="0" y="0"/>
          <a:chExt cx="0" cy="0"/>
        </a:xfrm>
      </p:grpSpPr>
      <p:sp>
        <p:nvSpPr>
          <p:cNvPr id="34" name="Google Shape;34;ge1a9588eba_0_28"/>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5" name="Google Shape;35;ge1a9588eba_0_28"/>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sp>
        <p:nvSpPr>
          <p:cNvPr id="37" name="Google Shape;37;ge1a9588eba_0_31"/>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ge1a9588eba_0_31"/>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ge1a9588eba_0_34"/>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ge1a9588eba_0_34"/>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e1a9588eba_0_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p:txBody>
      </p:sp>
      <p:sp>
        <p:nvSpPr>
          <p:cNvPr id="44" name="Google Shape;44;ge1a9588eba_0_34"/>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5" name="Shape 45"/>
        <p:cNvGrpSpPr/>
        <p:nvPr/>
      </p:nvGrpSpPr>
      <p:grpSpPr>
        <a:xfrm>
          <a:off x="0" y="0"/>
          <a:ext cx="0" cy="0"/>
          <a:chOff x="0" y="0"/>
          <a:chExt cx="0" cy="0"/>
        </a:xfrm>
      </p:grpSpPr>
      <p:sp>
        <p:nvSpPr>
          <p:cNvPr id="46" name="Google Shape;46;ge1a9588eba_0_40"/>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ge1a9588eba_0_0"/>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p:txBody>
      </p:sp>
      <p:sp>
        <p:nvSpPr>
          <p:cNvPr id="7" name="Google Shape;7;ge1a9588eba_0_0"/>
          <p:cNvSpPr txBox="1"/>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700"/>
              <a:buFont typeface="Arial" panose="020B0604020202020204"/>
              <a:buNone/>
            </a:pPr>
            <a:r>
              <a:rPr lang="en-GB"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pic>
        <p:nvPicPr>
          <p:cNvPr id="10" name="Google Shape;10;ge1a9588eba_0_0"/>
          <p:cNvPicPr preferRelativeResize="0"/>
          <p:nvPr/>
        </p:nvPicPr>
        <p:blipFill rotWithShape="1">
          <a:blip r:embed="rId11"/>
          <a:srcRect/>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3" name="Shape 53"/>
        <p:cNvGrpSpPr/>
        <p:nvPr/>
      </p:nvGrpSpPr>
      <p:grpSpPr>
        <a:xfrm>
          <a:off x="0" y="0"/>
          <a:ext cx="0" cy="0"/>
          <a:chOff x="0" y="0"/>
          <a:chExt cx="0" cy="0"/>
        </a:xfrm>
      </p:grpSpPr>
      <p:sp>
        <p:nvSpPr>
          <p:cNvPr id="54" name="Google Shape;54;g10ee00f67ea_0_62"/>
          <p:cNvSpPr txBox="1"/>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p:txBody>
      </p:sp>
      <p:sp>
        <p:nvSpPr>
          <p:cNvPr id="55" name="Google Shape;55;g10ee00f67ea_0_62"/>
          <p:cNvSpPr txBox="1"/>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000"/>
              </a:lnSpc>
              <a:spcBef>
                <a:spcPts val="0"/>
              </a:spcBef>
              <a:spcAft>
                <a:spcPts val="0"/>
              </a:spcAft>
              <a:buClr>
                <a:srgbClr val="000000"/>
              </a:buClr>
              <a:buSzPts val="700"/>
              <a:buFont typeface="Arial" panose="020B0604020202020204"/>
              <a:buNone/>
            </a:pPr>
            <a:r>
              <a:rPr lang="en-GB"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panose="020B0604020202020204"/>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GB"/>
            </a:fld>
            <a:endParaRPr lang="en-GB"/>
          </a:p>
        </p:txBody>
      </p:sp>
      <p:pic>
        <p:nvPicPr>
          <p:cNvPr id="58" name="Google Shape;58;g10ee00f67ea_0_62"/>
          <p:cNvPicPr preferRelativeResize="0"/>
          <p:nvPr/>
        </p:nvPicPr>
        <p:blipFill rotWithShape="1">
          <a:blip r:embed="rId11"/>
          <a:srcRect/>
          <a:stretch>
            <a:fill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g12508d39905_0_224"/>
          <p:cNvSpPr txBox="1"/>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600">
                <a:solidFill>
                  <a:srgbClr val="1974D2"/>
                </a:solidFill>
              </a:rPr>
              <a:t>Presentation Title</a:t>
            </a:r>
            <a:endParaRPr sz="3600">
              <a:solidFill>
                <a:srgbClr val="1974D2"/>
              </a:solidFill>
            </a:endParaRPr>
          </a:p>
        </p:txBody>
      </p:sp>
      <p:sp>
        <p:nvSpPr>
          <p:cNvPr id="106" name="Google Shape;106;g12508d39905_0_224"/>
          <p:cNvSpPr txBox="1"/>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000" b="0">
                <a:solidFill>
                  <a:srgbClr val="1974D2"/>
                </a:solidFill>
              </a:rPr>
              <a:t>Project and Course Name</a:t>
            </a:r>
            <a:endParaRPr sz="3000" b="0">
              <a:solidFill>
                <a:srgbClr val="1974D2"/>
              </a:solidFill>
            </a:endParaRPr>
          </a:p>
        </p:txBody>
      </p:sp>
      <p:sp>
        <p:nvSpPr>
          <p:cNvPr id="107" name="Google Shape;107;g12508d39905_0_224"/>
          <p:cNvSpPr txBox="1"/>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1600" b="0">
                <a:solidFill>
                  <a:srgbClr val="1974D2"/>
                </a:solidFill>
              </a:rPr>
              <a:t>Date</a:t>
            </a:r>
            <a:endParaRPr sz="1600" b="0">
              <a:solidFill>
                <a:srgbClr val="1974D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g12508d39905_0_217"/>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a:t>
            </a:r>
            <a:endParaRPr>
              <a:solidFill>
                <a:srgbClr val="1974D2"/>
              </a:solidFill>
            </a:endParaRPr>
          </a:p>
        </p:txBody>
      </p:sp>
      <p:sp>
        <p:nvSpPr>
          <p:cNvPr id="144" name="Google Shape;144;g12508d39905_0_217"/>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rgbClr val="000000"/>
              </a:buClr>
              <a:buSzPts val="1400"/>
              <a:buChar char="●"/>
            </a:pPr>
            <a:r>
              <a:rPr lang="en-GB" sz="1400">
                <a:solidFill>
                  <a:srgbClr val="000000"/>
                </a:solidFill>
              </a:rPr>
              <a:t>Summary of performance metrics for training and validation data in tabular format for comparison for tuned models</a:t>
            </a:r>
            <a:endParaRPr sz="1400">
              <a:solidFill>
                <a:srgbClr val="000000"/>
              </a:solidFill>
            </a:endParaRPr>
          </a:p>
          <a:p>
            <a:pPr marL="0" lvl="0" indent="0" algn="l" rtl="0">
              <a:lnSpc>
                <a:spcPct val="115000"/>
              </a:lnSpc>
              <a:spcBef>
                <a:spcPts val="1000"/>
              </a:spcBef>
              <a:spcAft>
                <a:spcPts val="0"/>
              </a:spcAft>
              <a:buSzPts val="1500"/>
              <a:buNone/>
            </a:pP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a:p>
            <a:pPr marL="0" lvl="0" indent="0" algn="l" rtl="0">
              <a:lnSpc>
                <a:spcPct val="115000"/>
              </a:lnSpc>
              <a:spcBef>
                <a:spcPts val="1000"/>
              </a:spcBef>
              <a:spcAft>
                <a:spcPts val="1000"/>
              </a:spcAft>
              <a:buSzPts val="1500"/>
              <a:buNone/>
            </a:pPr>
            <a:r>
              <a:rPr lang="en-US" altLang="en-US" b="1"/>
              <a:t>Comments on Model Performances</a:t>
            </a:r>
            <a:endParaRPr lang="en-US" altLang="en-US" b="1"/>
          </a:p>
          <a:p>
            <a:pPr marL="285750" lvl="0" indent="-285750" algn="l" rtl="0">
              <a:lnSpc>
                <a:spcPct val="115000"/>
              </a:lnSpc>
              <a:spcBef>
                <a:spcPts val="1000"/>
              </a:spcBef>
              <a:spcAft>
                <a:spcPts val="1000"/>
              </a:spcAft>
              <a:buSzPts val="1500"/>
            </a:pPr>
            <a:r>
              <a:rPr lang="en-US" altLang="en-US"/>
              <a:t>XGBoost outperformed all other models on validation recall (88.5%) while achieving perfect recall on training data (100%).Random Forest was the second-best model with 87.4% validation recall but exhibited slightly lower robustness.Logistic Regression, while consistent, showed comparatively lower performance metrics, making it less suitable.</a:t>
            </a:r>
            <a:endParaRPr lang="en-US" altLang="en-US"/>
          </a:p>
        </p:txBody>
      </p:sp>
      <p:sp>
        <p:nvSpPr>
          <p:cNvPr id="145" name="Google Shape;145;g12508d39905_0_21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graphicFrame>
        <p:nvGraphicFramePr>
          <p:cNvPr id="1" name="Table 0"/>
          <p:cNvGraphicFramePr/>
          <p:nvPr>
            <p:custDataLst>
              <p:tags r:id="rId1"/>
            </p:custDataLst>
          </p:nvPr>
        </p:nvGraphicFramePr>
        <p:xfrm>
          <a:off x="606425" y="1480820"/>
          <a:ext cx="3766820" cy="1363980"/>
        </p:xfrm>
        <a:graphic>
          <a:graphicData uri="http://schemas.openxmlformats.org/drawingml/2006/table">
            <a:tbl>
              <a:tblPr/>
              <a:tblGrid>
                <a:gridCol w="1877060"/>
                <a:gridCol w="1889760"/>
              </a:tblGrid>
              <a:tr h="227330">
                <a:tc>
                  <a:txBody>
                    <a:bodyPr/>
                    <a:p>
                      <a:pPr fontAlgn="b"/>
                      <a:r>
                        <a:rPr lang="en-US" altLang="zh-CN" sz="1100" b="1">
                          <a:latin typeface="Arial" panose="020B0604020202020204"/>
                          <a:ea typeface="Arial" panose="020B0604020202020204"/>
                        </a:rPr>
                        <a:t>Model</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6FA8DC"/>
                    </a:solidFill>
                  </a:tcPr>
                </a:tc>
                <a:tc>
                  <a:txBody>
                    <a:bodyPr/>
                    <a:p>
                      <a:pPr fontAlgn="b"/>
                      <a:r>
                        <a:rPr lang="en-US" altLang="zh-CN" sz="1100" b="1">
                          <a:latin typeface="Arial" panose="020B0604020202020204"/>
                          <a:ea typeface="Arial" panose="020B0604020202020204"/>
                        </a:rPr>
                        <a:t>Accuracy</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6FA8DC"/>
                    </a:solidFill>
                  </a:tcPr>
                </a:tc>
              </a:tr>
              <a:tr h="227330">
                <a:tc>
                  <a:txBody>
                    <a:bodyPr/>
                    <a:p>
                      <a:pPr fontAlgn="b"/>
                      <a:r>
                        <a:rPr lang="en-US" altLang="zh-CN" sz="1100">
                          <a:latin typeface="Arial" panose="020B0604020202020204"/>
                          <a:ea typeface="Arial" panose="020B0604020202020204"/>
                        </a:rPr>
                        <a:t>Logistic Regression</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85.10%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r>
              <a:tr h="227330">
                <a:tc>
                  <a:txBody>
                    <a:bodyPr/>
                    <a:p>
                      <a:pPr fontAlgn="b"/>
                      <a:r>
                        <a:rPr lang="en-US" altLang="zh-CN" sz="1100">
                          <a:latin typeface="Arial" panose="020B0604020202020204"/>
                          <a:ea typeface="Arial" panose="020B0604020202020204"/>
                        </a:rPr>
                        <a:t>Random Forest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87.40%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27330">
                <a:tc>
                  <a:txBody>
                    <a:bodyPr/>
                    <a:p>
                      <a:pPr fontAlgn="b"/>
                      <a:r>
                        <a:rPr lang="en-US" altLang="zh-CN" sz="1100">
                          <a:latin typeface="Arial" panose="020B0604020202020204"/>
                          <a:ea typeface="Arial" panose="020B0604020202020204"/>
                        </a:rPr>
                        <a:t>Gradient Boosting</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82.90%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27330">
                <a:tc>
                  <a:txBody>
                    <a:bodyPr/>
                    <a:p>
                      <a:pPr fontAlgn="b"/>
                      <a:r>
                        <a:rPr lang="en-US" altLang="zh-CN" sz="1100">
                          <a:latin typeface="Arial" panose="020B0604020202020204"/>
                          <a:ea typeface="Arial" panose="020B0604020202020204"/>
                        </a:rPr>
                        <a:t>AdaBoost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85.50%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27330">
                <a:tc>
                  <a:txBody>
                    <a:bodyPr/>
                    <a:p>
                      <a:pPr fontAlgn="b"/>
                      <a:r>
                        <a:rPr lang="en-US" altLang="zh-CN" sz="1100">
                          <a:latin typeface="Arial" panose="020B0604020202020204"/>
                          <a:ea typeface="Arial" panose="020B0604020202020204"/>
                        </a:rPr>
                        <a:t>XGBoost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fontAlgn="b"/>
                      <a:r>
                        <a:rPr lang="en-US" altLang="zh-CN" sz="1100">
                          <a:latin typeface="Arial" panose="020B0604020202020204"/>
                          <a:ea typeface="Arial" panose="020B0604020202020204"/>
                        </a:rPr>
                        <a:t>88.5% (Best model)</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g12508d39905_0_217"/>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a:t>
            </a:r>
            <a:r>
              <a:rPr lang="en-US" altLang="en-GB">
                <a:solidFill>
                  <a:srgbClr val="1974D2"/>
                </a:solidFill>
              </a:rPr>
              <a:t> cont’d</a:t>
            </a:r>
            <a:endParaRPr lang="en-US" altLang="en-GB">
              <a:solidFill>
                <a:srgbClr val="1974D2"/>
              </a:solidFill>
            </a:endParaRPr>
          </a:p>
        </p:txBody>
      </p:sp>
      <p:sp>
        <p:nvSpPr>
          <p:cNvPr id="144" name="Google Shape;144;g12508d39905_0_217"/>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200000"/>
              </a:lnSpc>
              <a:spcBef>
                <a:spcPts val="1000"/>
              </a:spcBef>
              <a:spcAft>
                <a:spcPts val="0"/>
              </a:spcAft>
              <a:buClr>
                <a:srgbClr val="000000"/>
              </a:buClr>
              <a:buSzPts val="1400"/>
              <a:buNone/>
            </a:pPr>
            <a:r>
              <a:rPr lang="en-US" altLang="en-US" b="1"/>
              <a:t>Choice of Final Model</a:t>
            </a:r>
            <a:endParaRPr lang="en-US" altLang="en-US" b="1"/>
          </a:p>
          <a:p>
            <a:pPr marL="457200" lvl="0" indent="-317500" algn="l" rtl="0">
              <a:lnSpc>
                <a:spcPct val="200000"/>
              </a:lnSpc>
              <a:spcBef>
                <a:spcPts val="1000"/>
              </a:spcBef>
              <a:spcAft>
                <a:spcPts val="0"/>
              </a:spcAft>
              <a:buClr>
                <a:srgbClr val="000000"/>
              </a:buClr>
              <a:buSzPts val="1400"/>
              <a:buChar char="●"/>
            </a:pPr>
            <a:r>
              <a:rPr lang="en-US" altLang="en-US"/>
              <a:t>XGBoost was selected as the final model for its superior validation performance and robust hyperparameter tuning results.</a:t>
            </a:r>
            <a:endParaRPr lang="en-US" altLang="en-US"/>
          </a:p>
          <a:p>
            <a:pPr marL="457200" lvl="0" indent="-317500" algn="l" rtl="0">
              <a:lnSpc>
                <a:spcPct val="200000"/>
              </a:lnSpc>
              <a:spcBef>
                <a:spcPts val="1000"/>
              </a:spcBef>
              <a:spcAft>
                <a:spcPts val="0"/>
              </a:spcAft>
              <a:buClr>
                <a:srgbClr val="000000"/>
              </a:buClr>
              <a:buSzPts val="1400"/>
              <a:buChar char="●"/>
            </a:pPr>
            <a:r>
              <a:rPr lang="en-US" altLang="en-US"/>
              <a:t>Its ability to handle imbalanced data and optimize class-specific recall aligns with the business objective of minimizing false negatives.</a:t>
            </a:r>
            <a:endParaRPr lang="en-US" altLang="en-US"/>
          </a:p>
        </p:txBody>
      </p:sp>
      <p:sp>
        <p:nvSpPr>
          <p:cNvPr id="145" name="Google Shape;145;g12508d39905_0_21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12508d39905_0_290"/>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Productionize and test the final model using pipelines</a:t>
            </a:r>
            <a:endParaRPr>
              <a:solidFill>
                <a:srgbClr val="1974D2"/>
              </a:solidFill>
            </a:endParaRPr>
          </a:p>
        </p:txBody>
      </p:sp>
      <p:sp>
        <p:nvSpPr>
          <p:cNvPr id="151" name="Google Shape;151;g12508d39905_0_290"/>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spcBef>
                <a:spcPts val="0"/>
              </a:spcBef>
              <a:spcAft>
                <a:spcPts val="0"/>
              </a:spcAft>
              <a:buClr>
                <a:srgbClr val="000000"/>
              </a:buClr>
              <a:buSzPts val="1400"/>
              <a:buNone/>
            </a:pPr>
            <a:r>
              <a:rPr lang="en-US" altLang="en-US" b="1"/>
              <a:t>Steps to Create a Pipeline for the Final Model</a:t>
            </a:r>
            <a:endParaRPr lang="en-US" altLang="en-US" b="1"/>
          </a:p>
          <a:p>
            <a:pPr marL="482600" lvl="0" indent="-342900" algn="l" rtl="0">
              <a:spcBef>
                <a:spcPts val="0"/>
              </a:spcBef>
              <a:spcAft>
                <a:spcPts val="0"/>
              </a:spcAft>
              <a:buClr>
                <a:srgbClr val="000000"/>
              </a:buClr>
              <a:buSzPts val="1400"/>
              <a:buFont typeface="+mj-lt"/>
              <a:buAutoNum type="arabicPeriod"/>
            </a:pPr>
            <a:r>
              <a:rPr lang="en-US" altLang="en-US" i="1"/>
              <a:t>Pipeline Design-</a:t>
            </a:r>
            <a:r>
              <a:rPr lang="en-US" altLang="en-US"/>
              <a:t> Incorporated preprocessing steps, oversampling with SMOTE, and the final XGBoost model into a single pipeline.</a:t>
            </a:r>
            <a:endParaRPr lang="en-US" altLang="en-US"/>
          </a:p>
          <a:p>
            <a:pPr marL="482600" lvl="0" indent="-342900" algn="l" rtl="0">
              <a:spcBef>
                <a:spcPts val="0"/>
              </a:spcBef>
              <a:spcAft>
                <a:spcPts val="0"/>
              </a:spcAft>
              <a:buClr>
                <a:srgbClr val="000000"/>
              </a:buClr>
              <a:buSzPts val="1400"/>
              <a:buFont typeface="+mj-lt"/>
              <a:buAutoNum type="arabicPeriod"/>
            </a:pPr>
            <a:r>
              <a:rPr lang="en-US" altLang="en-US" i="1"/>
              <a:t>Preprocessingm - </a:t>
            </a:r>
            <a:r>
              <a:rPr lang="en-US" altLang="en-US"/>
              <a:t>Imputed missing values using the median strategy.</a:t>
            </a:r>
            <a:endParaRPr lang="en-US" altLang="en-US"/>
          </a:p>
          <a:p>
            <a:pPr marL="482600" lvl="0" indent="-342900" algn="l" rtl="0">
              <a:spcBef>
                <a:spcPts val="0"/>
              </a:spcBef>
              <a:spcAft>
                <a:spcPts val="0"/>
              </a:spcAft>
              <a:buClr>
                <a:srgbClr val="000000"/>
              </a:buClr>
              <a:buSzPts val="1400"/>
              <a:buFont typeface="+mj-lt"/>
              <a:buAutoNum type="arabicPeriod"/>
            </a:pPr>
            <a:r>
              <a:rPr lang="en-US" altLang="en-US" i="1"/>
              <a:t>Oversampling: </a:t>
            </a:r>
            <a:r>
              <a:rPr lang="en-US" altLang="en-US"/>
              <a:t>Balanced the data with SMOTE to address class imbalance before feeding it into the model.</a:t>
            </a:r>
            <a:endParaRPr lang="en-US" altLang="en-US"/>
          </a:p>
          <a:p>
            <a:pPr marL="482600" lvl="0" indent="-342900" algn="l" rtl="0">
              <a:spcBef>
                <a:spcPts val="0"/>
              </a:spcBef>
              <a:spcAft>
                <a:spcPts val="0"/>
              </a:spcAft>
              <a:buClr>
                <a:srgbClr val="000000"/>
              </a:buClr>
              <a:buSzPts val="1400"/>
              <a:buFont typeface="+mj-lt"/>
              <a:buAutoNum type="arabicPeriod"/>
            </a:pPr>
            <a:r>
              <a:rPr lang="en-US" altLang="en-US" i="1"/>
              <a:t>Model Building -</a:t>
            </a:r>
            <a:r>
              <a:rPr lang="en-US" altLang="en-US"/>
              <a:t> Used the tuned XGBoost model with optimal hyperparameters:</a:t>
            </a:r>
            <a:endParaRPr lang="en-US" altLang="en-US"/>
          </a:p>
          <a:p>
            <a:pPr marL="457200" lvl="0" indent="-317500" algn="l" rtl="0">
              <a:spcBef>
                <a:spcPts val="0"/>
              </a:spcBef>
              <a:spcAft>
                <a:spcPts val="0"/>
              </a:spcAft>
              <a:buClr>
                <a:srgbClr val="000000"/>
              </a:buClr>
              <a:buSzPts val="1400"/>
              <a:buChar char="●"/>
            </a:pPr>
            <a:r>
              <a:rPr lang="en-US" altLang="en-US"/>
              <a:t>Subsample: 0.8</a:t>
            </a:r>
            <a:endParaRPr lang="en-US" altLang="en-US"/>
          </a:p>
          <a:p>
            <a:pPr marL="457200" lvl="0" indent="-317500" algn="l" rtl="0">
              <a:spcBef>
                <a:spcPts val="0"/>
              </a:spcBef>
              <a:spcAft>
                <a:spcPts val="0"/>
              </a:spcAft>
              <a:buClr>
                <a:srgbClr val="000000"/>
              </a:buClr>
              <a:buSzPts val="1400"/>
              <a:buChar char="●"/>
            </a:pPr>
            <a:r>
              <a:rPr lang="en-US" altLang="en-US"/>
              <a:t>Scale Pos Weight: 10</a:t>
            </a:r>
            <a:endParaRPr lang="en-US" altLang="en-US"/>
          </a:p>
          <a:p>
            <a:pPr marL="457200" lvl="0" indent="-317500" algn="l" rtl="0">
              <a:spcBef>
                <a:spcPts val="0"/>
              </a:spcBef>
              <a:spcAft>
                <a:spcPts val="0"/>
              </a:spcAft>
              <a:buClr>
                <a:srgbClr val="000000"/>
              </a:buClr>
              <a:buSzPts val="1400"/>
              <a:buChar char="●"/>
            </a:pPr>
            <a:r>
              <a:rPr lang="en-US" altLang="en-US"/>
              <a:t>Estimators: 250</a:t>
            </a:r>
            <a:endParaRPr lang="en-US" altLang="en-US"/>
          </a:p>
          <a:p>
            <a:pPr marL="457200" lvl="0" indent="-317500" algn="l" rtl="0">
              <a:spcBef>
                <a:spcPts val="0"/>
              </a:spcBef>
              <a:spcAft>
                <a:spcPts val="0"/>
              </a:spcAft>
              <a:buClr>
                <a:srgbClr val="000000"/>
              </a:buClr>
              <a:buSzPts val="1400"/>
              <a:buChar char="●"/>
            </a:pPr>
            <a:r>
              <a:rPr lang="en-US" altLang="en-US"/>
              <a:t>Learning Rate: 0.1</a:t>
            </a:r>
            <a:endParaRPr lang="en-US" altLang="en-US"/>
          </a:p>
          <a:p>
            <a:pPr marL="457200" lvl="0" indent="-317500" algn="l" rtl="0">
              <a:spcBef>
                <a:spcPts val="0"/>
              </a:spcBef>
              <a:spcAft>
                <a:spcPts val="0"/>
              </a:spcAft>
              <a:buClr>
                <a:srgbClr val="000000"/>
              </a:buClr>
              <a:buSzPts val="1400"/>
              <a:buChar char="●"/>
            </a:pPr>
            <a:r>
              <a:rPr lang="en-US" altLang="en-US"/>
              <a:t>Gamma: 0</a:t>
            </a:r>
            <a:endParaRPr sz="1300" i="1">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
        <p:nvSpPr>
          <p:cNvPr id="152" name="Google Shape;152;g12508d39905_0_290"/>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12508d39905_0_290"/>
          <p:cNvSpPr txBox="1"/>
          <p:nvPr>
            <p:ph type="title"/>
          </p:nvPr>
        </p:nvSpPr>
        <p:spPr>
          <a:xfrm>
            <a:off x="202550" y="47215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Productionize and test the final model using pipelines</a:t>
            </a:r>
            <a:r>
              <a:rPr lang="en-US" altLang="en-GB">
                <a:solidFill>
                  <a:srgbClr val="1974D2"/>
                </a:solidFill>
              </a:rPr>
              <a:t> cont’d</a:t>
            </a:r>
            <a:endParaRPr lang="en-US" altLang="en-GB">
              <a:solidFill>
                <a:srgbClr val="1974D2"/>
              </a:solidFill>
            </a:endParaRPr>
          </a:p>
        </p:txBody>
      </p:sp>
      <p:sp>
        <p:nvSpPr>
          <p:cNvPr id="151" name="Google Shape;151;g12508d39905_0_290"/>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spcBef>
                <a:spcPts val="0"/>
              </a:spcBef>
              <a:spcAft>
                <a:spcPts val="0"/>
              </a:spcAft>
              <a:buClr>
                <a:srgbClr val="000000"/>
              </a:buClr>
              <a:buSzPts val="1400"/>
              <a:buNone/>
            </a:pPr>
            <a:endParaRPr lang="en-US" altLang="en-US" b="1"/>
          </a:p>
          <a:p>
            <a:pPr marL="139700" lvl="0" indent="0" algn="l" rtl="0">
              <a:spcBef>
                <a:spcPts val="0"/>
              </a:spcBef>
              <a:spcAft>
                <a:spcPts val="0"/>
              </a:spcAft>
              <a:buClr>
                <a:srgbClr val="000000"/>
              </a:buClr>
              <a:buSzPts val="1400"/>
              <a:buNone/>
            </a:pPr>
            <a:r>
              <a:rPr lang="en-US" altLang="en-US" b="1"/>
              <a:t>Pipeline Performance on Test Dataset</a:t>
            </a:r>
            <a:endParaRPr lang="en-US" altLang="en-US" b="1"/>
          </a:p>
          <a:p>
            <a:pPr marL="457200" lvl="0" indent="-317500" algn="l" rtl="0">
              <a:spcBef>
                <a:spcPts val="0"/>
              </a:spcBef>
              <a:spcAft>
                <a:spcPts val="0"/>
              </a:spcAft>
              <a:buClr>
                <a:srgbClr val="000000"/>
              </a:buClr>
              <a:buSzPts val="1400"/>
              <a:buChar char="●"/>
            </a:pPr>
            <a:r>
              <a:rPr lang="en-US" altLang="en-US"/>
              <a:t>High recall ensures minimized false negatives, critical for addressing business needs.</a:t>
            </a:r>
            <a:endParaRPr lang="en-US" altLang="en-US"/>
          </a:p>
          <a:p>
            <a:pPr marL="139700" lvl="0" indent="0" algn="l" rtl="0">
              <a:spcBef>
                <a:spcPts val="0"/>
              </a:spcBef>
              <a:spcAft>
                <a:spcPts val="0"/>
              </a:spcAft>
              <a:buClr>
                <a:srgbClr val="000000"/>
              </a:buClr>
              <a:buSzPts val="1400"/>
              <a:buNone/>
            </a:pPr>
            <a:r>
              <a:rPr lang="en-US" altLang="en-US" b="1"/>
              <a:t>Summary of Important Features for Prediction</a:t>
            </a:r>
            <a:endParaRPr lang="en-US" altLang="en-US" b="1"/>
          </a:p>
          <a:p>
            <a:pPr marL="139700" lvl="0" indent="0" algn="l" rtl="0">
              <a:spcBef>
                <a:spcPts val="0"/>
              </a:spcBef>
              <a:spcAft>
                <a:spcPts val="0"/>
              </a:spcAft>
              <a:buClr>
                <a:srgbClr val="000000"/>
              </a:buClr>
              <a:buSzPts val="1400"/>
              <a:buNone/>
            </a:pPr>
            <a:endParaRPr lang="en-US" altLang="en-US" b="1"/>
          </a:p>
          <a:p>
            <a:pPr marL="139700" lvl="0" indent="0" algn="l" rtl="0">
              <a:spcBef>
                <a:spcPts val="0"/>
              </a:spcBef>
              <a:spcAft>
                <a:spcPts val="0"/>
              </a:spcAft>
              <a:buClr>
                <a:srgbClr val="000000"/>
              </a:buClr>
              <a:buSzPts val="1400"/>
              <a:buNone/>
            </a:pPr>
            <a:endParaRPr lang="en-US" altLang="en-US" b="1"/>
          </a:p>
          <a:p>
            <a:pPr marL="0" lvl="0" indent="0" algn="l" rtl="0">
              <a:lnSpc>
                <a:spcPct val="115000"/>
              </a:lnSpc>
              <a:spcBef>
                <a:spcPts val="1000"/>
              </a:spcBef>
              <a:spcAft>
                <a:spcPts val="1000"/>
              </a:spcAft>
              <a:buSzPts val="1500"/>
              <a:buNone/>
            </a:pPr>
            <a:endParaRPr sz="1400">
              <a:solidFill>
                <a:srgbClr val="000000"/>
              </a:solidFill>
            </a:endParaRPr>
          </a:p>
        </p:txBody>
      </p:sp>
      <p:sp>
        <p:nvSpPr>
          <p:cNvPr id="152" name="Google Shape;152;g12508d39905_0_290"/>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graphicFrame>
        <p:nvGraphicFramePr>
          <p:cNvPr id="1" name="Table 0"/>
          <p:cNvGraphicFramePr/>
          <p:nvPr>
            <p:custDataLst>
              <p:tags r:id="rId1"/>
            </p:custDataLst>
          </p:nvPr>
        </p:nvGraphicFramePr>
        <p:xfrm>
          <a:off x="541655" y="2122805"/>
          <a:ext cx="6177280" cy="1797050"/>
        </p:xfrm>
        <a:graphic>
          <a:graphicData uri="http://schemas.openxmlformats.org/drawingml/2006/table">
            <a:tbl>
              <a:tblPr/>
              <a:tblGrid>
                <a:gridCol w="3088640"/>
                <a:gridCol w="3088640"/>
              </a:tblGrid>
              <a:tr h="359410">
                <a:tc>
                  <a:txBody>
                    <a:bodyPr/>
                    <a:p>
                      <a:pPr fontAlgn="b"/>
                      <a:r>
                        <a:rPr lang="en-US" altLang="zh-CN" sz="1100" b="1">
                          <a:latin typeface="Arial" panose="020B0604020202020204"/>
                          <a:ea typeface="Arial" panose="020B0604020202020204"/>
                        </a:rPr>
                        <a:t>Metric</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c>
                  <a:txBody>
                    <a:bodyPr/>
                    <a:p>
                      <a:pPr fontAlgn="b"/>
                      <a:r>
                        <a:rPr lang="en-US" altLang="zh-CN" sz="1100" b="1">
                          <a:latin typeface="Arial" panose="020B0604020202020204"/>
                          <a:ea typeface="Arial" panose="020B0604020202020204"/>
                        </a:rPr>
                        <a:t>Value</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r>
              <a:tr h="359410">
                <a:tc>
                  <a:txBody>
                    <a:bodyPr/>
                    <a:p>
                      <a:pPr fontAlgn="b"/>
                      <a:r>
                        <a:rPr lang="en-US" altLang="zh-CN" sz="1100">
                          <a:latin typeface="Arial" panose="020B0604020202020204"/>
                          <a:ea typeface="Arial" panose="020B0604020202020204"/>
                        </a:rPr>
                        <a:t>Accuracy</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97.10%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r>
              <a:tr h="359410">
                <a:tc>
                  <a:txBody>
                    <a:bodyPr/>
                    <a:p>
                      <a:pPr fontAlgn="b"/>
                      <a:r>
                        <a:rPr lang="en-US" altLang="zh-CN" sz="1100">
                          <a:latin typeface="Arial" panose="020B0604020202020204"/>
                          <a:ea typeface="Arial" panose="020B0604020202020204"/>
                        </a:rPr>
                        <a:t>Recall</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85.10%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359410">
                <a:tc>
                  <a:txBody>
                    <a:bodyPr/>
                    <a:p>
                      <a:pPr fontAlgn="b"/>
                      <a:r>
                        <a:rPr lang="en-US" altLang="zh-CN" sz="1100">
                          <a:latin typeface="Arial" panose="020B0604020202020204"/>
                          <a:ea typeface="Arial" panose="020B0604020202020204"/>
                        </a:rPr>
                        <a:t>Precision</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70.20%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359410">
                <a:tc>
                  <a:txBody>
                    <a:bodyPr/>
                    <a:p>
                      <a:pPr fontAlgn="b"/>
                      <a:r>
                        <a:rPr lang="en-US" altLang="zh-CN" sz="1100">
                          <a:latin typeface="Arial" panose="020B0604020202020204"/>
                          <a:ea typeface="Arial" panose="020B0604020202020204"/>
                        </a:rPr>
                        <a:t>F1-Score</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76.90%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12508d39905_0_290"/>
          <p:cNvSpPr txBox="1"/>
          <p:nvPr>
            <p:ph type="title"/>
          </p:nvPr>
        </p:nvSpPr>
        <p:spPr>
          <a:xfrm>
            <a:off x="202550" y="43977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Productionize and test the final model using pipelines</a:t>
            </a:r>
            <a:r>
              <a:rPr lang="en-US" altLang="en-GB">
                <a:solidFill>
                  <a:srgbClr val="1974D2"/>
                </a:solidFill>
              </a:rPr>
              <a:t> cont’d</a:t>
            </a:r>
            <a:endParaRPr lang="en-US" altLang="en-GB">
              <a:solidFill>
                <a:srgbClr val="1974D2"/>
              </a:solidFill>
            </a:endParaRPr>
          </a:p>
        </p:txBody>
      </p:sp>
      <p:sp>
        <p:nvSpPr>
          <p:cNvPr id="151" name="Google Shape;151;g12508d39905_0_290"/>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spcBef>
                <a:spcPts val="0"/>
              </a:spcBef>
              <a:spcAft>
                <a:spcPts val="0"/>
              </a:spcAft>
              <a:buClr>
                <a:srgbClr val="000000"/>
              </a:buClr>
              <a:buSzPts val="1400"/>
              <a:buNone/>
            </a:pPr>
            <a:endParaRPr lang="en-US" altLang="en-US" b="1"/>
          </a:p>
          <a:p>
            <a:pPr marL="139700" lvl="0" indent="0" algn="l" rtl="0">
              <a:lnSpc>
                <a:spcPct val="200000"/>
              </a:lnSpc>
              <a:spcBef>
                <a:spcPts val="0"/>
              </a:spcBef>
              <a:spcAft>
                <a:spcPts val="0"/>
              </a:spcAft>
              <a:buClr>
                <a:srgbClr val="000000"/>
              </a:buClr>
              <a:buSzPts val="1400"/>
              <a:buNone/>
            </a:pPr>
            <a:r>
              <a:rPr lang="en-US" altLang="en-US" b="1"/>
              <a:t>Top features contributing to the model's predictions (from feature importance analysis)</a:t>
            </a:r>
            <a:endParaRPr lang="en-US" altLang="en-US"/>
          </a:p>
          <a:p>
            <a:pPr marL="457200" lvl="0" indent="-317500" algn="l" rtl="0">
              <a:lnSpc>
                <a:spcPct val="200000"/>
              </a:lnSpc>
              <a:spcBef>
                <a:spcPts val="0"/>
              </a:spcBef>
              <a:spcAft>
                <a:spcPts val="0"/>
              </a:spcAft>
              <a:buClr>
                <a:srgbClr val="000000"/>
              </a:buClr>
              <a:buSzPts val="1400"/>
              <a:buChar char="●"/>
            </a:pPr>
            <a:r>
              <a:rPr lang="en-US" altLang="en-US" i="1"/>
              <a:t>Feature A:- </a:t>
            </a:r>
            <a:r>
              <a:rPr lang="en-US" altLang="en-US"/>
              <a:t>Most significant predictor, strongly influencing target classification.</a:t>
            </a:r>
            <a:endParaRPr lang="en-US" altLang="en-US"/>
          </a:p>
          <a:p>
            <a:pPr marL="457200" lvl="0" indent="-317500" algn="l" rtl="0">
              <a:lnSpc>
                <a:spcPct val="200000"/>
              </a:lnSpc>
              <a:spcBef>
                <a:spcPts val="0"/>
              </a:spcBef>
              <a:spcAft>
                <a:spcPts val="0"/>
              </a:spcAft>
              <a:buClr>
                <a:srgbClr val="000000"/>
              </a:buClr>
              <a:buSzPts val="1400"/>
              <a:buChar char="●"/>
            </a:pPr>
            <a:r>
              <a:rPr lang="en-US" altLang="en-US" i="1"/>
              <a:t>Feature B:- </a:t>
            </a:r>
            <a:r>
              <a:rPr lang="en-US" altLang="en-US"/>
              <a:t>Key driver of outcomes, capturing essential patterns in the data.</a:t>
            </a:r>
            <a:endParaRPr lang="en-US" altLang="en-US"/>
          </a:p>
          <a:p>
            <a:pPr marL="457200" lvl="0" indent="-317500" algn="l" rtl="0">
              <a:lnSpc>
                <a:spcPct val="200000"/>
              </a:lnSpc>
              <a:spcBef>
                <a:spcPts val="0"/>
              </a:spcBef>
              <a:spcAft>
                <a:spcPts val="0"/>
              </a:spcAft>
              <a:buClr>
                <a:srgbClr val="000000"/>
              </a:buClr>
              <a:buSzPts val="1400"/>
              <a:buChar char="●"/>
            </a:pPr>
            <a:r>
              <a:rPr lang="en-US" altLang="en-US" i="1"/>
              <a:t>Feature C:- </a:t>
            </a:r>
            <a:r>
              <a:rPr lang="en-US" altLang="en-US"/>
              <a:t>Vital for fine-tuning the decision boundaries of the model.</a:t>
            </a:r>
            <a:endParaRPr lang="en-US" altLang="en-US"/>
          </a:p>
          <a:p>
            <a:pPr marL="457200" lvl="0" indent="-317500" algn="l" rtl="0">
              <a:lnSpc>
                <a:spcPct val="200000"/>
              </a:lnSpc>
              <a:spcBef>
                <a:spcPts val="0"/>
              </a:spcBef>
              <a:spcAft>
                <a:spcPts val="0"/>
              </a:spcAft>
              <a:buClr>
                <a:srgbClr val="000000"/>
              </a:buClr>
              <a:buSzPts val="1400"/>
              <a:buChar char="●"/>
            </a:pPr>
            <a:r>
              <a:rPr lang="en-US" altLang="en-US" i="1"/>
              <a:t>Feature D:- </a:t>
            </a:r>
            <a:r>
              <a:rPr lang="en-US" altLang="en-US"/>
              <a:t>Adds nuanced distinctions between classes, enhancing model performance.</a:t>
            </a:r>
            <a:endParaRPr lang="en-US" altLang="en-US"/>
          </a:p>
          <a:p>
            <a:pPr marL="457200" lvl="0" indent="-317500" algn="l" rtl="0">
              <a:lnSpc>
                <a:spcPct val="200000"/>
              </a:lnSpc>
              <a:spcBef>
                <a:spcPts val="0"/>
              </a:spcBef>
              <a:spcAft>
                <a:spcPts val="0"/>
              </a:spcAft>
              <a:buClr>
                <a:srgbClr val="000000"/>
              </a:buClr>
              <a:buSzPts val="1400"/>
              <a:buChar char="●"/>
            </a:pPr>
            <a:r>
              <a:rPr lang="en-US" altLang="en-US"/>
              <a:t>The importance of these features highlights actionable data points for improving business strategies and decision-making processes.</a:t>
            </a:r>
            <a:endParaRPr lang="en-US" altLang="en-US"/>
          </a:p>
          <a:p>
            <a:pPr marL="0" lvl="0" indent="0" algn="l" rtl="0">
              <a:lnSpc>
                <a:spcPct val="200000"/>
              </a:lnSpc>
              <a:spcBef>
                <a:spcPts val="1000"/>
              </a:spcBef>
              <a:spcAft>
                <a:spcPts val="1000"/>
              </a:spcAft>
              <a:buSzPts val="1500"/>
              <a:buNone/>
            </a:pPr>
            <a:endParaRPr sz="1400">
              <a:solidFill>
                <a:srgbClr val="000000"/>
              </a:solidFill>
            </a:endParaRPr>
          </a:p>
        </p:txBody>
      </p:sp>
      <p:sp>
        <p:nvSpPr>
          <p:cNvPr id="152" name="Google Shape;152;g12508d39905_0_290"/>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g12508d39905_0_162"/>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 (original data)</a:t>
            </a:r>
            <a:endParaRPr>
              <a:solidFill>
                <a:srgbClr val="1974D2"/>
              </a:solidFill>
            </a:endParaRPr>
          </a:p>
        </p:txBody>
      </p:sp>
      <p:sp>
        <p:nvSpPr>
          <p:cNvPr id="163" name="Google Shape;163;g12508d39905_0_162"/>
          <p:cNvSpPr txBox="1"/>
          <p:nvPr>
            <p:ph type="body" idx="1"/>
          </p:nvPr>
        </p:nvSpPr>
        <p:spPr>
          <a:xfrm>
            <a:off x="202565" y="2195830"/>
            <a:ext cx="8629650" cy="27476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1000"/>
              </a:spcAft>
              <a:buSzPts val="1500"/>
              <a:buNone/>
            </a:pPr>
            <a:r>
              <a:rPr lang="en-US" altLang="en-US" sz="1600" b="1"/>
              <a:t>Comments on Model Performance</a:t>
            </a:r>
            <a:endParaRPr lang="en-US" altLang="en-US" sz="1600" b="1"/>
          </a:p>
          <a:p>
            <a:pPr marL="171450" lvl="0" indent="-171450" algn="l" rtl="0">
              <a:lnSpc>
                <a:spcPct val="100000"/>
              </a:lnSpc>
              <a:spcBef>
                <a:spcPts val="1000"/>
              </a:spcBef>
              <a:spcAft>
                <a:spcPts val="1000"/>
              </a:spcAft>
              <a:buSzPts val="1500"/>
              <a:buFont typeface="Wingdings" panose="05000000000000000000" charset="0"/>
              <a:buChar char="v"/>
            </a:pPr>
            <a:r>
              <a:rPr lang="en-US" altLang="en-US" sz="1300"/>
              <a:t>From the above table, XGBoost achieved the highest validation recall (88.5%), indicating its superior ability to minimize false negatives on unseen data, making it the most reliable choice for this business scenario.</a:t>
            </a:r>
            <a:endParaRPr lang="en-US" altLang="en-US" sz="1300"/>
          </a:p>
          <a:p>
            <a:pPr marL="171450" lvl="0" indent="-171450" algn="l" rtl="0">
              <a:lnSpc>
                <a:spcPct val="100000"/>
              </a:lnSpc>
              <a:spcBef>
                <a:spcPts val="1000"/>
              </a:spcBef>
              <a:spcAft>
                <a:spcPts val="1000"/>
              </a:spcAft>
              <a:buSzPts val="1500"/>
              <a:buFont typeface="Wingdings" panose="05000000000000000000" charset="0"/>
              <a:buChar char="v"/>
            </a:pPr>
            <a:r>
              <a:rPr lang="en-US" altLang="en-US" sz="1300"/>
              <a:t>Random Forest performed slightly lower (87.4% recall) but demonstrated strong training performance, indicating a robust model.Logistic Regression provided a competitive and interpretable baseline, though slightly underperformed compared to ensemble methods.</a:t>
            </a:r>
            <a:endParaRPr lang="en-US" altLang="en-US" sz="1300"/>
          </a:p>
          <a:p>
            <a:pPr marL="171450" lvl="0" indent="-171450" algn="l" rtl="0">
              <a:lnSpc>
                <a:spcPct val="100000"/>
              </a:lnSpc>
              <a:spcBef>
                <a:spcPts val="1000"/>
              </a:spcBef>
              <a:spcAft>
                <a:spcPts val="1000"/>
              </a:spcAft>
              <a:buSzPts val="1500"/>
              <a:buFont typeface="Wingdings" panose="05000000000000000000" charset="0"/>
              <a:buChar char="v"/>
            </a:pPr>
            <a:r>
              <a:rPr lang="en-US" altLang="en-US" sz="1300"/>
              <a:t>Gradient Boosting and AdaBoost showed slightly lower validation recall, indicating potential overfitting or insufficient capture of complex patterns.Final Choice: XGBoost was selected as the best model due to its optimal balance of high training and validation recall, alongside its ability to handle imbalanced data effectively</a:t>
            </a:r>
            <a:r>
              <a:rPr lang="en-US" altLang="en-US" sz="1200"/>
              <a:t>.</a:t>
            </a:r>
            <a:endParaRPr lang="en-US" altLang="en-US" sz="1200"/>
          </a:p>
          <a:p>
            <a:pPr marL="0" lvl="0" indent="0" algn="l" rtl="0">
              <a:lnSpc>
                <a:spcPct val="100000"/>
              </a:lnSpc>
              <a:spcBef>
                <a:spcPts val="1000"/>
              </a:spcBef>
              <a:spcAft>
                <a:spcPts val="1000"/>
              </a:spcAft>
              <a:buSzPts val="1500"/>
              <a:buNone/>
            </a:pPr>
            <a:endParaRPr lang="en-US" altLang="en-US" sz="900"/>
          </a:p>
          <a:p>
            <a:pPr marL="0" lvl="0" indent="0" algn="l" rtl="0">
              <a:lnSpc>
                <a:spcPct val="100000"/>
              </a:lnSpc>
              <a:spcBef>
                <a:spcPts val="1000"/>
              </a:spcBef>
              <a:spcAft>
                <a:spcPts val="1000"/>
              </a:spcAft>
              <a:buSzPts val="1500"/>
              <a:buNone/>
            </a:pPr>
            <a:endParaRPr lang="en-US" altLang="en-US" sz="900"/>
          </a:p>
          <a:p>
            <a:pPr marL="0" lvl="0" indent="0" algn="l" rtl="0">
              <a:lnSpc>
                <a:spcPct val="100000"/>
              </a:lnSpc>
              <a:spcBef>
                <a:spcPts val="1000"/>
              </a:spcBef>
              <a:spcAft>
                <a:spcPts val="1000"/>
              </a:spcAft>
              <a:buSzPts val="1500"/>
              <a:buNone/>
            </a:pPr>
            <a:endParaRPr lang="en-US" altLang="en-US" sz="900"/>
          </a:p>
          <a:p>
            <a:pPr marL="0" lvl="0" indent="0" algn="l" rtl="0">
              <a:lnSpc>
                <a:spcPct val="100000"/>
              </a:lnSpc>
              <a:spcBef>
                <a:spcPts val="1000"/>
              </a:spcBef>
              <a:spcAft>
                <a:spcPts val="1000"/>
              </a:spcAft>
              <a:buSzPts val="1500"/>
              <a:buNone/>
            </a:pPr>
            <a:endParaRPr lang="en-US" altLang="en-US" sz="900"/>
          </a:p>
          <a:p>
            <a:pPr marL="0" lvl="0" indent="0" algn="l" rtl="0">
              <a:lnSpc>
                <a:spcPct val="100000"/>
              </a:lnSpc>
              <a:spcBef>
                <a:spcPts val="1000"/>
              </a:spcBef>
              <a:spcAft>
                <a:spcPts val="1000"/>
              </a:spcAft>
              <a:buSzPts val="1500"/>
              <a:buNone/>
            </a:pPr>
            <a:endParaRPr lang="en-US" altLang="en-US" sz="900"/>
          </a:p>
          <a:p>
            <a:pPr marL="0" lvl="0" indent="0" algn="l" rtl="0">
              <a:lnSpc>
                <a:spcPct val="100000"/>
              </a:lnSpc>
              <a:spcBef>
                <a:spcPts val="1000"/>
              </a:spcBef>
              <a:spcAft>
                <a:spcPts val="1000"/>
              </a:spcAft>
              <a:buSzPts val="1500"/>
              <a:buNone/>
            </a:pPr>
            <a:endParaRPr lang="en-US" altLang="en-US" sz="900">
              <a:solidFill>
                <a:srgbClr val="000000"/>
              </a:solidFill>
            </a:endParaRPr>
          </a:p>
        </p:txBody>
      </p:sp>
      <p:graphicFrame>
        <p:nvGraphicFramePr>
          <p:cNvPr id="1" name="Table 0"/>
          <p:cNvGraphicFramePr/>
          <p:nvPr>
            <p:custDataLst>
              <p:tags r:id="rId1"/>
            </p:custDataLst>
          </p:nvPr>
        </p:nvGraphicFramePr>
        <p:xfrm>
          <a:off x="267335" y="774700"/>
          <a:ext cx="6164580" cy="1421130"/>
        </p:xfrm>
        <a:graphic>
          <a:graphicData uri="http://schemas.openxmlformats.org/drawingml/2006/table">
            <a:tbl>
              <a:tblPr/>
              <a:tblGrid>
                <a:gridCol w="1845310"/>
                <a:gridCol w="2069465"/>
                <a:gridCol w="2249805"/>
              </a:tblGrid>
              <a:tr h="236855">
                <a:tc>
                  <a:txBody>
                    <a:bodyPr/>
                    <a:p>
                      <a:pPr algn="ctr" fontAlgn="b"/>
                      <a:r>
                        <a:rPr lang="en-US" altLang="zh-CN" sz="1100" b="1">
                          <a:latin typeface="Arial" panose="020B0604020202020204"/>
                          <a:ea typeface="Arial" panose="020B0604020202020204"/>
                        </a:rPr>
                        <a:t>Model</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6D9EEB"/>
                    </a:solidFill>
                  </a:tcPr>
                </a:tc>
                <a:tc>
                  <a:txBody>
                    <a:bodyPr/>
                    <a:p>
                      <a:pPr algn="ctr" fontAlgn="b"/>
                      <a:r>
                        <a:rPr lang="en-US" altLang="zh-CN" sz="1100" b="1">
                          <a:latin typeface="Arial" panose="020B0604020202020204"/>
                          <a:ea typeface="Arial" panose="020B0604020202020204"/>
                        </a:rPr>
                        <a:t>Training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6D9EEB"/>
                    </a:solidFill>
                  </a:tcPr>
                </a:tc>
                <a:tc>
                  <a:txBody>
                    <a:bodyPr/>
                    <a:p>
                      <a:pPr algn="ctr" fontAlgn="b"/>
                      <a:r>
                        <a:rPr lang="en-US" altLang="zh-CN" sz="1100" b="1">
                          <a:latin typeface="Arial" panose="020B0604020202020204"/>
                          <a:ea typeface="Arial" panose="020B0604020202020204"/>
                        </a:rPr>
                        <a:t>Validation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6D9EEB"/>
                    </a:solidFill>
                  </a:tcPr>
                </a:tc>
              </a:tr>
              <a:tr h="236855">
                <a:tc>
                  <a:txBody>
                    <a:bodyPr/>
                    <a:p>
                      <a:pPr fontAlgn="b"/>
                      <a:r>
                        <a:rPr lang="en-US" altLang="zh-CN" sz="1100">
                          <a:latin typeface="Arial" panose="020B0604020202020204"/>
                          <a:ea typeface="Arial" panose="020B0604020202020204"/>
                        </a:rPr>
                        <a:t>Logistic Regression</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87.6</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Random Forest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98.5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87.4</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Gradient Boosting</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92.1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82.9</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AdaBoost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89.2</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XGBoost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99.1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88.5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1224feeb9bc_0_2"/>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a:t>
            </a:r>
            <a:r>
              <a:rPr lang="en-GB">
                <a:solidFill>
                  <a:srgbClr val="1974D2"/>
                </a:solidFill>
              </a:rPr>
              <a:t> (oversampled data)</a:t>
            </a:r>
            <a:endParaRPr>
              <a:solidFill>
                <a:srgbClr val="1974D2"/>
              </a:solidFill>
            </a:endParaRPr>
          </a:p>
        </p:txBody>
      </p:sp>
      <p:sp>
        <p:nvSpPr>
          <p:cNvPr id="170" name="Google Shape;170;g1224feeb9bc_0_2"/>
          <p:cNvSpPr txBox="1"/>
          <p:nvPr>
            <p:ph type="body" idx="1"/>
          </p:nvPr>
        </p:nvSpPr>
        <p:spPr>
          <a:xfrm>
            <a:off x="202565" y="2110740"/>
            <a:ext cx="8629650" cy="258635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altLang="en-US" b="1"/>
              <a:t>Comments on Model Performance</a:t>
            </a:r>
            <a:endParaRPr lang="en-US" altLang="en-US" b="1"/>
          </a:p>
          <a:p>
            <a:pPr marL="285750" lvl="0" indent="-285750" algn="l" rtl="0">
              <a:lnSpc>
                <a:spcPct val="115000"/>
              </a:lnSpc>
              <a:spcBef>
                <a:spcPts val="1000"/>
              </a:spcBef>
              <a:spcAft>
                <a:spcPts val="0"/>
              </a:spcAft>
              <a:buFont typeface="Wingdings" panose="05000000000000000000" charset="0"/>
              <a:buChar char="ü"/>
            </a:pPr>
            <a:r>
              <a:rPr lang="en-US" altLang="en-US"/>
              <a:t>It is also clear that, XGBoost demonstrated an excellent performance on oversampled data, achieving 100% recall on training data and 88.5% recall on validation data. This indicates that the model was able to capture the minority class well, even after oversampling.</a:t>
            </a:r>
            <a:endParaRPr lang="en-US" altLang="en-US"/>
          </a:p>
          <a:p>
            <a:pPr marL="285750" lvl="0" indent="-285750" algn="l" rtl="0">
              <a:lnSpc>
                <a:spcPct val="115000"/>
              </a:lnSpc>
              <a:spcBef>
                <a:spcPts val="1000"/>
              </a:spcBef>
              <a:spcAft>
                <a:spcPts val="0"/>
              </a:spcAft>
              <a:buFont typeface="Wingdings" panose="05000000000000000000" charset="0"/>
              <a:buChar char="ü"/>
            </a:pPr>
            <a:r>
              <a:rPr lang="en-US" altLang="en-US"/>
              <a:t>Random Forest also performed well, with a training recall of 98.5% and validation recall of 87.4%, suggesting that it effectively leveraged the oversampled data.</a:t>
            </a:r>
            <a:endParaRPr lang="en-US" altLang="en-US"/>
          </a:p>
          <a:p>
            <a:pPr marL="285750" lvl="0" indent="-285750" algn="l" rtl="0">
              <a:lnSpc>
                <a:spcPct val="115000"/>
              </a:lnSpc>
              <a:spcBef>
                <a:spcPts val="1000"/>
              </a:spcBef>
              <a:spcAft>
                <a:spcPts val="0"/>
              </a:spcAft>
              <a:buFont typeface="Wingdings" panose="05000000000000000000" charset="0"/>
              <a:buChar char="ü"/>
            </a:pPr>
            <a:r>
              <a:rPr lang="en-US" altLang="en-US"/>
              <a:t>Logistic Regression showed stable performance, maintaining a competitive validation recall of 85.1%.</a:t>
            </a:r>
            <a:endParaRPr sz="1400">
              <a:solidFill>
                <a:srgbClr val="000000"/>
              </a:solidFill>
            </a:endParaRPr>
          </a:p>
        </p:txBody>
      </p:sp>
      <p:sp>
        <p:nvSpPr>
          <p:cNvPr id="171" name="Google Shape;171;g1224feeb9bc_0_2"/>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graphicFrame>
        <p:nvGraphicFramePr>
          <p:cNvPr id="1" name="Table 0"/>
          <p:cNvGraphicFramePr/>
          <p:nvPr>
            <p:custDataLst>
              <p:tags r:id="rId1"/>
            </p:custDataLst>
          </p:nvPr>
        </p:nvGraphicFramePr>
        <p:xfrm>
          <a:off x="495935" y="861695"/>
          <a:ext cx="8227060" cy="1409700"/>
        </p:xfrm>
        <a:graphic>
          <a:graphicData uri="http://schemas.openxmlformats.org/drawingml/2006/table">
            <a:tbl>
              <a:tblPr/>
              <a:tblGrid>
                <a:gridCol w="2461895"/>
                <a:gridCol w="2762885"/>
                <a:gridCol w="3002280"/>
              </a:tblGrid>
              <a:tr h="234950">
                <a:tc>
                  <a:txBody>
                    <a:bodyPr/>
                    <a:p>
                      <a:pPr algn="ctr" fontAlgn="b"/>
                      <a:r>
                        <a:rPr lang="en-US" altLang="zh-CN" sz="1100" b="1">
                          <a:latin typeface="Arial" panose="020B0604020202020204"/>
                          <a:ea typeface="Arial" panose="020B0604020202020204"/>
                        </a:rPr>
                        <a:t>Model</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c>
                  <a:txBody>
                    <a:bodyPr/>
                    <a:p>
                      <a:pPr algn="ctr" fontAlgn="b"/>
                      <a:r>
                        <a:rPr lang="en-US" altLang="zh-CN" sz="1100" b="1">
                          <a:latin typeface="Arial" panose="020B0604020202020204"/>
                          <a:ea typeface="Arial" panose="020B0604020202020204"/>
                        </a:rPr>
                        <a:t>Training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c>
                  <a:txBody>
                    <a:bodyPr/>
                    <a:p>
                      <a:pPr algn="ctr" fontAlgn="b"/>
                      <a:r>
                        <a:rPr lang="en-US" altLang="zh-CN" sz="1100" b="1">
                          <a:latin typeface="Arial" panose="020B0604020202020204"/>
                          <a:ea typeface="Arial" panose="020B0604020202020204"/>
                        </a:rPr>
                        <a:t>Validation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r>
              <a:tr h="234950">
                <a:tc>
                  <a:txBody>
                    <a:bodyPr/>
                    <a:p>
                      <a:pPr fontAlgn="b"/>
                      <a:r>
                        <a:rPr lang="en-US" altLang="zh-CN" sz="1100">
                          <a:latin typeface="Arial" panose="020B0604020202020204"/>
                          <a:ea typeface="Arial" panose="020B0604020202020204"/>
                        </a:rPr>
                        <a:t>Logistic Regression</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87.6</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r>
              <a:tr h="234950">
                <a:tc>
                  <a:txBody>
                    <a:bodyPr/>
                    <a:p>
                      <a:pPr fontAlgn="b"/>
                      <a:r>
                        <a:rPr lang="en-US" altLang="zh-CN" sz="1100">
                          <a:latin typeface="Arial" panose="020B0604020202020204"/>
                          <a:ea typeface="Arial" panose="020B0604020202020204"/>
                        </a:rPr>
                        <a:t>Random Forest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98.5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87.4</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4950">
                <a:tc>
                  <a:txBody>
                    <a:bodyPr/>
                    <a:p>
                      <a:pPr fontAlgn="b"/>
                      <a:r>
                        <a:rPr lang="en-US" altLang="zh-CN" sz="1100">
                          <a:latin typeface="Arial" panose="020B0604020202020204"/>
                          <a:ea typeface="Arial" panose="020B0604020202020204"/>
                        </a:rPr>
                        <a:t>Gradient Boosting</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92.1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82.9</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4950">
                <a:tc>
                  <a:txBody>
                    <a:bodyPr/>
                    <a:p>
                      <a:pPr fontAlgn="b"/>
                      <a:r>
                        <a:rPr lang="en-US" altLang="zh-CN" sz="1100">
                          <a:latin typeface="Arial" panose="020B0604020202020204"/>
                          <a:ea typeface="Arial" panose="020B0604020202020204"/>
                        </a:rPr>
                        <a:t>AdaBoost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89.2</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4950">
                <a:tc>
                  <a:txBody>
                    <a:bodyPr/>
                    <a:p>
                      <a:pPr fontAlgn="b"/>
                      <a:r>
                        <a:rPr lang="en-US" altLang="zh-CN" sz="1100">
                          <a:latin typeface="Arial" panose="020B0604020202020204"/>
                          <a:ea typeface="Arial" panose="020B0604020202020204"/>
                        </a:rPr>
                        <a:t>XGBoost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100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88.5</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g1224feeb9bc_0_2"/>
          <p:cNvSpPr txBox="1"/>
          <p:nvPr>
            <p:ph type="title"/>
          </p:nvPr>
        </p:nvSpPr>
        <p:spPr>
          <a:xfrm>
            <a:off x="202565" y="375285"/>
            <a:ext cx="7896225"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 (oversampled data)</a:t>
            </a:r>
            <a:r>
              <a:rPr lang="en-US" altLang="en-GB">
                <a:solidFill>
                  <a:srgbClr val="1974D2"/>
                </a:solidFill>
              </a:rPr>
              <a:t> cont’d</a:t>
            </a:r>
            <a:endParaRPr lang="en-US" altLang="en-GB">
              <a:solidFill>
                <a:srgbClr val="1974D2"/>
              </a:solidFill>
            </a:endParaRPr>
          </a:p>
        </p:txBody>
      </p:sp>
      <p:sp>
        <p:nvSpPr>
          <p:cNvPr id="170" name="Google Shape;170;g1224feeb9bc_0_2"/>
          <p:cNvSpPr txBox="1"/>
          <p:nvPr>
            <p:ph type="body" idx="1"/>
          </p:nvPr>
        </p:nvSpPr>
        <p:spPr>
          <a:xfrm>
            <a:off x="93345" y="1035050"/>
            <a:ext cx="8629650" cy="323151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altLang="en-US" b="1"/>
              <a:t>Comments on Model Performance</a:t>
            </a:r>
            <a:endParaRPr lang="en-US" altLang="en-US" b="1"/>
          </a:p>
          <a:p>
            <a:pPr marL="285750" lvl="0" indent="-285750" algn="l" rtl="0">
              <a:lnSpc>
                <a:spcPct val="115000"/>
              </a:lnSpc>
              <a:spcBef>
                <a:spcPts val="1000"/>
              </a:spcBef>
              <a:spcAft>
                <a:spcPts val="0"/>
              </a:spcAft>
              <a:buFont typeface="Wingdings" panose="05000000000000000000" charset="0"/>
              <a:buChar char="ü"/>
            </a:pPr>
            <a:r>
              <a:rPr lang="en-US" altLang="en-US"/>
              <a:t>Gradient Boosting exhibited a slightly lower validation recall of 82.9%, which could indicate that it may have struggled with the synthetic data generated through oversampling.</a:t>
            </a:r>
            <a:endParaRPr lang="en-US" altLang="en-US"/>
          </a:p>
          <a:p>
            <a:pPr marL="285750" lvl="0" indent="-285750" algn="l" rtl="0">
              <a:lnSpc>
                <a:spcPct val="115000"/>
              </a:lnSpc>
              <a:spcBef>
                <a:spcPts val="1000"/>
              </a:spcBef>
              <a:spcAft>
                <a:spcPts val="0"/>
              </a:spcAft>
              <a:buFont typeface="Wingdings" panose="05000000000000000000" charset="0"/>
              <a:buChar char="ü"/>
            </a:pPr>
            <a:r>
              <a:rPr lang="en-US" altLang="en-US"/>
              <a:t>AdaBoost performed similarly to other models with a solid validation recall of 85.5%, providing another strong candidate in the ensemble models.</a:t>
            </a:r>
            <a:endParaRPr lang="en-US" altLang="en-US"/>
          </a:p>
          <a:p>
            <a:pPr marL="0" lvl="0" indent="0" algn="l" rtl="0">
              <a:lnSpc>
                <a:spcPct val="115000"/>
              </a:lnSpc>
              <a:spcBef>
                <a:spcPts val="1000"/>
              </a:spcBef>
              <a:spcAft>
                <a:spcPts val="0"/>
              </a:spcAft>
              <a:buFont typeface="Wingdings" panose="05000000000000000000" charset="0"/>
              <a:buNone/>
            </a:pPr>
            <a:r>
              <a:rPr lang="en-US" altLang="en-US" b="1"/>
              <a:t>Final Choice</a:t>
            </a:r>
            <a:endParaRPr lang="en-US" altLang="en-US" b="1"/>
          </a:p>
          <a:p>
            <a:pPr marL="285750" lvl="0" indent="-285750" algn="l" rtl="0">
              <a:lnSpc>
                <a:spcPct val="115000"/>
              </a:lnSpc>
              <a:spcBef>
                <a:spcPts val="1000"/>
              </a:spcBef>
              <a:spcAft>
                <a:spcPts val="0"/>
              </a:spcAft>
              <a:buFont typeface="Wingdings" panose="05000000000000000000" charset="0"/>
              <a:buChar char="ü"/>
            </a:pPr>
            <a:r>
              <a:rPr lang="en-US" altLang="en-US"/>
              <a:t>XGBoost remains the top choice, as it showed a perfect recall on training data and maintained strong performance on validation data after oversampling. This model demonstrated the best handling of imbalanced data and achieved the highest validation recall.</a:t>
            </a:r>
            <a:endParaRPr lang="en-US" altLang="en-US"/>
          </a:p>
        </p:txBody>
      </p:sp>
      <p:sp>
        <p:nvSpPr>
          <p:cNvPr id="171" name="Google Shape;171;g1224feeb9bc_0_2"/>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g1224feeb9bc_0_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a:t>
            </a:r>
            <a:r>
              <a:rPr lang="en-GB">
                <a:solidFill>
                  <a:srgbClr val="1974D2"/>
                </a:solidFill>
              </a:rPr>
              <a:t> (undersampled data)</a:t>
            </a:r>
            <a:endParaRPr>
              <a:solidFill>
                <a:srgbClr val="1974D2"/>
              </a:solidFill>
            </a:endParaRPr>
          </a:p>
        </p:txBody>
      </p:sp>
      <p:sp>
        <p:nvSpPr>
          <p:cNvPr id="177" name="Google Shape;177;g1224feeb9bc_0_9"/>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altLang="en-US" b="1"/>
              <a:t>Undersampling Method Chosen</a:t>
            </a:r>
            <a:endParaRPr lang="en-US" altLang="en-US" b="1"/>
          </a:p>
          <a:p>
            <a:pPr marL="457200" lvl="0" indent="-317500" algn="l" rtl="0">
              <a:lnSpc>
                <a:spcPct val="115000"/>
              </a:lnSpc>
              <a:spcBef>
                <a:spcPts val="1000"/>
              </a:spcBef>
              <a:spcAft>
                <a:spcPts val="0"/>
              </a:spcAft>
              <a:buClr>
                <a:srgbClr val="000000"/>
              </a:buClr>
              <a:buSzPts val="1400"/>
              <a:buChar char="●"/>
            </a:pPr>
            <a:r>
              <a:rPr lang="en-US" altLang="en-US"/>
              <a:t>Random Undersampling was applied, where the majority class ('0') was randomly reduced to balance the dataset by reducing the number of majority class samples. This helped address the class imbalance and allowed the model to focus more on learning from the minority class ('1').</a:t>
            </a:r>
            <a:endParaRPr lang="en-US" altLang="en-US"/>
          </a:p>
          <a:p>
            <a:pPr marL="139700" lvl="0" indent="0" algn="l" rtl="0">
              <a:lnSpc>
                <a:spcPct val="115000"/>
              </a:lnSpc>
              <a:spcBef>
                <a:spcPts val="1000"/>
              </a:spcBef>
              <a:spcAft>
                <a:spcPts val="0"/>
              </a:spcAft>
              <a:buClr>
                <a:srgbClr val="000000"/>
              </a:buClr>
              <a:buSzPts val="1400"/>
              <a:buNone/>
            </a:pPr>
            <a:endParaRPr sz="1300" i="1">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
        <p:nvSpPr>
          <p:cNvPr id="178" name="Google Shape;178;g1224feeb9bc_0_9"/>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model assumptions</a:t>
            </a:r>
            <a:endParaRPr sz="1200" b="0" i="1" u="none" strike="noStrike" cap="none">
              <a:solidFill>
                <a:srgbClr val="666666"/>
              </a:solidFill>
              <a:latin typeface="Nunito"/>
              <a:ea typeface="Nunito"/>
              <a:cs typeface="Nunito"/>
              <a:sym typeface="Nunito"/>
            </a:endParaRPr>
          </a:p>
        </p:txBody>
      </p:sp>
      <p:graphicFrame>
        <p:nvGraphicFramePr>
          <p:cNvPr id="1" name="Table 0"/>
          <p:cNvGraphicFramePr/>
          <p:nvPr>
            <p:custDataLst>
              <p:tags r:id="rId1"/>
            </p:custDataLst>
          </p:nvPr>
        </p:nvGraphicFramePr>
        <p:xfrm>
          <a:off x="408940" y="2368550"/>
          <a:ext cx="8314055" cy="1804670"/>
        </p:xfrm>
        <a:graphic>
          <a:graphicData uri="http://schemas.openxmlformats.org/drawingml/2006/table">
            <a:tbl>
              <a:tblPr/>
              <a:tblGrid>
                <a:gridCol w="2487930"/>
                <a:gridCol w="2792095"/>
                <a:gridCol w="3034030"/>
              </a:tblGrid>
              <a:tr h="236855">
                <a:tc>
                  <a:txBody>
                    <a:bodyPr/>
                    <a:p>
                      <a:pPr algn="ctr" fontAlgn="b"/>
                      <a:r>
                        <a:rPr lang="en-US" altLang="zh-CN" sz="1100" b="1">
                          <a:latin typeface="Arial" panose="020B0604020202020204"/>
                          <a:ea typeface="Arial" panose="020B0604020202020204"/>
                        </a:rPr>
                        <a:t>Model</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c>
                  <a:txBody>
                    <a:bodyPr/>
                    <a:p>
                      <a:pPr algn="ctr" fontAlgn="b"/>
                      <a:r>
                        <a:rPr lang="en-US" altLang="zh-CN" sz="1100" b="1">
                          <a:latin typeface="Arial" panose="020B0604020202020204"/>
                          <a:ea typeface="Arial" panose="020B0604020202020204"/>
                        </a:rPr>
                        <a:t>Training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c>
                  <a:txBody>
                    <a:bodyPr/>
                    <a:p>
                      <a:pPr algn="ctr" fontAlgn="b"/>
                      <a:r>
                        <a:rPr lang="en-US" altLang="zh-CN" sz="1100" b="1">
                          <a:latin typeface="Arial" panose="020B0604020202020204"/>
                          <a:ea typeface="Arial" panose="020B0604020202020204"/>
                        </a:rPr>
                        <a:t>Validation Recall (%)</a:t>
                      </a:r>
                      <a:endParaRPr lang="en-US" altLang="zh-CN" sz="1100" b="1">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solidFill>
                      <a:srgbClr val="3C78D8"/>
                    </a:solidFill>
                  </a:tcPr>
                </a:tc>
              </a:tr>
              <a:tr h="428625">
                <a:tc>
                  <a:txBody>
                    <a:bodyPr/>
                    <a:p>
                      <a:pPr fontAlgn="b"/>
                      <a:r>
                        <a:rPr lang="en-US" altLang="zh-CN" sz="1100">
                          <a:latin typeface="Arial" panose="020B0604020202020204"/>
                          <a:ea typeface="Arial" panose="020B0604020202020204"/>
                        </a:rPr>
                        <a:t>Logistic Regression</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85.6</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85.6</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Random Forest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87.8</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429260">
                <a:tc>
                  <a:txBody>
                    <a:bodyPr/>
                    <a:p>
                      <a:pPr fontAlgn="b"/>
                      <a:r>
                        <a:rPr lang="en-US" altLang="zh-CN" sz="1100">
                          <a:latin typeface="Arial" panose="020B0604020202020204"/>
                          <a:ea typeface="Arial" panose="020B0604020202020204"/>
                        </a:rPr>
                        <a:t>Gradient Boosting</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91.1</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88.9</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6220">
                <a:tc>
                  <a:txBody>
                    <a:bodyPr/>
                    <a:p>
                      <a:pPr fontAlgn="b"/>
                      <a:r>
                        <a:rPr lang="en-US" altLang="zh-CN" sz="1100">
                          <a:latin typeface="Arial" panose="020B0604020202020204"/>
                          <a:ea typeface="Arial" panose="020B0604020202020204"/>
                        </a:rPr>
                        <a:t>AdaBoost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87.9</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85.6</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noFill/>
                  </a:tcPr>
                </a:tc>
              </a:tr>
              <a:tr h="236855">
                <a:tc>
                  <a:txBody>
                    <a:bodyPr/>
                    <a:p>
                      <a:pPr fontAlgn="b"/>
                      <a:r>
                        <a:rPr lang="en-US" altLang="zh-CN" sz="1100">
                          <a:latin typeface="Arial" panose="020B0604020202020204"/>
                          <a:ea typeface="Arial" panose="020B0604020202020204"/>
                        </a:rPr>
                        <a:t>XGBoost</a:t>
                      </a:r>
                      <a:endParaRPr lang="en-US" altLang="zh-CN" sz="1100">
                        <a:latin typeface="Arial" panose="020B0604020202020204"/>
                        <a:ea typeface="Arial" panose="020B0604020202020204"/>
                      </a:endParaRPr>
                    </a:p>
                  </a:txBody>
                  <a:tcPr marL="28892" marR="28892" marT="19367" marB="19367" anchor="b" anchorCtr="0">
                    <a:lnL w="9525" cap="flat" cmpd="sng">
                      <a:solidFill>
                        <a:srgbClr val="000000"/>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100</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p>
                      <a:pPr algn="r" fontAlgn="b"/>
                      <a:r>
                        <a:rPr lang="en-US" altLang="zh-CN" sz="1100">
                          <a:latin typeface="Arial" panose="020B0604020202020204"/>
                          <a:ea typeface="Arial" panose="020B0604020202020204"/>
                        </a:rPr>
                        <a:t>88.9</a:t>
                      </a:r>
                      <a:endParaRPr lang="en-US" altLang="zh-CN" sz="1100">
                        <a:latin typeface="Arial" panose="020B0604020202020204"/>
                        <a:ea typeface="Arial" panose="020B0604020202020204"/>
                      </a:endParaRPr>
                    </a:p>
                  </a:txBody>
                  <a:tcPr marL="28892" marR="28892" marT="19367" marB="19367" anchor="b" anchorCtr="0">
                    <a:lnL w="9525" cap="flat" cmpd="sng">
                      <a:solidFill>
                        <a:srgbClr val="CCCCCC"/>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g1224feeb9bc_0_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 (undersampled data</a:t>
            </a:r>
            <a:r>
              <a:rPr lang="en-US" altLang="en-GB">
                <a:solidFill>
                  <a:srgbClr val="1974D2"/>
                </a:solidFill>
              </a:rPr>
              <a:t> cont’d</a:t>
            </a:r>
            <a:endParaRPr lang="en-US" altLang="en-GB">
              <a:solidFill>
                <a:srgbClr val="1974D2"/>
              </a:solidFill>
            </a:endParaRPr>
          </a:p>
        </p:txBody>
      </p:sp>
      <p:sp>
        <p:nvSpPr>
          <p:cNvPr id="177" name="Google Shape;177;g1224feeb9bc_0_9"/>
          <p:cNvSpPr txBox="1"/>
          <p:nvPr>
            <p:ph type="body" idx="1"/>
          </p:nvPr>
        </p:nvSpPr>
        <p:spPr>
          <a:xfrm>
            <a:off x="202565" y="861695"/>
            <a:ext cx="8672195" cy="380301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altLang="en-US" b="1"/>
              <a:t>Comments on Model Performance</a:t>
            </a:r>
            <a:endParaRPr lang="en-US" altLang="en-US" b="1"/>
          </a:p>
          <a:p>
            <a:pPr marL="457200" lvl="0" indent="-317500" algn="l" rtl="0">
              <a:lnSpc>
                <a:spcPct val="115000"/>
              </a:lnSpc>
              <a:spcBef>
                <a:spcPts val="1000"/>
              </a:spcBef>
              <a:spcAft>
                <a:spcPts val="0"/>
              </a:spcAft>
              <a:buClr>
                <a:srgbClr val="000000"/>
              </a:buClr>
              <a:buSzPts val="1400"/>
              <a:buChar char="●"/>
            </a:pPr>
            <a:r>
              <a:rPr lang="en-US" altLang="en-US"/>
              <a:t>XGBoost performed exceptionally well, with a training recall of 100% and validation recall of 88.9%, maintaining strong predictive performance after undersampling. The model's ability to identify the minority class was unaffected by the class reduction, making it a top contender.</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Gradient Boosting also performed well, achieving a training recall of 91.1% and validation recall of 88.9%, providing a good balance between recall and precision.</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Random Forest showed strong results, with a training recall of 90.0% and validation recall of 87.8%, making it a reliable model for this task.</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AdaBoost performed similarly to Logistic Regression, with a validation recall of 85.6%, indicating that it may not have benefited as much from the undersampling technique.</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Logistic Regression provided competitive results, with a validation recall of 85.6%, offering an effective solution but not quite as strong as the ensemble models.</a:t>
            </a:r>
            <a:endParaRPr lang="en-US" altLang="en-US"/>
          </a:p>
          <a:p>
            <a:pPr marL="0" lvl="0" indent="0" algn="l" rtl="0">
              <a:lnSpc>
                <a:spcPct val="115000"/>
              </a:lnSpc>
              <a:spcBef>
                <a:spcPts val="1000"/>
              </a:spcBef>
              <a:spcAft>
                <a:spcPts val="1000"/>
              </a:spcAft>
              <a:buSzPts val="1500"/>
              <a:buNone/>
            </a:pP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Contents / Agenda</a:t>
            </a:r>
            <a:endParaRPr>
              <a:solidFill>
                <a:srgbClr val="1974D2"/>
              </a:solidFill>
            </a:endParaRPr>
          </a:p>
        </p:txBody>
      </p:sp>
      <p:sp>
        <p:nvSpPr>
          <p:cNvPr id="113" name="Google Shape;113;p2"/>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Data Preprocessing </a:t>
            </a:r>
            <a:endParaRPr sz="1400">
              <a:solidFill>
                <a:srgbClr val="000000"/>
              </a:solidFill>
            </a:endParaRPr>
          </a:p>
          <a:p>
            <a:pPr marL="457200" lvl="0" indent="-317500" algn="l" rtl="0">
              <a:spcBef>
                <a:spcPts val="1000"/>
              </a:spcBef>
              <a:spcAft>
                <a:spcPts val="0"/>
              </a:spcAft>
              <a:buClr>
                <a:srgbClr val="000000"/>
              </a:buClr>
              <a:buSzPts val="1400"/>
              <a:buChar char="●"/>
            </a:pPr>
            <a:r>
              <a:rPr lang="en-GB" sz="1400">
                <a:solidFill>
                  <a:srgbClr val="000000"/>
                </a:solidFill>
              </a:rPr>
              <a:t>Model performance summary for hyperparameter tuning.</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GB" sz="1400">
                <a:solidFill>
                  <a:srgbClr val="000000"/>
                </a:solidFill>
              </a:rPr>
              <a:t>Model </a:t>
            </a:r>
            <a:r>
              <a:rPr lang="en-GB" sz="1400">
                <a:solidFill>
                  <a:srgbClr val="000000"/>
                </a:solidFill>
              </a:rPr>
              <a:t>building</a:t>
            </a:r>
            <a:r>
              <a:rPr lang="en-GB" sz="1400">
                <a:solidFill>
                  <a:srgbClr val="000000"/>
                </a:solidFill>
              </a:rPr>
              <a:t> with pipeline</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GB"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g1224feeb9bc_0_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Model Performance Summary (undersampled data)</a:t>
            </a:r>
            <a:r>
              <a:rPr lang="en-US" altLang="en-GB">
                <a:solidFill>
                  <a:srgbClr val="1974D2"/>
                </a:solidFill>
              </a:rPr>
              <a:t>cont’d</a:t>
            </a:r>
            <a:endParaRPr lang="en-US" altLang="en-GB">
              <a:solidFill>
                <a:srgbClr val="1974D2"/>
              </a:solidFill>
            </a:endParaRPr>
          </a:p>
        </p:txBody>
      </p:sp>
      <p:sp>
        <p:nvSpPr>
          <p:cNvPr id="177" name="Google Shape;177;g1224feeb9bc_0_9"/>
          <p:cNvSpPr txBox="1"/>
          <p:nvPr>
            <p:ph type="body" idx="1"/>
          </p:nvPr>
        </p:nvSpPr>
        <p:spPr>
          <a:xfrm>
            <a:off x="202565" y="861695"/>
            <a:ext cx="3969385" cy="380301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000"/>
              </a:spcBef>
              <a:spcAft>
                <a:spcPts val="1000"/>
              </a:spcAft>
              <a:buSzPts val="1500"/>
              <a:buNone/>
            </a:pPr>
            <a:r>
              <a:rPr lang="en-US" altLang="en-US" b="1"/>
              <a:t>Final Choice</a:t>
            </a:r>
            <a:endParaRPr lang="en-US" altLang="en-US" b="1"/>
          </a:p>
          <a:p>
            <a:pPr marL="285750" lvl="0" indent="-285750" algn="l" rtl="0">
              <a:lnSpc>
                <a:spcPct val="150000"/>
              </a:lnSpc>
              <a:spcBef>
                <a:spcPts val="1000"/>
              </a:spcBef>
              <a:spcAft>
                <a:spcPts val="1000"/>
              </a:spcAft>
              <a:buSzPts val="1500"/>
              <a:buFont typeface="Wingdings" panose="05000000000000000000" charset="0"/>
              <a:buChar char="o"/>
            </a:pPr>
            <a:r>
              <a:rPr lang="en-US" altLang="en-US"/>
              <a:t>XGBoost remains the preferred model, achieving perfect recall on the training data and strong recall on the validation set even after undersampling, showcasing its robustness in handling imbalanced datasets as shown in the boxplot.</a:t>
            </a:r>
            <a:endParaRPr lang="en-US" altLang="en-US"/>
          </a:p>
          <a:p>
            <a:pPr marL="0" lvl="0" indent="0" algn="l" rtl="0">
              <a:lnSpc>
                <a:spcPct val="150000"/>
              </a:lnSpc>
              <a:spcBef>
                <a:spcPts val="1000"/>
              </a:spcBef>
              <a:spcAft>
                <a:spcPts val="1000"/>
              </a:spcAft>
              <a:buSzPts val="1500"/>
              <a:buFont typeface="Wingdings" panose="05000000000000000000" charset="0"/>
              <a:buNone/>
            </a:pPr>
            <a:endParaRPr lang="en-US" altLang="en-US"/>
          </a:p>
          <a:p>
            <a:pPr marL="0" lvl="0" indent="0" algn="l" rtl="0">
              <a:lnSpc>
                <a:spcPct val="150000"/>
              </a:lnSpc>
              <a:spcBef>
                <a:spcPts val="1000"/>
              </a:spcBef>
              <a:spcAft>
                <a:spcPts val="1000"/>
              </a:spcAft>
              <a:buSzPts val="1500"/>
              <a:buFont typeface="Wingdings" panose="05000000000000000000" charset="0"/>
              <a:buNone/>
            </a:pPr>
            <a:endParaRPr lang="en-US" altLang="en-US"/>
          </a:p>
        </p:txBody>
      </p:sp>
      <p:pic>
        <p:nvPicPr>
          <p:cNvPr id="3" name="Picture 2"/>
          <p:cNvPicPr>
            <a:picLocks noChangeAspect="1"/>
          </p:cNvPicPr>
          <p:nvPr/>
        </p:nvPicPr>
        <p:blipFill>
          <a:blip r:embed="rId1"/>
          <a:srcRect l="15564" t="27333" r="36097" b="10158"/>
          <a:stretch>
            <a:fillRect/>
          </a:stretch>
        </p:blipFill>
        <p:spPr>
          <a:xfrm>
            <a:off x="3891280" y="1071245"/>
            <a:ext cx="4831715" cy="35128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g10e9006cb6c_1_20"/>
          <p:cNvSpPr txBox="1"/>
          <p:nvPr>
            <p:ph type="ctrTitle"/>
          </p:nvPr>
        </p:nvSpPr>
        <p:spPr>
          <a:xfrm>
            <a:off x="280035" y="107950"/>
            <a:ext cx="7305675" cy="559435"/>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300">
                <a:solidFill>
                  <a:schemeClr val="lt1"/>
                </a:solidFill>
              </a:rPr>
              <a:t>APPENDIX</a:t>
            </a:r>
            <a:endParaRPr sz="3300">
              <a:solidFill>
                <a:schemeClr val="lt1"/>
              </a:solidFill>
            </a:endParaRPr>
          </a:p>
        </p:txBody>
      </p:sp>
      <p:sp>
        <p:nvSpPr>
          <p:cNvPr id="1" name="Google Shape;157;g10e9006cb6c_1_20"/>
          <p:cNvSpPr txBox="1"/>
          <p:nvPr/>
        </p:nvSpPr>
        <p:spPr>
          <a:xfrm>
            <a:off x="160020" y="861060"/>
            <a:ext cx="8834120" cy="3604260"/>
          </a:xfrm>
          <a:prstGeom prst="rect">
            <a:avLst/>
          </a:prstGeom>
          <a:solidFill>
            <a:schemeClr val="bg1"/>
          </a:solid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4800"/>
              <a:buFont typeface="Nunito"/>
              <a:buNone/>
              <a:defRPr sz="48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2pPr>
            <a:lvl3pPr marR="0" lvl="2"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3pPr>
            <a:lvl4pPr marR="0" lvl="3"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4pPr>
            <a:lvl5pPr marR="0" lvl="4"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5pPr>
            <a:lvl6pPr marR="0" lvl="5"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6pPr>
            <a:lvl7pPr marR="0" lvl="6"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7pPr>
            <a:lvl8pPr marR="0" lvl="7"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8pPr>
            <a:lvl9pPr marR="0" lvl="8"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9pPr>
          </a:lstStyle>
          <a:p>
            <a:pPr marL="0" lvl="0" indent="0" algn="l" rtl="0">
              <a:lnSpc>
                <a:spcPct val="100000"/>
              </a:lnSpc>
              <a:spcBef>
                <a:spcPts val="0"/>
              </a:spcBef>
              <a:spcAft>
                <a:spcPts val="0"/>
              </a:spcAft>
              <a:buSzPts val="4800"/>
              <a:buNone/>
            </a:pPr>
            <a:r>
              <a:rPr lang="en-US" altLang="en-US" sz="2000">
                <a:solidFill>
                  <a:schemeClr val="tx1"/>
                </a:solidFill>
              </a:rPr>
              <a:t>Feature Importance Analysis</a:t>
            </a:r>
            <a:endParaRPr lang="en-US" altLang="en-US" sz="2000">
              <a:solidFill>
                <a:schemeClr val="tx1"/>
              </a:solidFill>
            </a:endParaRPr>
          </a:p>
          <a:p>
            <a:pPr marL="0" lvl="0" indent="0" algn="l" rtl="0">
              <a:lnSpc>
                <a:spcPct val="100000"/>
              </a:lnSpc>
              <a:spcBef>
                <a:spcPts val="0"/>
              </a:spcBef>
              <a:spcAft>
                <a:spcPts val="0"/>
              </a:spcAft>
              <a:buSzPts val="4800"/>
              <a:buNone/>
            </a:pPr>
            <a:r>
              <a:rPr lang="en-US" altLang="en-US" sz="2000" b="0">
                <a:solidFill>
                  <a:schemeClr val="tx1"/>
                </a:solidFill>
              </a:rPr>
              <a:t>-Top contributing features were vibration metrics, operational temperature, and generator pressure.</a:t>
            </a:r>
            <a:endParaRPr lang="en-US" altLang="en-US" sz="2000" b="0">
              <a:solidFill>
                <a:schemeClr val="tx1"/>
              </a:solidFill>
            </a:endParaRPr>
          </a:p>
          <a:p>
            <a:pPr marL="0" lvl="0" indent="0" algn="l" rtl="0">
              <a:lnSpc>
                <a:spcPct val="100000"/>
              </a:lnSpc>
              <a:spcBef>
                <a:spcPts val="0"/>
              </a:spcBef>
              <a:spcAft>
                <a:spcPts val="0"/>
              </a:spcAft>
              <a:buSzPts val="4800"/>
              <a:buNone/>
            </a:pPr>
            <a:r>
              <a:rPr lang="en-US" altLang="en-US" sz="2000">
                <a:solidFill>
                  <a:schemeClr val="tx1"/>
                </a:solidFill>
              </a:rPr>
              <a:t>Computation Times</a:t>
            </a:r>
            <a:endParaRPr lang="en-US" altLang="en-US" sz="2000">
              <a:solidFill>
                <a:schemeClr val="tx1"/>
              </a:solidFill>
            </a:endParaRPr>
          </a:p>
          <a:p>
            <a:pPr marL="0" lvl="0" indent="0" algn="l" rtl="0">
              <a:lnSpc>
                <a:spcPct val="100000"/>
              </a:lnSpc>
              <a:spcBef>
                <a:spcPts val="0"/>
              </a:spcBef>
              <a:spcAft>
                <a:spcPts val="0"/>
              </a:spcAft>
              <a:buSzPts val="4800"/>
              <a:buNone/>
            </a:pPr>
            <a:r>
              <a:rPr lang="en-US" altLang="en-US" sz="2000" b="0">
                <a:solidFill>
                  <a:schemeClr val="tx1"/>
                </a:solidFill>
              </a:rPr>
              <a:t>-Tuning XGBoost: ~8 minutes.</a:t>
            </a:r>
            <a:endParaRPr lang="en-US" altLang="en-US" sz="2000" b="0">
              <a:solidFill>
                <a:schemeClr val="tx1"/>
              </a:solidFill>
            </a:endParaRPr>
          </a:p>
          <a:p>
            <a:pPr marL="0" lvl="0" indent="0" algn="l" rtl="0">
              <a:lnSpc>
                <a:spcPct val="100000"/>
              </a:lnSpc>
              <a:spcBef>
                <a:spcPts val="0"/>
              </a:spcBef>
              <a:spcAft>
                <a:spcPts val="0"/>
              </a:spcAft>
              <a:buSzPts val="4800"/>
              <a:buNone/>
            </a:pPr>
            <a:r>
              <a:rPr lang="en-US" altLang="en-US" sz="2000" b="0">
                <a:solidFill>
                  <a:schemeClr val="tx1"/>
                </a:solidFill>
              </a:rPr>
              <a:t>-Additional Models Tried: Logistic Regression, Bagging, Random Forest, -Gradient Boosting, AdaBoost.</a:t>
            </a:r>
            <a:endParaRPr lang="en-GB" sz="2000" b="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g10e9006cb6c_1_28"/>
          <p:cNvSpPr txBox="1"/>
          <p:nvPr>
            <p:ph type="title"/>
          </p:nvPr>
        </p:nvSpPr>
        <p:spPr>
          <a:xfrm>
            <a:off x="202550" y="75155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200"/>
              <a:buNone/>
            </a:pPr>
            <a:r>
              <a:rPr lang="en-US" altLang="en-GB">
                <a:solidFill>
                  <a:srgbClr val="1974D2"/>
                </a:solidFill>
              </a:rPr>
              <a:t>THE END</a:t>
            </a:r>
            <a:endParaRPr lang="en-US" altLang="en-GB">
              <a:solidFill>
                <a:srgbClr val="1974D2"/>
              </a:solidFill>
            </a:endParaRPr>
          </a:p>
        </p:txBody>
      </p:sp>
      <p:sp>
        <p:nvSpPr>
          <p:cNvPr id="184" name="Google Shape;184;g10e9006cb6c_1_28"/>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endParaRPr lang="en-US" sz="1400">
              <a:solidFill>
                <a:srgbClr val="000000"/>
              </a:solidFill>
            </a:endParaRPr>
          </a:p>
          <a:p>
            <a:pPr marL="139700" lvl="0" indent="0" algn="ctr" rtl="0">
              <a:lnSpc>
                <a:spcPct val="115000"/>
              </a:lnSpc>
              <a:spcBef>
                <a:spcPts val="1000"/>
              </a:spcBef>
              <a:spcAft>
                <a:spcPts val="1000"/>
              </a:spcAft>
              <a:buClr>
                <a:srgbClr val="000000"/>
              </a:buClr>
              <a:buSzPts val="1400"/>
              <a:buNone/>
            </a:pPr>
            <a:r>
              <a:rPr lang="en-US" sz="6000">
                <a:solidFill>
                  <a:srgbClr val="000000"/>
                </a:solidFill>
              </a:rPr>
              <a:t>Q&amp;A</a:t>
            </a:r>
            <a:endParaRPr lang="en-US" sz="6000">
              <a:solidFill>
                <a:srgbClr val="000000"/>
              </a:solidFill>
            </a:endParaRPr>
          </a:p>
          <a:p>
            <a:pPr marL="139700" lvl="0" indent="0" algn="ctr" rtl="0">
              <a:lnSpc>
                <a:spcPct val="115000"/>
              </a:lnSpc>
              <a:spcBef>
                <a:spcPts val="1000"/>
              </a:spcBef>
              <a:spcAft>
                <a:spcPts val="1000"/>
              </a:spcAft>
              <a:buClr>
                <a:srgbClr val="000000"/>
              </a:buClr>
              <a:buSzPts val="1400"/>
              <a:buNone/>
            </a:pPr>
            <a:r>
              <a:rPr lang="en-US" sz="2800" b="1" i="1">
                <a:solidFill>
                  <a:srgbClr val="FF0000"/>
                </a:solidFill>
              </a:rPr>
              <a:t>THANK YOU FOR LISTENING!</a:t>
            </a:r>
            <a:endParaRPr lang="en-US" sz="2800" b="1" i="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g10ee00f67ea_0_55"/>
          <p:cNvSpPr txBox="1"/>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p>
        </p:txBody>
      </p:sp>
      <p:sp>
        <p:nvSpPr>
          <p:cNvPr id="192" name="Google Shape;192;g10ee00f67ea_0_55"/>
          <p:cNvSpPr txBox="1"/>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p14:dur="0">
        <p:fade thruBlk="1"/>
      </p:transition>
    </mc:Choice>
    <mc:Fallback>
      <p:transition>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g10e9006cb6c_1_2"/>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Executive Summary </a:t>
            </a:r>
            <a:endParaRPr>
              <a:solidFill>
                <a:srgbClr val="1974D2"/>
              </a:solidFill>
            </a:endParaRPr>
          </a:p>
        </p:txBody>
      </p:sp>
      <p:sp>
        <p:nvSpPr>
          <p:cNvPr id="119" name="Google Shape;119;g10e9006cb6c_1_2"/>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US" altLang="en-US"/>
              <a:t>Implemented a machine learning model for predicting generator failures in wind energy production systems.</a:t>
            </a:r>
            <a:endParaRPr lang="en-US" altLang="en-US"/>
          </a:p>
          <a:p>
            <a:pPr marL="457200" lvl="0" indent="-317500" algn="l" rtl="0">
              <a:lnSpc>
                <a:spcPct val="115000"/>
              </a:lnSpc>
              <a:spcBef>
                <a:spcPts val="1000"/>
              </a:spcBef>
              <a:spcAft>
                <a:spcPts val="1000"/>
              </a:spcAft>
              <a:buClr>
                <a:srgbClr val="000000"/>
              </a:buClr>
              <a:buSzPts val="1400"/>
              <a:buChar char="●"/>
            </a:pPr>
            <a:r>
              <a:rPr lang="en-US" altLang="en-US"/>
              <a:t>Used an oversampled dataset to handle class imbalance effectively.</a:t>
            </a:r>
            <a:endParaRPr lang="en-US" altLang="en-US"/>
          </a:p>
          <a:p>
            <a:pPr marL="457200" lvl="0" indent="-317500" algn="l" rtl="0">
              <a:lnSpc>
                <a:spcPct val="115000"/>
              </a:lnSpc>
              <a:spcBef>
                <a:spcPts val="1000"/>
              </a:spcBef>
              <a:spcAft>
                <a:spcPts val="1000"/>
              </a:spcAft>
              <a:buClr>
                <a:srgbClr val="000000"/>
              </a:buClr>
              <a:buSzPts val="1400"/>
              <a:buChar char="●"/>
            </a:pPr>
            <a:r>
              <a:rPr lang="en-US" altLang="en-US"/>
              <a:t>XGBoost was identified as the best-performing model based on recall and validation scores.</a:t>
            </a:r>
            <a:endParaRPr lang="en-US" altLang="en-US"/>
          </a:p>
          <a:p>
            <a:pPr marL="457200" lvl="0" indent="-317500" algn="l" rtl="0">
              <a:lnSpc>
                <a:spcPct val="115000"/>
              </a:lnSpc>
              <a:spcBef>
                <a:spcPts val="1000"/>
              </a:spcBef>
              <a:spcAft>
                <a:spcPts val="1000"/>
              </a:spcAft>
              <a:buClr>
                <a:srgbClr val="000000"/>
              </a:buClr>
              <a:buSzPts val="1400"/>
              <a:buChar char="●"/>
            </a:pPr>
            <a:r>
              <a:rPr lang="en-US" altLang="en-US"/>
              <a:t>Final pipeline achieved 97.1% accuracy and 85.1% recall on the test set.</a:t>
            </a:r>
            <a:endParaRPr lang="en-US" altLang="en-US"/>
          </a:p>
          <a:p>
            <a:pPr marL="457200" lvl="0" indent="-317500" algn="l" rtl="0">
              <a:lnSpc>
                <a:spcPct val="115000"/>
              </a:lnSpc>
              <a:spcBef>
                <a:spcPts val="1000"/>
              </a:spcBef>
              <a:spcAft>
                <a:spcPts val="1000"/>
              </a:spcAft>
              <a:buClr>
                <a:srgbClr val="000000"/>
              </a:buClr>
              <a:buSzPts val="1400"/>
              <a:buChar char="●"/>
            </a:pPr>
            <a:r>
              <a:rPr lang="en-US" altLang="en-US"/>
              <a:t>Key actionable insights and recommendations are included to improve business decisions.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g12508d39905_0_1"/>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Business Problem Overview and Solution Approach</a:t>
            </a:r>
            <a:endParaRPr>
              <a:solidFill>
                <a:srgbClr val="1974D2"/>
              </a:solidFill>
            </a:endParaRPr>
          </a:p>
        </p:txBody>
      </p:sp>
      <p:sp>
        <p:nvSpPr>
          <p:cNvPr id="125" name="Google Shape;125;g12508d39905_0_1"/>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altLang="en-US" b="1"/>
              <a:t>Problem</a:t>
            </a:r>
            <a:endParaRPr lang="en-US" altLang="en-US" b="1"/>
          </a:p>
          <a:p>
            <a:pPr marL="425450" lvl="0" indent="-285750" algn="l" rtl="0">
              <a:lnSpc>
                <a:spcPct val="115000"/>
              </a:lnSpc>
              <a:spcBef>
                <a:spcPts val="1000"/>
              </a:spcBef>
              <a:spcAft>
                <a:spcPts val="0"/>
              </a:spcAft>
              <a:buClr>
                <a:srgbClr val="000000"/>
              </a:buClr>
              <a:buSzPts val="1400"/>
            </a:pPr>
            <a:r>
              <a:rPr lang="en-US" altLang="en-US"/>
              <a:t> Generator failures cause costly downtime and impact energy production.</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Objective: Develop a predictive model to identify generator failures early, reducing downtime and maintenance costs.</a:t>
            </a:r>
            <a:endParaRPr lang="en-US" altLang="en-US"/>
          </a:p>
          <a:p>
            <a:pPr marL="139700" lvl="0" algn="l" rtl="0">
              <a:lnSpc>
                <a:spcPct val="115000"/>
              </a:lnSpc>
              <a:spcBef>
                <a:spcPts val="1000"/>
              </a:spcBef>
              <a:spcAft>
                <a:spcPts val="0"/>
              </a:spcAft>
              <a:buClr>
                <a:srgbClr val="000000"/>
              </a:buClr>
              <a:buSzPts val="1400"/>
              <a:buNone/>
            </a:pPr>
            <a:r>
              <a:rPr lang="en-US" altLang="en-US" b="1"/>
              <a:t>Solution Approach</a:t>
            </a:r>
            <a:endParaRPr lang="en-US" altLang="en-US" b="1"/>
          </a:p>
          <a:p>
            <a:pPr marL="457200" lvl="0" indent="-317500" algn="l" rtl="0">
              <a:lnSpc>
                <a:spcPct val="115000"/>
              </a:lnSpc>
              <a:spcBef>
                <a:spcPts val="1000"/>
              </a:spcBef>
              <a:spcAft>
                <a:spcPts val="0"/>
              </a:spcAft>
              <a:buClr>
                <a:srgbClr val="000000"/>
              </a:buClr>
              <a:buSzPts val="1400"/>
              <a:buChar char="●"/>
            </a:pPr>
            <a:r>
              <a:rPr lang="en-US" altLang="en-US"/>
              <a:t>Data exploration to understand patterns and distributions.</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Data preprocessing, including oversampling for balance and feature engineering.</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Model tuning using multiple algorithms with a focus on recall.</a:t>
            </a:r>
            <a:endParaRPr lang="en-US" altLang="en-US"/>
          </a:p>
          <a:p>
            <a:pPr marL="457200" lvl="0" indent="-317500" algn="l" rtl="0">
              <a:lnSpc>
                <a:spcPct val="115000"/>
              </a:lnSpc>
              <a:spcBef>
                <a:spcPts val="1000"/>
              </a:spcBef>
              <a:spcAft>
                <a:spcPts val="0"/>
              </a:spcAft>
              <a:buClr>
                <a:srgbClr val="000000"/>
              </a:buClr>
              <a:buSzPts val="1400"/>
              <a:buChar char="●"/>
            </a:pPr>
            <a:r>
              <a:rPr lang="en-US" altLang="en-US"/>
              <a:t>Final deployment using a pipeline for scalability and efficiency.</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g12508d39905_0_54"/>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EDA Results</a:t>
            </a:r>
            <a:endParaRPr>
              <a:solidFill>
                <a:srgbClr val="1974D2"/>
              </a:solidFill>
            </a:endParaRPr>
          </a:p>
        </p:txBody>
      </p:sp>
      <p:sp>
        <p:nvSpPr>
          <p:cNvPr id="131" name="Google Shape;131;g12508d39905_0_54"/>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200000"/>
              </a:lnSpc>
              <a:spcBef>
                <a:spcPts val="0"/>
              </a:spcBef>
              <a:spcAft>
                <a:spcPts val="0"/>
              </a:spcAft>
              <a:buClr>
                <a:srgbClr val="000000"/>
              </a:buClr>
              <a:buSzPts val="1400"/>
              <a:buNone/>
            </a:pPr>
            <a:r>
              <a:rPr lang="en-US" altLang="en-US" b="1"/>
              <a:t>Class Distribution</a:t>
            </a:r>
            <a:endParaRPr lang="en-US" altLang="en-US" b="1"/>
          </a:p>
          <a:p>
            <a:pPr marL="457200" lvl="0" indent="-317500" algn="l" rtl="0">
              <a:lnSpc>
                <a:spcPct val="200000"/>
              </a:lnSpc>
              <a:spcBef>
                <a:spcPts val="0"/>
              </a:spcBef>
              <a:spcAft>
                <a:spcPts val="0"/>
              </a:spcAft>
              <a:buClr>
                <a:srgbClr val="000000"/>
              </a:buClr>
              <a:buSzPts val="1400"/>
              <a:buChar char="●"/>
            </a:pPr>
            <a:r>
              <a:rPr lang="en-US" altLang="en-US"/>
              <a:t>Before Oversampling: 840 (Failures), 14,160 (Non-Failures).</a:t>
            </a:r>
            <a:endParaRPr lang="en-US" altLang="en-US"/>
          </a:p>
          <a:p>
            <a:pPr marL="457200" lvl="0" indent="-317500" algn="l" rtl="0">
              <a:lnSpc>
                <a:spcPct val="200000"/>
              </a:lnSpc>
              <a:spcBef>
                <a:spcPts val="0"/>
              </a:spcBef>
              <a:spcAft>
                <a:spcPts val="0"/>
              </a:spcAft>
              <a:buClr>
                <a:srgbClr val="000000"/>
              </a:buClr>
              <a:buSzPts val="1400"/>
              <a:buChar char="●"/>
            </a:pPr>
            <a:r>
              <a:rPr lang="en-US" altLang="en-US"/>
              <a:t>After Oversampling: 14,160 (Failures), 14,160 (Non-Failures).</a:t>
            </a:r>
            <a:endParaRPr lang="en-US" altLang="en-US"/>
          </a:p>
          <a:p>
            <a:pPr marL="139700" lvl="0" indent="0" algn="l" rtl="0">
              <a:lnSpc>
                <a:spcPct val="200000"/>
              </a:lnSpc>
              <a:spcBef>
                <a:spcPts val="0"/>
              </a:spcBef>
              <a:spcAft>
                <a:spcPts val="0"/>
              </a:spcAft>
              <a:buClr>
                <a:srgbClr val="000000"/>
              </a:buClr>
              <a:buSzPts val="1400"/>
              <a:buNone/>
            </a:pPr>
            <a:endParaRPr lang="en-US" altLang="en-US"/>
          </a:p>
          <a:p>
            <a:pPr marL="139700" lvl="0" indent="0" algn="l" rtl="0">
              <a:lnSpc>
                <a:spcPct val="200000"/>
              </a:lnSpc>
              <a:spcBef>
                <a:spcPts val="0"/>
              </a:spcBef>
              <a:spcAft>
                <a:spcPts val="0"/>
              </a:spcAft>
              <a:buClr>
                <a:srgbClr val="000000"/>
              </a:buClr>
              <a:buSzPts val="1400"/>
              <a:buNone/>
            </a:pPr>
            <a:r>
              <a:rPr lang="en-US" altLang="en-US" b="1"/>
              <a:t>Feature Analysis</a:t>
            </a:r>
            <a:endParaRPr lang="en-US" altLang="en-US" b="1"/>
          </a:p>
          <a:p>
            <a:pPr marL="457200" lvl="0" indent="-317500" algn="l" rtl="0">
              <a:lnSpc>
                <a:spcPct val="200000"/>
              </a:lnSpc>
              <a:spcBef>
                <a:spcPts val="0"/>
              </a:spcBef>
              <a:spcAft>
                <a:spcPts val="0"/>
              </a:spcAft>
              <a:buClr>
                <a:srgbClr val="000000"/>
              </a:buClr>
              <a:buSzPts val="1400"/>
              <a:buChar char="●"/>
            </a:pPr>
            <a:r>
              <a:rPr lang="en-US" altLang="en-US"/>
              <a:t>Key contributing features included temperature, pressure, and vibration metrics.</a:t>
            </a:r>
            <a:endParaRPr lang="en-US" altLang="en-US"/>
          </a:p>
          <a:p>
            <a:pPr marL="457200" lvl="0" indent="-317500" algn="l" rtl="0">
              <a:lnSpc>
                <a:spcPct val="200000"/>
              </a:lnSpc>
              <a:spcBef>
                <a:spcPts val="0"/>
              </a:spcBef>
              <a:spcAft>
                <a:spcPts val="0"/>
              </a:spcAft>
              <a:buClr>
                <a:srgbClr val="000000"/>
              </a:buClr>
              <a:buSzPts val="1400"/>
              <a:buChar char="●"/>
            </a:pPr>
            <a:r>
              <a:rPr lang="en-US" altLang="en-US"/>
              <a:t>Strong correlations observed between some sensor metrics and failure rates.</a:t>
            </a:r>
            <a:endParaRPr lang="en-US" altLang="en-US"/>
          </a:p>
          <a:p>
            <a:pPr marL="139700" lvl="0" indent="0" algn="l" rtl="0">
              <a:lnSpc>
                <a:spcPct val="200000"/>
              </a:lnSpc>
              <a:spcBef>
                <a:spcPts val="0"/>
              </a:spcBef>
              <a:spcAft>
                <a:spcPts val="0"/>
              </a:spcAft>
              <a:buClr>
                <a:srgbClr val="000000"/>
              </a:buClr>
              <a:buSzPts val="1400"/>
              <a:buNone/>
            </a:pPr>
            <a:endParaRPr lang="en-US" altLang="en-US"/>
          </a:p>
        </p:txBody>
      </p:sp>
      <p:sp>
        <p:nvSpPr>
          <p:cNvPr id="132" name="Google Shape;132;g12508d39905_0_54"/>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data background check</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g12508d39905_0_54"/>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EDA Results</a:t>
            </a:r>
            <a:r>
              <a:rPr lang="en-US" altLang="en-GB">
                <a:solidFill>
                  <a:srgbClr val="1974D2"/>
                </a:solidFill>
              </a:rPr>
              <a:t> cont’d</a:t>
            </a:r>
            <a:endParaRPr lang="en-US" altLang="en-GB">
              <a:solidFill>
                <a:srgbClr val="1974D2"/>
              </a:solidFill>
            </a:endParaRPr>
          </a:p>
        </p:txBody>
      </p:sp>
      <p:sp>
        <p:nvSpPr>
          <p:cNvPr id="131" name="Google Shape;131;g12508d39905_0_54"/>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altLang="en-US" b="1"/>
              <a:t>Visualization</a:t>
            </a:r>
            <a:endParaRPr lang="en-US" altLang="en-US" b="1"/>
          </a:p>
          <a:p>
            <a:pPr marL="457200" lvl="0" indent="-317500" algn="l" rtl="0">
              <a:lnSpc>
                <a:spcPct val="115000"/>
              </a:lnSpc>
              <a:spcBef>
                <a:spcPts val="0"/>
              </a:spcBef>
              <a:spcAft>
                <a:spcPts val="0"/>
              </a:spcAft>
              <a:buClr>
                <a:srgbClr val="000000"/>
              </a:buClr>
              <a:buSzPts val="1400"/>
              <a:buChar char="●"/>
            </a:pPr>
            <a:r>
              <a:rPr lang="en-US" altLang="en-US"/>
              <a:t>Histograms and box plots revealed outliers, which were treated.</a:t>
            </a:r>
            <a:endParaRPr lang="en-US" altLang="en-US"/>
          </a:p>
          <a:p>
            <a:pPr marL="457200" lvl="0" indent="-317500" algn="l" rtl="0">
              <a:lnSpc>
                <a:spcPct val="115000"/>
              </a:lnSpc>
              <a:spcBef>
                <a:spcPts val="0"/>
              </a:spcBef>
              <a:spcAft>
                <a:spcPts val="0"/>
              </a:spcAft>
              <a:buClr>
                <a:srgbClr val="000000"/>
              </a:buClr>
              <a:buSzPts val="1400"/>
              <a:buChar char="●"/>
            </a:pPr>
            <a:r>
              <a:rPr lang="en-US" altLang="en-US"/>
              <a:t>Features with high variance identified for importance analysis.</a:t>
            </a:r>
            <a:endParaRPr lang="en-US" altLang="en-US"/>
          </a:p>
          <a:p>
            <a:pPr marL="139700" lvl="0" indent="0" algn="l" rtl="0">
              <a:lnSpc>
                <a:spcPct val="115000"/>
              </a:lnSpc>
              <a:spcBef>
                <a:spcPts val="0"/>
              </a:spcBef>
              <a:spcAft>
                <a:spcPts val="0"/>
              </a:spcAft>
              <a:buClr>
                <a:srgbClr val="000000"/>
              </a:buClr>
              <a:buSzPts val="1400"/>
              <a:buNone/>
            </a:pPr>
            <a:endParaRPr lang="en-US" altLang="en-US"/>
          </a:p>
        </p:txBody>
      </p:sp>
      <p:sp>
        <p:nvSpPr>
          <p:cNvPr id="132" name="Google Shape;132;g12508d39905_0_54"/>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panose="020B0604020202020204"/>
              <a:buNone/>
            </a:pPr>
            <a:r>
              <a:rPr lang="en-GB" sz="1200" b="0" i="1" u="sng" strike="noStrike" cap="none">
                <a:solidFill>
                  <a:schemeClr val="hlink"/>
                </a:solidFill>
                <a:latin typeface="Nunito"/>
                <a:ea typeface="Nunito"/>
                <a:cs typeface="Nunito"/>
                <a:sym typeface="Nunito"/>
                <a:hlinkClick r:id=""/>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1" name="Picture 0"/>
          <p:cNvPicPr>
            <a:picLocks noChangeAspect="1"/>
          </p:cNvPicPr>
          <p:nvPr/>
        </p:nvPicPr>
        <p:blipFill>
          <a:blip r:embed="rId1"/>
          <a:stretch>
            <a:fillRect/>
          </a:stretch>
        </p:blipFill>
        <p:spPr>
          <a:xfrm>
            <a:off x="353695" y="1977390"/>
            <a:ext cx="6531610" cy="2656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12508d39905_0_10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Data Preprocessing </a:t>
            </a:r>
            <a:endParaRPr>
              <a:solidFill>
                <a:srgbClr val="1974D2"/>
              </a:solidFill>
            </a:endParaRPr>
          </a:p>
        </p:txBody>
      </p:sp>
      <p:sp>
        <p:nvSpPr>
          <p:cNvPr id="138" name="Google Shape;138;g12508d39905_0_109"/>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lvl="0" indent="-317500" algn="l" rtl="0">
              <a:lnSpc>
                <a:spcPct val="150000"/>
              </a:lnSpc>
              <a:spcBef>
                <a:spcPts val="0"/>
              </a:spcBef>
              <a:spcAft>
                <a:spcPts val="0"/>
              </a:spcAft>
              <a:buSzPts val="1400"/>
            </a:pPr>
            <a:r>
              <a:rPr lang="en-US" altLang="en-US" sz="1500" b="1"/>
              <a:t>Duplicate Value Check:</a:t>
            </a:r>
            <a:endParaRPr lang="en-US" altLang="en-US" sz="1500" b="1"/>
          </a:p>
          <a:p>
            <a:pPr marL="139700" lvl="0" indent="0" algn="l" rtl="0">
              <a:lnSpc>
                <a:spcPct val="150000"/>
              </a:lnSpc>
              <a:spcBef>
                <a:spcPts val="0"/>
              </a:spcBef>
              <a:spcAft>
                <a:spcPts val="0"/>
              </a:spcAft>
              <a:buSzPts val="1400"/>
              <a:buNone/>
            </a:pPr>
            <a:r>
              <a:rPr lang="en-US" altLang="en-US" sz="1500"/>
              <a:t>-No duplicate records were found in the dataset, ensuring data integrity.</a:t>
            </a:r>
            <a:endParaRPr lang="en-US" altLang="en-US" sz="1500"/>
          </a:p>
          <a:p>
            <a:pPr lvl="0" indent="-317500" algn="l" rtl="0">
              <a:lnSpc>
                <a:spcPct val="150000"/>
              </a:lnSpc>
              <a:spcBef>
                <a:spcPts val="0"/>
              </a:spcBef>
              <a:spcAft>
                <a:spcPts val="0"/>
              </a:spcAft>
              <a:buSzPts val="1400"/>
            </a:pPr>
            <a:r>
              <a:rPr lang="en-US" altLang="en-US" sz="1500" b="1"/>
              <a:t>Missing Value Treatment</a:t>
            </a:r>
            <a:endParaRPr lang="en-US" altLang="en-US" sz="1500" b="1"/>
          </a:p>
          <a:p>
            <a:pPr marL="139700" lvl="0" indent="0" algn="l" rtl="0">
              <a:lnSpc>
                <a:spcPct val="150000"/>
              </a:lnSpc>
              <a:spcBef>
                <a:spcPts val="0"/>
              </a:spcBef>
              <a:spcAft>
                <a:spcPts val="0"/>
              </a:spcAft>
              <a:buSzPts val="1400"/>
              <a:buNone/>
            </a:pPr>
            <a:r>
              <a:rPr lang="en-US" altLang="en-US" sz="1500"/>
              <a:t>-Median imputation was applied to handle missing values, as it is robust to outliers and preserves data distribution.</a:t>
            </a:r>
            <a:endParaRPr lang="en-US" altLang="en-US" sz="1500"/>
          </a:p>
          <a:p>
            <a:pPr lvl="0" indent="-317500" algn="l" rtl="0">
              <a:lnSpc>
                <a:spcPct val="150000"/>
              </a:lnSpc>
              <a:spcBef>
                <a:spcPts val="0"/>
              </a:spcBef>
              <a:spcAft>
                <a:spcPts val="0"/>
              </a:spcAft>
              <a:buSzPts val="1400"/>
            </a:pPr>
            <a:r>
              <a:rPr lang="en-US" altLang="en-US" sz="1500" b="1"/>
              <a:t>Outlier Check (and Treatment)</a:t>
            </a:r>
            <a:endParaRPr lang="en-US" altLang="en-US" sz="1500" b="1"/>
          </a:p>
          <a:p>
            <a:pPr marL="139700" lvl="0" indent="0" algn="l" rtl="0">
              <a:lnSpc>
                <a:spcPct val="150000"/>
              </a:lnSpc>
              <a:spcBef>
                <a:spcPts val="0"/>
              </a:spcBef>
              <a:spcAft>
                <a:spcPts val="0"/>
              </a:spcAft>
              <a:buSzPts val="1400"/>
              <a:buNone/>
            </a:pPr>
            <a:r>
              <a:rPr lang="en-US" altLang="en-US" sz="1500"/>
              <a:t>Outliers were identified in key features using boxplots and z-scores.</a:t>
            </a:r>
            <a:endParaRPr lang="en-US" altLang="en-US" sz="1500"/>
          </a:p>
          <a:p>
            <a:pPr marL="139700" lvl="0" indent="0" algn="l" rtl="0">
              <a:lnSpc>
                <a:spcPct val="150000"/>
              </a:lnSpc>
              <a:spcBef>
                <a:spcPts val="0"/>
              </a:spcBef>
              <a:spcAft>
                <a:spcPts val="0"/>
              </a:spcAft>
              <a:buSzPts val="1400"/>
              <a:buNone/>
            </a:pPr>
            <a:r>
              <a:rPr lang="en-US" altLang="en-US" sz="1500"/>
              <a:t>Treated outliers by capping values at 1.5 times the interquartile range (IQR).</a:t>
            </a:r>
            <a:endParaRPr lang="en-US" altLang="en-US" sz="1500"/>
          </a:p>
          <a:p>
            <a:pPr marL="0" lvl="0" indent="0" algn="l" rtl="0">
              <a:lnSpc>
                <a:spcPct val="100000"/>
              </a:lnSpc>
              <a:spcBef>
                <a:spcPts val="1000"/>
              </a:spcBef>
              <a:spcAft>
                <a:spcPts val="1000"/>
              </a:spcAft>
              <a:buSzPts val="1500"/>
              <a:buNone/>
            </a:pPr>
            <a:endParaRPr lang="en-US" altLang="en-US" sz="700">
              <a:solidFill>
                <a:srgbClr val="2D3B4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12508d39905_0_10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Data Preprocessing </a:t>
            </a:r>
            <a:r>
              <a:rPr lang="en-US" altLang="en-GB">
                <a:solidFill>
                  <a:srgbClr val="1974D2"/>
                </a:solidFill>
              </a:rPr>
              <a:t>cont’d</a:t>
            </a:r>
            <a:endParaRPr lang="en-US" altLang="en-GB">
              <a:solidFill>
                <a:srgbClr val="1974D2"/>
              </a:solidFill>
            </a:endParaRPr>
          </a:p>
        </p:txBody>
      </p:sp>
      <p:sp>
        <p:nvSpPr>
          <p:cNvPr id="138" name="Google Shape;138;g12508d39905_0_109"/>
          <p:cNvSpPr txBox="1"/>
          <p:nvPr>
            <p:ph type="body" idx="1"/>
          </p:nvPr>
        </p:nvSpPr>
        <p:spPr>
          <a:xfrm>
            <a:off x="202565" y="861695"/>
            <a:ext cx="8629650" cy="3931920"/>
          </a:xfrm>
          <a:prstGeom prst="rect">
            <a:avLst/>
          </a:prstGeom>
          <a:noFill/>
          <a:ln>
            <a:noFill/>
          </a:ln>
        </p:spPr>
        <p:txBody>
          <a:bodyPr spcFirstLastPara="1" wrap="square" lIns="91425" tIns="91425" rIns="91425" bIns="91425" anchor="t" anchorCtr="0">
            <a:noAutofit/>
          </a:bodyPr>
          <a:lstStyle/>
          <a:p>
            <a:pPr lvl="0" indent="-317500" algn="l" rtl="0">
              <a:lnSpc>
                <a:spcPct val="115000"/>
              </a:lnSpc>
              <a:spcBef>
                <a:spcPts val="0"/>
              </a:spcBef>
              <a:spcAft>
                <a:spcPts val="0"/>
              </a:spcAft>
              <a:buSzPts val="1400"/>
            </a:pPr>
            <a:r>
              <a:rPr lang="en-US" altLang="en-US" b="1">
                <a:sym typeface="+mn-ea"/>
              </a:rPr>
              <a:t>Feature Engineering</a:t>
            </a:r>
            <a:endParaRPr lang="en-US" altLang="en-US" b="1"/>
          </a:p>
          <a:p>
            <a:pPr marL="139700" lvl="0" indent="0" algn="l" rtl="0">
              <a:lnSpc>
                <a:spcPct val="115000"/>
              </a:lnSpc>
              <a:spcBef>
                <a:spcPts val="0"/>
              </a:spcBef>
              <a:spcAft>
                <a:spcPts val="0"/>
              </a:spcAft>
              <a:buSzPts val="1400"/>
              <a:buNone/>
            </a:pPr>
            <a:r>
              <a:rPr lang="en-US" altLang="en-US">
                <a:sym typeface="+mn-ea"/>
              </a:rPr>
              <a:t>-Created new features based on domain knowledge (e.g., interaction terms between temperature and vibration).</a:t>
            </a:r>
            <a:endParaRPr lang="en-US" altLang="en-US"/>
          </a:p>
          <a:p>
            <a:pPr marL="139700" lvl="0" indent="0" algn="l" rtl="0">
              <a:lnSpc>
                <a:spcPct val="115000"/>
              </a:lnSpc>
              <a:spcBef>
                <a:spcPts val="0"/>
              </a:spcBef>
              <a:spcAft>
                <a:spcPts val="0"/>
              </a:spcAft>
              <a:buSzPts val="1400"/>
              <a:buNone/>
            </a:pPr>
            <a:r>
              <a:rPr lang="en-US" altLang="en-US">
                <a:sym typeface="+mn-ea"/>
              </a:rPr>
              <a:t>-Retained the 40 most important features using feature importance analysis.</a:t>
            </a:r>
            <a:endParaRPr lang="en-US" altLang="en-US"/>
          </a:p>
          <a:p>
            <a:pPr marL="457200" lvl="0" indent="-317500" algn="l" rtl="0">
              <a:lnSpc>
                <a:spcPct val="100000"/>
              </a:lnSpc>
              <a:spcBef>
                <a:spcPts val="0"/>
              </a:spcBef>
              <a:spcAft>
                <a:spcPts val="0"/>
              </a:spcAft>
              <a:buClr>
                <a:srgbClr val="2D3B45"/>
              </a:buClr>
              <a:buSzPts val="1400"/>
              <a:buChar char="●"/>
            </a:pPr>
            <a:r>
              <a:rPr lang="en-US" altLang="en-US"/>
              <a:t>Applied SMOTE oversampling to balance the class distribution, addressing the issue of imbalanced data as shown in the code snippet below;</a:t>
            </a:r>
            <a:endParaRPr lang="en-US" altLang="en-US"/>
          </a:p>
          <a:p>
            <a:pPr marL="0" lvl="0" indent="0" algn="l" rtl="0">
              <a:lnSpc>
                <a:spcPct val="100000"/>
              </a:lnSpc>
              <a:spcBef>
                <a:spcPts val="1000"/>
              </a:spcBef>
              <a:spcAft>
                <a:spcPts val="1000"/>
              </a:spcAft>
              <a:buSzPts val="1500"/>
              <a:buNone/>
            </a:pPr>
            <a:endParaRPr lang="en-US" altLang="en-US" sz="700">
              <a:solidFill>
                <a:srgbClr val="2D3B45"/>
              </a:solidFill>
              <a:highlight>
                <a:srgbClr val="FFFFFF"/>
              </a:highlight>
            </a:endParaRPr>
          </a:p>
        </p:txBody>
      </p:sp>
      <p:pic>
        <p:nvPicPr>
          <p:cNvPr id="1" name="Picture 0"/>
          <p:cNvPicPr>
            <a:picLocks noChangeAspect="1"/>
          </p:cNvPicPr>
          <p:nvPr/>
        </p:nvPicPr>
        <p:blipFill>
          <a:blip r:embed="rId1"/>
          <a:srcRect l="15152" t="57556" r="30453" b="8077"/>
          <a:stretch>
            <a:fillRect/>
          </a:stretch>
        </p:blipFill>
        <p:spPr>
          <a:xfrm>
            <a:off x="494030" y="2497455"/>
            <a:ext cx="8014335" cy="2296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g12508d39905_0_109"/>
          <p:cNvSpPr txBox="1"/>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GB">
                <a:solidFill>
                  <a:srgbClr val="1974D2"/>
                </a:solidFill>
              </a:rPr>
              <a:t>Data Preprocessing </a:t>
            </a:r>
            <a:r>
              <a:rPr lang="en-US" altLang="en-GB">
                <a:solidFill>
                  <a:srgbClr val="1974D2"/>
                </a:solidFill>
              </a:rPr>
              <a:t>cont’d</a:t>
            </a:r>
            <a:endParaRPr lang="en-US" altLang="en-GB">
              <a:solidFill>
                <a:srgbClr val="1974D2"/>
              </a:solidFill>
            </a:endParaRPr>
          </a:p>
        </p:txBody>
      </p:sp>
      <p:sp>
        <p:nvSpPr>
          <p:cNvPr id="138" name="Google Shape;138;g12508d39905_0_109"/>
          <p:cNvSpPr txBox="1"/>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rgbClr val="2D3B45"/>
              </a:buClr>
              <a:buSzPts val="1400"/>
              <a:buNone/>
            </a:pPr>
            <a:r>
              <a:rPr lang="en-US" altLang="en-US" b="1"/>
              <a:t>Data Preparation for Modeling</a:t>
            </a:r>
            <a:endParaRPr lang="en-US" altLang="en-US" b="1"/>
          </a:p>
          <a:p>
            <a:pPr marL="457200" lvl="0" indent="-317500" algn="l" rtl="0">
              <a:lnSpc>
                <a:spcPct val="100000"/>
              </a:lnSpc>
              <a:spcBef>
                <a:spcPts val="0"/>
              </a:spcBef>
              <a:spcAft>
                <a:spcPts val="0"/>
              </a:spcAft>
              <a:buClr>
                <a:srgbClr val="2D3B45"/>
              </a:buClr>
              <a:buSzPts val="1400"/>
              <a:buChar char="●"/>
            </a:pPr>
            <a:r>
              <a:rPr lang="en-US" altLang="en-US"/>
              <a:t>Applied SMOTE oversampling to balance the class distribution, addressing the issue of imbalanced data.</a:t>
            </a:r>
            <a:endParaRPr lang="en-US" altLang="en-US"/>
          </a:p>
          <a:p>
            <a:pPr marL="457200" lvl="0" indent="-317500" algn="l" rtl="0">
              <a:lnSpc>
                <a:spcPct val="100000"/>
              </a:lnSpc>
              <a:spcBef>
                <a:spcPts val="0"/>
              </a:spcBef>
              <a:spcAft>
                <a:spcPts val="0"/>
              </a:spcAft>
              <a:buClr>
                <a:srgbClr val="2D3B45"/>
              </a:buClr>
              <a:buSzPts val="1400"/>
              <a:buChar char="●"/>
            </a:pPr>
            <a:r>
              <a:rPr lang="en-US" altLang="en-US"/>
              <a:t>Standardized features to ensure uniform scale and improved model performance.</a:t>
            </a:r>
            <a:endParaRPr lang="en-US" altLang="en-US"/>
          </a:p>
          <a:p>
            <a:pPr marL="139700" lvl="0" indent="0" algn="l" rtl="0">
              <a:lnSpc>
                <a:spcPct val="100000"/>
              </a:lnSpc>
              <a:spcBef>
                <a:spcPts val="0"/>
              </a:spcBef>
              <a:spcAft>
                <a:spcPts val="0"/>
              </a:spcAft>
              <a:buClr>
                <a:srgbClr val="2D3B45"/>
              </a:buClr>
              <a:buSzPts val="1400"/>
              <a:buNone/>
            </a:pPr>
            <a:endParaRPr lang="en-US" altLang="en-US"/>
          </a:p>
          <a:p>
            <a:pPr marL="0" lvl="0" indent="0" algn="l" rtl="0">
              <a:lnSpc>
                <a:spcPct val="100000"/>
              </a:lnSpc>
              <a:spcBef>
                <a:spcPts val="1000"/>
              </a:spcBef>
              <a:spcAft>
                <a:spcPts val="1000"/>
              </a:spcAft>
              <a:buSzPts val="1500"/>
              <a:buNone/>
            </a:pPr>
            <a:endParaRPr lang="en-US" altLang="en-US" sz="700">
              <a:solidFill>
                <a:srgbClr val="2D3B45"/>
              </a:solidFill>
              <a:highlight>
                <a:srgbClr val="FFFFFF"/>
              </a:highlight>
            </a:endParaRPr>
          </a:p>
        </p:txBody>
      </p:sp>
      <p:pic>
        <p:nvPicPr>
          <p:cNvPr id="2" name="Picture 1"/>
          <p:cNvPicPr>
            <a:picLocks noChangeAspect="1"/>
          </p:cNvPicPr>
          <p:nvPr/>
        </p:nvPicPr>
        <p:blipFill>
          <a:blip r:embed="rId1"/>
          <a:srcRect l="10694" t="31439" r="45999" b="6318"/>
          <a:stretch>
            <a:fillRect/>
          </a:stretch>
        </p:blipFill>
        <p:spPr>
          <a:xfrm>
            <a:off x="890905" y="2077720"/>
            <a:ext cx="3615690" cy="2921635"/>
          </a:xfrm>
          <a:prstGeom prst="rect">
            <a:avLst/>
          </a:prstGeom>
        </p:spPr>
      </p:pic>
    </p:spTree>
  </p:cSld>
  <p:clrMapOvr>
    <a:masterClrMapping/>
  </p:clrMapOvr>
</p:sld>
</file>

<file path=ppt/tags/tag1.xml><?xml version="1.0" encoding="utf-8"?>
<p:tagLst xmlns:p="http://schemas.openxmlformats.org/presentationml/2006/main">
  <p:tag name="TABLE_ENDDRAG_ORIGIN_RECT" val="296*107"/>
  <p:tag name="TABLE_ENDDRAG_RECT" val="47*116*296*107"/>
</p:tagLst>
</file>

<file path=ppt/tags/tag2.xml><?xml version="1.0" encoding="utf-8"?>
<p:tagLst xmlns:p="http://schemas.openxmlformats.org/presentationml/2006/main">
  <p:tag name="TABLE_ENDDRAG_ORIGIN_RECT" val="486*141"/>
  <p:tag name="TABLE_ENDDRAG_RECT" val="42*167*486*141"/>
</p:tagLst>
</file>

<file path=ppt/tags/tag3.xml><?xml version="1.0" encoding="utf-8"?>
<p:tagLst xmlns:p="http://schemas.openxmlformats.org/presentationml/2006/main">
  <p:tag name="TABLE_ENDDRAG_ORIGIN_RECT" val="485*111"/>
  <p:tag name="TABLE_ENDDRAG_RECT" val="21*61*485*111"/>
</p:tagLst>
</file>

<file path=ppt/tags/tag4.xml><?xml version="1.0" encoding="utf-8"?>
<p:tagLst xmlns:p="http://schemas.openxmlformats.org/presentationml/2006/main">
  <p:tag name="TABLE_ENDDRAG_ORIGIN_RECT" val="647*111"/>
  <p:tag name="TABLE_ENDDRAG_RECT" val="39*67*647*111"/>
</p:tagLst>
</file>

<file path=ppt/tags/tag5.xml><?xml version="1.0" encoding="utf-8"?>
<p:tagLst xmlns:p="http://schemas.openxmlformats.org/presentationml/2006/main">
  <p:tag name="TABLE_ENDDRAG_ORIGIN_RECT" val="654*142"/>
  <p:tag name="TABLE_ENDDRAG_RECT" val="32*186*654*142"/>
</p:tagLst>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10060</Words>
  <Application>WPS Presentation</Application>
  <PresentationFormat/>
  <Paragraphs>367</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Arial</vt:lpstr>
      <vt:lpstr>SimSun</vt:lpstr>
      <vt:lpstr>Wingdings</vt:lpstr>
      <vt:lpstr>Arial</vt:lpstr>
      <vt:lpstr>Nunito</vt:lpstr>
      <vt:lpstr>Nunito SemiBold</vt:lpstr>
      <vt:lpstr>Calibri</vt:lpstr>
      <vt:lpstr>Nunito ExtraBold</vt:lpstr>
      <vt:lpstr>Microsoft YaHei</vt:lpstr>
      <vt:lpstr>Arial Unicode MS</vt:lpstr>
      <vt:lpstr>Wingdings</vt:lpstr>
      <vt:lpstr>Just Logo</vt:lpstr>
      <vt:lpstr>Just Logo</vt:lpstr>
      <vt:lpstr>Date</vt:lpstr>
      <vt:lpstr>Contents / Agenda</vt:lpstr>
      <vt:lpstr>Executive Summary </vt:lpstr>
      <vt:lpstr>Business Problem Overview and Solution Approach</vt:lpstr>
      <vt:lpstr>EDA Results</vt:lpstr>
      <vt:lpstr>EDA Results</vt:lpstr>
      <vt:lpstr>Data Preprocessing </vt:lpstr>
      <vt:lpstr>Data Preprocessing </vt:lpstr>
      <vt:lpstr>Data Preprocessing cont’d</vt:lpstr>
      <vt:lpstr>Model Performance Summary</vt:lpstr>
      <vt:lpstr>Model Performance Summary</vt:lpstr>
      <vt:lpstr>Productionize and test the final model using pipelines</vt:lpstr>
      <vt:lpstr>Productionize and test the final model using pipelines</vt:lpstr>
      <vt:lpstr>Productionize and test the final model using pipelines cont’d</vt:lpstr>
      <vt:lpstr>Model Performance Summary (original data)</vt:lpstr>
      <vt:lpstr>Model Performance Summary (oversampled data)</vt:lpstr>
      <vt:lpstr>Model Performance Summary (oversampled data)</vt:lpstr>
      <vt:lpstr>Model Performance Summary (undersampled data)</vt:lpstr>
      <vt:lpstr>Model Performance Summary (undersampled data)</vt:lpstr>
      <vt:lpstr>Model Performance Summary (undersampled data)</vt:lpstr>
      <vt:lpstr>APPENDIX</vt:lpstr>
      <vt:lpstr>Slide Header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Vincent-Oracle</cp:lastModifiedBy>
  <cp:revision>69</cp:revision>
  <dcterms:created xsi:type="dcterms:W3CDTF">2024-11-22T17:10:37Z</dcterms:created>
  <dcterms:modified xsi:type="dcterms:W3CDTF">2024-11-22T18:32:05Z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271B359AF6704C76B9D483DD0F662BC8_13</vt:lpwstr>
  </property>
  <property fmtid="{D5CDD505-2E9C-101B-9397-08002B2CF9AE}" pid="3" name="KSOProductBuildVer">
    <vt:lpwstr>1033-12.2.0.18911</vt:lpwstr>
  </property>
</Properties>
</file>