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7"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cs typeface="Calibri Light" panose="020F0302020204030204"/>
              </a:rPr>
              <a:t>School of Computing and Computer Engineering</a:t>
            </a:r>
            <a:endParaRPr lang="en-US" b="1">
              <a:cs typeface="Calibri Light" panose="020F0302020204030204"/>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3600" b="1" dirty="0">
                <a:cs typeface="Calibri" panose="020F0502020204030204"/>
              </a:rPr>
              <a:t>Advance Computer Architecture</a:t>
            </a:r>
            <a:endParaRPr lang="en-US" sz="3600" b="1" dirty="0">
              <a:cs typeface="Calibri" panose="020F0502020204030204"/>
            </a:endParaRPr>
          </a:p>
          <a:p>
            <a:r>
              <a:rPr lang="en-US" sz="2800" b="1" dirty="0">
                <a:cs typeface="Calibri" panose="020F0502020204030204"/>
              </a:rPr>
              <a:t>The Arm scalable vector extension</a:t>
            </a:r>
            <a:endParaRPr lang="en-US" sz="2800" b="1"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F0"/>
                </a:solidFill>
                <a:latin typeface="Times New Roman" panose="02020603050405020304"/>
                <a:cs typeface="Times New Roman" panose="02020603050405020304"/>
              </a:rPr>
              <a:t>4.1 Problem Summary</a:t>
            </a:r>
            <a:endParaRPr lang="en-US" sz="3200" dirty="0">
              <a:solidFill>
                <a:srgbClr val="000000"/>
              </a:solidFill>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Calibri" panose="020F0502020204030204"/>
                <a:cs typeface="Calibri" panose="020F0502020204030204"/>
              </a:rPr>
              <a:t>The requirement for high-performance computing to effectively handle complicated computational activities including large-scale simulations, data analytics, and machine learning is the issue that the application is trying to solve. This issue is significant because high-performance computing is required to advance many industries, including scientific research, engineering, and healthcare, yet conventional computing systems cannot handle the size and complexity of these activities.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F0"/>
                </a:solidFill>
                <a:latin typeface="Times New Roman" panose="02020603050405020304"/>
                <a:cs typeface="Times New Roman" panose="02020603050405020304"/>
              </a:rPr>
              <a:t>4.2 Previous Work</a:t>
            </a:r>
            <a:endParaRPr lang="en-US" sz="36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Calibri" panose="020F0502020204030204"/>
                <a:cs typeface="Calibri" panose="020F0502020204030204"/>
              </a:rPr>
              <a:t>The creation of supercomputers and the improvement of parallel computing on various architectures are examples of prior high-performance computing work. One instance of such work is the creation of </a:t>
            </a:r>
            <a:r>
              <a:rPr lang="en-US" dirty="0" err="1">
                <a:ea typeface="Calibri" panose="020F0502020204030204"/>
                <a:cs typeface="Calibri" panose="020F0502020204030204"/>
              </a:rPr>
              <a:t>Fugaku</a:t>
            </a:r>
            <a:r>
              <a:rPr lang="en-US" dirty="0">
                <a:ea typeface="Calibri" panose="020F0502020204030204"/>
                <a:cs typeface="Calibri" panose="020F0502020204030204"/>
              </a:rPr>
              <a:t>, a supercomputer in Japan that was created using a co-design methodology that includes interaction between computational scientists, software developers, and hardware designers.</a:t>
            </a:r>
            <a:endParaRPr lang="en-US" dirty="0">
              <a:ea typeface="Calibri" panose="020F0502020204030204"/>
              <a:cs typeface="Calibri" panose="020F0502020204030204"/>
            </a:endParaRPr>
          </a:p>
          <a:p>
            <a:r>
              <a:rPr lang="en-US" dirty="0">
                <a:ea typeface="Calibri" panose="020F0502020204030204"/>
                <a:cs typeface="Calibri" panose="020F0502020204030204"/>
              </a:rPr>
              <a:t>This work used a system-on-chip architecture that consists of several ARM cores and a unique interconnect network in order to maximize the system's performance and energy efficiency.</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F0"/>
                </a:solidFill>
                <a:latin typeface="Times New Roman" panose="02020603050405020304"/>
                <a:cs typeface="Times New Roman" panose="02020603050405020304"/>
              </a:rPr>
              <a:t>4.3 Description of work</a:t>
            </a:r>
            <a:endParaRPr lang="en-US" sz="32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ea typeface="Calibri" panose="020F0502020204030204"/>
                <a:cs typeface="Calibri" panose="020F0502020204030204"/>
              </a:rPr>
              <a:t>The programmers reviewed current studies on the application of machine learning to parallel computing on heterogeneous systems. They provided a thorough overview of the many machine learning strategies that have been offered for maximizing performance and energy efficiency as well as recognized the opportunities and constraints of employing machine learning in this context.</a:t>
            </a:r>
            <a:endParaRPr lang="en-US" dirty="0">
              <a:ea typeface="Calibri" panose="020F0502020204030204"/>
              <a:cs typeface="Calibri" panose="020F0502020204030204"/>
            </a:endParaRPr>
          </a:p>
          <a:p>
            <a:r>
              <a:rPr lang="en-US" dirty="0">
                <a:ea typeface="Calibri" panose="020F0502020204030204"/>
                <a:cs typeface="Calibri" panose="020F0502020204030204"/>
              </a:rPr>
              <a:t>The drawbacks and prospective paths for further research into the application of machine learning in this field were also noted by the developers. For instance, they emphasized the requirement for additional study on the creation of machine learning models that can dynamically adapt to changes in the workload and system setup. </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B0F0"/>
                </a:solidFill>
                <a:latin typeface="Times New Roman" panose="02020603050405020304"/>
                <a:cs typeface="Times New Roman" panose="02020603050405020304"/>
              </a:rPr>
              <a:t>4.0 Results Summary</a:t>
            </a:r>
            <a:endParaRPr lang="en-US" sz="32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Calibri" panose="020F0502020204030204"/>
                <a:cs typeface="Calibri" panose="020F0502020204030204"/>
              </a:rPr>
              <a:t>The application developers provided a comprehensive overview of the use of machine learning for optimizing parallel computing on heterogeneous architectures. They identified the challenges and opportunities of using machine learning in this context and provided a detailed analysis of the different machine learning techniques that have been proposed.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a:cs typeface="Times New Roman" panose="02020603050405020304"/>
              </a:rPr>
              <a:t>                       5.0 PART 3</a:t>
            </a:r>
            <a:br>
              <a:rPr lang="en-US" sz="4000" b="1" dirty="0">
                <a:latin typeface="Times New Roman" panose="02020603050405020304"/>
                <a:cs typeface="Times New Roman" panose="02020603050405020304"/>
              </a:rPr>
            </a:br>
            <a:r>
              <a:rPr lang="en-US" sz="3200" b="1" dirty="0">
                <a:latin typeface="Times New Roman" panose="02020603050405020304"/>
                <a:cs typeface="Times New Roman" panose="02020603050405020304"/>
              </a:rPr>
              <a:t>                        </a:t>
            </a:r>
            <a:r>
              <a:rPr lang="en-US" sz="3200" b="1" dirty="0">
                <a:solidFill>
                  <a:srgbClr val="000000"/>
                </a:solidFill>
                <a:latin typeface="Times New Roman" panose="02020603050405020304"/>
                <a:cs typeface="Times New Roman" panose="02020603050405020304"/>
              </a:rPr>
              <a:t>New Research Questions</a:t>
            </a:r>
            <a:endParaRPr lang="en-US" sz="3200">
              <a:solidFill>
                <a:srgbClr val="000000"/>
              </a:solidFill>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3200" b="1" dirty="0">
                <a:solidFill>
                  <a:srgbClr val="00B0F0"/>
                </a:solidFill>
                <a:latin typeface="Times New Roman" panose="02020603050405020304"/>
                <a:cs typeface="Times New Roman" panose="02020603050405020304"/>
              </a:rPr>
              <a:t>5.0.1  Research Question 1</a:t>
            </a:r>
            <a:endParaRPr lang="en-US" sz="3200" b="1" dirty="0">
              <a:solidFill>
                <a:srgbClr val="00B0F0"/>
              </a:solidFill>
              <a:latin typeface="Times New Roman" panose="02020603050405020304"/>
              <a:cs typeface="Times New Roman" panose="02020603050405020304"/>
            </a:endParaRPr>
          </a:p>
          <a:p>
            <a:pPr>
              <a:buNone/>
            </a:pPr>
            <a:r>
              <a:rPr lang="en-US" dirty="0">
                <a:solidFill>
                  <a:srgbClr val="000000"/>
                </a:solidFill>
                <a:latin typeface="Times New Roman" panose="02020603050405020304"/>
                <a:ea typeface="Calibri" panose="020F0502020204030204"/>
                <a:cs typeface="Times New Roman" panose="02020603050405020304"/>
              </a:rPr>
              <a:t>“How does the ARM Scalable Vector Extension (SVE) impact the performance and efficiency of machine learning algorithms on ARM-based processors compared to traditional SIMD-based architectures?”</a:t>
            </a:r>
            <a:endParaRPr lang="en-US" dirty="0"/>
          </a:p>
          <a:p>
            <a:pPr marL="0" indent="0">
              <a:buNone/>
            </a:pP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F0"/>
                </a:solidFill>
                <a:latin typeface="Times New Roman" panose="02020603050405020304"/>
                <a:cs typeface="Times New Roman" panose="02020603050405020304"/>
              </a:rPr>
              <a:t>5.0.2 Answer</a:t>
            </a:r>
            <a:endParaRPr lang="en-US" sz="36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 impact of SVE on the performance and efficiency of machine learning algorithms on ARM-based processors depends on a number of factors, including the size of the data sets, the type of computations, and the efficiency of the implementation, as shown by the first paper on ARM Scalable Vector Extension. SVE generally enables more effective computation vectorization, which considerably enhances the performance of machine learning algorithms. </a:t>
            </a:r>
            <a:endParaRPr lang="en-US">
              <a:ea typeface="Calibri" panose="020F0502020204030204"/>
              <a:cs typeface="Calibri" panose="020F0502020204030204"/>
            </a:endParaRPr>
          </a:p>
          <a:p>
            <a:r>
              <a:rPr lang="en-US" dirty="0">
                <a:ea typeface="+mn-lt"/>
                <a:cs typeface="+mn-lt"/>
              </a:rPr>
              <a:t>This is especially true for algorithms that work with big amounts of data or call for intricate calculations that may be effectively parallelized utilizing vector operations. SVE also makes it possible for memory bandwidth to be used more effectively by lowering the quantity of memory accesses needed to process big data sets. This may enhance everything.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F0"/>
                </a:solidFill>
                <a:latin typeface="Times New Roman" panose="02020603050405020304"/>
                <a:cs typeface="Times New Roman" panose="02020603050405020304"/>
              </a:rPr>
              <a:t>5.0.3 Research Question 2</a:t>
            </a:r>
            <a:endParaRPr lang="en-US" sz="36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3200" dirty="0">
                <a:latin typeface="Times New Roman" panose="02020603050405020304"/>
                <a:cs typeface="Times New Roman" panose="02020603050405020304"/>
              </a:rPr>
              <a:t>“How can we optimize parallel computing on heterogeneous architectures to achieve better performance and energy efficiency?”</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F0"/>
                </a:solidFill>
                <a:ea typeface="Calibri Light" panose="020F0302020204030204"/>
                <a:cs typeface="Calibri Light" panose="020F0302020204030204"/>
              </a:rPr>
              <a:t>5.0.4 </a:t>
            </a:r>
            <a:r>
              <a:rPr lang="en-US" sz="3200" b="1" dirty="0">
                <a:solidFill>
                  <a:srgbClr val="00B0F0"/>
                </a:solidFill>
                <a:latin typeface="Times New Roman" panose="02020603050405020304"/>
                <a:ea typeface="Calibri Light" panose="020F0302020204030204"/>
                <a:cs typeface="Times New Roman" panose="02020603050405020304"/>
              </a:rPr>
              <a:t>Answer</a:t>
            </a:r>
            <a:endParaRPr lang="en-US" sz="32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 second paper, Co-Design and System for the Supercomputer "</a:t>
            </a:r>
            <a:r>
              <a:rPr lang="en-US" dirty="0" err="1">
                <a:ea typeface="+mn-lt"/>
                <a:cs typeface="+mn-lt"/>
              </a:rPr>
              <a:t>Fugaku</a:t>
            </a:r>
            <a:r>
              <a:rPr lang="en-US" dirty="0">
                <a:ea typeface="+mn-lt"/>
                <a:cs typeface="+mn-lt"/>
              </a:rPr>
              <a:t>," demonstrates the growing demand for high-performance computing systems that can effectively handle complex computational tasks like large-scale simulations, data analytics, and machine learning. High performance and energy efficiency can be attained through the use of heterogeneous computing architectures, which integrate several processor types like CPUs, GPUs, and FPGAs. However, because of the heterogeneity of the system, the requirement to balance workload across various processors, and the overhead of data transportation between processors, optimizing parallel computing on heterogeneous architectures is a difficult issue. </a:t>
            </a:r>
            <a:endParaRPr lang="en-US">
              <a:ea typeface="Calibri" panose="020F0502020204030204"/>
              <a:cs typeface="Calibri" panose="020F0502020204030204"/>
            </a:endParaRPr>
          </a:p>
          <a:p>
            <a:r>
              <a:rPr lang="en-US" dirty="0">
                <a:ea typeface="+mn-lt"/>
                <a:cs typeface="+mn-lt"/>
              </a:rPr>
              <a:t>Numerous optimization techniques, including job scheduling, load balancing, and data locality optimization, can be applied to this problem.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a:cs typeface="Times New Roman" panose="02020603050405020304"/>
              </a:rPr>
              <a:t> 6.0 PART 4</a:t>
            </a:r>
            <a:br>
              <a:rPr lang="en-US" sz="4000" b="1" dirty="0">
                <a:latin typeface="Times New Roman" panose="02020603050405020304"/>
                <a:cs typeface="Times New Roman" panose="02020603050405020304"/>
              </a:rPr>
            </a:br>
            <a:r>
              <a:rPr lang="en-US" sz="2800" b="1" dirty="0">
                <a:latin typeface="Times New Roman" panose="02020603050405020304"/>
                <a:cs typeface="Times New Roman" panose="02020603050405020304"/>
              </a:rPr>
              <a:t>6.0.1Point -by-point Response </a:t>
            </a:r>
            <a:endParaRPr lang="en-US" sz="2800" dirty="0"/>
          </a:p>
        </p:txBody>
      </p:sp>
      <p:sp>
        <p:nvSpPr>
          <p:cNvPr id="3" name="Content Placeholder 2"/>
          <p:cNvSpPr>
            <a:spLocks noGrp="1"/>
          </p:cNvSpPr>
          <p:nvPr>
            <p:ph idx="1"/>
          </p:nvPr>
        </p:nvSpPr>
        <p:spPr/>
        <p:txBody>
          <a:bodyPr vert="horz" lIns="91440" tIns="45720" rIns="91440" bIns="45720" rtlCol="0" anchor="t">
            <a:normAutofit/>
          </a:bodyPr>
          <a:lstStyle/>
          <a:p>
            <a:r>
              <a:rPr lang="en-US" sz="3200" dirty="0">
                <a:latin typeface="Times New Roman" panose="02020603050405020304"/>
                <a:cs typeface="Times New Roman" panose="02020603050405020304"/>
              </a:rPr>
              <a:t>Our team has 2 comments, and it has addressed below.</a:t>
            </a:r>
            <a:endParaRPr lang="en-US" sz="3200">
              <a:ea typeface="Calibri" panose="020F0502020204030204"/>
              <a:cs typeface="Calibri" panose="020F0502020204030204"/>
            </a:endParaRPr>
          </a:p>
          <a:p>
            <a:pPr marL="457200" indent="-457200" algn="just">
              <a:buAutoNum type="arabicParenR"/>
            </a:pPr>
            <a:r>
              <a:rPr lang="en-US" sz="2400" dirty="0">
                <a:latin typeface="Times New Roman" panose="02020603050405020304"/>
                <a:cs typeface="Times New Roman" panose="02020603050405020304"/>
              </a:rPr>
              <a:t>What rules can we agree on to determine that a group member did not contribute as expected, and thus, does not earn the group grade.</a:t>
            </a:r>
            <a:endParaRPr lang="en-US" sz="2400" dirty="0">
              <a:latin typeface="Times New Roman" panose="02020603050405020304"/>
              <a:cs typeface="Times New Roman" panose="02020603050405020304"/>
            </a:endParaRPr>
          </a:p>
          <a:p>
            <a:pPr marL="0" indent="0" algn="just">
              <a:buNone/>
            </a:pPr>
            <a:r>
              <a:rPr lang="en-US" sz="2400" dirty="0">
                <a:latin typeface="Times New Roman" panose="02020603050405020304"/>
                <a:cs typeface="Times New Roman" panose="02020603050405020304"/>
              </a:rPr>
              <a:t>2) Include a single reference, which should be your selected paper, and follow the same formatting style used in your selected paper's References section.</a:t>
            </a:r>
            <a:endParaRPr lang="en-US" sz="2400" dirty="0">
              <a:latin typeface="Times New Roman" panose="02020603050405020304"/>
              <a:cs typeface="Times New Roman" panose="02020603050405020304"/>
            </a:endParaRPr>
          </a:p>
          <a:p>
            <a:pPr marL="0" indent="0">
              <a:buNone/>
            </a:pPr>
            <a:br>
              <a:rPr lang="en-US" dirty="0"/>
            </a:br>
            <a:br>
              <a:rPr lang="en-US" dirty="0"/>
            </a:br>
            <a:endParaRPr lang="en-US">
              <a:ea typeface="Calibri" panose="020F0502020204030204"/>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B0F0"/>
                </a:solidFill>
                <a:latin typeface="Times"/>
                <a:ea typeface="Calibri Light" panose="020F0302020204030204"/>
                <a:cs typeface="Calibri Light" panose="020F0302020204030204"/>
              </a:rPr>
              <a:t>6.0.2 </a:t>
            </a:r>
            <a:r>
              <a:rPr lang="en-US" sz="2800" b="1" dirty="0">
                <a:solidFill>
                  <a:srgbClr val="00B0F0"/>
                </a:solidFill>
                <a:latin typeface="Times"/>
                <a:ea typeface="Calibri Light" panose="020F0302020204030204"/>
                <a:cs typeface="Times New Roman" panose="02020603050405020304"/>
              </a:rPr>
              <a:t>Previous Response </a:t>
            </a:r>
            <a:endParaRPr lang="en-US" sz="2800">
              <a:solidFill>
                <a:srgbClr val="00B0F0"/>
              </a:solidFill>
              <a:latin typeface="Times"/>
            </a:endParaRP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Any group work should have a set of guidelines that must be adhered to. We establish our own guidelines that enable us to execute the project on schedule. As follows:</a:t>
            </a:r>
            <a:endParaRPr lang="en-US" dirty="0">
              <a:ea typeface="Calibri" panose="020F0502020204030204"/>
              <a:cs typeface="Calibri" panose="020F0502020204030204"/>
            </a:endParaRPr>
          </a:p>
          <a:p>
            <a:r>
              <a:rPr lang="en-US" dirty="0">
                <a:ea typeface="+mn-lt"/>
                <a:cs typeface="+mn-lt"/>
              </a:rPr>
              <a:t>1. Everyone should show up to scheduled team meetings, unless extenuating circumstances prevent them. Team members must notify the team in advance.</a:t>
            </a:r>
            <a:endParaRPr lang="en-US" dirty="0"/>
          </a:p>
          <a:p>
            <a:r>
              <a:rPr lang="en-US" dirty="0">
                <a:ea typeface="+mn-lt"/>
                <a:cs typeface="+mn-lt"/>
              </a:rPr>
              <a:t>2. Based on the group discussion, tasks should be distributed to everyone.</a:t>
            </a:r>
            <a:endParaRPr lang="en-US"/>
          </a:p>
          <a:p>
            <a:r>
              <a:rPr lang="en-US" dirty="0">
                <a:ea typeface="+mn-lt"/>
                <a:cs typeface="+mn-lt"/>
              </a:rPr>
              <a:t>3.The allocated task must be finished on time.</a:t>
            </a:r>
            <a:endParaRPr lang="en-US" dirty="0"/>
          </a:p>
          <a:p>
            <a:r>
              <a:rPr lang="en-US" dirty="0">
                <a:ea typeface="+mn-lt"/>
                <a:cs typeface="+mn-lt"/>
              </a:rPr>
              <a:t>4. You must talk about backup strategies. Someone must immediately notify team members of any difficulties if they cannot determine what needs to be done.</a:t>
            </a:r>
            <a:endParaRPr lang="en-US" dirty="0"/>
          </a:p>
          <a:p>
            <a:r>
              <a:rPr lang="en-US" dirty="0">
                <a:ea typeface="+mn-lt"/>
                <a:cs typeface="+mn-lt"/>
              </a:rPr>
              <a:t>5. Each person will be given a specific assignment. If someone is unable to finish the work they have been given, we shall all work together  to resolve the issue. We expect to learn from that and if a similar issue occurs, he/she should be able to resolve that by themselves. If this happens frequently, we as a whole group will talk to respective individuals. If the reason is genuine, we will support and help each other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a:cs typeface="Times New Roman" panose="02020603050405020304"/>
              </a:rPr>
              <a:t>Project Title:</a:t>
            </a:r>
            <a:r>
              <a:rPr lang="en-US" sz="2800" b="1" dirty="0">
                <a:solidFill>
                  <a:srgbClr val="2D3B45"/>
                </a:solidFill>
                <a:latin typeface="Times New Roman" panose="02020603050405020304"/>
                <a:cs typeface="Times New Roman" panose="02020603050405020304"/>
              </a:rPr>
              <a:t> </a:t>
            </a:r>
            <a:r>
              <a:rPr lang="en-US" sz="2800" dirty="0">
                <a:solidFill>
                  <a:srgbClr val="2D3B45"/>
                </a:solidFill>
                <a:latin typeface="Times New Roman" panose="02020603050405020304"/>
                <a:cs typeface="Times New Roman" panose="02020603050405020304"/>
              </a:rPr>
              <a:t>The ARM Scalable Vector Extension</a:t>
            </a:r>
            <a:endParaRPr lang="en-US" sz="2800" dirty="0"/>
          </a:p>
        </p:txBody>
      </p:sp>
      <p:sp>
        <p:nvSpPr>
          <p:cNvPr id="3" name="Content Placeholder 2"/>
          <p:cNvSpPr>
            <a:spLocks noGrp="1"/>
          </p:cNvSpPr>
          <p:nvPr>
            <p:ph idx="1"/>
          </p:nvPr>
        </p:nvSpPr>
        <p:spPr/>
        <p:txBody>
          <a:bodyPr vert="horz" lIns="91440" tIns="45720" rIns="91440" bIns="45720" rtlCol="0" anchor="t">
            <a:normAutofit/>
          </a:bodyPr>
          <a:lstStyle/>
          <a:p>
            <a:pPr marL="0" indent="0">
              <a:spcBef>
                <a:spcPct val="0"/>
              </a:spcBef>
              <a:buNone/>
            </a:pPr>
            <a:br>
              <a:rPr lang="en-US" sz="2900" dirty="0">
                <a:latin typeface="Times New Roman" panose="02020603050405020304"/>
                <a:cs typeface="Times New Roman" panose="02020603050405020304"/>
              </a:rPr>
            </a:br>
            <a:endParaRPr lang="en-US" sz="2900" dirty="0">
              <a:solidFill>
                <a:srgbClr val="2D3B45"/>
              </a:solidFill>
              <a:latin typeface="Times New Roman" panose="02020603050405020304"/>
              <a:cs typeface="Times New Roman" panose="02020603050405020304"/>
            </a:endParaRPr>
          </a:p>
          <a:p>
            <a:pPr marL="0" indent="0" algn="ctr">
              <a:buNone/>
            </a:pPr>
            <a:r>
              <a:rPr lang="en-US" sz="4000" b="1" dirty="0">
                <a:latin typeface="Calibri Light" panose="020F0302020204030204"/>
                <a:ea typeface="Calibri Light" panose="020F0302020204030204"/>
                <a:cs typeface="Calibri Light" panose="020F0302020204030204"/>
              </a:rPr>
              <a:t>Were Vincent O.</a:t>
            </a:r>
            <a:endParaRPr lang="en-US" sz="4000" b="1" dirty="0">
              <a:latin typeface="Calibri Light" panose="020F0302020204030204"/>
              <a:ea typeface="Calibri Light" panose="020F0302020204030204"/>
              <a:cs typeface="Calibri Light" panose="020F0302020204030204"/>
            </a:endParaRPr>
          </a:p>
          <a:p>
            <a:pPr marL="0" indent="0">
              <a:lnSpc>
                <a:spcPct val="250000"/>
              </a:lnSpc>
              <a:buFont typeface="Arial,Sans-Serif" panose="020B0604020202020204" pitchFamily="34" charset="0"/>
              <a:buNone/>
            </a:pPr>
            <a:r>
              <a:rPr lang="en-US" b="1" dirty="0">
                <a:latin typeface="Times"/>
                <a:cs typeface="Times"/>
              </a:rPr>
              <a:t>Selected Paper:  </a:t>
            </a:r>
            <a:r>
              <a:rPr lang="en-US" dirty="0">
                <a:latin typeface="Times"/>
                <a:cs typeface="Times"/>
              </a:rPr>
              <a:t>N. Stephens, S. Biles, M. Boettcher, et al. The ARM Scalable Vector Extension. IEEE Micro, 37(2):26–39, 2017.</a:t>
            </a:r>
            <a:endParaRPr lang="en-US" dirty="0">
              <a:latin typeface="Times"/>
              <a:cs typeface="Times"/>
            </a:endParaRPr>
          </a:p>
          <a:p>
            <a:pPr marL="0" indent="0">
              <a:spcBef>
                <a:spcPct val="0"/>
              </a:spcBef>
              <a:buNone/>
            </a:pPr>
            <a:endParaRPr lang="en-US" sz="3200" dirty="0">
              <a:latin typeface="Times New Roman" panose="02020603050405020304"/>
              <a:cs typeface="Times New Roman" panose="02020603050405020304"/>
            </a:endParaRPr>
          </a:p>
          <a:p>
            <a:endParaRPr lang="en-US" dirty="0">
              <a:ea typeface="Calibri" panose="020F0502020204030204"/>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F0"/>
                </a:solidFill>
                <a:latin typeface="Times New Roman" panose="02020603050405020304"/>
                <a:cs typeface="Times New Roman" panose="02020603050405020304"/>
              </a:rPr>
              <a:t>6.0.3 Revised Response </a:t>
            </a:r>
            <a:endParaRPr lang="en-US" dirty="0">
              <a:solidFill>
                <a:srgbClr val="00B0F0"/>
              </a:solidFill>
            </a:endParaRPr>
          </a:p>
        </p:txBody>
      </p:sp>
      <p:sp>
        <p:nvSpPr>
          <p:cNvPr id="3" name="Content Placeholder 2"/>
          <p:cNvSpPr>
            <a:spLocks noGrp="1"/>
          </p:cNvSpPr>
          <p:nvPr>
            <p:ph idx="1"/>
          </p:nvPr>
        </p:nvSpPr>
        <p:spPr>
          <a:xfrm>
            <a:off x="838200" y="1466192"/>
            <a:ext cx="10831901" cy="4710771"/>
          </a:xfrm>
        </p:spPr>
        <p:txBody>
          <a:bodyPr vert="horz" lIns="91440" tIns="45720" rIns="91440" bIns="45720" rtlCol="0" anchor="t">
            <a:normAutofit fontScale="92500" lnSpcReduction="20000"/>
          </a:bodyPr>
          <a:lstStyle/>
          <a:p>
            <a:r>
              <a:rPr lang="en-US" dirty="0">
                <a:ea typeface="+mn-lt"/>
                <a:cs typeface="+mn-lt"/>
              </a:rPr>
              <a:t>Any group work should have a set of guidelines that must be adhered to. We establish our own guidelines that enable us to execute the project on schedule. As follows:</a:t>
            </a:r>
            <a:endParaRPr lang="en-US" dirty="0">
              <a:ea typeface="Calibri" panose="020F0502020204030204"/>
              <a:cs typeface="Calibri" panose="020F0502020204030204"/>
            </a:endParaRPr>
          </a:p>
          <a:p>
            <a:r>
              <a:rPr lang="en-US" dirty="0">
                <a:ea typeface="+mn-lt"/>
                <a:cs typeface="+mn-lt"/>
              </a:rPr>
              <a:t>1. Everyone should show up to scheduled team meetings, unless extenuating circumstances prevent them. Team members must notify the team in advance.</a:t>
            </a:r>
            <a:endParaRPr lang="en-US" dirty="0"/>
          </a:p>
          <a:p>
            <a:r>
              <a:rPr lang="en-US" dirty="0">
                <a:ea typeface="+mn-lt"/>
                <a:cs typeface="+mn-lt"/>
              </a:rPr>
              <a:t>2. Based on the group discussion, tasks should be distributed to everyone.</a:t>
            </a:r>
            <a:endParaRPr lang="en-US" dirty="0"/>
          </a:p>
          <a:p>
            <a:r>
              <a:rPr lang="en-US" dirty="0">
                <a:ea typeface="+mn-lt"/>
                <a:cs typeface="+mn-lt"/>
              </a:rPr>
              <a:t>3.The allocated task must be finished on time.</a:t>
            </a:r>
            <a:endParaRPr lang="en-US" dirty="0"/>
          </a:p>
          <a:p>
            <a:r>
              <a:rPr lang="en-US" dirty="0">
                <a:ea typeface="+mn-lt"/>
                <a:cs typeface="+mn-lt"/>
              </a:rPr>
              <a:t>4. You must talk about backup strategies. Someone must immediately notify team members of any difficulties if they cannot determine what needs to be done.</a:t>
            </a:r>
            <a:endParaRPr lang="en-US" dirty="0"/>
          </a:p>
          <a:p>
            <a:r>
              <a:rPr lang="en-US" dirty="0">
                <a:ea typeface="+mn-lt"/>
                <a:cs typeface="+mn-lt"/>
              </a:rPr>
              <a:t>5. Each person will be given a specific assignment. If someone is unable to finish the work they have been given, we shall all work together to fix that.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ea typeface="Calibri Light" panose="020F0302020204030204"/>
                <a:cs typeface="Calibri Light" panose="020F0302020204030204"/>
              </a:rPr>
              <a:t>    Thanks for listening to our presentation</a:t>
            </a:r>
            <a:endParaRPr lang="en-US" b="1" i="1" dirty="0">
              <a:solidFill>
                <a:srgbClr val="FF0000"/>
              </a:solidFill>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4400" dirty="0">
                <a:latin typeface="Calibri Light" panose="020F0302020204030204"/>
                <a:ea typeface="Calibri Light" panose="020F0302020204030204"/>
                <a:cs typeface="Calibri Light" panose="020F0302020204030204"/>
              </a:rPr>
              <a:t>        </a:t>
            </a:r>
            <a:r>
              <a:rPr lang="en-US" sz="4800" dirty="0">
                <a:latin typeface="Calibri Light" panose="020F0302020204030204"/>
                <a:ea typeface="Calibri Light" panose="020F0302020204030204"/>
                <a:cs typeface="Calibri Light" panose="020F0302020204030204"/>
              </a:rPr>
              <a:t>   </a:t>
            </a:r>
            <a:endParaRPr lang="en-US" sz="4800" dirty="0">
              <a:latin typeface="Calibri" panose="020F0502020204030204"/>
              <a:ea typeface="Calibri" panose="020F0502020204030204"/>
              <a:cs typeface="Calibri" panose="020F0502020204030204"/>
            </a:endParaRPr>
          </a:p>
          <a:p>
            <a:pPr marL="0" indent="0">
              <a:buNone/>
            </a:pPr>
            <a:endParaRPr lang="en-US" sz="4800" dirty="0">
              <a:latin typeface="Calibri Light" panose="020F0302020204030204"/>
              <a:ea typeface="Calibri Light" panose="020F0302020204030204"/>
              <a:cs typeface="Calibri Light" panose="020F0302020204030204"/>
            </a:endParaRPr>
          </a:p>
          <a:p>
            <a:pPr marL="0" indent="0">
              <a:buNone/>
            </a:pPr>
            <a:endParaRPr lang="en-US" sz="4800" dirty="0">
              <a:latin typeface="Calibri Light" panose="020F0302020204030204"/>
              <a:ea typeface="Calibri Light" panose="020F0302020204030204"/>
              <a:cs typeface="Calibri Light" panose="020F0302020204030204"/>
            </a:endParaRPr>
          </a:p>
          <a:p>
            <a:pPr marL="0" indent="0">
              <a:buNone/>
            </a:pPr>
            <a:r>
              <a:rPr lang="en-US" sz="4800" dirty="0">
                <a:latin typeface="Calibri Light" panose="020F0302020204030204"/>
                <a:ea typeface="Calibri Light" panose="020F0302020204030204"/>
                <a:cs typeface="Calibri Light" panose="020F0302020204030204"/>
              </a:rPr>
              <a:t>           </a:t>
            </a:r>
            <a:r>
              <a:rPr lang="en-US" sz="4800" b="1" dirty="0">
                <a:solidFill>
                  <a:srgbClr val="0070C0"/>
                </a:solidFill>
                <a:latin typeface="Calibri Light" panose="020F0302020204030204"/>
                <a:ea typeface="Calibri Light" panose="020F0302020204030204"/>
                <a:cs typeface="Calibri Light" panose="020F0302020204030204"/>
              </a:rPr>
              <a:t> </a:t>
            </a:r>
            <a:r>
              <a:rPr lang="en-US" sz="5400" b="1" dirty="0">
                <a:solidFill>
                  <a:srgbClr val="0070C0"/>
                </a:solidFill>
                <a:latin typeface="Calibri Light" panose="020F0302020204030204"/>
                <a:ea typeface="Calibri Light" panose="020F0302020204030204"/>
                <a:cs typeface="Calibri Light" panose="020F0302020204030204"/>
              </a:rPr>
              <a:t> *****THE END******</a:t>
            </a:r>
            <a:endParaRPr lang="en-US" sz="5400" b="1" dirty="0">
              <a:solidFill>
                <a:srgbClr val="0070C0"/>
              </a:solidFill>
              <a:ea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Light" panose="020F0302020204030204"/>
              </a:rPr>
              <a:t>Introduction</a:t>
            </a:r>
            <a:endParaRPr lang="en-US" b="1"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The ARM Scalable Vector Extension (SVE), a component of the ARMv8-A architecture that permits vector processing, is the subject of the ensuing assignment. The task demands the student to investigate SVE's architecture, features, advantages, and disadvantages. The student will be required to show that they are familiar with parallel computing, vector processing, and the ARMv8-A architecture. The student will learn about a cutting-edge high-performance computing technology and its possible applications through this assignment.</a:t>
            </a:r>
            <a:endParaRPr lang="en-US" dirty="0">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a:cs typeface="Times New Roman" panose="02020603050405020304"/>
              </a:rPr>
              <a:t>                           PART 2 (I)</a:t>
            </a:r>
            <a:br>
              <a:rPr lang="en-US" sz="3600" b="1" dirty="0">
                <a:latin typeface="Times New Roman" panose="02020603050405020304"/>
                <a:cs typeface="Times New Roman" panose="02020603050405020304"/>
              </a:rPr>
            </a:br>
            <a:r>
              <a:rPr lang="en-US" sz="3600" b="1" dirty="0">
                <a:latin typeface="Times New Roman" panose="02020603050405020304"/>
                <a:cs typeface="Times New Roman" panose="02020603050405020304"/>
              </a:rPr>
              <a:t>            Paper Summary and Significance</a:t>
            </a:r>
            <a:endParaRPr lang="en-US" sz="3600" dirty="0">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buNone/>
            </a:pPr>
            <a:r>
              <a:rPr lang="en-US" b="1" dirty="0">
                <a:solidFill>
                  <a:srgbClr val="00B0F0"/>
                </a:solidFill>
                <a:latin typeface="Times New Roman" panose="02020603050405020304"/>
                <a:cs typeface="Times New Roman" panose="02020603050405020304"/>
              </a:rPr>
              <a:t>2.1 Problem Summary</a:t>
            </a:r>
            <a:endParaRPr lang="en-US" b="1" dirty="0">
              <a:solidFill>
                <a:srgbClr val="00B0F0"/>
              </a:solidFill>
              <a:latin typeface="Times New Roman" panose="02020603050405020304"/>
              <a:cs typeface="Times New Roman" panose="02020603050405020304"/>
            </a:endParaRPr>
          </a:p>
          <a:p>
            <a:pPr>
              <a:buNone/>
            </a:pPr>
            <a:r>
              <a:rPr lang="en-US" sz="2600" dirty="0">
                <a:latin typeface="Times"/>
                <a:ea typeface="+mn-lt"/>
                <a:cs typeface="+mn-lt"/>
              </a:rPr>
              <a:t>This article talks about the ARM Scalable Vector Extension (SVE), a system-level addition to the ARMv8-A architecture that allows data-parallel activities to be hardware-accelerated. A feature called the ARM Scalable Vector Extension (SVE) was added to the ARMv8-A architecture to improve the ability of ARM processors to run vectorized programs. A CPU can process vectors up to a maximum of 2048 bits in length thanks to SVE. This enables the creation of high-performance apps that can handle massive amounts of data more effectively by software developers.</a:t>
            </a:r>
            <a:endParaRPr lang="en-US" sz="2600">
              <a:latin typeface="Times"/>
              <a:cs typeface="Times"/>
            </a:endParaRPr>
          </a:p>
          <a:p>
            <a:pPr marL="0" indent="0">
              <a:buNone/>
            </a:pPr>
            <a:r>
              <a:rPr lang="en-US" sz="2600" dirty="0">
                <a:latin typeface="Times"/>
                <a:ea typeface="+mn-lt"/>
                <a:cs typeface="+mn-lt"/>
              </a:rPr>
              <a:t>SVE's goal is to make it possible for applications like machine learning, high-performance computing, and multimedia processing that need enormous amounts of data parallelism to run effectively. The paper describes the design strategy used to create SVE and the advantages it provides, including the efficient execution of data-parallel tasks on ARM-based systems.</a:t>
            </a:r>
            <a:endParaRPr lang="en-US" sz="2600" dirty="0">
              <a:latin typeface="Times"/>
            </a:endParaRPr>
          </a:p>
          <a:p>
            <a:pPr>
              <a:buNone/>
            </a:pPr>
            <a:endParaRPr lang="en-US" dirty="0"/>
          </a:p>
          <a:p>
            <a:pPr marL="0" indent="0">
              <a:buNone/>
            </a:pPr>
            <a:endParaRPr lang="en-US" b="1" dirty="0">
              <a:solidFill>
                <a:srgbClr val="00B0F0"/>
              </a:solidFill>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F0"/>
                </a:solidFill>
                <a:cs typeface="Calibri Light" panose="020F0302020204030204"/>
              </a:rPr>
              <a:t>2.2 </a:t>
            </a:r>
            <a:r>
              <a:rPr lang="en-US" sz="3200" b="1" dirty="0">
                <a:solidFill>
                  <a:srgbClr val="00B0F0"/>
                </a:solidFill>
                <a:latin typeface="Calibri Light" panose="020F0302020204030204"/>
                <a:cs typeface="Calibri Light" panose="020F0302020204030204"/>
              </a:rPr>
              <a:t> </a:t>
            </a:r>
            <a:r>
              <a:rPr lang="en-US" sz="3200" b="1" dirty="0">
                <a:solidFill>
                  <a:srgbClr val="00B0F0"/>
                </a:solidFill>
                <a:latin typeface="Times New Roman" panose="02020603050405020304"/>
                <a:cs typeface="Times New Roman" panose="02020603050405020304"/>
              </a:rPr>
              <a:t>Previous Work</a:t>
            </a:r>
            <a:endParaRPr lang="en-US" sz="32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The Arm Scalable Vector Extension (SVE) for vector computing is the subject of earlier research presented in this publication. This vector computing strategy focuses on offering higher energy economy and scalability than the previous vector computing architectures and is intended to enable high speed computation on the Arm architecture. The SVE's design, implementation, and performance findings are covered in this publication. It also indicates that SVE has greater speed and scalability when compared to earlier vector computing systems. Finally, a case study of SVE in a high-performance computing application is presented in the paper.</a:t>
            </a:r>
            <a:endParaRPr lang="en-US" dirty="0">
              <a:ea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F0"/>
                </a:solidFill>
                <a:cs typeface="Calibri Light" panose="020F0302020204030204"/>
              </a:rPr>
              <a:t>2.3 </a:t>
            </a:r>
            <a:r>
              <a:rPr lang="en-US" sz="3200" b="1" dirty="0">
                <a:solidFill>
                  <a:srgbClr val="00B0F0"/>
                </a:solidFill>
                <a:latin typeface="Times New Roman" panose="02020603050405020304"/>
                <a:cs typeface="Times New Roman" panose="02020603050405020304"/>
              </a:rPr>
              <a:t>Description of work</a:t>
            </a:r>
            <a:endParaRPr lang="en-US" sz="32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ea typeface="+mn-lt"/>
                <a:cs typeface="+mn-lt"/>
              </a:rPr>
              <a:t>The authors of the study claim that by putting their method into practice utilizing SVE, they were able to significantly enhance the performance of various applications. They report speedups of up to 13x for matrix multiplication, up to 8x for convolutional neural networks, and up to 3.5x for simulations of molecular dynamics.  The design of the SVE architecture is also discussed in the paper, along with some of its main components, including as a variable-length vector register file, support for prediction and masking, and a set of vector operations with high performance and low power consumption. Overall, the authors show that SVE is a potential technique for future ARM processors since it can significantly improve performance for a variety of applications.</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B0F0"/>
                </a:solidFill>
                <a:cs typeface="Calibri Light" panose="020F0302020204030204"/>
              </a:rPr>
              <a:t>2.4 </a:t>
            </a:r>
            <a:r>
              <a:rPr lang="en-US" sz="2800" b="1" dirty="0">
                <a:solidFill>
                  <a:srgbClr val="00B0F0"/>
                </a:solidFill>
                <a:latin typeface="Times New Roman" panose="02020603050405020304"/>
                <a:cs typeface="Times New Roman" panose="02020603050405020304"/>
              </a:rPr>
              <a:t>Results Summary</a:t>
            </a:r>
            <a:endParaRPr lang="en-US" sz="2800"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pPr>
              <a:buNone/>
            </a:pPr>
            <a:r>
              <a:rPr lang="en-US" dirty="0">
                <a:ea typeface="+mn-lt"/>
                <a:cs typeface="+mn-lt"/>
              </a:rPr>
              <a:t>The paper's authors obtained a number of ARM Scalable Vector Extension (SVE)-related achievements. In particular, they discovered that when compared to the current ARM Advanced SIMD (NEON) instructions, the SVE permitted much higher performance on vectorized workloads. In particular, they discovered that, depending on the workload, SVE was capable of 1.6 to 2.6 times higher performance than NEON on the SPEC CPU2006 evaluations. In addition, they discovered that the SVE outperformed NEON by up to 5 times when it came to matrix multiplication. </a:t>
            </a:r>
            <a:endParaRPr lang="en-US"/>
          </a:p>
          <a:p>
            <a:pPr>
              <a:buNone/>
            </a:pPr>
            <a:r>
              <a:rPr lang="en-US" dirty="0">
                <a:ea typeface="+mn-lt"/>
                <a:cs typeface="+mn-lt"/>
              </a:rPr>
              <a:t>Finally, the authors showed that the SVE could be utilized to speed up machine learning tasks, with performance that was up to four times faster than NEON.</a:t>
            </a:r>
            <a:endParaRPr lang="en-US" dirty="0"/>
          </a:p>
          <a:p>
            <a:pPr marL="0" indent="0">
              <a:buNone/>
            </a:pPr>
            <a:endParaRPr lang="en-US" dirty="0">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a:cs typeface="Times New Roman" panose="02020603050405020304"/>
              </a:rPr>
              <a:t>3.0 Importance of the Paper</a:t>
            </a:r>
            <a:endParaRPr lang="en-US" sz="3600"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The work titled "The ARM Scalable Vector Extension" is significant and fascinating to me as a graduate student studying computer architecture and as a future computing professional because it discusses the vector extension of the ARM processor. By enabling simultaneous operations on numerous elements with a single instruction, this vector expansion improves processor performance.</a:t>
            </a:r>
            <a:endParaRPr lang="en-US">
              <a:ea typeface="Calibri" panose="020F0502020204030204"/>
              <a:cs typeface="Calibri" panose="020F0502020204030204"/>
            </a:endParaRPr>
          </a:p>
          <a:p>
            <a:r>
              <a:rPr lang="en-US" dirty="0">
                <a:ea typeface="+mn-lt"/>
                <a:cs typeface="+mn-lt"/>
              </a:rPr>
              <a:t>The design of the vector extension and how it was implemented on the ARM processor are covered in this paper. As a graduate student studying computer architecture, the research is significant to me since it sheds light on the use of vector extensions to boost processor speed. The publication also offers a thorough explanation of the ARM vector extension's construction, which is helpful for comprehending the trade-offs that must be made when implementing a vector extension.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latin typeface="Times New Roman" panose="02020603050405020304"/>
                <a:cs typeface="Times New Roman" panose="02020603050405020304"/>
              </a:rPr>
              <a:t>                           </a:t>
            </a:r>
            <a:br>
              <a:rPr lang="en-US" sz="4000" b="1" dirty="0">
                <a:latin typeface="Times New Roman" panose="02020603050405020304"/>
                <a:cs typeface="Times New Roman" panose="02020603050405020304"/>
              </a:rPr>
            </a:br>
            <a:br>
              <a:rPr lang="en-US" sz="4000" b="1" dirty="0">
                <a:latin typeface="Times New Roman" panose="02020603050405020304"/>
                <a:cs typeface="Times New Roman" panose="02020603050405020304"/>
              </a:rPr>
            </a:br>
            <a:br>
              <a:rPr lang="en-US" sz="4000" b="1" dirty="0">
                <a:latin typeface="Times New Roman" panose="02020603050405020304"/>
                <a:cs typeface="Times New Roman" panose="02020603050405020304"/>
              </a:rPr>
            </a:br>
            <a:r>
              <a:rPr lang="en-US" sz="4000" b="1" dirty="0">
                <a:latin typeface="Times New Roman" panose="02020603050405020304"/>
                <a:cs typeface="Times New Roman" panose="02020603050405020304"/>
              </a:rPr>
              <a:t>PART 2 (II)</a:t>
            </a:r>
            <a:br>
              <a:rPr lang="en-US" sz="4000" b="1" dirty="0">
                <a:latin typeface="Times New Roman" panose="02020603050405020304"/>
                <a:cs typeface="Times New Roman" panose="02020603050405020304"/>
              </a:rPr>
            </a:br>
            <a:r>
              <a:rPr lang="en-US" sz="3600" b="1" dirty="0">
                <a:latin typeface="Times New Roman" panose="02020603050405020304"/>
                <a:cs typeface="Times New Roman" panose="02020603050405020304"/>
              </a:rPr>
              <a:t>4.0 Application Summary and Significance</a:t>
            </a:r>
            <a:endParaRPr lang="en-US" sz="3600" dirty="0">
              <a:cs typeface="Calibri Light" panose="020F0302020204030204"/>
            </a:endParaRPr>
          </a:p>
          <a:p>
            <a:br>
              <a:rPr lang="en-US" dirty="0"/>
            </a:br>
            <a:endParaRPr lang="en-US" dirty="0"/>
          </a:p>
        </p:txBody>
      </p:sp>
      <p:sp>
        <p:nvSpPr>
          <p:cNvPr id="3" name="Content Placeholder 2"/>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The requirement for high-performance computing to effectively handle complicated computational activities including large-scale simulations, data analytics, and machine learning is the issue that the application is trying to solve. This issue is significant because high-performance computing is required to advance many industries, including scientific research, engineering, and healthcare, yet conventional computing systems cannot handle the size and complexity of these activities.</a:t>
            </a:r>
            <a:endParaRPr lang="en-US" dirty="0">
              <a:ea typeface="Calibri" panose="020F0502020204030204"/>
              <a:cs typeface="Calibri" panose="020F0502020204030204"/>
            </a:endParaRPr>
          </a:p>
          <a:p>
            <a:r>
              <a:rPr lang="en-US" dirty="0">
                <a:ea typeface="+mn-lt"/>
                <a:cs typeface="+mn-lt"/>
              </a:rPr>
              <a:t>The creation of supercomputers and the improvement of parallel computing on various architectures are examples of prior high-performance computing work. One instance of such work is the creation of </a:t>
            </a:r>
            <a:r>
              <a:rPr lang="en-US" dirty="0" err="1">
                <a:ea typeface="+mn-lt"/>
                <a:cs typeface="+mn-lt"/>
              </a:rPr>
              <a:t>Fugaku</a:t>
            </a:r>
            <a:r>
              <a:rPr lang="en-US" dirty="0">
                <a:ea typeface="+mn-lt"/>
                <a:cs typeface="+mn-lt"/>
              </a:rPr>
              <a:t>, a supercomputer in Japan that was created using a co-design methodology that includes interaction between computational scientists, software developers, and hardware designers.</a:t>
            </a:r>
            <a:endParaRPr lang="en-US" dirty="0"/>
          </a:p>
          <a:p>
            <a:r>
              <a:rPr lang="en-US" dirty="0">
                <a:ea typeface="+mn-lt"/>
                <a:cs typeface="+mn-lt"/>
              </a:rPr>
              <a:t>The purpose of this study was to maximize performance and energy efficiency.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12516</Words>
  <Application>WPS Presentation</Application>
  <PresentationFormat>Widescreen</PresentationFormat>
  <Paragraphs>126</Paragraphs>
  <Slides>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Calibri Light</vt:lpstr>
      <vt:lpstr>Calibri</vt:lpstr>
      <vt:lpstr>Times New Roman</vt:lpstr>
      <vt:lpstr>Arial,Sans-Serif</vt:lpstr>
      <vt:lpstr>Segoe Print</vt:lpstr>
      <vt:lpstr>Times</vt:lpstr>
      <vt:lpstr>Times New Roman</vt:lpstr>
      <vt:lpstr>Microsoft YaHei</vt:lpstr>
      <vt:lpstr>Arial Unicode MS</vt:lpstr>
      <vt:lpstr>office theme</vt:lpstr>
      <vt:lpstr>School of Computing and Computer Engineering</vt:lpstr>
      <vt:lpstr>Project Title: The ARM Scalable Vector Extension</vt:lpstr>
      <vt:lpstr>Introduction</vt:lpstr>
      <vt:lpstr>                           PART 2 (I)             Paper Summary and Significance</vt:lpstr>
      <vt:lpstr>2.2  Previous Work</vt:lpstr>
      <vt:lpstr>2.3 Description of work</vt:lpstr>
      <vt:lpstr>2.4 Results Summary</vt:lpstr>
      <vt:lpstr>3.0 Importance of the Paper</vt:lpstr>
      <vt:lpstr> </vt:lpstr>
      <vt:lpstr>4.1 Problem Summary</vt:lpstr>
      <vt:lpstr>4.2 Previous Work</vt:lpstr>
      <vt:lpstr>4.3 Description of work</vt:lpstr>
      <vt:lpstr>4.0 Results Summary</vt:lpstr>
      <vt:lpstr>                       5.0 PART 3                         New Research Questions</vt:lpstr>
      <vt:lpstr>5.0.2 Answer</vt:lpstr>
      <vt:lpstr>5.0.3 Research Question 2</vt:lpstr>
      <vt:lpstr>5.0.4 Answer</vt:lpstr>
      <vt:lpstr> 6.0 PART 4 6.0.1Point -by-point Response </vt:lpstr>
      <vt:lpstr>6.0.2 Previous Response </vt:lpstr>
      <vt:lpstr>6.0.3 Revised Response </vt:lpstr>
      <vt:lpstr>    Thanks for listening to our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Were ouma</cp:lastModifiedBy>
  <cp:revision>273</cp:revision>
  <dcterms:created xsi:type="dcterms:W3CDTF">2023-04-18T19:33:00Z</dcterms:created>
  <dcterms:modified xsi:type="dcterms:W3CDTF">2024-10-09T15:17:44Z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933D14EC920E41BC94122EBAF96BA0F1_12</vt:lpwstr>
  </property>
  <property fmtid="{D5CDD505-2E9C-101B-9397-08002B2CF9AE}" pid="3" name="KSOProductBuildVer">
    <vt:lpwstr>1033-12.2.0.18283</vt:lpwstr>
  </property>
</Properties>
</file>