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7" r:id="rId4"/>
    <p:sldId id="270" r:id="rId5"/>
    <p:sldId id="268" r:id="rId6"/>
    <p:sldId id="269" r:id="rId7"/>
    <p:sldId id="264" r:id="rId8"/>
    <p:sldId id="260" r:id="rId9"/>
    <p:sldId id="258" r:id="rId10"/>
    <p:sldId id="261" r:id="rId11"/>
    <p:sldId id="262" r:id="rId12"/>
    <p:sldId id="26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>
        <p:scale>
          <a:sx n="77" d="100"/>
          <a:sy n="77" d="100"/>
        </p:scale>
        <p:origin x="-116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6946-97F1-4738-9377-C3F5B207F71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87-73B1-44F7-9DD8-C7D9ACE2F941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6946-97F1-4738-9377-C3F5B207F71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87-73B1-44F7-9DD8-C7D9ACE2F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6946-97F1-4738-9377-C3F5B207F71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87-73B1-44F7-9DD8-C7D9ACE2F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6946-97F1-4738-9377-C3F5B207F71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87-73B1-44F7-9DD8-C7D9ACE2F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6946-97F1-4738-9377-C3F5B207F71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87-73B1-44F7-9DD8-C7D9ACE2F9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6946-97F1-4738-9377-C3F5B207F71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87-73B1-44F7-9DD8-C7D9ACE2F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6946-97F1-4738-9377-C3F5B207F71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87-73B1-44F7-9DD8-C7D9ACE2F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6946-97F1-4738-9377-C3F5B207F71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87-73B1-44F7-9DD8-C7D9ACE2F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6946-97F1-4738-9377-C3F5B207F71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87-73B1-44F7-9DD8-C7D9ACE2F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6946-97F1-4738-9377-C3F5B207F71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87-73B1-44F7-9DD8-C7D9ACE2F941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6946-97F1-4738-9377-C3F5B207F71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2887-73B1-44F7-9DD8-C7D9ACE2F941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8C66946-97F1-4738-9377-C3F5B207F71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E5E2887-73B1-44F7-9DD8-C7D9ACE2F9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oltonfischer" TargetMode="External"/><Relationship Id="rId2" Type="http://schemas.openxmlformats.org/officeDocument/2006/relationships/hyperlink" Target="http://www.peoplesoftmods.com/Development/Alliance2017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an Application Firewall with Event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Colton Fischer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3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What Users </a:t>
            </a:r>
            <a:r>
              <a:rPr lang="en-US" dirty="0"/>
              <a:t>A</a:t>
            </a:r>
            <a:r>
              <a:rPr lang="en-US" dirty="0" smtClean="0"/>
              <a:t>re Searching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0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Based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5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4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the </a:t>
            </a:r>
            <a:r>
              <a:rPr lang="en-US" dirty="0"/>
              <a:t>p</a:t>
            </a:r>
            <a:r>
              <a:rPr lang="en-US" dirty="0" smtClean="0"/>
              <a:t>roject used in this presentation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www.peoplesoftmods.com/Development/Alliance2017.zip</a:t>
            </a:r>
            <a:endParaRPr lang="en-US" dirty="0" smtClean="0"/>
          </a:p>
          <a:p>
            <a:r>
              <a:rPr lang="en-US" dirty="0" smtClean="0"/>
              <a:t>Feel free to reach out to me</a:t>
            </a:r>
          </a:p>
          <a:p>
            <a:pPr lvl="1"/>
            <a:r>
              <a:rPr lang="en-US" dirty="0" smtClean="0"/>
              <a:t>LinkedIn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https://www.linkedin.com/in/coltonfischer</a:t>
            </a:r>
            <a:endParaRPr lang="en-US" dirty="0" smtClean="0"/>
          </a:p>
          <a:p>
            <a:pPr lvl="1"/>
            <a:r>
              <a:rPr lang="en-US" dirty="0" smtClean="0"/>
              <a:t>Email: cfischer@mhighpoint.com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0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am I</a:t>
            </a:r>
          </a:p>
          <a:p>
            <a:pPr lvl="1"/>
            <a:r>
              <a:rPr lang="en-US" dirty="0" smtClean="0"/>
              <a:t>Application Developer</a:t>
            </a:r>
          </a:p>
          <a:p>
            <a:pPr lvl="1"/>
            <a:r>
              <a:rPr lang="en-US" dirty="0" smtClean="0"/>
              <a:t>Interest in application security development</a:t>
            </a:r>
          </a:p>
          <a:p>
            <a:r>
              <a:rPr lang="en-US" dirty="0" smtClean="0"/>
              <a:t>Purpose of this presentation</a:t>
            </a:r>
          </a:p>
          <a:p>
            <a:pPr lvl="1"/>
            <a:r>
              <a:rPr lang="en-US" dirty="0" smtClean="0"/>
              <a:t>Understand Event Mapping</a:t>
            </a:r>
          </a:p>
          <a:p>
            <a:pPr lvl="1"/>
            <a:r>
              <a:rPr lang="en-US" dirty="0" smtClean="0"/>
              <a:t>Give ideas on using event mapping for security purposes</a:t>
            </a:r>
          </a:p>
          <a:p>
            <a:r>
              <a:rPr lang="en-US" dirty="0" smtClean="0"/>
              <a:t>Presentation Structure</a:t>
            </a:r>
          </a:p>
          <a:p>
            <a:pPr lvl="1"/>
            <a:r>
              <a:rPr lang="en-US" dirty="0" smtClean="0"/>
              <a:t>Talk in first half and demo in second half</a:t>
            </a:r>
          </a:p>
        </p:txBody>
      </p:sp>
    </p:spTree>
    <p:extLst>
      <p:ext uri="{BB962C8B-B14F-4D97-AF65-F5344CB8AC3E}">
        <p14:creationId xmlns:p14="http://schemas.microsoft.com/office/powerpoint/2010/main" val="211130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</a:p>
          <a:p>
            <a:pPr lvl="1"/>
            <a:r>
              <a:rPr lang="en-US" dirty="0"/>
              <a:t>Application Firewall Characteristics</a:t>
            </a:r>
          </a:p>
          <a:p>
            <a:pPr lvl="1"/>
            <a:r>
              <a:rPr lang="en-US" dirty="0"/>
              <a:t>Challenges of </a:t>
            </a:r>
            <a:r>
              <a:rPr lang="en-US" dirty="0" smtClean="0"/>
              <a:t>Protecting </a:t>
            </a:r>
            <a:r>
              <a:rPr lang="en-US" dirty="0"/>
              <a:t>PeopleSoft</a:t>
            </a:r>
          </a:p>
          <a:p>
            <a:pPr lvl="1"/>
            <a:r>
              <a:rPr lang="en-US" dirty="0"/>
              <a:t>How Event Mapping can </a:t>
            </a:r>
            <a:r>
              <a:rPr lang="en-US" dirty="0" smtClean="0"/>
              <a:t>Secure PeopleSoft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Logging User </a:t>
            </a:r>
            <a:r>
              <a:rPr lang="en-US" dirty="0"/>
              <a:t>S</a:t>
            </a:r>
            <a:r>
              <a:rPr lang="en-US" dirty="0" smtClean="0"/>
              <a:t>earch </a:t>
            </a:r>
            <a:r>
              <a:rPr lang="en-US" dirty="0"/>
              <a:t>A</a:t>
            </a:r>
            <a:r>
              <a:rPr lang="en-US" dirty="0" smtClean="0"/>
              <a:t>ctivity</a:t>
            </a:r>
          </a:p>
          <a:p>
            <a:pPr lvl="1"/>
            <a:r>
              <a:rPr lang="en-US" dirty="0" smtClean="0"/>
              <a:t>Location-Based Security</a:t>
            </a:r>
          </a:p>
          <a:p>
            <a:pPr lvl="1"/>
            <a:r>
              <a:rPr lang="en-US" dirty="0" smtClean="0"/>
              <a:t>Two-Factor Authentication (2FA) in PeopleSoft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Ideal Application Firewall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Session-Based Access Control</a:t>
            </a:r>
          </a:p>
          <a:p>
            <a:pPr lvl="1"/>
            <a:r>
              <a:rPr lang="en-US" dirty="0"/>
              <a:t>Provide the ability to enforce security based on session attributes</a:t>
            </a:r>
          </a:p>
          <a:p>
            <a:pPr lvl="1"/>
            <a:r>
              <a:rPr lang="en-US" dirty="0"/>
              <a:t>Session attributes are volatile and not </a:t>
            </a:r>
            <a:r>
              <a:rPr lang="en-US" dirty="0" smtClean="0"/>
              <a:t>static</a:t>
            </a:r>
          </a:p>
          <a:p>
            <a:pPr lvl="2"/>
            <a:r>
              <a:rPr lang="en-US" dirty="0" smtClean="0"/>
              <a:t>Examples: Location</a:t>
            </a:r>
            <a:r>
              <a:rPr lang="en-US" dirty="0"/>
              <a:t>, </a:t>
            </a:r>
            <a:r>
              <a:rPr lang="en-US" dirty="0" smtClean="0"/>
              <a:t>device type, </a:t>
            </a:r>
            <a:r>
              <a:rPr lang="en-US" dirty="0"/>
              <a:t>time, </a:t>
            </a:r>
            <a:r>
              <a:rPr lang="en-US" dirty="0" smtClean="0"/>
              <a:t>etc.</a:t>
            </a:r>
            <a:endParaRPr lang="en-US" dirty="0"/>
          </a:p>
          <a:p>
            <a:pPr lvl="1"/>
            <a:r>
              <a:rPr lang="en-US" dirty="0"/>
              <a:t>This is a valuable addition to the delivered “static” PS security model</a:t>
            </a:r>
          </a:p>
          <a:p>
            <a:pPr lvl="2"/>
            <a:r>
              <a:rPr lang="en-US" dirty="0"/>
              <a:t>Example: Allowing/Denying access based on location</a:t>
            </a:r>
          </a:p>
          <a:p>
            <a:pPr lvl="1"/>
            <a:r>
              <a:rPr lang="en-US" dirty="0"/>
              <a:t>PS apps usage has evolved so the security should </a:t>
            </a:r>
            <a:r>
              <a:rPr lang="en-US" dirty="0" smtClean="0"/>
              <a:t>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0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Ideal Application Firewall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User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/>
              <a:t>Provide a more granular level of logging</a:t>
            </a:r>
          </a:p>
          <a:p>
            <a:pPr lvl="1"/>
            <a:r>
              <a:rPr lang="en-US" dirty="0"/>
              <a:t>Logging is a great proactive and reactive security measure</a:t>
            </a:r>
          </a:p>
          <a:p>
            <a:pPr lvl="1"/>
            <a:r>
              <a:rPr lang="en-US" dirty="0" smtClean="0"/>
              <a:t>Database and web-tier logging is what we traditionally use</a:t>
            </a:r>
            <a:endParaRPr lang="en-US" dirty="0"/>
          </a:p>
          <a:p>
            <a:pPr lvl="2"/>
            <a:r>
              <a:rPr lang="en-US" dirty="0" smtClean="0"/>
              <a:t>There are some limitations </a:t>
            </a:r>
            <a:r>
              <a:rPr lang="en-US" dirty="0"/>
              <a:t>with this type of </a:t>
            </a:r>
            <a:r>
              <a:rPr lang="en-US" dirty="0" smtClean="0"/>
              <a:t>logging</a:t>
            </a:r>
          </a:p>
          <a:p>
            <a:pPr lvl="3"/>
            <a:r>
              <a:rPr lang="en-US" dirty="0" smtClean="0"/>
              <a:t>Can’t reasonable log the viewing of data</a:t>
            </a:r>
          </a:p>
          <a:p>
            <a:pPr lvl="3"/>
            <a:r>
              <a:rPr lang="en-US" dirty="0" smtClean="0"/>
              <a:t>Only add, update, delete transactions</a:t>
            </a:r>
            <a:endParaRPr lang="en-US" dirty="0"/>
          </a:p>
          <a:p>
            <a:pPr lvl="2"/>
            <a:r>
              <a:rPr lang="en-US" dirty="0"/>
              <a:t>C</a:t>
            </a:r>
            <a:r>
              <a:rPr lang="en-US" dirty="0" smtClean="0"/>
              <a:t>ompromised </a:t>
            </a:r>
            <a:r>
              <a:rPr lang="en-US" dirty="0"/>
              <a:t>account </a:t>
            </a:r>
            <a:r>
              <a:rPr lang="en-US" dirty="0" smtClean="0"/>
              <a:t>scenario</a:t>
            </a:r>
          </a:p>
          <a:p>
            <a:pPr lvl="3"/>
            <a:r>
              <a:rPr lang="en-US" dirty="0" smtClean="0"/>
              <a:t>Rogue user compromises admin account</a:t>
            </a:r>
          </a:p>
          <a:p>
            <a:pPr lvl="3"/>
            <a:r>
              <a:rPr lang="en-US" dirty="0" smtClean="0"/>
              <a:t>Harvests sensitive data from application pages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8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Ideal Application Firewall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Multi-Factor Authentication</a:t>
            </a:r>
          </a:p>
          <a:p>
            <a:pPr lvl="1"/>
            <a:r>
              <a:rPr lang="en-US" dirty="0"/>
              <a:t>Provide users the ability to verify identity to perform certain transactions</a:t>
            </a:r>
          </a:p>
          <a:p>
            <a:pPr lvl="1"/>
            <a:r>
              <a:rPr lang="en-US" dirty="0"/>
              <a:t>Only challenged for the transactions that truly need 2</a:t>
            </a:r>
            <a:r>
              <a:rPr lang="en-US" baseline="30000" dirty="0"/>
              <a:t>nd</a:t>
            </a:r>
            <a:r>
              <a:rPr lang="en-US" dirty="0"/>
              <a:t> form of </a:t>
            </a:r>
            <a:r>
              <a:rPr lang="en-US" dirty="0" smtClean="0"/>
              <a:t>authentication</a:t>
            </a:r>
            <a:endParaRPr lang="en-US" dirty="0"/>
          </a:p>
          <a:p>
            <a:pPr lvl="2"/>
            <a:r>
              <a:rPr lang="en-US" dirty="0"/>
              <a:t>Admin-Type transactions </a:t>
            </a:r>
          </a:p>
          <a:p>
            <a:pPr lvl="2"/>
            <a:r>
              <a:rPr lang="en-US" dirty="0" smtClean="0"/>
              <a:t>Not self-service transactions</a:t>
            </a:r>
            <a:endParaRPr lang="en-US" dirty="0"/>
          </a:p>
          <a:p>
            <a:pPr lvl="1"/>
            <a:r>
              <a:rPr lang="en-US" dirty="0"/>
              <a:t>Make the application secure, yet </a:t>
            </a:r>
            <a:r>
              <a:rPr lang="en-US" dirty="0" smtClean="0"/>
              <a:t>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PS Hard to Protect?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No cost-friendly ways to enable enhanced application security measures</a:t>
            </a:r>
          </a:p>
          <a:p>
            <a:pPr lvl="1"/>
            <a:r>
              <a:rPr lang="en-US" dirty="0"/>
              <a:t>No support for session-based access control</a:t>
            </a:r>
          </a:p>
          <a:p>
            <a:pPr lvl="1"/>
            <a:r>
              <a:rPr lang="en-US" dirty="0"/>
              <a:t>No plug-and-play MFA support</a:t>
            </a:r>
          </a:p>
          <a:p>
            <a:pPr lvl="0"/>
            <a:r>
              <a:rPr lang="en-US" dirty="0"/>
              <a:t>The PS app offers a wide spectrum of transactions types</a:t>
            </a:r>
          </a:p>
          <a:p>
            <a:pPr lvl="1"/>
            <a:r>
              <a:rPr lang="en-US" dirty="0"/>
              <a:t>Prevents globalized protection schemes from being a viable solution</a:t>
            </a:r>
          </a:p>
          <a:p>
            <a:pPr lvl="2"/>
            <a:r>
              <a:rPr lang="en-US" dirty="0"/>
              <a:t>Ex:  Login-Based MFA makes sense for banking apps, but not for PS</a:t>
            </a:r>
          </a:p>
          <a:p>
            <a:pPr lvl="1"/>
            <a:r>
              <a:rPr lang="en-US" dirty="0"/>
              <a:t>Makes it hard to balance usability and security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b="1" dirty="0"/>
              <a:t>Solution:  Component-level protection with Event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5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Event Mapping?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latin typeface="Crimson Roman" charset="0"/>
                <a:ea typeface="ＭＳ Ｐゴシック" panose="020B0600070205080204" pitchFamily="34" charset="-128"/>
              </a:rPr>
              <a:t>Allows for custom component-level code injection</a:t>
            </a:r>
          </a:p>
          <a:p>
            <a:pPr lvl="1"/>
            <a:r>
              <a:rPr lang="en-US" altLang="en-US" dirty="0" smtClean="0">
                <a:latin typeface="Crimson Roman" charset="0"/>
                <a:ea typeface="ＭＳ Ｐゴシック" panose="020B0600070205080204" pitchFamily="34" charset="-128"/>
              </a:rPr>
              <a:t>Code can be injected in component and component record events</a:t>
            </a:r>
          </a:p>
          <a:p>
            <a:pPr lvl="1"/>
            <a:endParaRPr lang="en-US" dirty="0">
              <a:latin typeface="Crimson Roman" charset="0"/>
              <a:ea typeface="ＭＳ Ｐゴシック" panose="020B0600070205080204" pitchFamily="34" charset="-128"/>
            </a:endParaRPr>
          </a:p>
          <a:p>
            <a:r>
              <a:rPr lang="en-US" dirty="0" smtClean="0">
                <a:latin typeface="Crimson Roman" charset="0"/>
                <a:ea typeface="ＭＳ Ｐゴシック" panose="020B0600070205080204" pitchFamily="34" charset="-128"/>
              </a:rPr>
              <a:t>Code is injected in a bolt-on fashion</a:t>
            </a:r>
          </a:p>
          <a:p>
            <a:pPr lvl="1"/>
            <a:r>
              <a:rPr lang="en-US" dirty="0" smtClean="0">
                <a:latin typeface="Crimson Roman" charset="0"/>
                <a:ea typeface="ＭＳ Ｐゴシック" panose="020B0600070205080204" pitchFamily="34" charset="-128"/>
              </a:rPr>
              <a:t>Fires before or after delivered events</a:t>
            </a:r>
          </a:p>
          <a:p>
            <a:endParaRPr lang="en-US" dirty="0" smtClean="0">
              <a:latin typeface="Crimson Roman" charset="0"/>
              <a:ea typeface="ＭＳ Ｐゴシック" panose="020B0600070205080204" pitchFamily="34" charset="-128"/>
            </a:endParaRPr>
          </a:p>
          <a:p>
            <a:endParaRPr lang="en-US" dirty="0">
              <a:latin typeface="Crimson Roman" charset="0"/>
              <a:ea typeface="ＭＳ Ｐゴシック" panose="020B0600070205080204" pitchFamily="34" charset="-128"/>
            </a:endParaRPr>
          </a:p>
          <a:p>
            <a:endParaRPr lang="en-US" dirty="0" smtClean="0">
              <a:latin typeface="Crimson Roman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dirty="0" smtClean="0">
              <a:latin typeface="Crimson Roman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dirty="0" smtClean="0">
              <a:latin typeface="Crimson Roman" charset="0"/>
              <a:ea typeface="ＭＳ Ｐゴシック" panose="020B0600070205080204" pitchFamily="34" charset="-128"/>
            </a:endParaRPr>
          </a:p>
          <a:p>
            <a:r>
              <a:rPr lang="en-US" b="1" u="sng" dirty="0" smtClean="0">
                <a:latin typeface="Crimson Roman" charset="0"/>
                <a:ea typeface="ＭＳ Ｐゴシック" panose="020B0600070205080204" pitchFamily="34" charset="-128"/>
              </a:rPr>
              <a:t>Achieve custom functionality without customizations</a:t>
            </a:r>
            <a:endParaRPr lang="en-US" b="1" u="sng" dirty="0"/>
          </a:p>
        </p:txBody>
      </p:sp>
      <p:pic>
        <p:nvPicPr>
          <p:cNvPr id="5" name="Content Placeholder 3" descr="C:\Users\Colton\Desktop\Webinar\Hook_Comp_Ev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657600"/>
            <a:ext cx="8229600" cy="126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1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Mapping to Enforce Hardened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 Code in Component Pre </a:t>
            </a:r>
            <a:r>
              <a:rPr lang="en-US" dirty="0"/>
              <a:t>B</a:t>
            </a:r>
            <a:r>
              <a:rPr lang="en-US" dirty="0" smtClean="0"/>
              <a:t>uild Events</a:t>
            </a:r>
          </a:p>
          <a:p>
            <a:r>
              <a:rPr lang="en-US" dirty="0" smtClean="0"/>
              <a:t>Evaluate specific criteria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Device usage history</a:t>
            </a:r>
          </a:p>
          <a:p>
            <a:pPr lvl="1"/>
            <a:r>
              <a:rPr lang="en-US" dirty="0" smtClean="0"/>
              <a:t>Time of day</a:t>
            </a:r>
          </a:p>
          <a:p>
            <a:r>
              <a:rPr lang="en-US" dirty="0" smtClean="0"/>
              <a:t>Perform specific actions</a:t>
            </a:r>
          </a:p>
          <a:p>
            <a:pPr lvl="1"/>
            <a:r>
              <a:rPr lang="en-US" dirty="0" smtClean="0"/>
              <a:t>Log transaction</a:t>
            </a:r>
          </a:p>
          <a:p>
            <a:pPr lvl="1"/>
            <a:r>
              <a:rPr lang="en-US" dirty="0" smtClean="0"/>
              <a:t>Block transaction</a:t>
            </a:r>
          </a:p>
          <a:p>
            <a:pPr lvl="1"/>
            <a:r>
              <a:rPr lang="en-US" dirty="0" smtClean="0"/>
              <a:t>Alter component buffer contents</a:t>
            </a:r>
          </a:p>
          <a:p>
            <a:pPr lvl="2"/>
            <a:r>
              <a:rPr lang="en-US" dirty="0" smtClean="0"/>
              <a:t>Mask data</a:t>
            </a:r>
          </a:p>
          <a:p>
            <a:pPr lvl="2"/>
            <a:r>
              <a:rPr lang="en-US" dirty="0" smtClean="0"/>
              <a:t>Disable fields</a:t>
            </a:r>
          </a:p>
        </p:txBody>
      </p:sp>
    </p:spTree>
    <p:extLst>
      <p:ext uri="{BB962C8B-B14F-4D97-AF65-F5344CB8AC3E}">
        <p14:creationId xmlns:p14="http://schemas.microsoft.com/office/powerpoint/2010/main" val="3524444953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669</TotalTime>
  <Words>438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Thatch</vt:lpstr>
      <vt:lpstr>Building an Application Firewall with Event Mapping</vt:lpstr>
      <vt:lpstr>Introduction</vt:lpstr>
      <vt:lpstr>Outline</vt:lpstr>
      <vt:lpstr>Ideal Application Firewall Characteristics</vt:lpstr>
      <vt:lpstr>Ideal Application Firewall Characteristics</vt:lpstr>
      <vt:lpstr>Ideal Application Firewall Characteristics</vt:lpstr>
      <vt:lpstr>Why is PS Hard to Protect?</vt:lpstr>
      <vt:lpstr>What is Event Mapping?</vt:lpstr>
      <vt:lpstr>Event Mapping to Enforce Hardened Security</vt:lpstr>
      <vt:lpstr>Logging What Users Are Searching For</vt:lpstr>
      <vt:lpstr>Location Based Security</vt:lpstr>
      <vt:lpstr>Multi-Factor Authentication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PSMODS</dc:creator>
  <cp:lastModifiedBy>Colton</cp:lastModifiedBy>
  <cp:revision>32</cp:revision>
  <dcterms:created xsi:type="dcterms:W3CDTF">2017-01-31T23:43:49Z</dcterms:created>
  <dcterms:modified xsi:type="dcterms:W3CDTF">2017-02-26T16:45:24Z</dcterms:modified>
</cp:coreProperties>
</file>