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434" r:id="rId3"/>
    <p:sldId id="380" r:id="rId4"/>
    <p:sldId id="429" r:id="rId5"/>
    <p:sldId id="379" r:id="rId6"/>
    <p:sldId id="263" r:id="rId7"/>
    <p:sldId id="270" r:id="rId8"/>
  </p:sldIdLst>
  <p:sldSz cx="9144000" cy="6858000" type="screen4x3"/>
  <p:notesSz cx="6797675" cy="992822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759" autoAdjust="0"/>
  </p:normalViewPr>
  <p:slideViewPr>
    <p:cSldViewPr>
      <p:cViewPr varScale="1">
        <p:scale>
          <a:sx n="81" d="100"/>
          <a:sy n="81" d="100"/>
        </p:scale>
        <p:origin x="149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DE1B2A7-1C4B-494E-9779-F6D350FC3557}" type="datetimeFigureOut">
              <a:rPr lang="zh-TW" altLang="en-US" smtClean="0"/>
              <a:pPr/>
              <a:t>2024/3/21</a:t>
            </a:fld>
            <a:endParaRPr lang="zh-TW" altLang="en-US"/>
          </a:p>
        </p:txBody>
      </p:sp>
      <p:sp>
        <p:nvSpPr>
          <p:cNvPr id="4" name="頁尾版面配置區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D72A1665-F814-4956-B2BA-5A61C6C9C721}" type="slidenum">
              <a:rPr lang="zh-TW" altLang="en-US" smtClean="0"/>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zh-TW" altLang="en-US"/>
          </a:p>
        </p:txBody>
      </p:sp>
      <p:sp>
        <p:nvSpPr>
          <p:cNvPr id="3" name="日期版面配置區 2"/>
          <p:cNvSpPr>
            <a:spLocks noGrp="1"/>
          </p:cNvSpPr>
          <p:nvPr>
            <p:ph type="dt" idx="1"/>
          </p:nvPr>
        </p:nvSpPr>
        <p:spPr>
          <a:xfrm>
            <a:off x="3850294" y="1"/>
            <a:ext cx="2945862" cy="495872"/>
          </a:xfrm>
          <a:prstGeom prst="rect">
            <a:avLst/>
          </a:prstGeom>
        </p:spPr>
        <p:txBody>
          <a:bodyPr vert="horz" lIns="88230" tIns="44115" rIns="88230" bIns="44115" rtlCol="0"/>
          <a:lstStyle>
            <a:lvl1pPr algn="r">
              <a:defRPr sz="1200"/>
            </a:lvl1pPr>
          </a:lstStyle>
          <a:p>
            <a:fld id="{F40E8C83-5057-4F65-BD7A-B1FECD8E0772}" type="datetimeFigureOut">
              <a:rPr lang="zh-TW" altLang="en-US" smtClean="0"/>
              <a:pPr/>
              <a:t>2024/3/21</a:t>
            </a:fld>
            <a:endParaRPr lang="zh-TW" altLang="en-US"/>
          </a:p>
        </p:txBody>
      </p:sp>
      <p:sp>
        <p:nvSpPr>
          <p:cNvPr id="4" name="投影片圖像版面配置區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88230" tIns="44115" rIns="88230" bIns="44115" rtlCol="0" anchor="ctr"/>
          <a:lstStyle/>
          <a:p>
            <a:endParaRPr lang="zh-TW" altLang="en-US"/>
          </a:p>
        </p:txBody>
      </p:sp>
      <p:sp>
        <p:nvSpPr>
          <p:cNvPr id="5" name="備忘稿版面配置區 4"/>
          <p:cNvSpPr>
            <a:spLocks noGrp="1"/>
          </p:cNvSpPr>
          <p:nvPr>
            <p:ph type="body" sz="quarter" idx="3"/>
          </p:nvPr>
        </p:nvSpPr>
        <p:spPr>
          <a:xfrm>
            <a:off x="679464" y="4715406"/>
            <a:ext cx="5438748" cy="4467471"/>
          </a:xfrm>
          <a:prstGeom prst="rect">
            <a:avLst/>
          </a:prstGeom>
        </p:spPr>
        <p:txBody>
          <a:bodyPr vert="horz" lIns="88230" tIns="44115" rIns="88230" bIns="44115"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30813"/>
            <a:ext cx="2945862" cy="495872"/>
          </a:xfrm>
          <a:prstGeom prst="rect">
            <a:avLst/>
          </a:prstGeom>
        </p:spPr>
        <p:txBody>
          <a:bodyPr vert="horz" lIns="88230" tIns="44115" rIns="88230" bIns="44115"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0294" y="9430813"/>
            <a:ext cx="2945862" cy="495872"/>
          </a:xfrm>
          <a:prstGeom prst="rect">
            <a:avLst/>
          </a:prstGeom>
        </p:spPr>
        <p:txBody>
          <a:bodyPr vert="horz" lIns="88230" tIns="44115" rIns="88230" bIns="44115" rtlCol="0" anchor="b"/>
          <a:lstStyle>
            <a:lvl1pPr algn="r">
              <a:defRPr sz="1200"/>
            </a:lvl1pPr>
          </a:lstStyle>
          <a:p>
            <a:fld id="{EAA9B931-1F06-43FC-A497-DAE2F1822507}"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5" name="Rectangle 3"/>
          <p:cNvSpPr>
            <a:spLocks noGrp="1" noChangeArrowheads="1"/>
          </p:cNvSpPr>
          <p:nvPr>
            <p:ph type="body" idx="1"/>
          </p:nvPr>
        </p:nvSpPr>
        <p:spPr bwMode="auto">
          <a:noFill/>
        </p:spPr>
        <p:txBody>
          <a:bodyPr/>
          <a:lstStyle/>
          <a:p>
            <a:pPr>
              <a:spcBef>
                <a:spcPct val="0"/>
              </a:spcBef>
            </a:pPr>
            <a:endParaRPr lang="zh-TW" altLang="zh-TW">
              <a:latin typeface="Times New Roman" pitchFamily="18" charset="0"/>
            </a:endParaRPr>
          </a:p>
        </p:txBody>
      </p:sp>
      <p:sp>
        <p:nvSpPr>
          <p:cNvPr id="54276" name="Date Placeholder 2"/>
          <p:cNvSpPr>
            <a:spLocks noGrp="1"/>
          </p:cNvSpPr>
          <p:nvPr>
            <p:ph type="dt" sz="quarter" idx="1"/>
          </p:nvPr>
        </p:nvSpPr>
        <p:spPr bwMode="auto">
          <a:noFill/>
          <a:ln>
            <a:miter lim="800000"/>
            <a:headEnd/>
            <a:tailEnd/>
          </a:ln>
        </p:spPr>
        <p:txBody>
          <a:bodyPr/>
          <a:lstStyle/>
          <a:p>
            <a:fld id="{A4C851C8-AE9A-4040-9034-DC164531EF97}" type="datetime1">
              <a:rPr lang="en-US" altLang="zh-TW"/>
              <a:pPr/>
              <a:t>3/21/2024</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3" name="Rectangle 3"/>
          <p:cNvSpPr>
            <a:spLocks noGrp="1" noChangeArrowheads="1"/>
          </p:cNvSpPr>
          <p:nvPr>
            <p:ph type="body" idx="1"/>
          </p:nvPr>
        </p:nvSpPr>
        <p:spPr bwMode="auto">
          <a:noFill/>
        </p:spPr>
        <p:txBody>
          <a:bodyPr/>
          <a:lstStyle/>
          <a:p>
            <a:pPr>
              <a:spcBef>
                <a:spcPct val="0"/>
              </a:spcBef>
            </a:pPr>
            <a:endParaRPr lang="zh-TW" altLang="zh-TW">
              <a:latin typeface="Times New Roman" pitchFamily="18" charset="0"/>
            </a:endParaRPr>
          </a:p>
        </p:txBody>
      </p:sp>
      <p:sp>
        <p:nvSpPr>
          <p:cNvPr id="61444" name="Date Placeholder 2"/>
          <p:cNvSpPr>
            <a:spLocks noGrp="1"/>
          </p:cNvSpPr>
          <p:nvPr>
            <p:ph type="dt" sz="quarter" idx="1"/>
          </p:nvPr>
        </p:nvSpPr>
        <p:spPr bwMode="auto">
          <a:noFill/>
          <a:ln>
            <a:miter lim="800000"/>
            <a:headEnd/>
            <a:tailEnd/>
          </a:ln>
        </p:spPr>
        <p:txBody>
          <a:bodyPr/>
          <a:lstStyle/>
          <a:p>
            <a:fld id="{D88AE8B1-B7F7-46FC-842C-420D81B6F191}" type="datetime1">
              <a:rPr lang="en-US" altLang="zh-TW"/>
              <a:pPr/>
              <a:t>3/21/2024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7D2A9A50-9B85-4DFA-90AD-4E2B21B2D8ED}" type="datetime1">
              <a:rPr lang="zh-TW" altLang="en-US" smtClean="0"/>
              <a:pPr/>
              <a:t>2024/3/21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9EF1041-BBB3-4EA4-8306-5C1C1230AF59}"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3CE7A6-F75F-4F78-8B8D-581041171855}" type="datetime1">
              <a:rPr lang="zh-TW" altLang="en-US" smtClean="0"/>
              <a:pPr/>
              <a:t>2024/3/21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9EF1041-BBB3-4EA4-8306-5C1C1230AF59}"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4A3D787-26CA-4076-B262-74AC4409275D}" type="datetime1">
              <a:rPr lang="zh-TW" altLang="en-US" smtClean="0"/>
              <a:pPr/>
              <a:t>2024/3/21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9EF1041-BBB3-4EA4-8306-5C1C1230AF59}"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08F7A9B-DA94-49EE-B507-B811F7E2CBEC}" type="datetime1">
              <a:rPr lang="zh-TW" altLang="en-US" smtClean="0"/>
              <a:pPr/>
              <a:t>2024/3/21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9EF1041-BBB3-4EA4-8306-5C1C1230AF59}"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2E5CB1C-45B2-41AD-BCF8-2D3DF1E49925}" type="datetime1">
              <a:rPr lang="zh-TW" altLang="en-US" smtClean="0"/>
              <a:pPr/>
              <a:t>2024/3/21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9EF1041-BBB3-4EA4-8306-5C1C1230AF59}"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431053DB-8B63-42F4-8988-D92C32DAADE8}" type="datetime1">
              <a:rPr lang="zh-TW" altLang="en-US" smtClean="0"/>
              <a:pPr/>
              <a:t>2024/3/21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9EF1041-BBB3-4EA4-8306-5C1C1230AF59}"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4A52916F-08A3-4F50-816F-E04E12CEE5BD}" type="datetime1">
              <a:rPr lang="zh-TW" altLang="en-US" smtClean="0"/>
              <a:pPr/>
              <a:t>2024/3/21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9EF1041-BBB3-4EA4-8306-5C1C1230AF59}"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A9A1002-7671-44D0-8612-FCF1C61F5AD0}" type="datetime1">
              <a:rPr lang="zh-TW" altLang="en-US" smtClean="0"/>
              <a:pPr/>
              <a:t>2024/3/21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9EF1041-BBB3-4EA4-8306-5C1C1230AF59}"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DD79259-C8C2-46D9-B86D-796EBEE8605B}" type="datetime1">
              <a:rPr lang="zh-TW" altLang="en-US" smtClean="0"/>
              <a:pPr/>
              <a:t>2024/3/21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9EF1041-BBB3-4EA4-8306-5C1C1230AF59}"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E78E17E-C938-4892-A998-53E624E0811B}" type="datetime1">
              <a:rPr lang="zh-TW" altLang="en-US" smtClean="0"/>
              <a:pPr/>
              <a:t>2024/3/21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9EF1041-BBB3-4EA4-8306-5C1C1230AF59}"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F0AFF111-A05E-49B8-839E-AB44777EA2B3}" type="datetime1">
              <a:rPr lang="zh-TW" altLang="en-US" smtClean="0"/>
              <a:pPr/>
              <a:t>2024/3/21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9EF1041-BBB3-4EA4-8306-5C1C1230AF59}"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7DA1A-5930-4E3D-858C-6B7845F944FE}" type="datetime1">
              <a:rPr lang="zh-TW" altLang="en-US" smtClean="0"/>
              <a:pPr/>
              <a:t>2024/3/21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F1041-BBB3-4EA4-8306-5C1C1230AF59}"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omepage.ntu.edu.tw/~kuochunyeh/"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homepage.ntu.edu.tw/~kuochunyeh/kcyeh2.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ppt.jpg"/>
          <p:cNvPicPr>
            <a:picLocks noChangeAspect="1"/>
          </p:cNvPicPr>
          <p:nvPr/>
        </p:nvPicPr>
        <p:blipFill>
          <a:blip r:embed="rId2" cstate="print"/>
          <a:stretch>
            <a:fillRect/>
          </a:stretch>
        </p:blipFill>
        <p:spPr>
          <a:xfrm>
            <a:off x="0" y="0"/>
            <a:ext cx="9144000" cy="6857999"/>
          </a:xfrm>
          <a:prstGeom prst="rect">
            <a:avLst/>
          </a:prstGeom>
        </p:spPr>
      </p:pic>
      <p:sp>
        <p:nvSpPr>
          <p:cNvPr id="4" name="標題 3"/>
          <p:cNvSpPr>
            <a:spLocks noGrp="1"/>
          </p:cNvSpPr>
          <p:nvPr>
            <p:ph type="ctrTitle"/>
          </p:nvPr>
        </p:nvSpPr>
        <p:spPr>
          <a:xfrm>
            <a:off x="395536" y="2130425"/>
            <a:ext cx="8280920" cy="1470025"/>
          </a:xfrm>
        </p:spPr>
        <p:txBody>
          <a:bodyPr>
            <a:normAutofit/>
          </a:bodyPr>
          <a:lstStyle/>
          <a:p>
            <a:r>
              <a:rPr lang="en-US" altLang="zh-TW" dirty="0"/>
              <a:t>Euro’s a Quarter Century</a:t>
            </a:r>
            <a:endParaRPr lang="zh-TW" altLang="en-US" dirty="0"/>
          </a:p>
        </p:txBody>
      </p:sp>
      <p:sp>
        <p:nvSpPr>
          <p:cNvPr id="5" name="副標題 4"/>
          <p:cNvSpPr>
            <a:spLocks noGrp="1"/>
          </p:cNvSpPr>
          <p:nvPr>
            <p:ph type="subTitle" idx="1"/>
          </p:nvPr>
        </p:nvSpPr>
        <p:spPr>
          <a:xfrm>
            <a:off x="755576" y="4077072"/>
            <a:ext cx="7632848" cy="2304256"/>
          </a:xfrm>
        </p:spPr>
        <p:txBody>
          <a:bodyPr>
            <a:normAutofit fontScale="62500" lnSpcReduction="20000"/>
          </a:bodyPr>
          <a:lstStyle/>
          <a:p>
            <a:r>
              <a:rPr lang="en-US" altLang="zh-TW" sz="4000" dirty="0"/>
              <a:t>YEH, Kuo-chun</a:t>
            </a:r>
          </a:p>
          <a:p>
            <a:endParaRPr lang="en-US" altLang="zh-TW" dirty="0">
              <a:hlinkClick r:id="rId3"/>
            </a:endParaRPr>
          </a:p>
          <a:p>
            <a:r>
              <a:rPr lang="en-US" altLang="zh-TW" dirty="0">
                <a:hlinkClick r:id="rId4"/>
              </a:rPr>
              <a:t>http://homepage.ntu.edu.tw/~kuochunyeh/</a:t>
            </a:r>
            <a:endParaRPr lang="en-US" altLang="zh-TW" dirty="0"/>
          </a:p>
          <a:p>
            <a:r>
              <a:rPr lang="en-US" altLang="zh-TW" dirty="0"/>
              <a:t>Professor, Graduate Institute of National Development, NTU</a:t>
            </a:r>
          </a:p>
          <a:p>
            <a:r>
              <a:rPr lang="en-US" altLang="zh-TW" dirty="0"/>
              <a:t>Coordinator, Program of China Studies, College of Social Sciences, NTU</a:t>
            </a:r>
          </a:p>
          <a:p>
            <a:r>
              <a:rPr lang="en-US" altLang="zh-TW" dirty="0"/>
              <a:t>2017-18 Taiwan Chair, Ghent University and University of Groningen</a:t>
            </a:r>
          </a:p>
          <a:p>
            <a:r>
              <a:rPr lang="en-US" altLang="zh-TW"/>
              <a:t>EU</a:t>
            </a:r>
            <a:r>
              <a:rPr lang="zh-TW" altLang="en-US" dirty="0"/>
              <a:t> </a:t>
            </a:r>
            <a:r>
              <a:rPr lang="en-US" altLang="zh-TW" dirty="0"/>
              <a:t>Jean Monnet Chair, 2021-</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16632"/>
            <a:ext cx="8229600" cy="1368152"/>
          </a:xfrm>
        </p:spPr>
        <p:txBody>
          <a:bodyPr>
            <a:noAutofit/>
          </a:bodyPr>
          <a:lstStyle/>
          <a:p>
            <a:r>
              <a:rPr lang="en-US" altLang="zh-TW" sz="3200" dirty="0"/>
              <a:t>A new future for Europe - Welcoming the euro banknotes and coins by </a:t>
            </a:r>
            <a:r>
              <a:rPr lang="en-US" altLang="zh-TW" sz="3200" dirty="0" err="1"/>
              <a:t>Wim</a:t>
            </a:r>
            <a:r>
              <a:rPr lang="en-US" altLang="zh-TW" sz="3200" dirty="0"/>
              <a:t> Duisenberg (December 31, 2001)</a:t>
            </a:r>
            <a:endParaRPr lang="zh-TW" altLang="en-US" sz="3200" dirty="0"/>
          </a:p>
        </p:txBody>
      </p:sp>
      <p:sp>
        <p:nvSpPr>
          <p:cNvPr id="3" name="內容版面配置區 2"/>
          <p:cNvSpPr>
            <a:spLocks noGrp="1"/>
          </p:cNvSpPr>
          <p:nvPr>
            <p:ph idx="1"/>
          </p:nvPr>
        </p:nvSpPr>
        <p:spPr>
          <a:xfrm>
            <a:off x="457200" y="1600200"/>
            <a:ext cx="8229600" cy="4756150"/>
          </a:xfrm>
        </p:spPr>
        <p:txBody>
          <a:bodyPr>
            <a:normAutofit fontScale="85000" lnSpcReduction="10000"/>
          </a:bodyPr>
          <a:lstStyle/>
          <a:p>
            <a:pPr marL="0" indent="0">
              <a:buNone/>
            </a:pPr>
            <a:r>
              <a:rPr lang="en-US" altLang="zh-TW" dirty="0"/>
              <a:t>But why did Europeans have that dream…It is this: I, too, was once a child.</a:t>
            </a:r>
          </a:p>
          <a:p>
            <a:pPr marL="0" indent="0">
              <a:buNone/>
            </a:pPr>
            <a:r>
              <a:rPr lang="en-US" altLang="zh-TW" dirty="0"/>
              <a:t>And the Europe into which I was born was a very different place from the Europe of today.  It was part of a world suffering from a terrible economic depression.  It was a continent whose nations were about to learn the terrible lessons of war for a second time in less than half a century.  Out of the folly of dictatorship and the errors of protectionism was born a new determination among Europeans to work with, instead of against, each other, and to respect each other's differences and to learn from them…</a:t>
            </a:r>
            <a:endParaRPr lang="zh-TW" altLang="en-US" dirty="0"/>
          </a:p>
        </p:txBody>
      </p:sp>
      <p:sp>
        <p:nvSpPr>
          <p:cNvPr id="4" name="日期版面配置區 3"/>
          <p:cNvSpPr>
            <a:spLocks noGrp="1"/>
          </p:cNvSpPr>
          <p:nvPr>
            <p:ph type="dt" sz="half" idx="10"/>
          </p:nvPr>
        </p:nvSpPr>
        <p:spPr/>
        <p:txBody>
          <a:bodyPr/>
          <a:lstStyle/>
          <a:p>
            <a:fld id="{E08F7A9B-DA94-49EE-B507-B811F7E2CBEC}" type="datetime1">
              <a:rPr lang="zh-TW" altLang="en-US" smtClean="0"/>
              <a:pPr/>
              <a:t>2024/3/21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9EF1041-BBB3-4EA4-8306-5C1C1230AF59}" type="slidenum">
              <a:rPr lang="zh-TW" altLang="en-US" smtClean="0"/>
              <a:pPr/>
              <a:t>2</a:t>
            </a:fld>
            <a:endParaRPr lang="zh-TW" altLang="en-US"/>
          </a:p>
        </p:txBody>
      </p:sp>
    </p:spTree>
    <p:extLst>
      <p:ext uri="{BB962C8B-B14F-4D97-AF65-F5344CB8AC3E}">
        <p14:creationId xmlns:p14="http://schemas.microsoft.com/office/powerpoint/2010/main" val="102315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Milton Friedman (1997.8.28)</a:t>
            </a:r>
            <a:endParaRPr lang="zh-TW" altLang="en-US" dirty="0"/>
          </a:p>
        </p:txBody>
      </p:sp>
      <p:sp>
        <p:nvSpPr>
          <p:cNvPr id="3" name="內容版面配置區 2"/>
          <p:cNvSpPr>
            <a:spLocks noGrp="1"/>
          </p:cNvSpPr>
          <p:nvPr>
            <p:ph idx="1"/>
          </p:nvPr>
        </p:nvSpPr>
        <p:spPr>
          <a:xfrm>
            <a:off x="323528" y="1340768"/>
            <a:ext cx="8640960" cy="5040560"/>
          </a:xfrm>
        </p:spPr>
        <p:txBody>
          <a:bodyPr>
            <a:normAutofit fontScale="92500" lnSpcReduction="20000"/>
          </a:bodyPr>
          <a:lstStyle/>
          <a:p>
            <a:pPr>
              <a:buNone/>
            </a:pPr>
            <a:r>
              <a:rPr lang="en-US" altLang="zh-TW" dirty="0"/>
              <a:t>….The drive for the Euro has been motivated by politics not economics.  The aim has been to link Germany and France so closely as to make a future European war impossible, and to set the stage for a federal United States of Europe. </a:t>
            </a:r>
            <a:r>
              <a:rPr lang="en-US" altLang="zh-TW" dirty="0">
                <a:solidFill>
                  <a:srgbClr val="FF0000"/>
                </a:solidFill>
              </a:rPr>
              <a:t>I believe that adoption of the Euro would have the opposite effect.  </a:t>
            </a:r>
            <a:r>
              <a:rPr lang="en-US" altLang="zh-TW" dirty="0"/>
              <a:t>It would exacerbate political tensions by converting divergent shocks that could have been readily accommodated by exchange rate changes into divisive political issues.  Political unity can pave the way for monetary unity.  Monetary unity imposed under unfavorable conditions will prove a barrier to the achievement of political unity.</a:t>
            </a:r>
            <a:endParaRPr lang="zh-TW" altLang="en-US" dirty="0"/>
          </a:p>
        </p:txBody>
      </p:sp>
      <p:sp>
        <p:nvSpPr>
          <p:cNvPr id="4" name="日期版面配置區 3"/>
          <p:cNvSpPr>
            <a:spLocks noGrp="1"/>
          </p:cNvSpPr>
          <p:nvPr>
            <p:ph type="dt" sz="half" idx="10"/>
          </p:nvPr>
        </p:nvSpPr>
        <p:spPr/>
        <p:txBody>
          <a:bodyPr/>
          <a:lstStyle/>
          <a:p>
            <a:fld id="{E08F7A9B-DA94-49EE-B507-B811F7E2CBEC}" type="datetime1">
              <a:rPr lang="zh-TW" altLang="en-US" smtClean="0"/>
              <a:pPr/>
              <a:t>2024/3/21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9EF1041-BBB3-4EA4-8306-5C1C1230AF59}" type="slidenum">
              <a:rPr lang="zh-TW" altLang="en-US" smtClean="0"/>
              <a:pPr/>
              <a:t>3</a:t>
            </a:fld>
            <a:endParaRPr lang="zh-TW" altLang="en-US"/>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E08F7A9B-DA94-49EE-B507-B811F7E2CBEC}" type="datetime1">
              <a:rPr lang="zh-TW" altLang="en-US" smtClean="0"/>
              <a:pPr/>
              <a:t>2024/3/21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9EF1041-BBB3-4EA4-8306-5C1C1230AF59}" type="slidenum">
              <a:rPr lang="zh-TW" altLang="en-US" smtClean="0"/>
              <a:pPr/>
              <a:t>4</a:t>
            </a:fld>
            <a:endParaRPr lang="zh-TW" altLang="en-US"/>
          </a:p>
        </p:txBody>
      </p:sp>
      <p:sp>
        <p:nvSpPr>
          <p:cNvPr id="7" name="等腰三角形 6"/>
          <p:cNvSpPr/>
          <p:nvPr/>
        </p:nvSpPr>
        <p:spPr>
          <a:xfrm>
            <a:off x="1763688" y="1916832"/>
            <a:ext cx="5544616" cy="352839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3995936" y="1340768"/>
            <a:ext cx="1584176" cy="461665"/>
          </a:xfrm>
          <a:prstGeom prst="rect">
            <a:avLst/>
          </a:prstGeom>
          <a:noFill/>
        </p:spPr>
        <p:txBody>
          <a:bodyPr wrap="square" rtlCol="0">
            <a:spAutoFit/>
          </a:bodyPr>
          <a:lstStyle/>
          <a:p>
            <a:r>
              <a:rPr lang="zh-TW" altLang="en-US" sz="2400" dirty="0">
                <a:solidFill>
                  <a:srgbClr val="FF0000"/>
                </a:solidFill>
              </a:rPr>
              <a:t>固定匯率</a:t>
            </a:r>
            <a:endParaRPr lang="zh-TW" altLang="en-US" sz="2400" dirty="0"/>
          </a:p>
        </p:txBody>
      </p:sp>
      <p:sp>
        <p:nvSpPr>
          <p:cNvPr id="9" name="文字方塊 8"/>
          <p:cNvSpPr txBox="1"/>
          <p:nvPr/>
        </p:nvSpPr>
        <p:spPr>
          <a:xfrm>
            <a:off x="539552" y="5589240"/>
            <a:ext cx="3240360" cy="461665"/>
          </a:xfrm>
          <a:prstGeom prst="rect">
            <a:avLst/>
          </a:prstGeom>
          <a:noFill/>
        </p:spPr>
        <p:txBody>
          <a:bodyPr wrap="square" rtlCol="0">
            <a:spAutoFit/>
          </a:bodyPr>
          <a:lstStyle/>
          <a:p>
            <a:r>
              <a:rPr lang="zh-TW" altLang="en-US" sz="2400" dirty="0">
                <a:solidFill>
                  <a:srgbClr val="FF0000"/>
                </a:solidFill>
              </a:rPr>
              <a:t>資金自由移動</a:t>
            </a:r>
            <a:endParaRPr lang="zh-TW" altLang="en-US" sz="2400" dirty="0"/>
          </a:p>
        </p:txBody>
      </p:sp>
      <p:sp>
        <p:nvSpPr>
          <p:cNvPr id="10" name="文字方塊 9"/>
          <p:cNvSpPr txBox="1"/>
          <p:nvPr/>
        </p:nvSpPr>
        <p:spPr>
          <a:xfrm>
            <a:off x="6516216" y="5589240"/>
            <a:ext cx="2160240" cy="461665"/>
          </a:xfrm>
          <a:prstGeom prst="rect">
            <a:avLst/>
          </a:prstGeom>
          <a:noFill/>
        </p:spPr>
        <p:txBody>
          <a:bodyPr wrap="square" rtlCol="0">
            <a:spAutoFit/>
          </a:bodyPr>
          <a:lstStyle/>
          <a:p>
            <a:r>
              <a:rPr lang="zh-TW" altLang="en-US" sz="2400" dirty="0"/>
              <a:t>貨幣政策自主</a:t>
            </a:r>
          </a:p>
        </p:txBody>
      </p:sp>
      <p:sp>
        <p:nvSpPr>
          <p:cNvPr id="11" name="標題 1"/>
          <p:cNvSpPr>
            <a:spLocks noGrp="1"/>
          </p:cNvSpPr>
          <p:nvPr>
            <p:ph type="title"/>
          </p:nvPr>
        </p:nvSpPr>
        <p:spPr>
          <a:xfrm>
            <a:off x="251520" y="116632"/>
            <a:ext cx="8568952" cy="1143000"/>
          </a:xfrm>
        </p:spPr>
        <p:txBody>
          <a:bodyPr>
            <a:normAutofit/>
          </a:bodyPr>
          <a:lstStyle/>
          <a:p>
            <a:r>
              <a:rPr lang="en-US" altLang="zh-TW" dirty="0"/>
              <a:t>EU</a:t>
            </a:r>
            <a:r>
              <a:rPr lang="zh-TW" altLang="en-US" dirty="0"/>
              <a:t>的經濟三難選擇 </a:t>
            </a:r>
            <a:r>
              <a:rPr lang="en-US" altLang="zh-TW" dirty="0"/>
              <a:t>(tri-lemma)</a:t>
            </a:r>
            <a:endParaRPr lang="zh-TW" altLang="en-US" dirty="0"/>
          </a:p>
        </p:txBody>
      </p:sp>
      <p:sp>
        <p:nvSpPr>
          <p:cNvPr id="12" name="文字方塊 11"/>
          <p:cNvSpPr txBox="1"/>
          <p:nvPr/>
        </p:nvSpPr>
        <p:spPr>
          <a:xfrm>
            <a:off x="3599892" y="3429000"/>
            <a:ext cx="1980220" cy="1200329"/>
          </a:xfrm>
          <a:prstGeom prst="rect">
            <a:avLst/>
          </a:prstGeom>
          <a:noFill/>
        </p:spPr>
        <p:txBody>
          <a:bodyPr wrap="square" rtlCol="0">
            <a:spAutoFit/>
          </a:bodyPr>
          <a:lstStyle/>
          <a:p>
            <a:r>
              <a:rPr lang="zh-TW" altLang="en-US" sz="2400" dirty="0"/>
              <a:t>加入</a:t>
            </a:r>
            <a:r>
              <a:rPr lang="en-US" altLang="zh-TW" sz="2400" dirty="0"/>
              <a:t>MU</a:t>
            </a:r>
            <a:r>
              <a:rPr lang="zh-TW" altLang="en-US" sz="2400" dirty="0"/>
              <a:t>理論上可以克服</a:t>
            </a:r>
            <a:r>
              <a:rPr lang="en-US" altLang="zh-TW" sz="2400" dirty="0"/>
              <a:t>tri-lemma (?)</a:t>
            </a:r>
            <a:endParaRPr lang="zh-TW" altLang="en-US" sz="2400" dirty="0"/>
          </a:p>
        </p:txBody>
      </p:sp>
    </p:spTree>
    <p:extLst>
      <p:ext uri="{BB962C8B-B14F-4D97-AF65-F5344CB8AC3E}">
        <p14:creationId xmlns:p14="http://schemas.microsoft.com/office/powerpoint/2010/main" val="246587781"/>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E08F7A9B-DA94-49EE-B507-B811F7E2CBEC}" type="datetime1">
              <a:rPr lang="zh-TW" altLang="en-US" smtClean="0"/>
              <a:pPr/>
              <a:t>2024/3/21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9EF1041-BBB3-4EA4-8306-5C1C1230AF59}" type="slidenum">
              <a:rPr lang="zh-TW" altLang="en-US" smtClean="0"/>
              <a:pPr/>
              <a:t>5</a:t>
            </a:fld>
            <a:endParaRPr lang="zh-TW" altLang="en-US"/>
          </a:p>
        </p:txBody>
      </p:sp>
      <p:sp>
        <p:nvSpPr>
          <p:cNvPr id="7" name="等腰三角形 6"/>
          <p:cNvSpPr/>
          <p:nvPr/>
        </p:nvSpPr>
        <p:spPr>
          <a:xfrm>
            <a:off x="1763688" y="1916832"/>
            <a:ext cx="5544616" cy="352839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4139952" y="1340768"/>
            <a:ext cx="864096" cy="461665"/>
          </a:xfrm>
          <a:prstGeom prst="rect">
            <a:avLst/>
          </a:prstGeom>
          <a:noFill/>
        </p:spPr>
        <p:txBody>
          <a:bodyPr wrap="square" rtlCol="0">
            <a:spAutoFit/>
          </a:bodyPr>
          <a:lstStyle/>
          <a:p>
            <a:r>
              <a:rPr lang="zh-TW" altLang="en-US" sz="2400" dirty="0">
                <a:solidFill>
                  <a:srgbClr val="FF0000"/>
                </a:solidFill>
              </a:rPr>
              <a:t>民主</a:t>
            </a:r>
            <a:endParaRPr lang="zh-TW" altLang="en-US" sz="2400" dirty="0"/>
          </a:p>
        </p:txBody>
      </p:sp>
      <p:sp>
        <p:nvSpPr>
          <p:cNvPr id="9" name="文字方塊 8"/>
          <p:cNvSpPr txBox="1"/>
          <p:nvPr/>
        </p:nvSpPr>
        <p:spPr>
          <a:xfrm>
            <a:off x="539552" y="5589240"/>
            <a:ext cx="3240360" cy="461665"/>
          </a:xfrm>
          <a:prstGeom prst="rect">
            <a:avLst/>
          </a:prstGeom>
          <a:noFill/>
        </p:spPr>
        <p:txBody>
          <a:bodyPr wrap="square" rtlCol="0">
            <a:spAutoFit/>
          </a:bodyPr>
          <a:lstStyle/>
          <a:p>
            <a:r>
              <a:rPr lang="zh-TW" altLang="en-US" sz="2400" dirty="0">
                <a:solidFill>
                  <a:srgbClr val="FF0000"/>
                </a:solidFill>
              </a:rPr>
              <a:t>區域或全球化</a:t>
            </a:r>
            <a:endParaRPr lang="zh-TW" altLang="en-US" sz="2400" dirty="0"/>
          </a:p>
        </p:txBody>
      </p:sp>
      <p:sp>
        <p:nvSpPr>
          <p:cNvPr id="10" name="文字方塊 9"/>
          <p:cNvSpPr txBox="1"/>
          <p:nvPr/>
        </p:nvSpPr>
        <p:spPr>
          <a:xfrm>
            <a:off x="6732240" y="5589240"/>
            <a:ext cx="1944216" cy="461665"/>
          </a:xfrm>
          <a:prstGeom prst="rect">
            <a:avLst/>
          </a:prstGeom>
          <a:noFill/>
        </p:spPr>
        <p:txBody>
          <a:bodyPr wrap="square" rtlCol="0">
            <a:spAutoFit/>
          </a:bodyPr>
          <a:lstStyle/>
          <a:p>
            <a:r>
              <a:rPr lang="zh-TW" altLang="en-US" sz="2400" dirty="0"/>
              <a:t>國家自決</a:t>
            </a:r>
          </a:p>
        </p:txBody>
      </p:sp>
      <p:sp>
        <p:nvSpPr>
          <p:cNvPr id="11" name="標題 1"/>
          <p:cNvSpPr>
            <a:spLocks noGrp="1"/>
          </p:cNvSpPr>
          <p:nvPr>
            <p:ph type="title"/>
          </p:nvPr>
        </p:nvSpPr>
        <p:spPr>
          <a:xfrm>
            <a:off x="251520" y="116632"/>
            <a:ext cx="8568952" cy="1143000"/>
          </a:xfrm>
        </p:spPr>
        <p:txBody>
          <a:bodyPr>
            <a:normAutofit/>
          </a:bodyPr>
          <a:lstStyle/>
          <a:p>
            <a:r>
              <a:rPr lang="en-US" altLang="zh-TW" dirty="0"/>
              <a:t>EU</a:t>
            </a:r>
            <a:r>
              <a:rPr lang="zh-TW" altLang="en-US" dirty="0"/>
              <a:t>的政治三難選擇 </a:t>
            </a:r>
            <a:r>
              <a:rPr lang="en-US" altLang="zh-TW" dirty="0"/>
              <a:t>(tri-lemma)</a:t>
            </a:r>
            <a:endParaRPr lang="zh-TW" altLang="en-US" dirty="0"/>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563563" y="188913"/>
            <a:ext cx="7772400" cy="4460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fontScale="90000"/>
          </a:bodyPr>
          <a:lstStyle/>
          <a:p>
            <a:r>
              <a:rPr lang="en-US" altLang="zh-TW" sz="2500" dirty="0">
                <a:latin typeface="Arial" charset="0"/>
              </a:rPr>
              <a:t>Aggregate demand and supply in France and Germany</a:t>
            </a:r>
            <a:r>
              <a:rPr lang="nl-BE" sz="2500" dirty="0">
                <a:latin typeface="Arial" charset="0"/>
              </a:rPr>
              <a:t> </a:t>
            </a:r>
            <a:endParaRPr lang="en-US" altLang="zh-TW" sz="2500" dirty="0">
              <a:latin typeface="Arial" charset="0"/>
            </a:endParaRPr>
          </a:p>
        </p:txBody>
      </p:sp>
      <p:sp>
        <p:nvSpPr>
          <p:cNvPr id="292867" name="Rectangle 3"/>
          <p:cNvSpPr>
            <a:spLocks noGrp="1" noChangeArrowheads="1"/>
          </p:cNvSpPr>
          <p:nvPr>
            <p:ph idx="1"/>
          </p:nvPr>
        </p:nvSpPr>
        <p:spPr/>
        <p:txBody>
          <a:bodyPr>
            <a:normAutofit/>
          </a:bodyPr>
          <a:lstStyle/>
          <a:p>
            <a:pPr marL="0" indent="0">
              <a:buFontTx/>
              <a:buNone/>
            </a:pPr>
            <a:endParaRPr lang="nl-BE" dirty="0"/>
          </a:p>
          <a:p>
            <a:pPr marL="0" indent="0"/>
            <a:endParaRPr lang="en-GB" dirty="0"/>
          </a:p>
        </p:txBody>
      </p:sp>
      <p:sp>
        <p:nvSpPr>
          <p:cNvPr id="10244" name="Line 3"/>
          <p:cNvSpPr>
            <a:spLocks noChangeShapeType="1"/>
          </p:cNvSpPr>
          <p:nvPr/>
        </p:nvSpPr>
        <p:spPr bwMode="auto">
          <a:xfrm flipV="1">
            <a:off x="762000" y="2079625"/>
            <a:ext cx="0" cy="3581400"/>
          </a:xfrm>
          <a:prstGeom prst="line">
            <a:avLst/>
          </a:prstGeom>
          <a:noFill/>
          <a:ln w="19050">
            <a:solidFill>
              <a:schemeClr val="tx1"/>
            </a:solidFill>
            <a:round/>
            <a:headEnd/>
            <a:tailEnd type="triangle" w="med" len="med"/>
          </a:ln>
        </p:spPr>
        <p:txBody>
          <a:bodyPr/>
          <a:lstStyle/>
          <a:p>
            <a:endParaRPr lang="zh-TW" altLang="en-US"/>
          </a:p>
        </p:txBody>
      </p:sp>
      <p:sp>
        <p:nvSpPr>
          <p:cNvPr id="10245" name="Line 4"/>
          <p:cNvSpPr>
            <a:spLocks noChangeShapeType="1"/>
          </p:cNvSpPr>
          <p:nvPr/>
        </p:nvSpPr>
        <p:spPr bwMode="auto">
          <a:xfrm>
            <a:off x="762000" y="5661025"/>
            <a:ext cx="3352800" cy="0"/>
          </a:xfrm>
          <a:prstGeom prst="line">
            <a:avLst/>
          </a:prstGeom>
          <a:noFill/>
          <a:ln w="19050">
            <a:solidFill>
              <a:schemeClr val="tx1"/>
            </a:solidFill>
            <a:round/>
            <a:headEnd/>
            <a:tailEnd type="triangle" w="med" len="med"/>
          </a:ln>
        </p:spPr>
        <p:txBody>
          <a:bodyPr/>
          <a:lstStyle/>
          <a:p>
            <a:endParaRPr lang="zh-TW" altLang="en-US"/>
          </a:p>
        </p:txBody>
      </p:sp>
      <p:sp>
        <p:nvSpPr>
          <p:cNvPr id="10246" name="Line 5"/>
          <p:cNvSpPr>
            <a:spLocks noChangeShapeType="1"/>
          </p:cNvSpPr>
          <p:nvPr/>
        </p:nvSpPr>
        <p:spPr bwMode="auto">
          <a:xfrm flipV="1">
            <a:off x="5334000" y="2155825"/>
            <a:ext cx="0" cy="3429000"/>
          </a:xfrm>
          <a:prstGeom prst="line">
            <a:avLst/>
          </a:prstGeom>
          <a:noFill/>
          <a:ln w="19050">
            <a:solidFill>
              <a:schemeClr val="tx1"/>
            </a:solidFill>
            <a:round/>
            <a:headEnd/>
            <a:tailEnd type="triangle" w="med" len="med"/>
          </a:ln>
        </p:spPr>
        <p:txBody>
          <a:bodyPr/>
          <a:lstStyle/>
          <a:p>
            <a:endParaRPr lang="zh-TW" altLang="en-US"/>
          </a:p>
        </p:txBody>
      </p:sp>
      <p:sp>
        <p:nvSpPr>
          <p:cNvPr id="10247" name="Line 6"/>
          <p:cNvSpPr>
            <a:spLocks noChangeShapeType="1"/>
          </p:cNvSpPr>
          <p:nvPr/>
        </p:nvSpPr>
        <p:spPr bwMode="auto">
          <a:xfrm>
            <a:off x="5334000" y="5584825"/>
            <a:ext cx="3429000" cy="0"/>
          </a:xfrm>
          <a:prstGeom prst="line">
            <a:avLst/>
          </a:prstGeom>
          <a:noFill/>
          <a:ln w="19050">
            <a:solidFill>
              <a:schemeClr val="tx1"/>
            </a:solidFill>
            <a:round/>
            <a:headEnd/>
            <a:tailEnd type="triangle" w="med" len="med"/>
          </a:ln>
        </p:spPr>
        <p:txBody>
          <a:bodyPr/>
          <a:lstStyle/>
          <a:p>
            <a:endParaRPr lang="zh-TW" altLang="en-US"/>
          </a:p>
        </p:txBody>
      </p:sp>
      <p:sp>
        <p:nvSpPr>
          <p:cNvPr id="8" name="Line 7"/>
          <p:cNvSpPr>
            <a:spLocks noChangeShapeType="1"/>
          </p:cNvSpPr>
          <p:nvPr/>
        </p:nvSpPr>
        <p:spPr bwMode="auto">
          <a:xfrm>
            <a:off x="1219200" y="2460625"/>
            <a:ext cx="2590800" cy="2667000"/>
          </a:xfrm>
          <a:prstGeom prst="line">
            <a:avLst/>
          </a:prstGeom>
          <a:noFill/>
          <a:ln w="19050">
            <a:solidFill>
              <a:schemeClr val="tx1"/>
            </a:solidFill>
            <a:round/>
            <a:headEnd/>
            <a:tailEnd/>
          </a:ln>
        </p:spPr>
        <p:txBody>
          <a:bodyPr/>
          <a:lstStyle/>
          <a:p>
            <a:endParaRPr lang="zh-TW" altLang="en-US"/>
          </a:p>
        </p:txBody>
      </p:sp>
      <p:sp>
        <p:nvSpPr>
          <p:cNvPr id="9" name="Line 8"/>
          <p:cNvSpPr>
            <a:spLocks noChangeShapeType="1"/>
          </p:cNvSpPr>
          <p:nvPr/>
        </p:nvSpPr>
        <p:spPr bwMode="auto">
          <a:xfrm flipV="1">
            <a:off x="1371600" y="2613025"/>
            <a:ext cx="2438400" cy="2286000"/>
          </a:xfrm>
          <a:prstGeom prst="line">
            <a:avLst/>
          </a:prstGeom>
          <a:noFill/>
          <a:ln w="19050">
            <a:solidFill>
              <a:schemeClr val="tx1"/>
            </a:solidFill>
            <a:round/>
            <a:headEnd/>
            <a:tailEnd/>
          </a:ln>
        </p:spPr>
        <p:txBody>
          <a:bodyPr/>
          <a:lstStyle/>
          <a:p>
            <a:endParaRPr lang="zh-TW" altLang="en-US"/>
          </a:p>
        </p:txBody>
      </p:sp>
      <p:sp>
        <p:nvSpPr>
          <p:cNvPr id="10" name="Line 9"/>
          <p:cNvSpPr>
            <a:spLocks noChangeShapeType="1"/>
          </p:cNvSpPr>
          <p:nvPr/>
        </p:nvSpPr>
        <p:spPr bwMode="auto">
          <a:xfrm>
            <a:off x="1143000" y="3375025"/>
            <a:ext cx="1676400" cy="1600200"/>
          </a:xfrm>
          <a:prstGeom prst="line">
            <a:avLst/>
          </a:prstGeom>
          <a:noFill/>
          <a:ln w="19050">
            <a:solidFill>
              <a:schemeClr val="tx1"/>
            </a:solidFill>
            <a:prstDash val="dash"/>
            <a:round/>
            <a:headEnd/>
            <a:tailEnd/>
          </a:ln>
        </p:spPr>
        <p:txBody>
          <a:bodyPr/>
          <a:lstStyle/>
          <a:p>
            <a:endParaRPr lang="zh-TW" altLang="en-US"/>
          </a:p>
        </p:txBody>
      </p:sp>
      <p:sp>
        <p:nvSpPr>
          <p:cNvPr id="11" name="Line 10"/>
          <p:cNvSpPr>
            <a:spLocks noChangeShapeType="1"/>
          </p:cNvSpPr>
          <p:nvPr/>
        </p:nvSpPr>
        <p:spPr bwMode="auto">
          <a:xfrm>
            <a:off x="5715000" y="2384425"/>
            <a:ext cx="2514600" cy="2590800"/>
          </a:xfrm>
          <a:prstGeom prst="line">
            <a:avLst/>
          </a:prstGeom>
          <a:noFill/>
          <a:ln w="19050">
            <a:solidFill>
              <a:schemeClr val="tx1"/>
            </a:solidFill>
            <a:round/>
            <a:headEnd/>
            <a:tailEnd/>
          </a:ln>
        </p:spPr>
        <p:txBody>
          <a:bodyPr/>
          <a:lstStyle/>
          <a:p>
            <a:endParaRPr lang="zh-TW" altLang="en-US"/>
          </a:p>
        </p:txBody>
      </p:sp>
      <p:sp>
        <p:nvSpPr>
          <p:cNvPr id="12" name="Line 11"/>
          <p:cNvSpPr>
            <a:spLocks noChangeShapeType="1"/>
          </p:cNvSpPr>
          <p:nvPr/>
        </p:nvSpPr>
        <p:spPr bwMode="auto">
          <a:xfrm flipV="1">
            <a:off x="5867400" y="2308225"/>
            <a:ext cx="2286000" cy="2743200"/>
          </a:xfrm>
          <a:prstGeom prst="line">
            <a:avLst/>
          </a:prstGeom>
          <a:noFill/>
          <a:ln w="19050">
            <a:solidFill>
              <a:schemeClr val="tx1"/>
            </a:solidFill>
            <a:round/>
            <a:headEnd/>
            <a:tailEnd/>
          </a:ln>
        </p:spPr>
        <p:txBody>
          <a:bodyPr/>
          <a:lstStyle/>
          <a:p>
            <a:endParaRPr lang="zh-TW" altLang="en-US"/>
          </a:p>
        </p:txBody>
      </p:sp>
      <p:sp>
        <p:nvSpPr>
          <p:cNvPr id="13" name="Line 12"/>
          <p:cNvSpPr>
            <a:spLocks noChangeShapeType="1"/>
          </p:cNvSpPr>
          <p:nvPr/>
        </p:nvSpPr>
        <p:spPr bwMode="auto">
          <a:xfrm>
            <a:off x="6400800" y="2155825"/>
            <a:ext cx="1752600" cy="1828800"/>
          </a:xfrm>
          <a:prstGeom prst="line">
            <a:avLst/>
          </a:prstGeom>
          <a:noFill/>
          <a:ln w="19050">
            <a:solidFill>
              <a:schemeClr val="tx1"/>
            </a:solidFill>
            <a:prstDash val="dash"/>
            <a:round/>
            <a:headEnd/>
            <a:tailEnd/>
          </a:ln>
        </p:spPr>
        <p:txBody>
          <a:bodyPr/>
          <a:lstStyle/>
          <a:p>
            <a:endParaRPr lang="zh-TW" altLang="en-US"/>
          </a:p>
        </p:txBody>
      </p:sp>
      <p:sp>
        <p:nvSpPr>
          <p:cNvPr id="14" name="Line 13"/>
          <p:cNvSpPr>
            <a:spLocks noChangeShapeType="1"/>
          </p:cNvSpPr>
          <p:nvPr/>
        </p:nvSpPr>
        <p:spPr bwMode="auto">
          <a:xfrm flipH="1">
            <a:off x="2667000" y="4670425"/>
            <a:ext cx="457200" cy="0"/>
          </a:xfrm>
          <a:prstGeom prst="line">
            <a:avLst/>
          </a:prstGeom>
          <a:noFill/>
          <a:ln w="28575">
            <a:solidFill>
              <a:schemeClr val="tx1"/>
            </a:solidFill>
            <a:round/>
            <a:headEnd/>
            <a:tailEnd type="triangle" w="med" len="med"/>
          </a:ln>
        </p:spPr>
        <p:txBody>
          <a:bodyPr/>
          <a:lstStyle/>
          <a:p>
            <a:endParaRPr lang="zh-TW" altLang="en-US"/>
          </a:p>
        </p:txBody>
      </p:sp>
      <p:sp>
        <p:nvSpPr>
          <p:cNvPr id="15" name="Line 14"/>
          <p:cNvSpPr>
            <a:spLocks noChangeShapeType="1"/>
          </p:cNvSpPr>
          <p:nvPr/>
        </p:nvSpPr>
        <p:spPr bwMode="auto">
          <a:xfrm>
            <a:off x="7467600" y="3984625"/>
            <a:ext cx="457200" cy="0"/>
          </a:xfrm>
          <a:prstGeom prst="line">
            <a:avLst/>
          </a:prstGeom>
          <a:noFill/>
          <a:ln w="28575">
            <a:solidFill>
              <a:schemeClr val="tx1"/>
            </a:solidFill>
            <a:round/>
            <a:headEnd/>
            <a:tailEnd type="triangle" w="med" len="med"/>
          </a:ln>
        </p:spPr>
        <p:txBody>
          <a:bodyPr/>
          <a:lstStyle/>
          <a:p>
            <a:endParaRPr lang="zh-TW" altLang="en-US"/>
          </a:p>
        </p:txBody>
      </p:sp>
      <p:sp>
        <p:nvSpPr>
          <p:cNvPr id="10256" name="Text Box 15"/>
          <p:cNvSpPr txBox="1">
            <a:spLocks noChangeArrowheads="1"/>
          </p:cNvSpPr>
          <p:nvPr/>
        </p:nvSpPr>
        <p:spPr bwMode="auto">
          <a:xfrm>
            <a:off x="152400" y="1927225"/>
            <a:ext cx="533400" cy="396875"/>
          </a:xfrm>
          <a:prstGeom prst="rect">
            <a:avLst/>
          </a:prstGeom>
          <a:noFill/>
          <a:ln w="9525">
            <a:noFill/>
            <a:miter lim="800000"/>
            <a:headEnd/>
            <a:tailEnd/>
          </a:ln>
        </p:spPr>
        <p:txBody>
          <a:bodyPr>
            <a:spAutoFit/>
          </a:bodyPr>
          <a:lstStyle/>
          <a:p>
            <a:pPr>
              <a:spcBef>
                <a:spcPct val="50000"/>
              </a:spcBef>
            </a:pPr>
            <a:r>
              <a:rPr lang="nl-BE" sz="2000">
                <a:latin typeface="Arial" charset="0"/>
                <a:ea typeface="ＭＳ Ｐゴシック" pitchFamily="34" charset="-128"/>
              </a:rPr>
              <a:t>P</a:t>
            </a:r>
            <a:r>
              <a:rPr lang="nl-BE" sz="2000" baseline="-25000">
                <a:latin typeface="Arial" charset="0"/>
                <a:ea typeface="ＭＳ Ｐゴシック" pitchFamily="34" charset="-128"/>
              </a:rPr>
              <a:t>F</a:t>
            </a:r>
            <a:endParaRPr lang="en-GB" sz="2000">
              <a:latin typeface="Arial" charset="0"/>
              <a:ea typeface="ＭＳ Ｐゴシック" pitchFamily="34" charset="-128"/>
            </a:endParaRPr>
          </a:p>
        </p:txBody>
      </p:sp>
      <p:sp>
        <p:nvSpPr>
          <p:cNvPr id="10257" name="Rectangle 16"/>
          <p:cNvSpPr>
            <a:spLocks noChangeArrowheads="1"/>
          </p:cNvSpPr>
          <p:nvPr/>
        </p:nvSpPr>
        <p:spPr bwMode="auto">
          <a:xfrm>
            <a:off x="4800600" y="1976438"/>
            <a:ext cx="444500" cy="396875"/>
          </a:xfrm>
          <a:prstGeom prst="rect">
            <a:avLst/>
          </a:prstGeom>
          <a:noFill/>
          <a:ln w="9525">
            <a:noFill/>
            <a:miter lim="800000"/>
            <a:headEnd/>
            <a:tailEnd/>
          </a:ln>
        </p:spPr>
        <p:txBody>
          <a:bodyPr>
            <a:spAutoFit/>
          </a:bodyPr>
          <a:lstStyle/>
          <a:p>
            <a:pPr>
              <a:spcBef>
                <a:spcPct val="50000"/>
              </a:spcBef>
            </a:pPr>
            <a:r>
              <a:rPr lang="nl-BE" sz="2000"/>
              <a:t>P</a:t>
            </a:r>
            <a:r>
              <a:rPr lang="nl-BE" sz="2000" baseline="-25000"/>
              <a:t>G</a:t>
            </a:r>
            <a:endParaRPr lang="en-GB" sz="2000" baseline="-25000"/>
          </a:p>
        </p:txBody>
      </p:sp>
      <p:sp>
        <p:nvSpPr>
          <p:cNvPr id="10258" name="Text Box 17"/>
          <p:cNvSpPr txBox="1">
            <a:spLocks noChangeArrowheads="1"/>
          </p:cNvSpPr>
          <p:nvPr/>
        </p:nvSpPr>
        <p:spPr bwMode="auto">
          <a:xfrm>
            <a:off x="3657600" y="5737225"/>
            <a:ext cx="609600" cy="396875"/>
          </a:xfrm>
          <a:prstGeom prst="rect">
            <a:avLst/>
          </a:prstGeom>
          <a:noFill/>
          <a:ln w="9525">
            <a:noFill/>
            <a:miter lim="800000"/>
            <a:headEnd/>
            <a:tailEnd/>
          </a:ln>
        </p:spPr>
        <p:txBody>
          <a:bodyPr>
            <a:spAutoFit/>
          </a:bodyPr>
          <a:lstStyle/>
          <a:p>
            <a:pPr>
              <a:spcBef>
                <a:spcPct val="50000"/>
              </a:spcBef>
            </a:pPr>
            <a:r>
              <a:rPr lang="nl-BE" sz="2000">
                <a:latin typeface="Arial" charset="0"/>
                <a:ea typeface="ＭＳ Ｐゴシック" pitchFamily="34" charset="-128"/>
              </a:rPr>
              <a:t>Y</a:t>
            </a:r>
            <a:r>
              <a:rPr lang="nl-BE" sz="2000" baseline="-25000">
                <a:latin typeface="Arial" charset="0"/>
                <a:ea typeface="ＭＳ Ｐゴシック" pitchFamily="34" charset="-128"/>
              </a:rPr>
              <a:t>F</a:t>
            </a:r>
            <a:endParaRPr lang="en-GB" sz="2000">
              <a:latin typeface="Arial" charset="0"/>
              <a:ea typeface="ＭＳ Ｐゴシック" pitchFamily="34" charset="-128"/>
            </a:endParaRPr>
          </a:p>
        </p:txBody>
      </p:sp>
      <p:sp>
        <p:nvSpPr>
          <p:cNvPr id="10259" name="Rectangle 18"/>
          <p:cNvSpPr>
            <a:spLocks noChangeArrowheads="1"/>
          </p:cNvSpPr>
          <p:nvPr/>
        </p:nvSpPr>
        <p:spPr bwMode="auto">
          <a:xfrm>
            <a:off x="8305800" y="5710238"/>
            <a:ext cx="487363" cy="396875"/>
          </a:xfrm>
          <a:prstGeom prst="rect">
            <a:avLst/>
          </a:prstGeom>
          <a:noFill/>
          <a:ln w="9525">
            <a:noFill/>
            <a:miter lim="800000"/>
            <a:headEnd/>
            <a:tailEnd/>
          </a:ln>
        </p:spPr>
        <p:txBody>
          <a:bodyPr>
            <a:spAutoFit/>
          </a:bodyPr>
          <a:lstStyle/>
          <a:p>
            <a:pPr>
              <a:spcBef>
                <a:spcPct val="50000"/>
              </a:spcBef>
            </a:pPr>
            <a:r>
              <a:rPr lang="nl-BE" sz="2000"/>
              <a:t>Y</a:t>
            </a:r>
            <a:r>
              <a:rPr lang="nl-BE" sz="2000" baseline="-25000"/>
              <a:t>G</a:t>
            </a:r>
            <a:endParaRPr lang="en-GB" sz="2000" baseline="-25000"/>
          </a:p>
        </p:txBody>
      </p:sp>
      <p:sp>
        <p:nvSpPr>
          <p:cNvPr id="10260" name="Text Box 19"/>
          <p:cNvSpPr txBox="1">
            <a:spLocks noChangeArrowheads="1"/>
          </p:cNvSpPr>
          <p:nvPr/>
        </p:nvSpPr>
        <p:spPr bwMode="auto">
          <a:xfrm>
            <a:off x="1447800" y="1470025"/>
            <a:ext cx="1981200" cy="369332"/>
          </a:xfrm>
          <a:prstGeom prst="rect">
            <a:avLst/>
          </a:prstGeom>
          <a:noFill/>
          <a:ln w="9525">
            <a:noFill/>
            <a:miter lim="800000"/>
            <a:headEnd/>
            <a:tailEnd/>
          </a:ln>
        </p:spPr>
        <p:txBody>
          <a:bodyPr>
            <a:spAutoFit/>
          </a:bodyPr>
          <a:lstStyle/>
          <a:p>
            <a:pPr>
              <a:spcBef>
                <a:spcPct val="50000"/>
              </a:spcBef>
            </a:pPr>
            <a:r>
              <a:rPr lang="nl-BE" dirty="0">
                <a:latin typeface="Arial" charset="0"/>
                <a:ea typeface="ＭＳ Ｐゴシック" pitchFamily="34" charset="-128"/>
              </a:rPr>
              <a:t>France </a:t>
            </a:r>
            <a:r>
              <a:rPr lang="nl-BE" dirty="0">
                <a:solidFill>
                  <a:srgbClr val="FF0000"/>
                </a:solidFill>
                <a:latin typeface="Arial" charset="0"/>
                <a:ea typeface="ＭＳ Ｐゴシック" pitchFamily="34" charset="-128"/>
              </a:rPr>
              <a:t>(Greece)</a:t>
            </a:r>
            <a:endParaRPr lang="en-GB" dirty="0">
              <a:solidFill>
                <a:srgbClr val="FF0000"/>
              </a:solidFill>
              <a:latin typeface="Arial" charset="0"/>
              <a:ea typeface="ＭＳ Ｐゴシック" pitchFamily="34" charset="-128"/>
            </a:endParaRPr>
          </a:p>
        </p:txBody>
      </p:sp>
      <p:sp>
        <p:nvSpPr>
          <p:cNvPr id="10261" name="Text Box 20"/>
          <p:cNvSpPr txBox="1">
            <a:spLocks noChangeArrowheads="1"/>
          </p:cNvSpPr>
          <p:nvPr/>
        </p:nvSpPr>
        <p:spPr bwMode="auto">
          <a:xfrm>
            <a:off x="6324600" y="1470025"/>
            <a:ext cx="1371600" cy="457200"/>
          </a:xfrm>
          <a:prstGeom prst="rect">
            <a:avLst/>
          </a:prstGeom>
          <a:noFill/>
          <a:ln w="9525">
            <a:noFill/>
            <a:miter lim="800000"/>
            <a:headEnd/>
            <a:tailEnd/>
          </a:ln>
        </p:spPr>
        <p:txBody>
          <a:bodyPr>
            <a:spAutoFit/>
          </a:bodyPr>
          <a:lstStyle/>
          <a:p>
            <a:pPr>
              <a:spcBef>
                <a:spcPct val="50000"/>
              </a:spcBef>
            </a:pPr>
            <a:r>
              <a:rPr lang="nl-BE">
                <a:latin typeface="Arial" charset="0"/>
                <a:ea typeface="ＭＳ Ｐゴシック" pitchFamily="34" charset="-128"/>
              </a:rPr>
              <a:t>Germany</a:t>
            </a:r>
            <a:endParaRPr lang="en-GB">
              <a:latin typeface="Arial" charset="0"/>
              <a:ea typeface="ＭＳ Ｐゴシック" pitchFamily="34" charset="-128"/>
            </a:endParaRPr>
          </a:p>
        </p:txBody>
      </p:sp>
      <p:sp>
        <p:nvSpPr>
          <p:cNvPr id="10262" name="Text Box 22"/>
          <p:cNvSpPr txBox="1">
            <a:spLocks noChangeArrowheads="1"/>
          </p:cNvSpPr>
          <p:nvPr/>
        </p:nvSpPr>
        <p:spPr bwMode="auto">
          <a:xfrm>
            <a:off x="3924300" y="5018088"/>
            <a:ext cx="792163" cy="396875"/>
          </a:xfrm>
          <a:prstGeom prst="rect">
            <a:avLst/>
          </a:prstGeom>
          <a:noFill/>
          <a:ln w="9525">
            <a:noFill/>
            <a:miter lim="800000"/>
            <a:headEnd/>
            <a:tailEnd/>
          </a:ln>
        </p:spPr>
        <p:txBody>
          <a:bodyPr>
            <a:spAutoFit/>
          </a:bodyPr>
          <a:lstStyle/>
          <a:p>
            <a:pPr>
              <a:spcBef>
                <a:spcPct val="50000"/>
              </a:spcBef>
            </a:pPr>
            <a:r>
              <a:rPr lang="nl-BE" sz="2000">
                <a:latin typeface="Verdana" pitchFamily="34" charset="0"/>
                <a:ea typeface="ＭＳ Ｐゴシック" pitchFamily="34" charset="-128"/>
              </a:rPr>
              <a:t>D</a:t>
            </a:r>
            <a:r>
              <a:rPr lang="nl-BE" sz="2000" baseline="-25000">
                <a:latin typeface="Verdana" pitchFamily="34" charset="0"/>
                <a:ea typeface="ＭＳ Ｐゴシック" pitchFamily="34" charset="-128"/>
              </a:rPr>
              <a:t>F</a:t>
            </a:r>
            <a:endParaRPr lang="en-US" altLang="zh-TW" sz="2000">
              <a:latin typeface="Verdana" pitchFamily="34" charset="0"/>
              <a:ea typeface="ＭＳ Ｐゴシック" pitchFamily="34" charset="-128"/>
            </a:endParaRPr>
          </a:p>
        </p:txBody>
      </p:sp>
      <p:sp>
        <p:nvSpPr>
          <p:cNvPr id="10263" name="Text Box 24"/>
          <p:cNvSpPr txBox="1">
            <a:spLocks noChangeArrowheads="1"/>
          </p:cNvSpPr>
          <p:nvPr/>
        </p:nvSpPr>
        <p:spPr bwMode="auto">
          <a:xfrm>
            <a:off x="3635375" y="2138363"/>
            <a:ext cx="792163" cy="396875"/>
          </a:xfrm>
          <a:prstGeom prst="rect">
            <a:avLst/>
          </a:prstGeom>
          <a:noFill/>
          <a:ln w="9525">
            <a:noFill/>
            <a:miter lim="800000"/>
            <a:headEnd/>
            <a:tailEnd/>
          </a:ln>
        </p:spPr>
        <p:txBody>
          <a:bodyPr>
            <a:spAutoFit/>
          </a:bodyPr>
          <a:lstStyle/>
          <a:p>
            <a:pPr>
              <a:spcBef>
                <a:spcPct val="50000"/>
              </a:spcBef>
            </a:pPr>
            <a:r>
              <a:rPr lang="nl-BE" sz="2000">
                <a:latin typeface="Verdana" pitchFamily="34" charset="0"/>
                <a:ea typeface="ＭＳ Ｐゴシック" pitchFamily="34" charset="-128"/>
              </a:rPr>
              <a:t>S</a:t>
            </a:r>
            <a:r>
              <a:rPr lang="nl-BE" sz="2000" baseline="-25000">
                <a:latin typeface="Verdana" pitchFamily="34" charset="0"/>
                <a:ea typeface="ＭＳ Ｐゴシック" pitchFamily="34" charset="-128"/>
              </a:rPr>
              <a:t>F</a:t>
            </a:r>
            <a:endParaRPr lang="en-US" altLang="zh-TW" sz="2000" baseline="-25000">
              <a:latin typeface="Verdana" pitchFamily="34" charset="0"/>
              <a:ea typeface="ＭＳ Ｐゴシック" pitchFamily="34" charset="-128"/>
            </a:endParaRPr>
          </a:p>
        </p:txBody>
      </p:sp>
      <p:sp>
        <p:nvSpPr>
          <p:cNvPr id="10264" name="Text Box 25"/>
          <p:cNvSpPr txBox="1">
            <a:spLocks noChangeArrowheads="1"/>
          </p:cNvSpPr>
          <p:nvPr/>
        </p:nvSpPr>
        <p:spPr bwMode="auto">
          <a:xfrm>
            <a:off x="7956550" y="1922463"/>
            <a:ext cx="719138" cy="396875"/>
          </a:xfrm>
          <a:prstGeom prst="rect">
            <a:avLst/>
          </a:prstGeom>
          <a:noFill/>
          <a:ln w="9525">
            <a:noFill/>
            <a:miter lim="800000"/>
            <a:headEnd/>
            <a:tailEnd/>
          </a:ln>
        </p:spPr>
        <p:txBody>
          <a:bodyPr>
            <a:spAutoFit/>
          </a:bodyPr>
          <a:lstStyle/>
          <a:p>
            <a:pPr>
              <a:spcBef>
                <a:spcPct val="50000"/>
              </a:spcBef>
            </a:pPr>
            <a:r>
              <a:rPr lang="nl-BE" sz="2000">
                <a:latin typeface="Verdana" pitchFamily="34" charset="0"/>
                <a:ea typeface="ＭＳ Ｐゴシック" pitchFamily="34" charset="-128"/>
              </a:rPr>
              <a:t>S</a:t>
            </a:r>
            <a:r>
              <a:rPr lang="nl-BE" sz="2000" baseline="-25000">
                <a:latin typeface="Verdana" pitchFamily="34" charset="0"/>
                <a:ea typeface="ＭＳ Ｐゴシック" pitchFamily="34" charset="-128"/>
              </a:rPr>
              <a:t>G</a:t>
            </a:r>
            <a:endParaRPr lang="en-US" altLang="zh-TW" sz="2000" baseline="-25000">
              <a:latin typeface="Verdana" pitchFamily="34" charset="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2866"/>
                                        </p:tgtEl>
                                        <p:attrNameLst>
                                          <p:attrName>style.visibility</p:attrName>
                                        </p:attrNameLst>
                                      </p:cBhvr>
                                      <p:to>
                                        <p:strVal val="visible"/>
                                      </p:to>
                                    </p:set>
                                    <p:anim calcmode="lin" valueType="num">
                                      <p:cBhvr additive="base">
                                        <p:cTn id="7" dur="500" fill="hold"/>
                                        <p:tgtEl>
                                          <p:spTgt spid="292866"/>
                                        </p:tgtEl>
                                        <p:attrNameLst>
                                          <p:attrName>ppt_x</p:attrName>
                                        </p:attrNameLst>
                                      </p:cBhvr>
                                      <p:tavLst>
                                        <p:tav tm="0">
                                          <p:val>
                                            <p:strVal val="0-#ppt_w/2"/>
                                          </p:val>
                                        </p:tav>
                                        <p:tav tm="100000">
                                          <p:val>
                                            <p:strVal val="#ppt_x"/>
                                          </p:val>
                                        </p:tav>
                                      </p:tavLst>
                                    </p:anim>
                                    <p:anim calcmode="lin" valueType="num">
                                      <p:cBhvr additive="base">
                                        <p:cTn id="8" dur="500" fill="hold"/>
                                        <p:tgtEl>
                                          <p:spTgt spid="2928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0-#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0-#ppt_w/2"/>
                                          </p:val>
                                        </p:tav>
                                        <p:tav tm="100000">
                                          <p:val>
                                            <p:strVal val="#ppt_x"/>
                                          </p:val>
                                        </p:tav>
                                      </p:tavLst>
                                    </p:anim>
                                    <p:anim calcmode="lin" valueType="num">
                                      <p:cBhvr additive="base">
                                        <p:cTn id="5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autoUpdateAnimBg="0"/>
      <p:bldP spid="8" grpId="0" animBg="1"/>
      <p:bldP spid="9" grpId="0" animBg="1"/>
      <p:bldP spid="10" grpId="0" animBg="1"/>
      <p:bldP spid="11" grpId="0" animBg="1"/>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341313" y="142875"/>
            <a:ext cx="8229600" cy="987425"/>
          </a:xfrm>
        </p:spPr>
        <p:txBody>
          <a:bodyPr anchor="t"/>
          <a:lstStyle/>
          <a:p>
            <a:r>
              <a:rPr lang="en-US" altLang="zh-TW" sz="2800" dirty="0">
                <a:latin typeface="Arial" charset="0"/>
              </a:rPr>
              <a:t>Effects of monetary expansion in France and monetary restriction in Germany</a:t>
            </a:r>
          </a:p>
        </p:txBody>
      </p:sp>
      <p:sp>
        <p:nvSpPr>
          <p:cNvPr id="17411" name="Line 3"/>
          <p:cNvSpPr>
            <a:spLocks noChangeShapeType="1"/>
          </p:cNvSpPr>
          <p:nvPr/>
        </p:nvSpPr>
        <p:spPr bwMode="auto">
          <a:xfrm flipV="1">
            <a:off x="784225" y="2139950"/>
            <a:ext cx="0" cy="3581400"/>
          </a:xfrm>
          <a:prstGeom prst="line">
            <a:avLst/>
          </a:prstGeom>
          <a:noFill/>
          <a:ln w="19050">
            <a:solidFill>
              <a:schemeClr val="tx1"/>
            </a:solidFill>
            <a:round/>
            <a:headEnd/>
            <a:tailEnd type="triangle" w="med" len="med"/>
          </a:ln>
        </p:spPr>
        <p:txBody>
          <a:bodyPr/>
          <a:lstStyle/>
          <a:p>
            <a:endParaRPr lang="zh-TW" altLang="en-US"/>
          </a:p>
        </p:txBody>
      </p:sp>
      <p:sp>
        <p:nvSpPr>
          <p:cNvPr id="17412" name="Line 4"/>
          <p:cNvSpPr>
            <a:spLocks noChangeShapeType="1"/>
          </p:cNvSpPr>
          <p:nvPr/>
        </p:nvSpPr>
        <p:spPr bwMode="auto">
          <a:xfrm>
            <a:off x="784225" y="5721350"/>
            <a:ext cx="3352800" cy="0"/>
          </a:xfrm>
          <a:prstGeom prst="line">
            <a:avLst/>
          </a:prstGeom>
          <a:noFill/>
          <a:ln w="19050">
            <a:solidFill>
              <a:schemeClr val="tx1"/>
            </a:solidFill>
            <a:round/>
            <a:headEnd/>
            <a:tailEnd type="triangle" w="med" len="med"/>
          </a:ln>
        </p:spPr>
        <p:txBody>
          <a:bodyPr/>
          <a:lstStyle/>
          <a:p>
            <a:endParaRPr lang="zh-TW" altLang="en-US"/>
          </a:p>
        </p:txBody>
      </p:sp>
      <p:sp>
        <p:nvSpPr>
          <p:cNvPr id="17413" name="Line 5"/>
          <p:cNvSpPr>
            <a:spLocks noChangeShapeType="1"/>
          </p:cNvSpPr>
          <p:nvPr/>
        </p:nvSpPr>
        <p:spPr bwMode="auto">
          <a:xfrm flipV="1">
            <a:off x="5356225" y="2216150"/>
            <a:ext cx="0" cy="3429000"/>
          </a:xfrm>
          <a:prstGeom prst="line">
            <a:avLst/>
          </a:prstGeom>
          <a:noFill/>
          <a:ln w="19050">
            <a:solidFill>
              <a:schemeClr val="tx1"/>
            </a:solidFill>
            <a:round/>
            <a:headEnd/>
            <a:tailEnd type="triangle" w="med" len="med"/>
          </a:ln>
        </p:spPr>
        <p:txBody>
          <a:bodyPr/>
          <a:lstStyle/>
          <a:p>
            <a:endParaRPr lang="zh-TW" altLang="en-US"/>
          </a:p>
        </p:txBody>
      </p:sp>
      <p:sp>
        <p:nvSpPr>
          <p:cNvPr id="17414" name="Line 6"/>
          <p:cNvSpPr>
            <a:spLocks noChangeShapeType="1"/>
          </p:cNvSpPr>
          <p:nvPr/>
        </p:nvSpPr>
        <p:spPr bwMode="auto">
          <a:xfrm>
            <a:off x="5356225" y="5645150"/>
            <a:ext cx="3429000" cy="0"/>
          </a:xfrm>
          <a:prstGeom prst="line">
            <a:avLst/>
          </a:prstGeom>
          <a:noFill/>
          <a:ln w="19050">
            <a:solidFill>
              <a:schemeClr val="tx1"/>
            </a:solidFill>
            <a:round/>
            <a:headEnd/>
            <a:tailEnd type="triangle" w="med" len="med"/>
          </a:ln>
        </p:spPr>
        <p:txBody>
          <a:bodyPr/>
          <a:lstStyle/>
          <a:p>
            <a:endParaRPr lang="zh-TW" altLang="en-US"/>
          </a:p>
        </p:txBody>
      </p:sp>
      <p:sp>
        <p:nvSpPr>
          <p:cNvPr id="17415" name="Line 7"/>
          <p:cNvSpPr>
            <a:spLocks noChangeShapeType="1"/>
          </p:cNvSpPr>
          <p:nvPr/>
        </p:nvSpPr>
        <p:spPr bwMode="auto">
          <a:xfrm>
            <a:off x="1241425" y="2520950"/>
            <a:ext cx="2590800" cy="2667000"/>
          </a:xfrm>
          <a:prstGeom prst="line">
            <a:avLst/>
          </a:prstGeom>
          <a:noFill/>
          <a:ln w="19050">
            <a:solidFill>
              <a:schemeClr val="tx1"/>
            </a:solidFill>
            <a:round/>
            <a:headEnd/>
            <a:tailEnd/>
          </a:ln>
        </p:spPr>
        <p:txBody>
          <a:bodyPr/>
          <a:lstStyle/>
          <a:p>
            <a:endParaRPr lang="zh-TW" altLang="en-US"/>
          </a:p>
        </p:txBody>
      </p:sp>
      <p:sp>
        <p:nvSpPr>
          <p:cNvPr id="17416" name="Line 8"/>
          <p:cNvSpPr>
            <a:spLocks noChangeShapeType="1"/>
          </p:cNvSpPr>
          <p:nvPr/>
        </p:nvSpPr>
        <p:spPr bwMode="auto">
          <a:xfrm flipV="1">
            <a:off x="1393825" y="2673350"/>
            <a:ext cx="2438400" cy="2286000"/>
          </a:xfrm>
          <a:prstGeom prst="line">
            <a:avLst/>
          </a:prstGeom>
          <a:noFill/>
          <a:ln w="19050">
            <a:solidFill>
              <a:schemeClr val="tx1"/>
            </a:solidFill>
            <a:round/>
            <a:headEnd/>
            <a:tailEnd/>
          </a:ln>
        </p:spPr>
        <p:txBody>
          <a:bodyPr/>
          <a:lstStyle/>
          <a:p>
            <a:endParaRPr lang="zh-TW" altLang="en-US"/>
          </a:p>
        </p:txBody>
      </p:sp>
      <p:sp>
        <p:nvSpPr>
          <p:cNvPr id="17417" name="Line 9"/>
          <p:cNvSpPr>
            <a:spLocks noChangeShapeType="1"/>
          </p:cNvSpPr>
          <p:nvPr/>
        </p:nvSpPr>
        <p:spPr bwMode="auto">
          <a:xfrm>
            <a:off x="1165225" y="3435350"/>
            <a:ext cx="1676400" cy="1600200"/>
          </a:xfrm>
          <a:prstGeom prst="line">
            <a:avLst/>
          </a:prstGeom>
          <a:noFill/>
          <a:ln w="19050">
            <a:solidFill>
              <a:schemeClr val="tx1"/>
            </a:solidFill>
            <a:prstDash val="dash"/>
            <a:round/>
            <a:headEnd/>
            <a:tailEnd/>
          </a:ln>
        </p:spPr>
        <p:txBody>
          <a:bodyPr/>
          <a:lstStyle/>
          <a:p>
            <a:endParaRPr lang="zh-TW" altLang="en-US"/>
          </a:p>
        </p:txBody>
      </p:sp>
      <p:sp>
        <p:nvSpPr>
          <p:cNvPr id="17418" name="Line 10"/>
          <p:cNvSpPr>
            <a:spLocks noChangeShapeType="1"/>
          </p:cNvSpPr>
          <p:nvPr/>
        </p:nvSpPr>
        <p:spPr bwMode="auto">
          <a:xfrm>
            <a:off x="5737225" y="2444750"/>
            <a:ext cx="2514600" cy="2590800"/>
          </a:xfrm>
          <a:prstGeom prst="line">
            <a:avLst/>
          </a:prstGeom>
          <a:noFill/>
          <a:ln w="19050">
            <a:solidFill>
              <a:schemeClr val="tx1"/>
            </a:solidFill>
            <a:round/>
            <a:headEnd/>
            <a:tailEnd/>
          </a:ln>
        </p:spPr>
        <p:txBody>
          <a:bodyPr/>
          <a:lstStyle/>
          <a:p>
            <a:endParaRPr lang="zh-TW" altLang="en-US"/>
          </a:p>
        </p:txBody>
      </p:sp>
      <p:sp>
        <p:nvSpPr>
          <p:cNvPr id="17419" name="Line 11"/>
          <p:cNvSpPr>
            <a:spLocks noChangeShapeType="1"/>
          </p:cNvSpPr>
          <p:nvPr/>
        </p:nvSpPr>
        <p:spPr bwMode="auto">
          <a:xfrm flipV="1">
            <a:off x="5889625" y="2368550"/>
            <a:ext cx="2286000" cy="2743200"/>
          </a:xfrm>
          <a:prstGeom prst="line">
            <a:avLst/>
          </a:prstGeom>
          <a:noFill/>
          <a:ln w="19050">
            <a:solidFill>
              <a:schemeClr val="tx1"/>
            </a:solidFill>
            <a:round/>
            <a:headEnd/>
            <a:tailEnd/>
          </a:ln>
        </p:spPr>
        <p:txBody>
          <a:bodyPr/>
          <a:lstStyle/>
          <a:p>
            <a:endParaRPr lang="zh-TW" altLang="en-US"/>
          </a:p>
        </p:txBody>
      </p:sp>
      <p:sp>
        <p:nvSpPr>
          <p:cNvPr id="17420" name="Line 12"/>
          <p:cNvSpPr>
            <a:spLocks noChangeShapeType="1"/>
          </p:cNvSpPr>
          <p:nvPr/>
        </p:nvSpPr>
        <p:spPr bwMode="auto">
          <a:xfrm>
            <a:off x="6423025" y="2216150"/>
            <a:ext cx="1752600" cy="1828800"/>
          </a:xfrm>
          <a:prstGeom prst="line">
            <a:avLst/>
          </a:prstGeom>
          <a:noFill/>
          <a:ln w="19050">
            <a:solidFill>
              <a:schemeClr val="tx1"/>
            </a:solidFill>
            <a:prstDash val="dash"/>
            <a:round/>
            <a:headEnd/>
            <a:tailEnd/>
          </a:ln>
        </p:spPr>
        <p:txBody>
          <a:bodyPr/>
          <a:lstStyle/>
          <a:p>
            <a:endParaRPr lang="zh-TW" altLang="en-US"/>
          </a:p>
        </p:txBody>
      </p:sp>
      <p:sp>
        <p:nvSpPr>
          <p:cNvPr id="14" name="Line 13"/>
          <p:cNvSpPr>
            <a:spLocks noChangeShapeType="1"/>
          </p:cNvSpPr>
          <p:nvPr/>
        </p:nvSpPr>
        <p:spPr bwMode="auto">
          <a:xfrm>
            <a:off x="2689225" y="4730750"/>
            <a:ext cx="609600" cy="0"/>
          </a:xfrm>
          <a:prstGeom prst="line">
            <a:avLst/>
          </a:prstGeom>
          <a:noFill/>
          <a:ln w="28575">
            <a:solidFill>
              <a:schemeClr val="tx1"/>
            </a:solidFill>
            <a:round/>
            <a:headEnd/>
            <a:tailEnd type="triangle" w="med" len="med"/>
          </a:ln>
        </p:spPr>
        <p:txBody>
          <a:bodyPr/>
          <a:lstStyle/>
          <a:p>
            <a:endParaRPr lang="zh-TW" altLang="en-US"/>
          </a:p>
        </p:txBody>
      </p:sp>
      <p:sp>
        <p:nvSpPr>
          <p:cNvPr id="15" name="Line 14"/>
          <p:cNvSpPr>
            <a:spLocks noChangeShapeType="1"/>
          </p:cNvSpPr>
          <p:nvPr/>
        </p:nvSpPr>
        <p:spPr bwMode="auto">
          <a:xfrm flipH="1">
            <a:off x="7413625" y="3892550"/>
            <a:ext cx="457200" cy="0"/>
          </a:xfrm>
          <a:prstGeom prst="line">
            <a:avLst/>
          </a:prstGeom>
          <a:noFill/>
          <a:ln w="28575">
            <a:solidFill>
              <a:schemeClr val="tx1"/>
            </a:solidFill>
            <a:round/>
            <a:headEnd/>
            <a:tailEnd type="triangle" w="med" len="med"/>
          </a:ln>
        </p:spPr>
        <p:txBody>
          <a:bodyPr/>
          <a:lstStyle/>
          <a:p>
            <a:endParaRPr lang="zh-TW" altLang="en-US"/>
          </a:p>
        </p:txBody>
      </p:sp>
      <p:sp>
        <p:nvSpPr>
          <p:cNvPr id="17423" name="Rectangle 16"/>
          <p:cNvSpPr>
            <a:spLocks noChangeArrowheads="1"/>
          </p:cNvSpPr>
          <p:nvPr/>
        </p:nvSpPr>
        <p:spPr bwMode="auto">
          <a:xfrm>
            <a:off x="4822825" y="2036763"/>
            <a:ext cx="444500" cy="396875"/>
          </a:xfrm>
          <a:prstGeom prst="rect">
            <a:avLst/>
          </a:prstGeom>
          <a:noFill/>
          <a:ln w="9525">
            <a:noFill/>
            <a:miter lim="800000"/>
            <a:headEnd/>
            <a:tailEnd/>
          </a:ln>
        </p:spPr>
        <p:txBody>
          <a:bodyPr>
            <a:spAutoFit/>
          </a:bodyPr>
          <a:lstStyle/>
          <a:p>
            <a:pPr>
              <a:spcBef>
                <a:spcPct val="50000"/>
              </a:spcBef>
            </a:pPr>
            <a:r>
              <a:rPr lang="nl-BE" sz="2000"/>
              <a:t>P</a:t>
            </a:r>
            <a:r>
              <a:rPr lang="nl-BE" sz="2000" baseline="-25000"/>
              <a:t>G</a:t>
            </a:r>
            <a:endParaRPr lang="en-GB" sz="2000" baseline="-25000"/>
          </a:p>
        </p:txBody>
      </p:sp>
      <p:sp>
        <p:nvSpPr>
          <p:cNvPr id="17424" name="Text Box 17"/>
          <p:cNvSpPr txBox="1">
            <a:spLocks noChangeArrowheads="1"/>
          </p:cNvSpPr>
          <p:nvPr/>
        </p:nvSpPr>
        <p:spPr bwMode="auto">
          <a:xfrm>
            <a:off x="3679825" y="5797550"/>
            <a:ext cx="609600" cy="396875"/>
          </a:xfrm>
          <a:prstGeom prst="rect">
            <a:avLst/>
          </a:prstGeom>
          <a:noFill/>
          <a:ln w="9525">
            <a:noFill/>
            <a:miter lim="800000"/>
            <a:headEnd/>
            <a:tailEnd/>
          </a:ln>
        </p:spPr>
        <p:txBody>
          <a:bodyPr>
            <a:spAutoFit/>
          </a:bodyPr>
          <a:lstStyle/>
          <a:p>
            <a:pPr>
              <a:spcBef>
                <a:spcPct val="50000"/>
              </a:spcBef>
            </a:pPr>
            <a:r>
              <a:rPr lang="nl-BE" sz="2000">
                <a:latin typeface="Arial" charset="0"/>
                <a:ea typeface="ＭＳ Ｐゴシック" pitchFamily="34" charset="-128"/>
              </a:rPr>
              <a:t>Y</a:t>
            </a:r>
            <a:r>
              <a:rPr lang="nl-BE" sz="2000" baseline="-25000">
                <a:latin typeface="Arial" charset="0"/>
                <a:ea typeface="ＭＳ Ｐゴシック" pitchFamily="34" charset="-128"/>
              </a:rPr>
              <a:t>F</a:t>
            </a:r>
            <a:endParaRPr lang="en-GB" sz="2000">
              <a:latin typeface="Arial" charset="0"/>
              <a:ea typeface="ＭＳ Ｐゴシック" pitchFamily="34" charset="-128"/>
            </a:endParaRPr>
          </a:p>
        </p:txBody>
      </p:sp>
      <p:sp>
        <p:nvSpPr>
          <p:cNvPr id="17425" name="Rectangle 18"/>
          <p:cNvSpPr>
            <a:spLocks noChangeArrowheads="1"/>
          </p:cNvSpPr>
          <p:nvPr/>
        </p:nvSpPr>
        <p:spPr bwMode="auto">
          <a:xfrm>
            <a:off x="8328025" y="5770563"/>
            <a:ext cx="487363" cy="396875"/>
          </a:xfrm>
          <a:prstGeom prst="rect">
            <a:avLst/>
          </a:prstGeom>
          <a:noFill/>
          <a:ln w="9525">
            <a:noFill/>
            <a:miter lim="800000"/>
            <a:headEnd/>
            <a:tailEnd/>
          </a:ln>
        </p:spPr>
        <p:txBody>
          <a:bodyPr>
            <a:spAutoFit/>
          </a:bodyPr>
          <a:lstStyle/>
          <a:p>
            <a:pPr>
              <a:spcBef>
                <a:spcPct val="50000"/>
              </a:spcBef>
            </a:pPr>
            <a:r>
              <a:rPr lang="nl-BE" sz="2000"/>
              <a:t>Y</a:t>
            </a:r>
            <a:r>
              <a:rPr lang="nl-BE" sz="2000" baseline="-25000"/>
              <a:t>G</a:t>
            </a:r>
            <a:endParaRPr lang="en-GB" sz="2000" baseline="-25000"/>
          </a:p>
        </p:txBody>
      </p:sp>
      <p:sp>
        <p:nvSpPr>
          <p:cNvPr id="17426" name="Text Box 19"/>
          <p:cNvSpPr txBox="1">
            <a:spLocks noChangeArrowheads="1"/>
          </p:cNvSpPr>
          <p:nvPr/>
        </p:nvSpPr>
        <p:spPr bwMode="auto">
          <a:xfrm>
            <a:off x="1466850" y="1719263"/>
            <a:ext cx="1981200" cy="369332"/>
          </a:xfrm>
          <a:prstGeom prst="rect">
            <a:avLst/>
          </a:prstGeom>
          <a:noFill/>
          <a:ln w="9525">
            <a:noFill/>
            <a:miter lim="800000"/>
            <a:headEnd/>
            <a:tailEnd/>
          </a:ln>
        </p:spPr>
        <p:txBody>
          <a:bodyPr>
            <a:spAutoFit/>
          </a:bodyPr>
          <a:lstStyle/>
          <a:p>
            <a:pPr>
              <a:spcBef>
                <a:spcPct val="50000"/>
              </a:spcBef>
            </a:pPr>
            <a:r>
              <a:rPr lang="nl-BE" dirty="0">
                <a:latin typeface="Arial" charset="0"/>
                <a:ea typeface="ＭＳ Ｐゴシック" pitchFamily="34" charset="-128"/>
              </a:rPr>
              <a:t>France</a:t>
            </a:r>
            <a:endParaRPr lang="en-GB" dirty="0">
              <a:solidFill>
                <a:srgbClr val="FF0000"/>
              </a:solidFill>
              <a:latin typeface="Arial" charset="0"/>
              <a:ea typeface="ＭＳ Ｐゴシック" pitchFamily="34" charset="-128"/>
            </a:endParaRPr>
          </a:p>
        </p:txBody>
      </p:sp>
      <p:sp>
        <p:nvSpPr>
          <p:cNvPr id="17427" name="Text Box 20"/>
          <p:cNvSpPr txBox="1">
            <a:spLocks noChangeArrowheads="1"/>
          </p:cNvSpPr>
          <p:nvPr/>
        </p:nvSpPr>
        <p:spPr bwMode="auto">
          <a:xfrm>
            <a:off x="6327775" y="1719263"/>
            <a:ext cx="1371600" cy="457200"/>
          </a:xfrm>
          <a:prstGeom prst="rect">
            <a:avLst/>
          </a:prstGeom>
          <a:noFill/>
          <a:ln w="9525">
            <a:noFill/>
            <a:miter lim="800000"/>
            <a:headEnd/>
            <a:tailEnd/>
          </a:ln>
        </p:spPr>
        <p:txBody>
          <a:bodyPr>
            <a:spAutoFit/>
          </a:bodyPr>
          <a:lstStyle/>
          <a:p>
            <a:pPr>
              <a:spcBef>
                <a:spcPct val="50000"/>
              </a:spcBef>
            </a:pPr>
            <a:r>
              <a:rPr lang="nl-BE">
                <a:latin typeface="Arial" charset="0"/>
                <a:ea typeface="ＭＳ Ｐゴシック" pitchFamily="34" charset="-128"/>
              </a:rPr>
              <a:t>Germany</a:t>
            </a:r>
            <a:endParaRPr lang="en-GB">
              <a:latin typeface="Arial" charset="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02"/>
                                        </p:tgtEl>
                                        <p:attrNameLst>
                                          <p:attrName>style.visibility</p:attrName>
                                        </p:attrNameLst>
                                      </p:cBhvr>
                                      <p:to>
                                        <p:strVal val="visible"/>
                                      </p:to>
                                    </p:set>
                                    <p:anim calcmode="lin" valueType="num">
                                      <p:cBhvr additive="base">
                                        <p:cTn id="7" dur="500" fill="hold"/>
                                        <p:tgtEl>
                                          <p:spTgt spid="307202"/>
                                        </p:tgtEl>
                                        <p:attrNameLst>
                                          <p:attrName>ppt_x</p:attrName>
                                        </p:attrNameLst>
                                      </p:cBhvr>
                                      <p:tavLst>
                                        <p:tav tm="0">
                                          <p:val>
                                            <p:strVal val="0-#ppt_w/2"/>
                                          </p:val>
                                        </p:tav>
                                        <p:tav tm="100000">
                                          <p:val>
                                            <p:strVal val="#ppt_x"/>
                                          </p:val>
                                        </p:tav>
                                      </p:tavLst>
                                    </p:anim>
                                    <p:anim calcmode="lin" valueType="num">
                                      <p:cBhvr additive="base">
                                        <p:cTn id="8" dur="500" fill="hold"/>
                                        <p:tgtEl>
                                          <p:spTgt spid="3072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2" grpId="0" autoUpdateAnimBg="0"/>
      <p:bldP spid="14" grpId="0" animBg="1"/>
      <p:bldP spid="15"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TotalTime>
  <Words>398</Words>
  <Application>Microsoft Office PowerPoint</Application>
  <PresentationFormat>如螢幕大小 (4:3)</PresentationFormat>
  <Paragraphs>48</Paragraphs>
  <Slides>7</Slides>
  <Notes>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Arial</vt:lpstr>
      <vt:lpstr>Calibri</vt:lpstr>
      <vt:lpstr>Times New Roman</vt:lpstr>
      <vt:lpstr>Verdana</vt:lpstr>
      <vt:lpstr>Office 佈景主題</vt:lpstr>
      <vt:lpstr>Euro’s a Quarter Century</vt:lpstr>
      <vt:lpstr>A new future for Europe - Welcoming the euro banknotes and coins by Wim Duisenberg (December 31, 2001)</vt:lpstr>
      <vt:lpstr>Milton Friedman (1997.8.28)</vt:lpstr>
      <vt:lpstr>EU的經濟三難選擇 (tri-lemma)</vt:lpstr>
      <vt:lpstr>EU的政治三難選擇 (tri-lemma)</vt:lpstr>
      <vt:lpstr>Aggregate demand and supply in France and Germany </vt:lpstr>
      <vt:lpstr>Effects of monetary expansion in France and monetary restriction in Germany</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aaaaa</dc:title>
  <dc:creator>Kc Yeh</dc:creator>
  <cp:lastModifiedBy>葉國俊</cp:lastModifiedBy>
  <cp:revision>177</cp:revision>
  <dcterms:created xsi:type="dcterms:W3CDTF">2015-02-14T09:11:35Z</dcterms:created>
  <dcterms:modified xsi:type="dcterms:W3CDTF">2024-03-21T02:22:30Z</dcterms:modified>
</cp:coreProperties>
</file>