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81" r:id="rId9"/>
    <p:sldId id="282" r:id="rId10"/>
    <p:sldId id="283" r:id="rId11"/>
    <p:sldId id="284" r:id="rId12"/>
    <p:sldId id="264" r:id="rId13"/>
    <p:sldId id="265" r:id="rId14"/>
    <p:sldId id="266" r:id="rId15"/>
    <p:sldId id="267" r:id="rId16"/>
    <p:sldId id="268" r:id="rId17"/>
    <p:sldId id="285" r:id="rId18"/>
    <p:sldId id="286" r:id="rId19"/>
    <p:sldId id="287" r:id="rId20"/>
    <p:sldId id="269" r:id="rId21"/>
    <p:sldId id="270" r:id="rId22"/>
    <p:sldId id="271" r:id="rId23"/>
  </p:sldIdLst>
  <p:sldSz cx="9144000" cy="5143500" type="screen16x9"/>
  <p:notesSz cx="6858000" cy="9144000"/>
  <p:embeddedFontLst>
    <p:embeddedFont>
      <p:font typeface="Roboto" panose="020B0604020202020204" charset="0"/>
      <p:regular r:id="rId25"/>
      <p:bold r:id="rId26"/>
      <p:italic r:id="rId27"/>
      <p:boldItalic r:id="rId28"/>
    </p:embeddedFont>
    <p:embeddedFont>
      <p:font typeface="幼圆" panose="02010509060101010101" pitchFamily="49" charset="-122"/>
      <p:regular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  <p:embeddedFont>
      <p:font typeface="Wingdings 3" panose="05040102010807070707" pitchFamily="18" charset="2"/>
      <p:regular r:id="rId34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yan Lenart" initials="" lastIdx="2" clrIdx="0"/>
  <p:cmAuthor id="1" name="Kins Xu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Remember not to make the slides too wordy. Keep it to bullet points and explain them during the presentation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70150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219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338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541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446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251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361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97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611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704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542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462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213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318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462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783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5215868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727769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37111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8940247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90892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9136009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86206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0056916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04376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939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6018512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4804858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422504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0122786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92790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112718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106228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9018371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2228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Upper Body Ground Truth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1680299" y="3583036"/>
            <a:ext cx="6948159" cy="7273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 rtl="0">
              <a:spcBef>
                <a:spcPts val="0"/>
              </a:spcBef>
              <a:buNone/>
            </a:pPr>
            <a:r>
              <a:rPr lang="en" dirty="0"/>
              <a:t> Ryan Lenart</a:t>
            </a:r>
          </a:p>
          <a:p>
            <a:pPr algn="r" rtl="0">
              <a:spcBef>
                <a:spcPts val="0"/>
              </a:spcBef>
              <a:buNone/>
            </a:pPr>
            <a:r>
              <a:rPr lang="en" dirty="0"/>
              <a:t>				  Vincent Ju</a:t>
            </a:r>
          </a:p>
          <a:p>
            <a:pPr algn="r">
              <a:spcBef>
                <a:spcPts val="0"/>
              </a:spcBef>
              <a:buNone/>
            </a:pPr>
            <a:r>
              <a:rPr lang="en" dirty="0"/>
              <a:t>				  Tianxiang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Problems Encountered and Workarounds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7901" y="1489825"/>
            <a:ext cx="3867108" cy="30788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Mapping trajectory from IMU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Synchronize data from 3 sensors</a:t>
            </a:r>
          </a:p>
          <a:p>
            <a:pPr marL="285750" lvl="6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IMU, Kinect Sensor and Pressure mat</a:t>
            </a:r>
          </a:p>
          <a:p>
            <a:pPr marL="285750" lvl="6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Using UTC time stamp</a:t>
            </a:r>
          </a:p>
          <a:p>
            <a:pPr marL="285750" lvl="6" indent="-285750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Visualizing Kinect data?</a:t>
            </a:r>
          </a:p>
          <a:p>
            <a:pPr marL="285750" lvl="6" indent="-285750">
              <a:buFont typeface="Wingdings" panose="05000000000000000000" pitchFamily="2" charset="2"/>
              <a:buChar char="Ø"/>
            </a:pPr>
            <a:r>
              <a:rPr lang="en-US" altLang="zh-CN" sz="1600" dirty="0" err="1" smtClean="0"/>
              <a:t>OpenCV</a:t>
            </a:r>
            <a:r>
              <a:rPr lang="en-US" altLang="zh-CN" sz="1600" dirty="0" smtClean="0"/>
              <a:t> would be the simplest way.</a:t>
            </a:r>
          </a:p>
          <a:p>
            <a:pPr marL="285750" lvl="8" indent="-285750">
              <a:buFont typeface="Wingdings" panose="05000000000000000000" pitchFamily="2" charset="2"/>
              <a:buChar char="Ø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009" y="1489825"/>
            <a:ext cx="4610100" cy="1457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273" y="3292851"/>
            <a:ext cx="4598836" cy="121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47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Problems Encountered and Workarounds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7900" y="1489825"/>
            <a:ext cx="3560987" cy="3472319"/>
          </a:xfrm>
        </p:spPr>
        <p:txBody>
          <a:bodyPr/>
          <a:lstStyle/>
          <a:p>
            <a:pPr marL="285750" lvl="6" indent="-285750">
              <a:buFont typeface="Wingdings" panose="05000000000000000000" pitchFamily="2" charset="2"/>
              <a:buChar char="l"/>
            </a:pPr>
            <a:r>
              <a:rPr lang="en-US" altLang="zh-CN" sz="1800" dirty="0"/>
              <a:t>Deformation of pressure mat</a:t>
            </a:r>
          </a:p>
          <a:p>
            <a:pPr marL="285750" lvl="6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Conduct due to wrinkles</a:t>
            </a:r>
          </a:p>
          <a:p>
            <a:pPr marL="285750" lvl="6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Rigid insulating board </a:t>
            </a:r>
            <a:endParaRPr lang="en-US" altLang="zh-CN" sz="1600" dirty="0" smtClean="0"/>
          </a:p>
          <a:p>
            <a:pPr marL="285750" lvl="6" indent="-285750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No glue language?</a:t>
            </a:r>
          </a:p>
          <a:p>
            <a:pPr marL="285750" lvl="6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Using Python to communicate between sensors</a:t>
            </a:r>
          </a:p>
          <a:p>
            <a:pPr marL="285750" lvl="6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And create our web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800" dirty="0"/>
          </a:p>
        </p:txBody>
      </p:sp>
      <p:pic>
        <p:nvPicPr>
          <p:cNvPr id="5" name="Shape 148"/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48887" y="1489825"/>
            <a:ext cx="4368301" cy="2469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8249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Analysis of possible error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4500" y="1557875"/>
            <a:ext cx="4264366" cy="3175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297" y="1557872"/>
            <a:ext cx="4226400" cy="317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300850" y="4733300"/>
            <a:ext cx="4203600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Fig. 4-5 wrongful trajectory of full activity segment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4504500" y="4777700"/>
            <a:ext cx="4032600" cy="27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Fig. 4-6 Correct trajectory of first ½ of activity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Web Application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87900" y="1489828"/>
            <a:ext cx="4614300" cy="335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Web.py and MATLAB Engine for Python Frameworks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Web.py for web interface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MATLAB Engine for data processing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1350" y="547975"/>
            <a:ext cx="3825049" cy="421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228600" lvl="0">
              <a:spcBef>
                <a:spcPts val="0"/>
              </a:spcBef>
            </a:pPr>
            <a:r>
              <a:rPr lang="en" dirty="0"/>
              <a:t>Future Plan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4977899" cy="307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400" dirty="0"/>
              <a:t>Developing the Python application to handle: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n" sz="1800" dirty="0"/>
              <a:t>organizing and updating patient’s exercise data on website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n" sz="1800" dirty="0"/>
              <a:t>answer to doctor’s query of a certain patient’s certain progress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n" sz="1800" dirty="0"/>
              <a:t>new exercise assignment page and doctor patient discussion area.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2499" y="3555473"/>
            <a:ext cx="1177000" cy="117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7100" y="3133300"/>
            <a:ext cx="1714100" cy="10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1479" y="344375"/>
            <a:ext cx="3707975" cy="2471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Combining Edison Board w. Pressure Mat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" sz="2400" dirty="0"/>
              <a:t>Control pressure mat and sensor combination using one application either using edison board or computer programs to do data collection and trajectory analysis.(presumably python)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8475" y="2832825"/>
            <a:ext cx="1270351" cy="224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6998" y="3420275"/>
            <a:ext cx="2714275" cy="153434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6665425" y="4050050"/>
            <a:ext cx="588899" cy="27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>
                <a:solidFill>
                  <a:srgbClr val="CCCCCC"/>
                </a:solidFill>
              </a:rPr>
              <a:t>+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58084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Calibration – Algorithm </a:t>
            </a:r>
            <a:r>
              <a:rPr lang="en" dirty="0" smtClean="0"/>
              <a:t>to </a:t>
            </a:r>
            <a:r>
              <a:rPr lang="en" dirty="0"/>
              <a:t>Make Predictions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4866600" cy="304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" sz="2400" dirty="0"/>
              <a:t>Once ground truth data acquisition are within reasonable range of accuracy, we can move on to algorithms of trajectory searching or analysis and other models that can predict patient’s activities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4575" y="1489825"/>
            <a:ext cx="3333750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5876700" y="4621375"/>
            <a:ext cx="6398699" cy="74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CCCCCC"/>
                </a:solidFill>
              </a:rPr>
              <a:t>Fig.4-7 An Illustration of ZUPT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smtClean="0"/>
              <a:t>Calibration – Accumulation of errors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7901" y="1489825"/>
            <a:ext cx="3867108" cy="347231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MEMS Gyroscope and Accelerometer has intrinsic error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Many reasons, e.g. Temperature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Integration accumulates this error through 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There is no way to correct by itself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The accumulated error can be huge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800" dirty="0"/>
          </a:p>
        </p:txBody>
      </p:sp>
      <p:pic>
        <p:nvPicPr>
          <p:cNvPr id="7" name="Picture 2" descr="bad_exampl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009" y="1489825"/>
            <a:ext cx="4501091" cy="324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41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Calibration </a:t>
            </a:r>
            <a:r>
              <a:rPr lang="en" altLang="zh-CN" dirty="0" smtClean="0"/>
              <a:t>– </a:t>
            </a:r>
            <a:r>
              <a:rPr lang="en" altLang="zh-CN" dirty="0"/>
              <a:t>Accumulation of errors</a:t>
            </a:r>
            <a:endParaRPr lang="zh-CN" altLang="en-US" dirty="0"/>
          </a:p>
        </p:txBody>
      </p:sp>
      <p:pic>
        <p:nvPicPr>
          <p:cNvPr id="6" name="Picture 4" descr="algorith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00" y="1144124"/>
            <a:ext cx="8229600" cy="284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21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Calibration </a:t>
            </a:r>
            <a:r>
              <a:rPr lang="en" altLang="zh-CN" dirty="0" smtClean="0"/>
              <a:t>– </a:t>
            </a:r>
            <a:r>
              <a:rPr lang="en-US" altLang="zh-CN" dirty="0"/>
              <a:t>Zero Velocity Update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526500" y="1144124"/>
            <a:ext cx="8229600" cy="3749395"/>
            <a:chOff x="526500" y="1144124"/>
            <a:chExt cx="8229600" cy="3749395"/>
          </a:xfrm>
        </p:grpSpPr>
        <p:pic>
          <p:nvPicPr>
            <p:cNvPr id="3" name="Picture 4" descr="algorithm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500" y="1144124"/>
              <a:ext cx="8229600" cy="2848708"/>
            </a:xfrm>
            <a:prstGeom prst="rect">
              <a:avLst/>
            </a:prstGeom>
          </p:spPr>
        </p:pic>
        <p:grpSp>
          <p:nvGrpSpPr>
            <p:cNvPr id="4" name="Group 12"/>
            <p:cNvGrpSpPr/>
            <p:nvPr/>
          </p:nvGrpSpPr>
          <p:grpSpPr>
            <a:xfrm>
              <a:off x="5776411" y="3454948"/>
              <a:ext cx="994537" cy="1438571"/>
              <a:chOff x="5722412" y="4418934"/>
              <a:chExt cx="994537" cy="1438571"/>
            </a:xfrm>
          </p:grpSpPr>
          <p:sp>
            <p:nvSpPr>
              <p:cNvPr id="5" name="Rectangle 2"/>
              <p:cNvSpPr/>
              <p:nvPr/>
            </p:nvSpPr>
            <p:spPr>
              <a:xfrm>
                <a:off x="5722412" y="4876134"/>
                <a:ext cx="994537" cy="98137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" name="Straight Arrow Connector 5"/>
              <p:cNvCxnSpPr>
                <a:cxnSpLocks noChangeAspect="1"/>
              </p:cNvCxnSpPr>
              <p:nvPr/>
            </p:nvCxnSpPr>
            <p:spPr>
              <a:xfrm flipV="1">
                <a:off x="6212033" y="4418934"/>
                <a:ext cx="0" cy="4572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11"/>
              <p:cNvSpPr txBox="1"/>
              <p:nvPr/>
            </p:nvSpPr>
            <p:spPr>
              <a:xfrm>
                <a:off x="5842202" y="4995371"/>
                <a:ext cx="770263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Zero </a:t>
                </a:r>
              </a:p>
              <a:p>
                <a:pPr algn="ctr"/>
                <a:r>
                  <a:rPr lang="en-US" dirty="0" smtClean="0"/>
                  <a:t>Velocity</a:t>
                </a:r>
              </a:p>
              <a:p>
                <a:pPr algn="ctr"/>
                <a:r>
                  <a:rPr lang="en-US" dirty="0" smtClean="0"/>
                  <a:t>Update</a:t>
                </a:r>
                <a:endParaRPr lang="en-US" dirty="0"/>
              </a:p>
            </p:txBody>
          </p:sp>
        </p:grpSp>
      </p:grpSp>
      <p:sp>
        <p:nvSpPr>
          <p:cNvPr id="9" name="Rectangle 13"/>
          <p:cNvSpPr/>
          <p:nvPr/>
        </p:nvSpPr>
        <p:spPr>
          <a:xfrm>
            <a:off x="1013460" y="3907915"/>
            <a:ext cx="46584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Zero Velocity Update: set the velocity to zero when foot is stationary and smooth the velocity in between before being integrated for position.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0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Context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l"/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Control of upper body is limited after a traumatic injury or stroke</a:t>
            </a:r>
          </a:p>
          <a:p>
            <a:pPr marL="514350" lvl="0" indent="-285750" rtl="0">
              <a:lnSpc>
                <a:spcPct val="138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l"/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Necessary to perform exercises to retrain the brain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l"/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Caregivers want to monitor how often exercises are being done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697447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dirty="0" smtClean="0"/>
              <a:t>Calibration – Constraints and Kinect</a:t>
            </a:r>
            <a:endParaRPr lang="en" dirty="0"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4100100" cy="299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●"/>
            </a:pPr>
            <a:r>
              <a:rPr lang="en" dirty="0" smtClean="0"/>
              <a:t>The IMU could provide ridiculous data</a:t>
            </a:r>
          </a:p>
          <a:p>
            <a:pPr marL="757238" lvl="1" indent="-228600">
              <a:buChar char="●"/>
            </a:pPr>
            <a:r>
              <a:rPr lang="en" dirty="0" smtClean="0"/>
              <a:t>e.g. </a:t>
            </a:r>
            <a:r>
              <a:rPr lang="en" dirty="0" smtClean="0"/>
              <a:t>My elbow in the 4</a:t>
            </a:r>
            <a:r>
              <a:rPr lang="en" baseline="30000" dirty="0" smtClean="0"/>
              <a:t>th</a:t>
            </a:r>
            <a:r>
              <a:rPr lang="en" dirty="0" smtClean="0"/>
              <a:t> floor, but my wrist in the 7</a:t>
            </a:r>
            <a:r>
              <a:rPr lang="en" baseline="30000" dirty="0" smtClean="0"/>
              <a:t>th</a:t>
            </a:r>
            <a:r>
              <a:rPr lang="en" dirty="0" smtClean="0"/>
              <a:t> floor.</a:t>
            </a:r>
          </a:p>
          <a:p>
            <a:pPr marL="757238" lvl="1" indent="-228600">
              <a:buChar char="●"/>
            </a:pPr>
            <a:r>
              <a:rPr lang="en" dirty="0" smtClean="0"/>
              <a:t>Length of my arm is a constant.</a:t>
            </a:r>
            <a:endParaRPr lang="en" dirty="0" smtClean="0"/>
          </a:p>
          <a:p>
            <a:pPr marL="457200" lvl="0" indent="-228600">
              <a:buChar char="●"/>
            </a:pPr>
            <a:r>
              <a:rPr lang="en" altLang="zh-CN" dirty="0" smtClean="0"/>
              <a:t>Each data point has an error range</a:t>
            </a:r>
            <a:endParaRPr lang="en" altLang="zh-CN" dirty="0"/>
          </a:p>
          <a:p>
            <a:pPr marL="757238" lvl="1" indent="-228600">
              <a:buChar char="●"/>
            </a:pPr>
            <a:r>
              <a:rPr lang="en" altLang="zh-CN" dirty="0" smtClean="0"/>
              <a:t>We are only interested in sane data</a:t>
            </a:r>
            <a:endParaRPr lang="en" altLang="zh-CN" dirty="0"/>
          </a:p>
          <a:p>
            <a:pPr marL="757238" lvl="1" indent="-228600">
              <a:buChar char="●"/>
            </a:pPr>
            <a:r>
              <a:rPr lang="en" altLang="zh-CN" dirty="0" smtClean="0"/>
              <a:t>So only sane data should be saved</a:t>
            </a:r>
          </a:p>
          <a:p>
            <a:pPr marL="457200" lvl="0" indent="-228600">
              <a:buChar char="●"/>
            </a:pPr>
            <a:r>
              <a:rPr lang="en" altLang="zh-CN" dirty="0" smtClean="0"/>
              <a:t>Training the sensor by Kinect</a:t>
            </a:r>
            <a:endParaRPr lang="en" altLang="zh-CN" dirty="0"/>
          </a:p>
          <a:p>
            <a:pPr marL="757238" lvl="1" indent="-228600">
              <a:buChar char="●"/>
            </a:pPr>
            <a:r>
              <a:rPr lang="en" altLang="zh-CN" dirty="0" smtClean="0"/>
              <a:t>Position coordinates directly gathered.</a:t>
            </a:r>
            <a:endParaRPr lang="en" altLang="zh-CN" dirty="0"/>
          </a:p>
          <a:p>
            <a:pPr marL="757238" lvl="1" indent="-228600">
              <a:buChar char="●"/>
            </a:pPr>
            <a:r>
              <a:rPr lang="en" altLang="zh-CN" dirty="0" smtClean="0"/>
              <a:t>Satisfactory resolution</a:t>
            </a:r>
          </a:p>
          <a:p>
            <a:pPr marL="757238" lvl="1" indent="-228600">
              <a:buChar char="●"/>
            </a:pPr>
            <a:r>
              <a:rPr lang="en" altLang="zh-CN" dirty="0" smtClean="0"/>
              <a:t>Only interested in sane data, or track data as well. </a:t>
            </a:r>
            <a:endParaRPr lang="en" altLang="zh-CN" dirty="0"/>
          </a:p>
          <a:p>
            <a:pPr marL="457200" lvl="0" indent="-228600">
              <a:buChar char="●"/>
            </a:pPr>
            <a:r>
              <a:rPr lang="en" altLang="zh-CN" dirty="0" smtClean="0"/>
              <a:t>Machine learning algorithm could be utilized</a:t>
            </a:r>
          </a:p>
          <a:p>
            <a:pPr marL="757238" lvl="1" indent="-228600">
              <a:buChar char="●"/>
            </a:pPr>
            <a:r>
              <a:rPr lang="en" altLang="zh-CN" dirty="0" smtClean="0"/>
              <a:t>Supervised learning</a:t>
            </a:r>
            <a:endParaRPr lang="en" altLang="zh-CN" dirty="0"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370" y="787525"/>
            <a:ext cx="1451050" cy="170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3775" y="2742750"/>
            <a:ext cx="3969648" cy="223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Development of User End Features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400"/>
              <a:t>Developing of patient end functionalities that will guide patient through designated exercise while collecting data with sensor-pressure mat device.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9300" y="3030882"/>
            <a:ext cx="2060650" cy="18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062" y="3030912"/>
            <a:ext cx="26193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6766800" y="3030925"/>
            <a:ext cx="2377200" cy="186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Doctor: Did you…</a:t>
            </a:r>
          </a:p>
          <a:p>
            <a:pPr rtl="0">
              <a:spcBef>
                <a:spcPts val="0"/>
              </a:spcBef>
              <a:buNone/>
            </a:pPr>
            <a:endParaRPr>
              <a:solidFill>
                <a:srgbClr val="CCCCCC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Patient: Yeah, of course…</a:t>
            </a:r>
          </a:p>
          <a:p>
            <a:pPr rtl="0">
              <a:spcBef>
                <a:spcPts val="0"/>
              </a:spcBef>
              <a:buNone/>
            </a:pPr>
            <a:endParaRPr>
              <a:solidFill>
                <a:srgbClr val="CCCCCC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Doctor: Well, let’s see what the computer thinks, OK?</a:t>
            </a:r>
          </a:p>
          <a:p>
            <a:pPr rtl="0">
              <a:spcBef>
                <a:spcPts val="0"/>
              </a:spcBef>
              <a:buNone/>
            </a:pPr>
            <a:endParaRPr>
              <a:solidFill>
                <a:srgbClr val="CCCC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Patient: Zzzzzz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User Feedback and Interaction Functions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4466699" cy="307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400"/>
              <a:t>The app should also ideally have a GUI that can provide guidance for exercises, output interactive audio visual contents and provide preliminary performance data for patients’ own feedback.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125" y="1762400"/>
            <a:ext cx="3810000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5234700" y="4568725"/>
            <a:ext cx="3521399" cy="45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Fig 4-8 An Example of Spider Chart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Design</a:t>
            </a:r>
          </a:p>
        </p:txBody>
      </p:sp>
      <p:sp>
        <p:nvSpPr>
          <p:cNvPr id="75" name="Shape 75"/>
          <p:cNvSpPr/>
          <p:nvPr/>
        </p:nvSpPr>
        <p:spPr>
          <a:xfrm>
            <a:off x="650125" y="1386525"/>
            <a:ext cx="7508100" cy="326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175" y="1334725"/>
            <a:ext cx="6857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Experimental Verification 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807599" cy="307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400"/>
              <a:t>Pressure Mat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n" sz="2400"/>
              <a:t>Registers a signal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n" sz="2400"/>
              <a:t>Noisy</a:t>
            </a:r>
          </a:p>
          <a:p>
            <a:pPr marL="914400" lvl="1" indent="-228600">
              <a:spcBef>
                <a:spcPts val="0"/>
              </a:spcBef>
              <a:buSzPct val="100000"/>
            </a:pPr>
            <a:r>
              <a:rPr lang="en" sz="2400"/>
              <a:t>Needs refining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102" y="1637824"/>
            <a:ext cx="4367026" cy="26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Sensor data and Matlab calculations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87900" y="1556475"/>
            <a:ext cx="4311300" cy="307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The peaks signify starting point for each activity. It is created by rapid hand shakes.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Three distinctive activities are visually observable. 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2 min of drinking + 2 min of writing + 2 min of typing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325" y="1556472"/>
            <a:ext cx="3538775" cy="29881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5217325" y="4635375"/>
            <a:ext cx="3680999" cy="50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/>
              <a:t>Fig. 4 -1 Three Axis Acceleration Plot of WHI wrist sensor for 6 min of activity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5403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 of Trajectory Calculations</a:t>
            </a: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l="504" r="504"/>
          <a:stretch/>
        </p:blipFill>
        <p:spPr>
          <a:xfrm>
            <a:off x="4617575" y="1280625"/>
            <a:ext cx="4358128" cy="328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4307087" y="4633475"/>
            <a:ext cx="4977000" cy="36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>
                <a:solidFill>
                  <a:srgbClr val="F3F3F3"/>
                </a:solidFill>
              </a:rPr>
              <a:t>Fig. 4-2  Initial 20 seconds of displacement data for WHI wrist sensor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762" y="1280625"/>
            <a:ext cx="3797633" cy="3368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130675" y="4711175"/>
            <a:ext cx="3943799" cy="28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200">
                <a:solidFill>
                  <a:srgbClr val="F3F3F3"/>
                </a:solidFill>
              </a:rPr>
              <a:t>Fig. 4-2  Initial 20 seconds of displacement data for WHI wrist sensor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Simple Test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511500" cy="1454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/>
              <a:t>This test involves raising hand from rest up and then return hand back to starting position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0785" y="1069500"/>
            <a:ext cx="4734475" cy="3599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4962412" y="4668700"/>
            <a:ext cx="3091200" cy="33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Fig.4-4 simple test 3D acc data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7173" y="2988350"/>
            <a:ext cx="2129224" cy="17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Retrieving </a:t>
            </a:r>
            <a:r>
              <a:rPr lang="en" altLang="zh-CN" dirty="0" smtClean="0"/>
              <a:t>data from Kinect Sensor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7901" y="1489825"/>
            <a:ext cx="3867108" cy="3536054"/>
          </a:xfrm>
        </p:spPr>
        <p:txBody>
          <a:bodyPr/>
          <a:lstStyle/>
          <a:p>
            <a:pPr marL="285750" lvl="8" indent="-285750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Major joints on human body was labeled in the Kinect SDK</a:t>
            </a:r>
          </a:p>
          <a:p>
            <a:pPr marL="285750" lvl="8" indent="-285750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By specify the joint #, we can use Kinect to track the movement of selected joints</a:t>
            </a:r>
          </a:p>
          <a:p>
            <a:pPr marL="285750" lvl="8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For example, in our data, we track #9 </a:t>
            </a:r>
            <a:r>
              <a:rPr lang="en-US" altLang="zh-CN" sz="1600" dirty="0" err="1" smtClean="0"/>
              <a:t>ElbowRight</a:t>
            </a:r>
            <a:r>
              <a:rPr lang="en-US" altLang="zh-CN" sz="1600" dirty="0" smtClean="0"/>
              <a:t> and #10 </a:t>
            </a:r>
            <a:r>
              <a:rPr lang="en-US" altLang="zh-CN" sz="1600" dirty="0" err="1" smtClean="0"/>
              <a:t>WristRight</a:t>
            </a:r>
            <a:r>
              <a:rPr lang="en-US" altLang="zh-CN" sz="1600" dirty="0" smtClean="0"/>
              <a:t>, where IMU sensors were tied there respectively.</a:t>
            </a:r>
            <a:endParaRPr lang="zh-CN" altLang="en-US" sz="1600" dirty="0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45" y="1144124"/>
            <a:ext cx="3919855" cy="388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7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Retrieving </a:t>
            </a:r>
            <a:r>
              <a:rPr lang="en" altLang="zh-CN" dirty="0"/>
              <a:t>data from Kinect Sensor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00" y="1144124"/>
            <a:ext cx="4197925" cy="289142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143" y="1144124"/>
            <a:ext cx="4087396" cy="289142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44574" y="4352543"/>
            <a:ext cx="3084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joint #9 </a:t>
            </a:r>
            <a:r>
              <a:rPr lang="en-US" altLang="zh-CN" dirty="0" err="1">
                <a:solidFill>
                  <a:schemeClr val="tx1"/>
                </a:solidFill>
              </a:rPr>
              <a:t>ElbowRight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09089" y="4352543"/>
            <a:ext cx="3084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joint #10 </a:t>
            </a:r>
            <a:r>
              <a:rPr lang="en-US" altLang="zh-CN" dirty="0" err="1" smtClean="0">
                <a:solidFill>
                  <a:schemeClr val="tx1"/>
                </a:solidFill>
              </a:rPr>
              <a:t>WristRight</a:t>
            </a:r>
            <a:endParaRPr lang="zh-CN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533072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</TotalTime>
  <Words>718</Words>
  <Application>Microsoft Office PowerPoint</Application>
  <PresentationFormat>全屏显示(16:9)</PresentationFormat>
  <Paragraphs>102</Paragraphs>
  <Slides>22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Roboto</vt:lpstr>
      <vt:lpstr>幼圆</vt:lpstr>
      <vt:lpstr>Century Gothic</vt:lpstr>
      <vt:lpstr>Wingdings 3</vt:lpstr>
      <vt:lpstr>Wingdings</vt:lpstr>
      <vt:lpstr>丝状</vt:lpstr>
      <vt:lpstr>Upper Body Ground Truth</vt:lpstr>
      <vt:lpstr>Context</vt:lpstr>
      <vt:lpstr>Basic Design</vt:lpstr>
      <vt:lpstr>Experimental Verification </vt:lpstr>
      <vt:lpstr>Sensor data and Matlab calculations</vt:lpstr>
      <vt:lpstr>Result of Trajectory Calculations</vt:lpstr>
      <vt:lpstr> Simple Test</vt:lpstr>
      <vt:lpstr>Retrieving data from Kinect Sensor</vt:lpstr>
      <vt:lpstr>Retrieving data from Kinect Sensor</vt:lpstr>
      <vt:lpstr>Problems Encountered and Workarounds </vt:lpstr>
      <vt:lpstr>Problems Encountered and Workarounds </vt:lpstr>
      <vt:lpstr>Analysis of possible error</vt:lpstr>
      <vt:lpstr>Web Application</vt:lpstr>
      <vt:lpstr>Future Plan</vt:lpstr>
      <vt:lpstr>Combining Edison Board w. Pressure Mat</vt:lpstr>
      <vt:lpstr>Calibration – Algorithm to Make Predictions</vt:lpstr>
      <vt:lpstr>Calibration – Accumulation of errors</vt:lpstr>
      <vt:lpstr>Calibration – Accumulation of errors</vt:lpstr>
      <vt:lpstr>Calibration – Zero Velocity Update</vt:lpstr>
      <vt:lpstr>Calibration – Constraints and Kinect</vt:lpstr>
      <vt:lpstr>Development of User End Features</vt:lpstr>
      <vt:lpstr>User Feedback and Interaction Functions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Upper Body Ground Truth</dc:title>
  <cp:lastModifiedBy>Vincent Ju</cp:lastModifiedBy>
  <cp:revision>13</cp:revision>
  <dcterms:modified xsi:type="dcterms:W3CDTF">2015-12-07T18:13:54Z</dcterms:modified>
</cp:coreProperties>
</file>