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7"/>
  </p:notesMasterIdLst>
  <p:sldIdLst>
    <p:sldId id="257" r:id="rId3"/>
    <p:sldId id="405" r:id="rId4"/>
    <p:sldId id="357" r:id="rId5"/>
    <p:sldId id="416" r:id="rId6"/>
    <p:sldId id="410" r:id="rId7"/>
    <p:sldId id="417" r:id="rId8"/>
    <p:sldId id="419" r:id="rId9"/>
    <p:sldId id="422" r:id="rId10"/>
    <p:sldId id="424" r:id="rId11"/>
    <p:sldId id="421" r:id="rId12"/>
    <p:sldId id="423" r:id="rId13"/>
    <p:sldId id="420" r:id="rId14"/>
    <p:sldId id="425" r:id="rId15"/>
    <p:sldId id="426" r:id="rId16"/>
    <p:sldId id="427" r:id="rId17"/>
    <p:sldId id="428" r:id="rId18"/>
    <p:sldId id="433" r:id="rId19"/>
    <p:sldId id="431" r:id="rId20"/>
    <p:sldId id="430" r:id="rId21"/>
    <p:sldId id="429" r:id="rId22"/>
    <p:sldId id="434" r:id="rId23"/>
    <p:sldId id="375" r:id="rId24"/>
    <p:sldId id="373" r:id="rId25"/>
    <p:sldId id="38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64" autoAdjust="0"/>
  </p:normalViewPr>
  <p:slideViewPr>
    <p:cSldViewPr snapToGrid="0">
      <p:cViewPr>
        <p:scale>
          <a:sx n="75" d="100"/>
          <a:sy n="75" d="100"/>
        </p:scale>
        <p:origin x="946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8ECD7-9D00-43A5-92DF-AE795EC3ADFF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33C0A-4E54-4E01-A447-43FDE99FD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67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29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349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The neurons that are sensitive to neuron perturbations are strongly related to the injected backdoor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195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805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888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148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822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32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9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66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827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63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42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346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730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DB-ENGINES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BDEBF-A944-4541-9D55-03F033AE54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28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4F34F-36EA-FC46-866E-B576664E5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C3954-0F03-B740-879B-CE9CDAD86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4CF3F-C4B5-994C-A50D-B0AAF21F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CB64-77D2-594C-9F8F-D75C6269148A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6B4F0-968C-AB41-9484-03DEFE14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8F0C6-F523-F14B-AB53-CC746E71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D46A-A254-1349-91CA-52F2C2205F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7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494F6-3FC7-4D42-85C2-87F79976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5BA4A9-EC25-9E42-9B4D-7ADE96BB4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06E07-8E24-4F42-9A30-940FB1BE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CB64-77D2-594C-9F8F-D75C6269148A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34297-3213-FA4E-94FE-180E9501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389AB-0AF9-B548-9B1F-D6328D82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D46A-A254-1349-91CA-52F2C2205F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12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4D43A0-3FD3-694E-8884-B52CF5AD0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733A0B-AE1D-8E49-BB07-0F09E9CF7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58FA6-522E-7340-8DB6-ACBFB77E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CB64-77D2-594C-9F8F-D75C6269148A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13E76-3E9F-C941-8D86-EF64FDC5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6E3B8-1282-D74C-8AD5-F9A39F53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D46A-A254-1349-91CA-52F2C2205F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32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42A12-2BE8-6D4A-B6E3-761F08CE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93CBB-F60B-9249-9D01-D75240C2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40A32-4DCE-C144-8FE7-FBCBBA21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CB64-77D2-594C-9F8F-D75C6269148A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A7ADD-5F36-534C-83BE-3F31DF39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4C8DA-A2F8-C84A-AB02-CFDA314B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D46A-A254-1349-91CA-52F2C2205F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63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3AC4A-24FF-0C4D-9E73-F3679E30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1D061-8C18-A146-9814-B92B32943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6BE64-BBD1-9D47-B26C-735C91C3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CB64-77D2-594C-9F8F-D75C6269148A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BD3B1-CED4-F34B-890F-9AC169C6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AFF50-55A9-3F42-BB3A-2DFB4014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D46A-A254-1349-91CA-52F2C2205F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38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B8B86-E65A-E041-90B4-475D10AD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049-FDE1-8948-A9ED-59C37D474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44721-6442-694D-8F4A-F6349BFE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E63A9-ADDE-9441-AF4A-4B8E25A0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CB64-77D2-594C-9F8F-D75C6269148A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83FF1-3D9A-554C-B429-B176619E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07CB3-C573-3346-9369-0A81A33C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D46A-A254-1349-91CA-52F2C2205F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3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D3E37-6F38-2747-8A4E-59FD3EAF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45070-D455-E14C-B702-A059444B1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A0325-ECA4-AB40-86AE-763838ED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65EF4A-DCC0-B647-BA67-EAF5F7542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2AFD8C-592F-064E-974F-75C919933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90C451-9014-3F45-AA2E-7A9D099D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CB64-77D2-594C-9F8F-D75C6269148A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D0710F-BF75-E44D-B04C-4270E21D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01E4F3-6CA7-A14A-B4FB-C1A243A8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D46A-A254-1349-91CA-52F2C2205F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14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1C3E1-AE63-EC46-A2B0-2116F402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82206E-7203-1A4A-959D-E7D06D38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CB64-77D2-594C-9F8F-D75C6269148A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43F748-2832-B44C-ADEA-7DCEBD2D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7823B2-2353-6C4E-A1D5-2DF63473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D46A-A254-1349-91CA-52F2C2205F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04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532483-2604-E54E-AA0F-708B4FFB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CB64-77D2-594C-9F8F-D75C6269148A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7DDB5F-4EDF-AE4C-B181-56E22382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50E376-6050-B444-BA6C-C77F5500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D46A-A254-1349-91CA-52F2C2205F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1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90D87-CF0E-194C-A15C-DD440B27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FD14-E327-F748-86CD-BE60006C4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7962A-892B-0A4E-BD28-8159A5CA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1B52B4-46C3-6A44-8FB7-9DDCFFA5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CB64-77D2-594C-9F8F-D75C6269148A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D3F72F-DA99-264C-98A9-EE0A3F72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94F3B-5568-1A48-80EF-CD579579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D46A-A254-1349-91CA-52F2C2205F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65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B204A-980D-B24B-A925-FE3CCFF2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07E7E1-DDDA-3E43-ADEF-0D06BEA99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6AE1FA-B0AF-9143-8BC6-5379C32E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CBA673-12BC-A349-90C7-24F3AF14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CB64-77D2-594C-9F8F-D75C6269148A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39A72-72ED-D742-89E2-C541CC8A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D1329-92A7-C740-B9FD-F54A8856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D46A-A254-1349-91CA-52F2C2205F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94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2494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9E8ED5-2543-9042-BE9B-C479E868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99143-18C8-F14A-9E29-00DE8137A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E7298-47C3-414B-8E8B-2BF385D96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FCB64-77D2-594C-9F8F-D75C6269148A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56847-D1D5-D64F-9867-BBB2604F8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FF66C-7165-8649-A51E-19163BFBA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D46A-A254-1349-91CA-52F2C2205F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2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1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3.tmp"/><Relationship Id="rId5" Type="http://schemas.openxmlformats.org/officeDocument/2006/relationships/image" Target="../media/image9.png"/><Relationship Id="rId10" Type="http://schemas.openxmlformats.org/officeDocument/2006/relationships/image" Target="../media/image12.tmp"/><Relationship Id="rId4" Type="http://schemas.openxmlformats.org/officeDocument/2006/relationships/image" Target="../media/image7.tmp"/><Relationship Id="rId9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0">
            <a:extLst>
              <a:ext uri="{FF2B5EF4-FFF2-40B4-BE49-F238E27FC236}">
                <a16:creationId xmlns:a16="http://schemas.microsoft.com/office/drawing/2014/main" id="{7CC35CF4-15B2-B549-A849-4EB4D8028056}"/>
              </a:ext>
            </a:extLst>
          </p:cNvPr>
          <p:cNvSpPr txBox="1"/>
          <p:nvPr/>
        </p:nvSpPr>
        <p:spPr>
          <a:xfrm>
            <a:off x="1334720" y="2603581"/>
            <a:ext cx="892688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47454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Homework 3: </a:t>
            </a:r>
            <a:r>
              <a:rPr kumimoji="0" lang="e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47454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Backdoor Attack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47454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C6C23-54BA-FF4D-B954-112D92F38C0B}"/>
              </a:ext>
            </a:extLst>
          </p:cNvPr>
          <p:cNvSpPr txBox="1"/>
          <p:nvPr/>
        </p:nvSpPr>
        <p:spPr>
          <a:xfrm>
            <a:off x="7506244" y="35264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7454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助教：</a:t>
            </a:r>
            <a:r>
              <a:rPr lang="zh-CN" altLang="en-US" b="1" dirty="0">
                <a:solidFill>
                  <a:srgbClr val="4745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张吉哲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541ABC-869C-7647-BF54-397D179B4ABD}"/>
              </a:ext>
            </a:extLst>
          </p:cNvPr>
          <p:cNvSpPr txBox="1"/>
          <p:nvPr/>
        </p:nvSpPr>
        <p:spPr>
          <a:xfrm>
            <a:off x="7506244" y="3943038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7454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邮箱：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7454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jizhe.zhang@stu.pku.edu.cn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03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 Poison Train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C42D93-87FA-F48D-D6DD-375719E10421}"/>
              </a:ext>
            </a:extLst>
          </p:cNvPr>
          <p:cNvSpPr txBox="1"/>
          <p:nvPr/>
        </p:nvSpPr>
        <p:spPr>
          <a:xfrm>
            <a:off x="891976" y="815729"/>
            <a:ext cx="90140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/>
                </a:solidFill>
              </a:rPr>
              <a:t>Add Trigger for selected data(Train Data):</a:t>
            </a: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128EF5F-1499-A507-BB23-9C296E3B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98" y="1346756"/>
            <a:ext cx="7641097" cy="42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8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Triggers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C42D93-87FA-F48D-D6DD-375719E10421}"/>
              </a:ext>
            </a:extLst>
          </p:cNvPr>
          <p:cNvSpPr txBox="1"/>
          <p:nvPr/>
        </p:nvSpPr>
        <p:spPr>
          <a:xfrm>
            <a:off x="891976" y="815729"/>
            <a:ext cx="90140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/>
                </a:solidFill>
              </a:rPr>
              <a:t>For all  data(Poison Test Data):</a:t>
            </a: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731FAE-BD5C-0D39-2C91-D04939331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09" y="1364553"/>
            <a:ext cx="835459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1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 with poison data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902277-D900-7BCE-191B-186187057D40}"/>
              </a:ext>
            </a:extLst>
          </p:cNvPr>
          <p:cNvSpPr txBox="1"/>
          <p:nvPr/>
        </p:nvSpPr>
        <p:spPr>
          <a:xfrm>
            <a:off x="769589" y="865487"/>
            <a:ext cx="638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</a:rPr>
              <a:t>Prepare </a:t>
            </a:r>
            <a:r>
              <a:rPr kumimoji="1" lang="en-US" altLang="zh-CN" sz="2000" b="1" dirty="0" err="1">
                <a:solidFill>
                  <a:srgbClr val="FF0000"/>
                </a:solidFill>
              </a:rPr>
              <a:t>DataLoader</a:t>
            </a:r>
            <a:endParaRPr kumimoji="1"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146D127-7BC7-452A-709E-C39CE5CABCD0}"/>
              </a:ext>
            </a:extLst>
          </p:cNvPr>
          <p:cNvSpPr txBox="1"/>
          <p:nvPr/>
        </p:nvSpPr>
        <p:spPr>
          <a:xfrm>
            <a:off x="769589" y="1884741"/>
            <a:ext cx="638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</a:rPr>
              <a:t>Train and Validate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D27F705-AC7B-88D1-6F4C-CFC87B213C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8"/>
          <a:stretch/>
        </p:blipFill>
        <p:spPr>
          <a:xfrm>
            <a:off x="937660" y="1246892"/>
            <a:ext cx="7916380" cy="656554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F2C714D2-B108-293F-AE7B-E061518582DF}"/>
              </a:ext>
            </a:extLst>
          </p:cNvPr>
          <p:cNvGrpSpPr/>
          <p:nvPr/>
        </p:nvGrpSpPr>
        <p:grpSpPr>
          <a:xfrm>
            <a:off x="1044524" y="2331166"/>
            <a:ext cx="5814000" cy="3528835"/>
            <a:chOff x="734609" y="2284851"/>
            <a:chExt cx="5814000" cy="3528835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0056AC7-85E3-1064-8624-C3DDB4738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09" y="3168517"/>
              <a:ext cx="5814000" cy="2645169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A3C5C1BC-DF42-3150-E212-F14E10E4C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589" y="2284851"/>
              <a:ext cx="5186965" cy="805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103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DFF4B6-3123-EC20-0F62-E3B6A33B9471}"/>
              </a:ext>
            </a:extLst>
          </p:cNvPr>
          <p:cNvSpPr txBox="1"/>
          <p:nvPr/>
        </p:nvSpPr>
        <p:spPr>
          <a:xfrm>
            <a:off x="1062406" y="1015784"/>
            <a:ext cx="82212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Report: Tell how your code works</a:t>
            </a:r>
            <a:r>
              <a:rPr kumimoji="1" lang="en-US" altLang="zh-CN" sz="2000" b="1"/>
              <a:t>: 3 </a:t>
            </a:r>
            <a:r>
              <a:rPr kumimoji="1" lang="en-US" altLang="zh-CN" sz="2000" b="1" dirty="0"/>
              <a:t>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Correctness of Code: 12 points(2*6)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Besides the report, you should also hand in your code and training log.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You don’t need to hand in your checkpoint.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99978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0" y="0"/>
            <a:ext cx="1717560" cy="170180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587" y="1701800"/>
            <a:ext cx="5260064" cy="787400"/>
            <a:chOff x="-1587" y="1701800"/>
            <a:chExt cx="5260064" cy="787400"/>
          </a:xfrm>
        </p:grpSpPr>
        <p:sp>
          <p:nvSpPr>
            <p:cNvPr id="7" name="矩形 6"/>
            <p:cNvSpPr/>
            <p:nvPr/>
          </p:nvSpPr>
          <p:spPr>
            <a:xfrm>
              <a:off x="-1587" y="1701800"/>
              <a:ext cx="2185987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48450" y="1741557"/>
              <a:ext cx="31100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4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3777333" y="0"/>
            <a:ext cx="1023267" cy="1013877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" y="2705101"/>
            <a:ext cx="2114908" cy="209550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858781" y="3810000"/>
            <a:ext cx="2435348" cy="241300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120641" y="1099752"/>
            <a:ext cx="6986156" cy="4406561"/>
            <a:chOff x="6477000" y="1745515"/>
            <a:chExt cx="4178300" cy="3520052"/>
          </a:xfrm>
        </p:grpSpPr>
        <p:grpSp>
          <p:nvGrpSpPr>
            <p:cNvPr id="23" name="组合 22"/>
            <p:cNvGrpSpPr/>
            <p:nvPr/>
          </p:nvGrpSpPr>
          <p:grpSpPr>
            <a:xfrm>
              <a:off x="6477000" y="1745515"/>
              <a:ext cx="1524000" cy="2188468"/>
              <a:chOff x="6477000" y="630152"/>
              <a:chExt cx="1524000" cy="3979948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6477000" y="630152"/>
                <a:ext cx="1524000" cy="0"/>
              </a:xfrm>
              <a:prstGeom prst="line">
                <a:avLst/>
              </a:prstGeom>
              <a:ln w="12700">
                <a:solidFill>
                  <a:srgbClr val="4454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477000" y="850900"/>
                <a:ext cx="0" cy="3759200"/>
              </a:xfrm>
              <a:prstGeom prst="line">
                <a:avLst/>
              </a:prstGeom>
              <a:ln w="12700">
                <a:solidFill>
                  <a:srgbClr val="4454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9131300" y="3149600"/>
              <a:ext cx="1524000" cy="2115967"/>
              <a:chOff x="9131300" y="2222500"/>
              <a:chExt cx="1524000" cy="375920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9131300" y="5981700"/>
                <a:ext cx="1524000" cy="0"/>
              </a:xfrm>
              <a:prstGeom prst="line">
                <a:avLst/>
              </a:prstGeom>
              <a:ln w="12700">
                <a:solidFill>
                  <a:srgbClr val="4454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655300" y="2222500"/>
                <a:ext cx="0" cy="3759200"/>
              </a:xfrm>
              <a:prstGeom prst="line">
                <a:avLst/>
              </a:prstGeom>
              <a:ln w="12700">
                <a:solidFill>
                  <a:srgbClr val="4454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直接连接符 26"/>
          <p:cNvCxnSpPr/>
          <p:nvPr/>
        </p:nvCxnSpPr>
        <p:spPr>
          <a:xfrm flipH="1">
            <a:off x="858780" y="4305301"/>
            <a:ext cx="1336848" cy="132458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567416" y="2764023"/>
            <a:ext cx="490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02/ Backdoor Attack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AB0BA-074F-D64B-A0AD-235F6A97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B15FA3-7D73-4D4E-9028-8408E2868420}"/>
              </a:ext>
            </a:extLst>
          </p:cNvPr>
          <p:cNvSpPr txBox="1"/>
          <p:nvPr/>
        </p:nvSpPr>
        <p:spPr>
          <a:xfrm>
            <a:off x="5567416" y="1795100"/>
            <a:ext cx="490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01/ Brief Introduction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E070EB-6543-C73E-7BF3-1065C8B42CD1}"/>
              </a:ext>
            </a:extLst>
          </p:cNvPr>
          <p:cNvSpPr txBox="1"/>
          <p:nvPr/>
        </p:nvSpPr>
        <p:spPr>
          <a:xfrm>
            <a:off x="5567416" y="3732946"/>
            <a:ext cx="490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03/ Backdoor Defense</a:t>
            </a:r>
          </a:p>
        </p:txBody>
      </p:sp>
    </p:spTree>
    <p:extLst>
      <p:ext uri="{BB962C8B-B14F-4D97-AF65-F5344CB8AC3E}">
        <p14:creationId xmlns:p14="http://schemas.microsoft.com/office/powerpoint/2010/main" val="378160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03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Backdoor Defense with ANP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82E588-224D-191F-D37D-17D5DF7F94BD}"/>
              </a:ext>
            </a:extLst>
          </p:cNvPr>
          <p:cNvSpPr txBox="1"/>
          <p:nvPr/>
        </p:nvSpPr>
        <p:spPr>
          <a:xfrm>
            <a:off x="980704" y="871352"/>
            <a:ext cx="638688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33" b="1" dirty="0"/>
              <a:t>Main files: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10A87A-AC27-FE07-BFD9-3C85C621B8EA}"/>
              </a:ext>
            </a:extLst>
          </p:cNvPr>
          <p:cNvSpPr txBox="1"/>
          <p:nvPr/>
        </p:nvSpPr>
        <p:spPr>
          <a:xfrm>
            <a:off x="1044524" y="1337312"/>
            <a:ext cx="6386883" cy="304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generate_mask.py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prune_network.py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badnetsmodel_foranp.th:</a:t>
            </a:r>
            <a:r>
              <a:rPr kumimoji="1" lang="en-US" altLang="zh-CN" sz="213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poisoned model</a:t>
            </a:r>
            <a:endParaRPr kumimoji="1"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trigger_info_foranp.th:</a:t>
            </a:r>
            <a:r>
              <a:rPr kumimoji="1" lang="en-US" altLang="zh-CN" sz="213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Trigger Information for testing</a:t>
            </a:r>
            <a:endParaRPr kumimoji="1"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1A2137-B7AB-677F-6DBA-70216A23ACA0}"/>
              </a:ext>
            </a:extLst>
          </p:cNvPr>
          <p:cNvSpPr txBox="1"/>
          <p:nvPr/>
        </p:nvSpPr>
        <p:spPr>
          <a:xfrm>
            <a:off x="980704" y="4107238"/>
            <a:ext cx="9801596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33" b="1" dirty="0"/>
              <a:t>Objectives:</a:t>
            </a:r>
          </a:p>
          <a:p>
            <a:r>
              <a:rPr kumimoji="1" lang="en-US" altLang="zh-CN" sz="2133" b="1" dirty="0"/>
              <a:t>Use ANP to purify a poisoned model. </a:t>
            </a:r>
          </a:p>
          <a:p>
            <a:endParaRPr kumimoji="1" lang="en-US" altLang="zh-CN" sz="2133" b="1" dirty="0"/>
          </a:p>
        </p:txBody>
      </p:sp>
    </p:spTree>
    <p:extLst>
      <p:ext uri="{BB962C8B-B14F-4D97-AF65-F5344CB8AC3E}">
        <p14:creationId xmlns:p14="http://schemas.microsoft.com/office/powerpoint/2010/main" val="4190850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03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Backdoor Defense with ANP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AD670E-4FDE-E2CC-33F4-765B0692A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778153"/>
            <a:ext cx="8358165" cy="611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0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03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Backdoor Defense with ANP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FEA009-21D5-8E36-8258-7DE47EF67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72" t="-58732" r="-4346" b="-1995"/>
          <a:stretch/>
        </p:blipFill>
        <p:spPr>
          <a:xfrm>
            <a:off x="596399" y="-2090254"/>
            <a:ext cx="10418135" cy="80402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7461D09-E170-A3F9-70E6-7D002B91E0C1}"/>
              </a:ext>
            </a:extLst>
          </p:cNvPr>
          <p:cNvSpPr txBox="1"/>
          <p:nvPr/>
        </p:nvSpPr>
        <p:spPr>
          <a:xfrm>
            <a:off x="1764800" y="5646467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prune_network.py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2419B0-E773-79C3-145E-7A3EC11102D4}"/>
              </a:ext>
            </a:extLst>
          </p:cNvPr>
          <p:cNvSpPr txBox="1"/>
          <p:nvPr/>
        </p:nvSpPr>
        <p:spPr>
          <a:xfrm>
            <a:off x="1684706" y="247220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generate_mask.py</a:t>
            </a:r>
          </a:p>
        </p:txBody>
      </p:sp>
    </p:spTree>
    <p:extLst>
      <p:ext uri="{BB962C8B-B14F-4D97-AF65-F5344CB8AC3E}">
        <p14:creationId xmlns:p14="http://schemas.microsoft.com/office/powerpoint/2010/main" val="18867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03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Backdoor Defense with ANP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AA224B-2DFC-E251-6CB1-C0E111651A74}"/>
              </a:ext>
            </a:extLst>
          </p:cNvPr>
          <p:cNvSpPr txBox="1"/>
          <p:nvPr/>
        </p:nvSpPr>
        <p:spPr>
          <a:xfrm>
            <a:off x="1062406" y="83111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generate_mask.py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550599-DEA1-A1FD-4900-CFCC9DEADDB5}"/>
              </a:ext>
            </a:extLst>
          </p:cNvPr>
          <p:cNvSpPr txBox="1"/>
          <p:nvPr/>
        </p:nvSpPr>
        <p:spPr>
          <a:xfrm>
            <a:off x="1062406" y="129707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Dataset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73D7CF-8A76-34F1-A479-6BB0BE9CCE17}"/>
              </a:ext>
            </a:extLst>
          </p:cNvPr>
          <p:cNvSpPr txBox="1"/>
          <p:nvPr/>
        </p:nvSpPr>
        <p:spPr>
          <a:xfrm>
            <a:off x="6473325" y="129707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Model and prepare mask parameter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BC256DB-4CDB-5FE7-C756-15B7CBA66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24" y="1921000"/>
            <a:ext cx="5224457" cy="38431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B71CB8C-ADAC-3C33-4C39-63D605BC7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25" y="2439806"/>
            <a:ext cx="5461085" cy="21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5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0AF3A0-D74B-4740-8946-E46A891C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324" y="3135928"/>
            <a:ext cx="5136410" cy="35490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03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Backdoor Defense with ANP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FEA009-21D5-8E36-8258-7DE47EF670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" b="56607"/>
          <a:stretch/>
        </p:blipFill>
        <p:spPr>
          <a:xfrm>
            <a:off x="958850" y="916287"/>
            <a:ext cx="9994900" cy="22587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FCDF29-6793-CDDC-3058-C561F276B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4" y="3503318"/>
            <a:ext cx="5136410" cy="195133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AE671BD-793A-AC00-3484-AE731323DF2B}"/>
              </a:ext>
            </a:extLst>
          </p:cNvPr>
          <p:cNvSpPr txBox="1"/>
          <p:nvPr/>
        </p:nvSpPr>
        <p:spPr>
          <a:xfrm>
            <a:off x="533570" y="2969827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Mask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7586FD-0B26-A8A4-CB4A-ED6A727891E2}"/>
              </a:ext>
            </a:extLst>
          </p:cNvPr>
          <p:cNvGrpSpPr/>
          <p:nvPr/>
        </p:nvGrpSpPr>
        <p:grpSpPr>
          <a:xfrm>
            <a:off x="438151" y="5618809"/>
            <a:ext cx="4572000" cy="970969"/>
            <a:chOff x="5859437" y="5135850"/>
            <a:chExt cx="6386883" cy="122627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255C86E-2149-006B-EF8A-630B0E6FAF94}"/>
                </a:ext>
              </a:extLst>
            </p:cNvPr>
            <p:cNvSpPr txBox="1"/>
            <p:nvPr/>
          </p:nvSpPr>
          <p:spPr>
            <a:xfrm>
              <a:off x="5859437" y="5184837"/>
              <a:ext cx="6386883" cy="427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Report:</a:t>
              </a:r>
              <a:r>
                <a:rPr kumimoji="1"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point (Tell me how your code works)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16B52F0-105E-AB85-E67E-7C728A01570B}"/>
                </a:ext>
              </a:extLst>
            </p:cNvPr>
            <p:cNvSpPr txBox="1"/>
            <p:nvPr/>
          </p:nvSpPr>
          <p:spPr>
            <a:xfrm>
              <a:off x="5859437" y="5824593"/>
              <a:ext cx="6386883" cy="427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correctness of the code:</a:t>
              </a:r>
              <a:r>
                <a:rPr kumimoji="1"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point 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3E9DC8A-DF76-5A90-5872-9EB6C856CC6F}"/>
                </a:ext>
              </a:extLst>
            </p:cNvPr>
            <p:cNvSpPr/>
            <p:nvPr/>
          </p:nvSpPr>
          <p:spPr>
            <a:xfrm>
              <a:off x="5859437" y="5135850"/>
              <a:ext cx="6250919" cy="1226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6046EF7B-B931-1FAA-BBCD-0E1384F8AA1D}"/>
              </a:ext>
            </a:extLst>
          </p:cNvPr>
          <p:cNvSpPr txBox="1"/>
          <p:nvPr/>
        </p:nvSpPr>
        <p:spPr>
          <a:xfrm>
            <a:off x="9468021" y="4808319"/>
            <a:ext cx="246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use our pre-defined operators</a:t>
            </a:r>
            <a:endParaRPr kumimoji="1" lang="en-US" altLang="zh-C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0" y="0"/>
            <a:ext cx="1717560" cy="170180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587" y="1701800"/>
            <a:ext cx="5260064" cy="787400"/>
            <a:chOff x="-1587" y="1701800"/>
            <a:chExt cx="5260064" cy="787400"/>
          </a:xfrm>
        </p:grpSpPr>
        <p:sp>
          <p:nvSpPr>
            <p:cNvPr id="7" name="矩形 6"/>
            <p:cNvSpPr/>
            <p:nvPr/>
          </p:nvSpPr>
          <p:spPr>
            <a:xfrm>
              <a:off x="-1587" y="1701800"/>
              <a:ext cx="2185987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48450" y="1741557"/>
              <a:ext cx="31100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3777333" y="0"/>
            <a:ext cx="1023267" cy="1013877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" y="2705101"/>
            <a:ext cx="2114908" cy="209550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858781" y="3810000"/>
            <a:ext cx="2435348" cy="241300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120641" y="1099752"/>
            <a:ext cx="6986156" cy="4406561"/>
            <a:chOff x="6477000" y="1745515"/>
            <a:chExt cx="4178300" cy="3520052"/>
          </a:xfrm>
        </p:grpSpPr>
        <p:grpSp>
          <p:nvGrpSpPr>
            <p:cNvPr id="23" name="组合 22"/>
            <p:cNvGrpSpPr/>
            <p:nvPr/>
          </p:nvGrpSpPr>
          <p:grpSpPr>
            <a:xfrm>
              <a:off x="6477000" y="1745515"/>
              <a:ext cx="1524000" cy="2188468"/>
              <a:chOff x="6477000" y="630152"/>
              <a:chExt cx="1524000" cy="3979948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6477000" y="630152"/>
                <a:ext cx="1524000" cy="0"/>
              </a:xfrm>
              <a:prstGeom prst="line">
                <a:avLst/>
              </a:prstGeom>
              <a:ln w="12700">
                <a:solidFill>
                  <a:srgbClr val="4454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477000" y="850900"/>
                <a:ext cx="0" cy="3759200"/>
              </a:xfrm>
              <a:prstGeom prst="line">
                <a:avLst/>
              </a:prstGeom>
              <a:ln w="12700">
                <a:solidFill>
                  <a:srgbClr val="4454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9131300" y="3149600"/>
              <a:ext cx="1524000" cy="2115967"/>
              <a:chOff x="9131300" y="2222500"/>
              <a:chExt cx="1524000" cy="375920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9131300" y="5981700"/>
                <a:ext cx="1524000" cy="0"/>
              </a:xfrm>
              <a:prstGeom prst="line">
                <a:avLst/>
              </a:prstGeom>
              <a:ln w="12700">
                <a:solidFill>
                  <a:srgbClr val="4454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655300" y="2222500"/>
                <a:ext cx="0" cy="3759200"/>
              </a:xfrm>
              <a:prstGeom prst="line">
                <a:avLst/>
              </a:prstGeom>
              <a:ln w="12700">
                <a:solidFill>
                  <a:srgbClr val="4454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直接连接符 26"/>
          <p:cNvCxnSpPr/>
          <p:nvPr/>
        </p:nvCxnSpPr>
        <p:spPr>
          <a:xfrm flipH="1">
            <a:off x="858780" y="4305301"/>
            <a:ext cx="1336848" cy="132458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AB0BA-074F-D64B-A0AD-235F6A97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FC44A-6723-452C-ADBC-21BDEDECFC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B15FA3-7D73-4D4E-9028-8408E2868420}"/>
              </a:ext>
            </a:extLst>
          </p:cNvPr>
          <p:cNvSpPr txBox="1"/>
          <p:nvPr/>
        </p:nvSpPr>
        <p:spPr>
          <a:xfrm>
            <a:off x="5567416" y="1795100"/>
            <a:ext cx="490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01/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1387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03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Backdoor Defense with ANP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FEA009-21D5-8E36-8258-7DE47EF67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38"/>
          <a:stretch/>
        </p:blipFill>
        <p:spPr>
          <a:xfrm>
            <a:off x="1917700" y="825513"/>
            <a:ext cx="6576969" cy="204759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7461D09-E170-A3F9-70E6-7D002B91E0C1}"/>
              </a:ext>
            </a:extLst>
          </p:cNvPr>
          <p:cNvSpPr txBox="1"/>
          <p:nvPr/>
        </p:nvSpPr>
        <p:spPr>
          <a:xfrm>
            <a:off x="1117100" y="2864694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prune_network.py: prun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by threshold</a:t>
            </a:r>
            <a:endParaRPr kumimoji="1" lang="en-US" altLang="zh-C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F15B3C-5785-082B-E353-7124B3131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475" y="3520467"/>
            <a:ext cx="4136231" cy="26252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5EA1D3C-F35F-3F1E-A38E-A0125DDA8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482" y="3889929"/>
            <a:ext cx="5118693" cy="1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0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03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Backdoor Defense with ANP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FEA009-21D5-8E36-8258-7DE47EF67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38"/>
          <a:stretch/>
        </p:blipFill>
        <p:spPr>
          <a:xfrm>
            <a:off x="1917700" y="825513"/>
            <a:ext cx="6576969" cy="204759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7461D09-E170-A3F9-70E6-7D002B91E0C1}"/>
              </a:ext>
            </a:extLst>
          </p:cNvPr>
          <p:cNvSpPr txBox="1"/>
          <p:nvPr/>
        </p:nvSpPr>
        <p:spPr>
          <a:xfrm>
            <a:off x="1117100" y="2864694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prune_network.py: prun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by threshold</a:t>
            </a:r>
            <a:endParaRPr kumimoji="1" lang="en-US" altLang="zh-C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B9DACC-8153-B81D-C1CA-BFC42108F85F}"/>
              </a:ext>
            </a:extLst>
          </p:cNvPr>
          <p:cNvSpPr txBox="1"/>
          <p:nvPr/>
        </p:nvSpPr>
        <p:spPr>
          <a:xfrm>
            <a:off x="1117100" y="3623974"/>
            <a:ext cx="9569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Report(4 point):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 </a:t>
            </a:r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anp_alpha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threshold(0-1) to make the pruned models 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 &lt;5% and ACC&gt;92%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point)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 me </a:t>
            </a:r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anp_alpha’s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influence on ASR and ACC (1 point)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 me threshold’s influence on ASR and ACC (1 point)</a:t>
            </a:r>
          </a:p>
        </p:txBody>
      </p:sp>
    </p:spTree>
    <p:extLst>
      <p:ext uri="{BB962C8B-B14F-4D97-AF65-F5344CB8AC3E}">
        <p14:creationId xmlns:p14="http://schemas.microsoft.com/office/powerpoint/2010/main" val="65154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44524" y="749375"/>
            <a:ext cx="5647899" cy="30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zh-CN" altLang="en-US" sz="1051" kern="900" spc="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59" y="1"/>
            <a:ext cx="172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论文列表</a:t>
            </a:r>
            <a:endParaRPr lang="en-US" altLang="zh-CN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094697-A6A0-1C46-9C55-1FAD9D77EF32}"/>
              </a:ext>
            </a:extLst>
          </p:cNvPr>
          <p:cNvSpPr txBox="1"/>
          <p:nvPr/>
        </p:nvSpPr>
        <p:spPr>
          <a:xfrm>
            <a:off x="322941" y="1008394"/>
            <a:ext cx="11030859" cy="271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21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BadNets</a:t>
            </a:r>
            <a:r>
              <a:rPr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Identifying Vulnerabilities in the Machine Learning Model Supply Chain</a:t>
            </a:r>
            <a:endParaRPr lang="en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Clean-Label Backdoor Attacks</a:t>
            </a:r>
          </a:p>
          <a:p>
            <a:endParaRPr lang="en" altLang="zh-CN" sz="2133" dirty="0"/>
          </a:p>
          <a:p>
            <a:r>
              <a:rPr lang="en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backdoor attacks on deep learning systems using data poisoning</a:t>
            </a:r>
            <a:endParaRPr lang="en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Neuron Pruning Purifies Backdoored Deep Models</a:t>
            </a:r>
            <a:endParaRPr lang="en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86674D-7F83-7A4D-B86F-25934538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025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0">
            <a:extLst>
              <a:ext uri="{FF2B5EF4-FFF2-40B4-BE49-F238E27FC236}">
                <a16:creationId xmlns:a16="http://schemas.microsoft.com/office/drawing/2014/main" id="{C72312FE-397B-A640-A50E-49F8ACC91260}"/>
              </a:ext>
            </a:extLst>
          </p:cNvPr>
          <p:cNvSpPr txBox="1"/>
          <p:nvPr/>
        </p:nvSpPr>
        <p:spPr>
          <a:xfrm>
            <a:off x="1291295" y="2586578"/>
            <a:ext cx="8999755" cy="13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6000" b="1" dirty="0">
                <a:solidFill>
                  <a:srgbClr val="4745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Q&amp;A</a:t>
            </a:r>
            <a:endParaRPr lang="zh-CN" altLang="en-US" sz="6000" b="1" dirty="0">
              <a:solidFill>
                <a:srgbClr val="47454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54B3CC-F6F8-8B4C-BE08-B1BFF8BC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6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0">
            <a:extLst>
              <a:ext uri="{FF2B5EF4-FFF2-40B4-BE49-F238E27FC236}">
                <a16:creationId xmlns:a16="http://schemas.microsoft.com/office/drawing/2014/main" id="{C72312FE-397B-A640-A50E-49F8ACC91260}"/>
              </a:ext>
            </a:extLst>
          </p:cNvPr>
          <p:cNvSpPr txBox="1"/>
          <p:nvPr/>
        </p:nvSpPr>
        <p:spPr>
          <a:xfrm>
            <a:off x="1291295" y="2586578"/>
            <a:ext cx="8999755" cy="13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6000" b="1" dirty="0">
                <a:solidFill>
                  <a:srgbClr val="4745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47454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54B3CC-F6F8-8B4C-BE08-B1BFF8BC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9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5812FE48-1F6B-6545-B865-78C87062071D}"/>
              </a:ext>
            </a:extLst>
          </p:cNvPr>
          <p:cNvSpPr txBox="1"/>
          <p:nvPr/>
        </p:nvSpPr>
        <p:spPr>
          <a:xfrm>
            <a:off x="555292" y="3307910"/>
            <a:ext cx="6386883" cy="304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Word/pdf/markdown is ok.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report (at most </a:t>
            </a:r>
            <a:r>
              <a:rPr kumimoji="1" lang="en-US" altLang="zh-CN" sz="21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your report and code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Chinese/</a:t>
            </a:r>
            <a:r>
              <a:rPr kumimoji="1" lang="zh-CN" alt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-72768" y="283414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01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084E489B-D943-8848-B009-B7CED7BB5C07}"/>
              </a:ext>
            </a:extLst>
          </p:cNvPr>
          <p:cNvSpPr txBox="1"/>
          <p:nvPr/>
        </p:nvSpPr>
        <p:spPr>
          <a:xfrm>
            <a:off x="1181076" y="6270585"/>
            <a:ext cx="638688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33" b="1" dirty="0">
                <a:solidFill>
                  <a:srgbClr val="FF0000"/>
                </a:solidFill>
              </a:rPr>
              <a:t>Due: 5/29 23:59</a:t>
            </a:r>
            <a:endParaRPr kumimoji="1" lang="en-US" altLang="zh-CN" sz="2133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640767" y="313503"/>
            <a:ext cx="366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Brief Introduction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FC36409-BBF8-7A48-9FC5-B89B8A930004}"/>
              </a:ext>
            </a:extLst>
          </p:cNvPr>
          <p:cNvSpPr txBox="1"/>
          <p:nvPr/>
        </p:nvSpPr>
        <p:spPr>
          <a:xfrm>
            <a:off x="20320" y="914699"/>
            <a:ext cx="63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Brief Introduction: 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5487B8C-AE9E-2148-AF6D-74B4F56A69E4}"/>
              </a:ext>
            </a:extLst>
          </p:cNvPr>
          <p:cNvSpPr txBox="1"/>
          <p:nvPr/>
        </p:nvSpPr>
        <p:spPr>
          <a:xfrm>
            <a:off x="278511" y="1768829"/>
            <a:ext cx="6386883" cy="111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Backdoor Attacks(15 points: 12+3)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Neuron Pruning </a:t>
            </a:r>
            <a:r>
              <a:rPr kumimoji="1" lang="en-US" altLang="zh-CN" sz="2133">
                <a:latin typeface="Times New Roman" panose="02020603050405020304" pitchFamily="18" charset="0"/>
                <a:cs typeface="Times New Roman" panose="02020603050405020304" pitchFamily="18" charset="0"/>
              </a:rPr>
              <a:t>(10 </a:t>
            </a: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points: 6+4) 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CA44DCD-1586-B945-B386-B794628D2509}"/>
              </a:ext>
            </a:extLst>
          </p:cNvPr>
          <p:cNvSpPr txBox="1"/>
          <p:nvPr/>
        </p:nvSpPr>
        <p:spPr>
          <a:xfrm>
            <a:off x="1327893" y="5020582"/>
            <a:ext cx="638688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trustworthy_ai@163.com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84C0DB9-6B82-544B-9E64-F87D0E25C51F}"/>
              </a:ext>
            </a:extLst>
          </p:cNvPr>
          <p:cNvSpPr txBox="1"/>
          <p:nvPr/>
        </p:nvSpPr>
        <p:spPr>
          <a:xfrm>
            <a:off x="53605" y="1385122"/>
            <a:ext cx="638688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33" b="1" dirty="0"/>
              <a:t>Points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DA3559C-9E7E-534F-B9A8-6E11E9AE7D64}"/>
              </a:ext>
            </a:extLst>
          </p:cNvPr>
          <p:cNvSpPr txBox="1"/>
          <p:nvPr/>
        </p:nvSpPr>
        <p:spPr>
          <a:xfrm>
            <a:off x="53604" y="2899280"/>
            <a:ext cx="638688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33" b="1" dirty="0"/>
              <a:t>Requirements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A6AC8C1-4790-7940-9D30-A26794D1554B}"/>
              </a:ext>
            </a:extLst>
          </p:cNvPr>
          <p:cNvSpPr txBox="1"/>
          <p:nvPr/>
        </p:nvSpPr>
        <p:spPr>
          <a:xfrm>
            <a:off x="1111890" y="5477169"/>
            <a:ext cx="638688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Theme: Homework3-name-ID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0F05936-4498-204D-943A-B48BA7DA6109}"/>
              </a:ext>
            </a:extLst>
          </p:cNvPr>
          <p:cNvSpPr txBox="1"/>
          <p:nvPr/>
        </p:nvSpPr>
        <p:spPr>
          <a:xfrm>
            <a:off x="6306804" y="1770323"/>
            <a:ext cx="638688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9BFB87A-CBEE-C047-9D92-0EEC2C696B12}"/>
              </a:ext>
            </a:extLst>
          </p:cNvPr>
          <p:cNvSpPr txBox="1"/>
          <p:nvPr/>
        </p:nvSpPr>
        <p:spPr>
          <a:xfrm>
            <a:off x="5805117" y="1350580"/>
            <a:ext cx="638688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33" b="1" dirty="0"/>
              <a:t>Language and wheel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FB4B3F-A30A-9448-86BF-5C126F98B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354" y="4941376"/>
            <a:ext cx="2437316" cy="1968132"/>
          </a:xfrm>
          <a:prstGeom prst="rect">
            <a:avLst/>
          </a:prstGeom>
          <a:effectLst>
            <a:softEdge rad="389686"/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445BD2-417E-2C4C-8581-DD976FF5EB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920"/>
          <a:stretch/>
        </p:blipFill>
        <p:spPr>
          <a:xfrm>
            <a:off x="9414436" y="4879538"/>
            <a:ext cx="2338766" cy="1872883"/>
          </a:xfrm>
          <a:prstGeom prst="rect">
            <a:avLst/>
          </a:prstGeom>
          <a:effectLst>
            <a:softEdge rad="84740"/>
          </a:effectLst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B10EB777-512F-3E4D-B985-6D8BBA6B9B64}"/>
              </a:ext>
            </a:extLst>
          </p:cNvPr>
          <p:cNvSpPr txBox="1"/>
          <p:nvPr/>
        </p:nvSpPr>
        <p:spPr>
          <a:xfrm>
            <a:off x="6306804" y="2202694"/>
            <a:ext cx="638688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835FA3-4665-DA4C-A2EE-EAEF1C14AA03}"/>
              </a:ext>
            </a:extLst>
          </p:cNvPr>
          <p:cNvSpPr txBox="1"/>
          <p:nvPr/>
        </p:nvSpPr>
        <p:spPr>
          <a:xfrm>
            <a:off x="5751513" y="2624411"/>
            <a:ext cx="6386883" cy="14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33" b="1" dirty="0"/>
              <a:t>Contents included by the *.zip</a:t>
            </a:r>
          </a:p>
          <a:p>
            <a:r>
              <a:rPr kumimoji="1" lang="en-US" altLang="zh-CN" sz="2133" b="1" dirty="0"/>
              <a:t>       - </a:t>
            </a:r>
            <a:r>
              <a:rPr kumimoji="1" lang="en-US" altLang="zh-CN" sz="2133" dirty="0"/>
              <a:t>All python file</a:t>
            </a:r>
          </a:p>
          <a:p>
            <a:r>
              <a:rPr kumimoji="1" lang="en-US" altLang="zh-CN" sz="2133" dirty="0"/>
              <a:t>       - Log </a:t>
            </a:r>
          </a:p>
          <a:p>
            <a:r>
              <a:rPr kumimoji="1" lang="en-US" altLang="zh-CN" sz="2133" dirty="0"/>
              <a:t>       - report</a:t>
            </a:r>
          </a:p>
        </p:txBody>
      </p:sp>
    </p:spTree>
    <p:extLst>
      <p:ext uri="{BB962C8B-B14F-4D97-AF65-F5344CB8AC3E}">
        <p14:creationId xmlns:p14="http://schemas.microsoft.com/office/powerpoint/2010/main" val="240038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0" y="0"/>
            <a:ext cx="1717560" cy="170180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587" y="1701800"/>
            <a:ext cx="5260064" cy="787400"/>
            <a:chOff x="-1587" y="1701800"/>
            <a:chExt cx="5260064" cy="787400"/>
          </a:xfrm>
        </p:grpSpPr>
        <p:sp>
          <p:nvSpPr>
            <p:cNvPr id="7" name="矩形 6"/>
            <p:cNvSpPr/>
            <p:nvPr/>
          </p:nvSpPr>
          <p:spPr>
            <a:xfrm>
              <a:off x="-1587" y="1701800"/>
              <a:ext cx="2185987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48450" y="1741557"/>
              <a:ext cx="31100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4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3777333" y="0"/>
            <a:ext cx="1023267" cy="1013877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" y="2705101"/>
            <a:ext cx="2114908" cy="209550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858781" y="3810000"/>
            <a:ext cx="2435348" cy="241300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120641" y="1099752"/>
            <a:ext cx="6986156" cy="4406561"/>
            <a:chOff x="6477000" y="1745515"/>
            <a:chExt cx="4178300" cy="3520052"/>
          </a:xfrm>
        </p:grpSpPr>
        <p:grpSp>
          <p:nvGrpSpPr>
            <p:cNvPr id="23" name="组合 22"/>
            <p:cNvGrpSpPr/>
            <p:nvPr/>
          </p:nvGrpSpPr>
          <p:grpSpPr>
            <a:xfrm>
              <a:off x="6477000" y="1745515"/>
              <a:ext cx="1524000" cy="2188468"/>
              <a:chOff x="6477000" y="630152"/>
              <a:chExt cx="1524000" cy="3979948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6477000" y="630152"/>
                <a:ext cx="1524000" cy="0"/>
              </a:xfrm>
              <a:prstGeom prst="line">
                <a:avLst/>
              </a:prstGeom>
              <a:ln w="12700">
                <a:solidFill>
                  <a:srgbClr val="4454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477000" y="850900"/>
                <a:ext cx="0" cy="3759200"/>
              </a:xfrm>
              <a:prstGeom prst="line">
                <a:avLst/>
              </a:prstGeom>
              <a:ln w="12700">
                <a:solidFill>
                  <a:srgbClr val="4454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9131300" y="3149600"/>
              <a:ext cx="1524000" cy="2115967"/>
              <a:chOff x="9131300" y="2222500"/>
              <a:chExt cx="1524000" cy="375920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9131300" y="5981700"/>
                <a:ext cx="1524000" cy="0"/>
              </a:xfrm>
              <a:prstGeom prst="line">
                <a:avLst/>
              </a:prstGeom>
              <a:ln w="12700">
                <a:solidFill>
                  <a:srgbClr val="4454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655300" y="2222500"/>
                <a:ext cx="0" cy="3759200"/>
              </a:xfrm>
              <a:prstGeom prst="line">
                <a:avLst/>
              </a:prstGeom>
              <a:ln w="12700">
                <a:solidFill>
                  <a:srgbClr val="4454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直接连接符 26"/>
          <p:cNvCxnSpPr/>
          <p:nvPr/>
        </p:nvCxnSpPr>
        <p:spPr>
          <a:xfrm flipH="1">
            <a:off x="858780" y="4305301"/>
            <a:ext cx="1336848" cy="132458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567416" y="2764023"/>
            <a:ext cx="490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02/ Backdoor Attack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AB0BA-074F-D64B-A0AD-235F6A97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B15FA3-7D73-4D4E-9028-8408E2868420}"/>
              </a:ext>
            </a:extLst>
          </p:cNvPr>
          <p:cNvSpPr txBox="1"/>
          <p:nvPr/>
        </p:nvSpPr>
        <p:spPr>
          <a:xfrm>
            <a:off x="5567416" y="1795100"/>
            <a:ext cx="490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01/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063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Backdoor Attack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82E588-224D-191F-D37D-17D5DF7F94BD}"/>
              </a:ext>
            </a:extLst>
          </p:cNvPr>
          <p:cNvSpPr txBox="1"/>
          <p:nvPr/>
        </p:nvSpPr>
        <p:spPr>
          <a:xfrm>
            <a:off x="980704" y="871352"/>
            <a:ext cx="638688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33" b="1" dirty="0"/>
              <a:t>Main files: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10A87A-AC27-FE07-BFD9-3C85C621B8EA}"/>
              </a:ext>
            </a:extLst>
          </p:cNvPr>
          <p:cNvSpPr txBox="1"/>
          <p:nvPr/>
        </p:nvSpPr>
        <p:spPr>
          <a:xfrm>
            <a:off x="1044524" y="1357861"/>
            <a:ext cx="6386883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train_backdoor.py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data/poison_cifar.py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generate_clb_attack.py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0C9612-1C0B-0AB6-3055-550B812D9D4E}"/>
              </a:ext>
            </a:extLst>
          </p:cNvPr>
          <p:cNvSpPr txBox="1"/>
          <p:nvPr/>
        </p:nvSpPr>
        <p:spPr>
          <a:xfrm>
            <a:off x="980704" y="3429000"/>
            <a:ext cx="9801596" cy="14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133" b="1" dirty="0"/>
              <a:t>Objectives:</a:t>
            </a:r>
          </a:p>
          <a:p>
            <a:r>
              <a:rPr kumimoji="1" lang="en-US" altLang="zh-CN" sz="2133" b="1" dirty="0"/>
              <a:t>Generate </a:t>
            </a:r>
            <a:r>
              <a:rPr kumimoji="1" lang="en-US" altLang="zh-CN" sz="2133" b="1" dirty="0" err="1"/>
              <a:t>BadNets</a:t>
            </a:r>
            <a:r>
              <a:rPr kumimoji="1" lang="en-US" altLang="zh-CN" sz="2133" b="1" dirty="0"/>
              <a:t>, Blend, Clean-Label Attacks and Train a </a:t>
            </a:r>
            <a:r>
              <a:rPr kumimoji="1" lang="en-US" altLang="zh-CN" sz="2133" b="1" dirty="0" err="1"/>
              <a:t>ResNet</a:t>
            </a:r>
            <a:r>
              <a:rPr kumimoji="1" lang="en-US" altLang="zh-CN" sz="2133" b="1" dirty="0"/>
              <a:t> 18 with 0.1 Poison Rate. The expected results for each attack:</a:t>
            </a:r>
          </a:p>
          <a:p>
            <a:endParaRPr kumimoji="1" lang="en-US" altLang="zh-CN" sz="2133" b="1" dirty="0"/>
          </a:p>
        </p:txBody>
      </p:sp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B310ED52-3951-151C-5B1F-69CE6C309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75137"/>
              </p:ext>
            </p:extLst>
          </p:nvPr>
        </p:nvGraphicFramePr>
        <p:xfrm>
          <a:off x="1771650" y="475845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7561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26425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63678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Final_epoch</a:t>
                      </a:r>
                      <a:r>
                        <a:rPr lang="en-US" altLang="zh-CN" dirty="0"/>
                        <a:t> ASR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5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BadNets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&gt;91%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9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&gt;91%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2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Clean-Label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&gt;91%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8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0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Backdoor Attack 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train_backdoor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C42D93-87FA-F48D-D6DD-375719E10421}"/>
              </a:ext>
            </a:extLst>
          </p:cNvPr>
          <p:cNvSpPr txBox="1"/>
          <p:nvPr/>
        </p:nvSpPr>
        <p:spPr>
          <a:xfrm>
            <a:off x="161726" y="847042"/>
            <a:ext cx="638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</a:rPr>
              <a:t>Import package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97A89E4-6445-9AEE-D199-3E4561EC6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76" y="1381890"/>
            <a:ext cx="3267531" cy="235300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C1EAC10-E5BE-C0AE-6BC3-A36E385AC23C}"/>
              </a:ext>
            </a:extLst>
          </p:cNvPr>
          <p:cNvSpPr txBox="1"/>
          <p:nvPr/>
        </p:nvSpPr>
        <p:spPr>
          <a:xfrm>
            <a:off x="4381779" y="847042"/>
            <a:ext cx="638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</a:rPr>
              <a:t>Hyper-Parameters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CE980AB-9258-6B4A-1A1D-BF0B44831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57" y="1619369"/>
            <a:ext cx="8143061" cy="233183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D6E24EE-D1D4-589B-1BFB-3150300795BE}"/>
              </a:ext>
            </a:extLst>
          </p:cNvPr>
          <p:cNvSpPr txBox="1"/>
          <p:nvPr/>
        </p:nvSpPr>
        <p:spPr>
          <a:xfrm>
            <a:off x="161726" y="3669576"/>
            <a:ext cx="638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</a:rPr>
              <a:t>Load Data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5CC56FA-9BAF-12F6-CA29-6BD4D6F2C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76" y="4185909"/>
            <a:ext cx="4001058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4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Backdoor Attack 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train_backdoor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C42D93-87FA-F48D-D6DD-375719E10421}"/>
              </a:ext>
            </a:extLst>
          </p:cNvPr>
          <p:cNvSpPr txBox="1"/>
          <p:nvPr/>
        </p:nvSpPr>
        <p:spPr>
          <a:xfrm>
            <a:off x="161726" y="847042"/>
            <a:ext cx="638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</a:rPr>
              <a:t>Generate Backdoor Images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543B77-F1BD-61F5-125D-FD12DF5D5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28" y="1399044"/>
            <a:ext cx="7254121" cy="541563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550D58-1C14-3774-DCDA-28532C6BDD11}"/>
              </a:ext>
            </a:extLst>
          </p:cNvPr>
          <p:cNvSpPr/>
          <p:nvPr/>
        </p:nvSpPr>
        <p:spPr>
          <a:xfrm>
            <a:off x="2667000" y="3923211"/>
            <a:ext cx="6791325" cy="647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3B96A5-1395-2680-D08C-AD3F1FA641B6}"/>
              </a:ext>
            </a:extLst>
          </p:cNvPr>
          <p:cNvSpPr/>
          <p:nvPr/>
        </p:nvSpPr>
        <p:spPr>
          <a:xfrm>
            <a:off x="2619375" y="4860774"/>
            <a:ext cx="6886574" cy="831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8C177E-5559-C720-1366-1F6D8AA3F3BD}"/>
              </a:ext>
            </a:extLst>
          </p:cNvPr>
          <p:cNvSpPr txBox="1"/>
          <p:nvPr/>
        </p:nvSpPr>
        <p:spPr>
          <a:xfrm>
            <a:off x="9001125" y="3437366"/>
            <a:ext cx="269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Need to complete the code in “data/poison_cifar.py” 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F044A4-7D00-0251-3CDE-E462FCA4C63D}"/>
              </a:ext>
            </a:extLst>
          </p:cNvPr>
          <p:cNvSpPr txBox="1"/>
          <p:nvPr/>
        </p:nvSpPr>
        <p:spPr>
          <a:xfrm>
            <a:off x="9496425" y="5014445"/>
            <a:ext cx="269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Need to complete the code in “generate_clb_attack.py” to generate backdoor training data(</a:t>
            </a:r>
            <a:r>
              <a:rPr lang="en-US" altLang="zh-CN" sz="1200" dirty="0" err="1"/>
              <a:t>data.npy</a:t>
            </a:r>
            <a:r>
              <a:rPr lang="en-US" altLang="zh-CN" sz="1200" dirty="0"/>
              <a:t>) first.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 Patterns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7C42D93-87FA-F48D-D6DD-375719E10421}"/>
                  </a:ext>
                </a:extLst>
              </p:cNvPr>
              <p:cNvSpPr txBox="1"/>
              <p:nvPr/>
            </p:nvSpPr>
            <p:spPr>
              <a:xfrm>
                <a:off x="1133152" y="2803468"/>
                <a:ext cx="90140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solidFill>
                      <a:schemeClr val="tx1"/>
                    </a:solidFill>
                  </a:rPr>
                  <a:t>Blend: Add 32x32 patches at image with</a:t>
                </a:r>
                <a:r>
                  <a:rPr kumimoji="1" lang="en-US" altLang="zh-CN" sz="2000" b="1" dirty="0">
                    <a:sym typeface="Wingdings" panose="05000000000000000000" pitchFamily="2" charset="2"/>
                  </a:rPr>
                  <a:t>: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𝜶</m:t>
                    </m:r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)</a:t>
                </a:r>
                <a:endParaRPr kumimoji="1" lang="en-US" altLang="zh-CN" sz="20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𝑷𝒂𝒕𝒕𝒆𝒓𝒏</m:t>
                      </m:r>
                    </m:oMath>
                  </m:oMathPara>
                </a14:m>
                <a:endParaRPr kumimoji="1" lang="en-US" altLang="zh-C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7C42D93-87FA-F48D-D6DD-375719E10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152" y="2803468"/>
                <a:ext cx="9014024" cy="707886"/>
              </a:xfrm>
              <a:prstGeom prst="rect">
                <a:avLst/>
              </a:prstGeom>
              <a:blipFill>
                <a:blip r:embed="rId3"/>
                <a:stretch>
                  <a:fillRect l="-744" t="-5172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586B7906-83E7-E2C8-5681-191427863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76" y="1015784"/>
            <a:ext cx="1195427" cy="1394664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8A297E4C-5A68-C4EB-3A7F-DFB404EDF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703" t="9502" r="11215" b="25014"/>
          <a:stretch/>
        </p:blipFill>
        <p:spPr>
          <a:xfrm>
            <a:off x="10217922" y="3045219"/>
            <a:ext cx="1225550" cy="1238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02BE84-7343-21A3-0404-42E2B0BDF87C}"/>
                  </a:ext>
                </a:extLst>
              </p:cNvPr>
              <p:cNvSpPr txBox="1"/>
              <p:nvPr/>
            </p:nvSpPr>
            <p:spPr>
              <a:xfrm>
                <a:off x="1134340" y="778153"/>
                <a:ext cx="881611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solidFill>
                      <a:schemeClr val="tx1"/>
                    </a:solidFill>
                  </a:rPr>
                  <a:t>BadNets</a:t>
                </a:r>
                <a:r>
                  <a:rPr kumimoji="1" lang="zh-CN" altLang="en-US" sz="2000" b="1" dirty="0">
                    <a:solidFill>
                      <a:schemeClr val="tx1"/>
                    </a:solidFill>
                  </a:rPr>
                  <a:t>：</a:t>
                </a:r>
                <a:r>
                  <a:rPr kumimoji="1" lang="en-US" altLang="zh-CN" sz="2000" b="1" dirty="0">
                    <a:solidFill>
                      <a:schemeClr val="tx1"/>
                    </a:solidFill>
                  </a:rPr>
                  <a:t>Add 3x3 patches at right bottom corner of the image</a:t>
                </a:r>
                <a:r>
                  <a:rPr kumimoji="1" lang="zh-CN" altLang="en-US" sz="2000" b="1" dirty="0">
                    <a:solidFill>
                      <a:schemeClr val="tx1"/>
                    </a:solidFill>
                  </a:rPr>
                  <a:t>：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𝜶</m:t>
                    </m:r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)</a:t>
                </a:r>
                <a:endParaRPr kumimoji="1" lang="en-US" altLang="zh-CN" sz="2000" b="1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CN" sz="2000" b="1" dirty="0">
                    <a:solidFill>
                      <a:schemeClr val="tx1"/>
                    </a:solidFill>
                  </a:rPr>
                  <a:t>	</a:t>
                </a:r>
                <a:endParaRPr kumimoji="1" lang="en-US" altLang="zh-CN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𝒎𝒂𝒔𝒌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𝒎𝒂𝒔𝒌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𝑷𝒂𝒕𝒕𝒆𝒓𝒏</m:t>
                      </m:r>
                    </m:oMath>
                  </m:oMathPara>
                </a14:m>
                <a:endParaRPr kumimoji="1" lang="en-US" altLang="zh-CN" sz="2000" b="1" dirty="0">
                  <a:solidFill>
                    <a:schemeClr val="tx1"/>
                  </a:solidFill>
                </a:endParaRPr>
              </a:p>
              <a:p>
                <a:endParaRPr kumimoji="1" lang="en-US" altLang="zh-C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02BE84-7343-21A3-0404-42E2B0BDF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40" y="778153"/>
                <a:ext cx="8816110" cy="1323439"/>
              </a:xfrm>
              <a:prstGeom prst="rect">
                <a:avLst/>
              </a:prstGeom>
              <a:blipFill>
                <a:blip r:embed="rId6"/>
                <a:stretch>
                  <a:fillRect l="-692" t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989D4C68-8783-396E-4335-3204FB6C1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33" y="1780343"/>
            <a:ext cx="8495240" cy="1115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8B741E-A363-96E9-27EC-F35F3C3F19B2}"/>
                  </a:ext>
                </a:extLst>
              </p:cNvPr>
              <p:cNvSpPr txBox="1"/>
              <p:nvPr/>
            </p:nvSpPr>
            <p:spPr>
              <a:xfrm>
                <a:off x="1027033" y="4607973"/>
                <a:ext cx="901402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solidFill>
                      <a:schemeClr val="tx1"/>
                    </a:solidFill>
                  </a:rPr>
                  <a:t>Clean-label</a:t>
                </a:r>
                <a:r>
                  <a:rPr kumimoji="1" lang="zh-CN" altLang="en-US" sz="2000" b="1" dirty="0">
                    <a:solidFill>
                      <a:schemeClr val="tx1"/>
                    </a:solidFill>
                  </a:rPr>
                  <a:t>：</a:t>
                </a:r>
                <a:r>
                  <a:rPr kumimoji="1" lang="en-US" altLang="zh-CN" sz="2000" b="1" dirty="0">
                    <a:solidFill>
                      <a:schemeClr val="tx1"/>
                    </a:solidFill>
                  </a:rPr>
                  <a:t>Add 3x3 patches at four corners of the image</a:t>
                </a:r>
                <a:r>
                  <a:rPr kumimoji="1" lang="zh-CN" altLang="en-US" sz="2000" b="1" dirty="0">
                    <a:solidFill>
                      <a:schemeClr val="tx1"/>
                    </a:solidFill>
                  </a:rPr>
                  <a:t>：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𝜶</m:t>
                    </m:r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)</a:t>
                </a:r>
                <a:r>
                  <a:rPr kumimoji="1" lang="en-US" altLang="zh-CN" sz="2000" b="1" dirty="0">
                    <a:solidFill>
                      <a:schemeClr val="tx1"/>
                    </a:solidFill>
                  </a:rPr>
                  <a:t>	</a:t>
                </a:r>
                <a:endParaRPr kumimoji="1" lang="en-US" altLang="zh-CN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𝒎𝒂𝒔𝒌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𝒎𝒂𝒔𝒌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𝑷𝒂𝒕𝒕𝒆𝒓𝒏</m:t>
                      </m:r>
                    </m:oMath>
                  </m:oMathPara>
                </a14:m>
                <a:endParaRPr kumimoji="1" lang="en-US" altLang="zh-CN" sz="2000" b="1" dirty="0">
                  <a:solidFill>
                    <a:schemeClr val="tx1"/>
                  </a:solidFill>
                </a:endParaRPr>
              </a:p>
              <a:p>
                <a:endParaRPr kumimoji="1" lang="en-US" altLang="zh-C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28B741E-A363-96E9-27EC-F35F3C3F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33" y="4607973"/>
                <a:ext cx="9014024" cy="1015663"/>
              </a:xfrm>
              <a:prstGeom prst="rect">
                <a:avLst/>
              </a:prstGeom>
              <a:blipFill>
                <a:blip r:embed="rId8"/>
                <a:stretch>
                  <a:fillRect l="-676" t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A060A9C9-DEBE-7D50-C68D-B09F05A054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744" y="4734090"/>
            <a:ext cx="1335232" cy="137002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10B3CEB-4705-3ED8-8839-8765981B6E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33" y="5331231"/>
            <a:ext cx="8595650" cy="13171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9330755-1033-3526-F837-B16F7B9463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06" y="3691385"/>
            <a:ext cx="8133503" cy="8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1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2768" y="246343"/>
            <a:ext cx="6765191" cy="772327"/>
            <a:chOff x="-201723" y="282442"/>
            <a:chExt cx="6765191" cy="772328"/>
          </a:xfrm>
        </p:grpSpPr>
        <p:sp>
          <p:nvSpPr>
            <p:cNvPr id="9" name="文本框 8"/>
            <p:cNvSpPr txBox="1"/>
            <p:nvPr/>
          </p:nvSpPr>
          <p:spPr>
            <a:xfrm>
              <a:off x="915569" y="748404"/>
              <a:ext cx="5647899" cy="30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zh-CN" altLang="en-US" sz="1051" kern="900" spc="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01723" y="282442"/>
              <a:ext cx="1450219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US" altLang="zh-CN" sz="4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Bauhaus 93" panose="04030905020B02020C02" pitchFamily="82" charset="0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3451" y="748403"/>
              <a:ext cx="5486203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B689F5-0AE5-074A-B863-3940B98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C44A-6723-452C-ADBC-21BDEDECFC0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846B29-482E-1A40-8245-0E9AC889D0F6}"/>
              </a:ext>
            </a:extLst>
          </p:cNvPr>
          <p:cNvSpPr txBox="1"/>
          <p:nvPr/>
        </p:nvSpPr>
        <p:spPr>
          <a:xfrm>
            <a:off x="1377451" y="312193"/>
            <a:ext cx="492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 Poison Train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C42D93-87FA-F48D-D6DD-375719E10421}"/>
              </a:ext>
            </a:extLst>
          </p:cNvPr>
          <p:cNvSpPr txBox="1"/>
          <p:nvPr/>
        </p:nvSpPr>
        <p:spPr>
          <a:xfrm>
            <a:off x="891976" y="815729"/>
            <a:ext cx="90140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/>
                </a:solidFill>
              </a:rPr>
              <a:t>Clean Label</a:t>
            </a:r>
            <a:r>
              <a:rPr kumimoji="1" lang="zh-CN" altLang="en-US" sz="2000" b="1" dirty="0">
                <a:solidFill>
                  <a:schemeClr val="tx1"/>
                </a:solidFill>
              </a:rPr>
              <a:t>： 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Generate Adversarial Examples first</a:t>
            </a:r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/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  <a:p>
            <a:endParaRPr kumimoji="1"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6F12B0-AD58-D87E-0B92-54EDA4887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8" y="1281689"/>
            <a:ext cx="951680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1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794</Words>
  <Application>Microsoft Office PowerPoint</Application>
  <PresentationFormat>宽屏</PresentationFormat>
  <Paragraphs>244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-apple-system</vt:lpstr>
      <vt:lpstr>等线</vt:lpstr>
      <vt:lpstr>等线 Light</vt:lpstr>
      <vt:lpstr>微软雅黑</vt:lpstr>
      <vt:lpstr>Arial</vt:lpstr>
      <vt:lpstr>Bauhaus 93</vt:lpstr>
      <vt:lpstr>Calibri</vt:lpstr>
      <vt:lpstr>Cambria Math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Jizhe Zhang</cp:lastModifiedBy>
  <cp:revision>9</cp:revision>
  <dcterms:created xsi:type="dcterms:W3CDTF">2023-04-25T07:55:32Z</dcterms:created>
  <dcterms:modified xsi:type="dcterms:W3CDTF">2025-05-15T06:56:39Z</dcterms:modified>
</cp:coreProperties>
</file>