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5" r:id="rId3"/>
    <p:sldId id="273" r:id="rId4"/>
    <p:sldId id="276" r:id="rId5"/>
    <p:sldId id="277" r:id="rId6"/>
    <p:sldId id="282" r:id="rId7"/>
    <p:sldId id="281" r:id="rId8"/>
    <p:sldId id="283" r:id="rId9"/>
    <p:sldId id="284" r:id="rId10"/>
    <p:sldId id="285" r:id="rId11"/>
    <p:sldId id="286" r:id="rId12"/>
    <p:sldId id="297" r:id="rId13"/>
    <p:sldId id="287" r:id="rId14"/>
    <p:sldId id="274" r:id="rId15"/>
    <p:sldId id="279" r:id="rId16"/>
    <p:sldId id="280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293" r:id="rId26"/>
    <p:sldId id="278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xmlns:mv="urn:schemas-microsoft-com:mac:vml" xmlns:mc="http://schemas.openxmlformats.org/markup-compatibility/2006" val="0"/>
    </p:ext>
    <p:ext uri="{D31A062A-798A-4329-ABDD-BBA856620510}">
      <p14:defaultImageDpi xmlns:p14="http://schemas.microsoft.com/office/powerpoint/2010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84690" autoAdjust="0"/>
  </p:normalViewPr>
  <p:slideViewPr>
    <p:cSldViewPr>
      <p:cViewPr varScale="1">
        <p:scale>
          <a:sx n="50" d="100"/>
          <a:sy n="50" d="100"/>
        </p:scale>
        <p:origin x="-83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8" d="100"/>
          <a:sy n="38" d="100"/>
        </p:scale>
        <p:origin x="-237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8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Contributing to 401k until</a:t>
            </a:r>
            <a:r>
              <a:rPr lang="en-US" baseline="0" dirty="0" smtClean="0"/>
              <a:t> Start of SSA</a:t>
            </a:r>
            <a:endParaRPr lang="en-US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Monthly Benefit</c:v>
                </c:pt>
              </c:strCache>
            </c:strRef>
          </c:tx>
          <c:xVal>
            <c:numRef>
              <c:f>Sheet1!$A$2:$A$10</c:f>
              <c:numCache>
                <c:formatCode>General</c:formatCode>
                <c:ptCount val="9"/>
                <c:pt idx="0">
                  <c:v>62</c:v>
                </c:pt>
                <c:pt idx="1">
                  <c:v>63</c:v>
                </c:pt>
                <c:pt idx="2">
                  <c:v>64</c:v>
                </c:pt>
                <c:pt idx="3">
                  <c:v>65</c:v>
                </c:pt>
                <c:pt idx="4">
                  <c:v>66</c:v>
                </c:pt>
                <c:pt idx="5">
                  <c:v>67</c:v>
                </c:pt>
                <c:pt idx="6">
                  <c:v>68</c:v>
                </c:pt>
                <c:pt idx="7">
                  <c:v>69</c:v>
                </c:pt>
                <c:pt idx="8">
                  <c:v>70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3826.84</c:v>
                </c:pt>
                <c:pt idx="1">
                  <c:v>4098.37</c:v>
                </c:pt>
                <c:pt idx="2">
                  <c:v>4386.53</c:v>
                </c:pt>
                <c:pt idx="3">
                  <c:v>4698.8500000000004</c:v>
                </c:pt>
                <c:pt idx="4">
                  <c:v>5029.8900000000003</c:v>
                </c:pt>
                <c:pt idx="5">
                  <c:v>5381.09</c:v>
                </c:pt>
                <c:pt idx="6">
                  <c:v>5758.31</c:v>
                </c:pt>
                <c:pt idx="7">
                  <c:v>6158.46</c:v>
                </c:pt>
                <c:pt idx="8">
                  <c:v>6583.37</c:v>
                </c:pt>
              </c:numCache>
            </c:numRef>
          </c:yVal>
          <c:smooth val="1"/>
        </c:ser>
        <c:axId val="50617728"/>
        <c:axId val="50628096"/>
      </c:scatterChart>
      <c:valAx>
        <c:axId val="50617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i="0" baseline="0" dirty="0" smtClean="0"/>
                  <a:t>Age when Starting SSA Benefit</a:t>
                </a:r>
                <a:endParaRPr lang="en-US" sz="1800" b="1" i="0" baseline="0" dirty="0"/>
              </a:p>
            </c:rich>
          </c:tx>
          <c:layout/>
        </c:title>
        <c:numFmt formatCode="General" sourceLinked="1"/>
        <c:tickLblPos val="nextTo"/>
        <c:crossAx val="50628096"/>
        <c:crosses val="autoZero"/>
        <c:crossBetween val="midCat"/>
      </c:valAx>
      <c:valAx>
        <c:axId val="506280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Combined Monthly Payout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000000000000005E-2"/>
              <c:y val="0.14724237204724405"/>
            </c:manualLayout>
          </c:layout>
        </c:title>
        <c:numFmt formatCode="General" sourceLinked="1"/>
        <c:tickLblPos val="nextTo"/>
        <c:crossAx val="50617728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6060A-A662-4D88-B619-9F8057711CC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AA700-87F8-4AE1-A789-4DB7CEE45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252788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A700-87F8-4AE1-A789-4DB7CEE45CE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36067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324600"/>
            <a:ext cx="1524000" cy="365125"/>
          </a:xfrm>
        </p:spPr>
        <p:txBody>
          <a:bodyPr/>
          <a:lstStyle>
            <a:lvl1pPr algn="ctr">
              <a:defRPr/>
            </a:lvl1pPr>
          </a:lstStyle>
          <a:p>
            <a:fld id="{19A761A3-5A4A-4980-99DA-7ED2A0F284DA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0E60-E226-4782-8633-D3DB74AF73E4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1849-7BBF-4DC2-92B8-DF0FE7685351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38600" y="6340475"/>
            <a:ext cx="1524000" cy="365125"/>
          </a:xfrm>
        </p:spPr>
        <p:txBody>
          <a:bodyPr/>
          <a:lstStyle>
            <a:lvl1pPr algn="ctr">
              <a:defRPr/>
            </a:lvl1pPr>
          </a:lstStyle>
          <a:p>
            <a:fld id="{F80D1446-CE4D-430B-95D2-FCC162C9C322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7924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CBC-2AFA-4B11-92C4-BE00EC2FCB51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324600"/>
            <a:ext cx="1524000" cy="365125"/>
          </a:xfrm>
        </p:spPr>
        <p:txBody>
          <a:bodyPr/>
          <a:lstStyle>
            <a:lvl1pPr algn="ctr">
              <a:defRPr/>
            </a:lvl1pPr>
          </a:lstStyle>
          <a:p>
            <a:fld id="{93EB8B2F-A659-43B1-9917-F1102A6792C5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D67D-B05E-43AB-B8CB-C1D2438BBECA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6333-1D98-4FA2-A638-FBED4570A8E2}" type="datetime1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0BB-A0ED-4DAE-BF0C-7A19A1531C75}" type="datetime1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A5DD-B0A5-4B8C-9D8E-3ECD676BCBA5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F649-268E-4BEF-9F5A-9420C9DB108E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440216B-79C5-46F9-85B3-F88E6126A7D4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IS609 MSDA CUNY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Partha Banerjee, </a:t>
            </a:r>
            <a:r>
              <a:rPr lang="en-US" dirty="0" err="1" smtClean="0"/>
              <a:t>Rohan</a:t>
            </a:r>
            <a:r>
              <a:rPr lang="en-US" dirty="0" smtClean="0"/>
              <a:t> Fray &amp; Vincent Ying</a:t>
            </a:r>
          </a:p>
          <a:p>
            <a:endParaRPr lang="en-US" dirty="0" smtClean="0"/>
          </a:p>
          <a:p>
            <a:r>
              <a:rPr lang="en-US" b="1" dirty="0" smtClean="0"/>
              <a:t>MSDA, CUNY SPS</a:t>
            </a:r>
          </a:p>
          <a:p>
            <a:endParaRPr lang="en-US" dirty="0" smtClean="0"/>
          </a:p>
          <a:p>
            <a:r>
              <a:rPr lang="en-US" dirty="0" smtClean="0"/>
              <a:t>December 10,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latin typeface="AR CHRISTY" panose="02000000000000000000" pitchFamily="2" charset="0"/>
              </a:rPr>
              <a:t>IS609: Final Projects</a:t>
            </a:r>
            <a:endParaRPr lang="en-US" sz="6600" dirty="0">
              <a:latin typeface="AR CHRIST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338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the probability of Boxcars = 1/36 = 2.78%</a:t>
            </a:r>
          </a:p>
          <a:p>
            <a:r>
              <a:rPr lang="en-US" dirty="0" smtClean="0"/>
              <a:t>Hence, for </a:t>
            </a:r>
            <a:r>
              <a:rPr lang="en-US" b="1" i="1" dirty="0" smtClean="0"/>
              <a:t>Don't Pass bet gambler</a:t>
            </a:r>
            <a:r>
              <a:rPr lang="en-US" dirty="0" smtClean="0"/>
              <a:t>,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905000"/>
          <a:ext cx="63245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/>
                <a:gridCol w="2590800"/>
                <a:gridCol w="1447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Event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Probability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Probability 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latin typeface="+mn-lt"/>
                          <a:ea typeface="Cambria"/>
                          <a:cs typeface="Times New Roman"/>
                        </a:rPr>
                        <a:t>TIE on Don't Pass bet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1/36 = 0.0278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2.78%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latin typeface="+mn-lt"/>
                          <a:ea typeface="Cambria"/>
                          <a:cs typeface="Times New Roman"/>
                        </a:rPr>
                        <a:t>WIN on Don't Pass bet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0.5071 – 1/36 = 0.4793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47.93%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latin typeface="+mn-lt"/>
                          <a:ea typeface="Cambria"/>
                          <a:cs typeface="Times New Roman"/>
                        </a:rPr>
                        <a:t>LOSE on Don't Pass bet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– 1/36</a:t>
                      </a:r>
                      <a:r>
                        <a:rPr lang="en-US" sz="1800" baseline="0" dirty="0" smtClean="0"/>
                        <a:t> – 0.4793 = 0.4929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49.29%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8D3B-96C6-47DF-9AF2-AAC6D5AF4A21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/>
              <a:t>Hence, the winning probability of</a:t>
            </a:r>
          </a:p>
          <a:p>
            <a:pPr lvl="0">
              <a:defRPr/>
            </a:pPr>
            <a:r>
              <a:rPr lang="en-US" sz="2000" dirty="0" smtClean="0"/>
              <a:t>Pass bets: 49.29%</a:t>
            </a:r>
          </a:p>
          <a:p>
            <a:pPr lvl="0">
              <a:defRPr/>
            </a:pPr>
            <a:r>
              <a:rPr lang="en-US" sz="2000" dirty="0" smtClean="0"/>
              <a:t>Don't Pass bets: 47.93%</a:t>
            </a:r>
          </a:p>
          <a:p>
            <a:pPr lvl="0"/>
            <a:r>
              <a:rPr lang="en-US" sz="2000" dirty="0" smtClean="0"/>
              <a:t>Boxcars (both Pass and Don't Pass bets lose): 2.78%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t="8889" r="3750"/>
          <a:stretch>
            <a:fillRect/>
          </a:stretch>
        </p:blipFill>
        <p:spPr bwMode="auto">
          <a:xfrm>
            <a:off x="1676400" y="3048000"/>
            <a:ext cx="5867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16DD-BBEC-4DB6-A471-E494C61D77AA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Decision Tree</a:t>
            </a:r>
            <a:endParaRPr lang="en-US" sz="18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 l="17708" t="29197" r="53665" b="10000"/>
          <a:stretch>
            <a:fillRect/>
          </a:stretch>
        </p:blipFill>
        <p:spPr bwMode="auto">
          <a:xfrm>
            <a:off x="4648200" y="914400"/>
            <a:ext cx="4038600" cy="536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143000"/>
            <a:ext cx="3886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result received for Pass bet using Decision</a:t>
            </a:r>
            <a:r>
              <a:rPr kumimoji="0" lang="en-US" sz="2000" b="0" i="0" u="none" strike="noStrike" kern="1200" cap="none" spc="3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Tree  is:</a:t>
            </a:r>
            <a:endParaRPr kumimoji="0" lang="en-US" sz="20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 bets: 49.29%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sz="2000" spc="30" dirty="0" smtClean="0"/>
              <a:t>This is </a:t>
            </a:r>
            <a:r>
              <a:rPr lang="en-US" sz="2000" spc="30" dirty="0" smtClean="0"/>
              <a:t>exactly the same we </a:t>
            </a:r>
            <a:r>
              <a:rPr lang="en-US" sz="2000" spc="30" dirty="0" smtClean="0"/>
              <a:t>derived for Pass bet </a:t>
            </a:r>
            <a:r>
              <a:rPr lang="en-US" sz="2000" spc="30" dirty="0" smtClean="0"/>
              <a:t>in the previous </a:t>
            </a:r>
            <a:r>
              <a:rPr lang="en-US" sz="2000" spc="30" dirty="0" smtClean="0"/>
              <a:t>slides.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endParaRPr kumimoji="0" lang="en-US" sz="20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sz="2000" spc="30" dirty="0" smtClean="0"/>
              <a:t>This proves that our calculations for Don’t Pass bet and Boxcars will also match the results derived in previous slides.</a:t>
            </a:r>
            <a:endParaRPr kumimoji="0" lang="en-US" sz="20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Don't Pass bets: 47.93%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Boxcars (both Pass and Don't Pass bets lose): 2.78%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10E8-4981-4BE5-9046-378D23F01787}" type="datetime1">
              <a:rPr lang="en-US" smtClean="0"/>
              <a:t>12/10/2014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sz="1800" dirty="0" smtClean="0"/>
              <a:t>Craps in its simple form is the most fair game in any Casino</a:t>
            </a:r>
          </a:p>
          <a:p>
            <a:pPr lvl="0">
              <a:defRPr/>
            </a:pPr>
            <a:r>
              <a:rPr lang="en-US" sz="1800" dirty="0" smtClean="0"/>
              <a:t>The Casino has only a slight edge in craps (2.78%), but the game is a money-maker for a Casino since the Casino plays on very long time</a:t>
            </a:r>
          </a:p>
          <a:p>
            <a:pPr lvl="0">
              <a:defRPr/>
            </a:pPr>
            <a:r>
              <a:rPr lang="en-US" sz="1800" dirty="0" smtClean="0"/>
              <a:t>Pass bet scenario house is always in advantage</a:t>
            </a:r>
          </a:p>
          <a:p>
            <a:pPr lvl="0">
              <a:defRPr/>
            </a:pPr>
            <a:r>
              <a:rPr lang="en-US" sz="1800" dirty="0" smtClean="0"/>
              <a:t>Casino maintains a 1.4% advantage over both the players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t="8889" r="3750"/>
          <a:stretch>
            <a:fillRect/>
          </a:stretch>
        </p:blipFill>
        <p:spPr bwMode="auto">
          <a:xfrm>
            <a:off x="1676400" y="3276600"/>
            <a:ext cx="5867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629400" y="381000"/>
            <a:ext cx="2362200" cy="646331"/>
          </a:xfrm>
          <a:prstGeom prst="rect">
            <a:avLst/>
          </a:prstGeom>
          <a:ln>
            <a:gradFill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 smtClean="0"/>
              <a:t>Pass bets: 49.29%</a:t>
            </a:r>
          </a:p>
          <a:p>
            <a:pPr lvl="0">
              <a:defRPr/>
            </a:pPr>
            <a:r>
              <a:rPr lang="en-US" dirty="0" smtClean="0"/>
              <a:t>Don't Pass bets: 47.93%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93B9-CC70-4C1F-9E32-379110453057}" type="datetime1">
              <a:rPr lang="en-US" smtClean="0"/>
              <a:t>12/10/2014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Q &amp; A</a:t>
            </a:r>
            <a:endParaRPr lang="en-US" dirty="0"/>
          </a:p>
        </p:txBody>
      </p:sp>
      <p:pic>
        <p:nvPicPr>
          <p:cNvPr id="8" name="Content Placeholder 7" descr="how many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714857" y="1416301"/>
            <a:ext cx="5714286" cy="40253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A614-5C1B-4D0D-86BF-33167B79F22B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144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Retirement and Social Security</a:t>
            </a:r>
          </a:p>
          <a:p>
            <a:endParaRPr lang="en-US" dirty="0" smtClean="0"/>
          </a:p>
          <a:p>
            <a:r>
              <a:rPr lang="en-US" dirty="0" smtClean="0"/>
              <a:t>(#9.4.2  Page 376)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Project 2</a:t>
            </a:r>
            <a:endParaRPr lang="en-US" sz="6600" dirty="0">
              <a:latin typeface="AR CHRISTY" panose="020000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0" y="6324600"/>
            <a:ext cx="1524000" cy="365125"/>
          </a:xfrm>
        </p:spPr>
        <p:txBody>
          <a:bodyPr/>
          <a:lstStyle/>
          <a:p>
            <a:pPr algn="ctr"/>
            <a:fld id="{3D0F5CCA-4B85-443B-8871-AA6EDA830251}" type="datetime1">
              <a:rPr lang="en-US" smtClean="0"/>
              <a:pPr algn="ctr"/>
              <a:t>12/10/2014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338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purpose of this project is to determine the best way to maximize savings for retirement. 401K investment returns and Social Security payout from contributions will be analyzed and compared.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6B8A-CB2B-4216-ABA4-FFF863F7F757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Retirement Statistics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Retirement Statistics For Americans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(2014):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Average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retirement age is 62 years old.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Average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retirement length is 18 years.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Medical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costs over a 20 year period for a couple over 65 is $215,000.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35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% of Americans over 65 rely completely on Social Security.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36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% of Americans don't save anything for retirement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.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From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the statistics gathered, a large portion of Americans are not saving enough for retirement. For those that do plan for retirement, there are a variety of ways to save and consider for retirement.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1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810000" y="6324600"/>
            <a:ext cx="1524000" cy="365125"/>
          </a:xfrm>
        </p:spPr>
        <p:txBody>
          <a:bodyPr/>
          <a:lstStyle/>
          <a:p>
            <a:fld id="{1A5ABA0D-8017-4891-8F11-609940F66C14}" type="datetime1">
              <a:rPr lang="en-US" smtClean="0"/>
              <a:t>12/10/2014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FFFFFF"/>
                </a:solidFill>
                <a:latin typeface="Arial Narrow"/>
              </a:rPr>
              <a:t>Social Security For Retirement</a:t>
            </a:r>
            <a:endParaRPr dirty="0"/>
          </a:p>
        </p:txBody>
      </p:sp>
      <p:sp>
        <p:nvSpPr>
          <p:cNvPr id="193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OASI (Old-Age and Survivors Insurance) Trust Fund: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trust fund is supplied by Social Security Taxes that are involuntarily levied.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SSA Contributions: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SSA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tax rate has been around 5% for the employed and 10% for the self-employed.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There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is also a maximum taxable earnings, currently at $113,700 for 2013. 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SSA Benefits: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Benefits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payouts can start at age 62, but delayed retirement (up to age 70) can increase payout.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Benefit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calculation is inflation adjusted with the past highest 35 years in earnings.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Benefit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payouts are inflation adjusted and can also be claimed by spouse upon death.</a:t>
            </a:r>
            <a:endParaRPr dirty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Social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Security is only meant to be supplemental income during retirement, but many do make use of it as their sole source of income.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5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ED-7EFB-40EF-9EF0-FA3A12EDB354}" type="datetime1">
              <a:rPr lang="en-US" smtClean="0"/>
              <a:t>12/10/2014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401k For Retirement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401(k) Defined-Contribution Pension: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First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established in 1978, it allows taxpayers to defer taxes on income for retirement.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401(k) Contribution: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maximum amount that can be contributed is currently $17,500.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401K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Contribution is voluntarily made with a possible company match.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401(k) Withdrawals: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Withdrawal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without penalty starts at 59.5 years of age.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There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is a required minimum distribution (RMD) starting at 70.5 years or start retirement.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/>
              <a:buChar char="•"/>
            </a:pP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Since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contributions to 401K compound over time, it is best to for a participant to start saving early and maximize contribution into the plan whenever possible.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9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1BCF-9DC5-43C9-B752-81668D3D8F5E}" type="datetime1">
              <a:rPr lang="en-US" smtClean="0"/>
              <a:t>12/10/2014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152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Craps Game Simulation</a:t>
            </a:r>
          </a:p>
          <a:p>
            <a:endParaRPr lang="en-US" dirty="0" smtClean="0"/>
          </a:p>
          <a:p>
            <a:r>
              <a:rPr lang="en-US" dirty="0" smtClean="0"/>
              <a:t>(#5.3.3  Page 201)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Project 1</a:t>
            </a:r>
            <a:endParaRPr lang="en-US" sz="6600" dirty="0">
              <a:latin typeface="AR CHRISTY" panose="020000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0" y="6324600"/>
            <a:ext cx="1524000" cy="365125"/>
          </a:xfrm>
        </p:spPr>
        <p:txBody>
          <a:bodyPr/>
          <a:lstStyle/>
          <a:p>
            <a:pPr algn="ctr"/>
            <a:fld id="{6FB32338-DD13-4C94-9B1E-8CE73F99169B}" type="datetime1">
              <a:rPr lang="en-US" smtClean="0"/>
              <a:pPr algn="ctr"/>
              <a:t>12/10/2014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IS609 MSDA CUNY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338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Comparison of SSA and 401k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SSA: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Since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SSA is funded by payroll taxes, contribution is automatically taken care by the government.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There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is a projected shortfall of the trust fund in 2037. However, increasing payroll taxes and benefit reductions would alleviate this concern.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401(k) Defined-Contribution Plan: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Since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a larger portion of one's income can be contributed to a 401K, it should be the main source of income for those with access to it.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returns of a 401K plan is dependent on the investment choices made.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 Management fees with the choice of investments made also needs to be considered.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2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3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DEB2-D927-499A-A43C-D1C78C983A39}" type="datetime1">
              <a:rPr lang="en-US" smtClean="0"/>
              <a:t>12/10/2014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Arial Narrow"/>
              </a:rPr>
              <a:t>Modeling When to Retire</a:t>
            </a:r>
            <a:endParaRPr dirty="0"/>
          </a:p>
        </p:txBody>
      </p:sp>
      <p:sp>
        <p:nvSpPr>
          <p:cNvPr id="205" name="TextShape 2"/>
          <p:cNvSpPr txBox="1"/>
          <p:nvPr/>
        </p:nvSpPr>
        <p:spPr>
          <a:xfrm>
            <a:off x="609480" y="1143000"/>
            <a:ext cx="7924320" cy="1447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Assumptions for Modeling: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Start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working at age 22 and live until the average age of 85.45.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Start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contribution to 401K at 22 with initial contribution of $8,500 and $17,500 thereafter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.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20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7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3276600"/>
          <a:ext cx="7467600" cy="1651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90600"/>
                <a:gridCol w="609600"/>
                <a:gridCol w="64008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</a:t>
                      </a:r>
                      <a:r>
                        <a:rPr lang="en-US" baseline="0" dirty="0" smtClean="0"/>
                        <a:t> Benefit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Monthly</a:t>
                      </a:r>
                      <a:r>
                        <a:rPr lang="en-US" baseline="0" dirty="0" smtClean="0"/>
                        <a:t> Payout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2743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 of Early, Normal, or Delayed Retirement on SSA Benefit Amount (2012)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6101-327E-4570-BD8F-B3F8B44FC4C6}" type="datetime1">
              <a:rPr lang="en-US" smtClean="0"/>
              <a:t>12/10/2014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Arial Narrow"/>
              </a:rPr>
              <a:t>Modeling When to </a:t>
            </a:r>
            <a:r>
              <a:rPr lang="en-US" sz="3000" dirty="0" smtClean="0">
                <a:solidFill>
                  <a:srgbClr val="FFFFFF"/>
                </a:solidFill>
                <a:latin typeface="Arial Narrow"/>
              </a:rPr>
              <a:t>Retire</a:t>
            </a:r>
            <a:r>
              <a:rPr lang="en-US" dirty="0" smtClean="0"/>
              <a:t> [</a:t>
            </a:r>
            <a:r>
              <a:rPr lang="en-US" dirty="0" err="1" smtClean="0"/>
              <a:t>contd</a:t>
            </a:r>
            <a:r>
              <a:rPr lang="en-US" dirty="0" smtClean="0"/>
              <a:t>…]</a:t>
            </a:r>
            <a:endParaRPr dirty="0"/>
          </a:p>
        </p:txBody>
      </p:sp>
      <p:sp>
        <p:nvSpPr>
          <p:cNvPr id="20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7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9" name="Picture 8" descr="401k-FS-20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905000"/>
            <a:ext cx="6781800" cy="3962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0" y="1371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401K Balance Throughout Contribution Period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BC97-2B78-4573-8BDE-559ABD872730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Arial Narrow"/>
              </a:rPr>
              <a:t>Modeling When to </a:t>
            </a:r>
            <a:r>
              <a:rPr lang="en-US" sz="3000" dirty="0" smtClean="0">
                <a:solidFill>
                  <a:srgbClr val="FFFFFF"/>
                </a:solidFill>
                <a:latin typeface="Arial Narrow"/>
              </a:rPr>
              <a:t>Retire </a:t>
            </a:r>
            <a:r>
              <a:rPr lang="en-US" dirty="0" smtClean="0"/>
              <a:t>[</a:t>
            </a:r>
            <a:r>
              <a:rPr lang="en-US" dirty="0" err="1" smtClean="0"/>
              <a:t>contd</a:t>
            </a:r>
            <a:r>
              <a:rPr lang="en-US" dirty="0" smtClean="0"/>
              <a:t>…]</a:t>
            </a:r>
            <a:endParaRPr dirty="0"/>
          </a:p>
        </p:txBody>
      </p:sp>
      <p:sp>
        <p:nvSpPr>
          <p:cNvPr id="20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7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38200" y="2819400"/>
          <a:ext cx="7467600" cy="13817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90600"/>
                <a:gridCol w="609600"/>
                <a:gridCol w="64008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Monthly</a:t>
                      </a:r>
                    </a:p>
                    <a:p>
                      <a:pPr algn="ctr"/>
                      <a:r>
                        <a:rPr lang="en-US" dirty="0" smtClean="0"/>
                        <a:t>Payout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(</a:t>
                      </a:r>
                      <a:r>
                        <a:rPr lang="en-US" dirty="0" err="1" smtClean="0"/>
                        <a:t>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8200" y="2286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Combined income from SSA benefits and 401K balance</a:t>
            </a:r>
            <a:endParaRPr lang="en-US" dirty="0"/>
          </a:p>
        </p:txBody>
      </p:sp>
      <p:sp>
        <p:nvSpPr>
          <p:cNvPr id="13" name="TextShape 2"/>
          <p:cNvSpPr txBox="1"/>
          <p:nvPr/>
        </p:nvSpPr>
        <p:spPr>
          <a:xfrm>
            <a:off x="609480" y="1143000"/>
            <a:ext cx="7924320" cy="76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When starting withdrawal of 401K at the age of 62 :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Varying the start of withdrawal for SSA 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6003-1E2C-44C9-A5A3-AFCBACEA528C}" type="datetime1">
              <a:rPr lang="en-US" smtClean="0"/>
              <a:t>12/10/2014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Arial Narrow"/>
              </a:rPr>
              <a:t>Modeling When to </a:t>
            </a:r>
            <a:r>
              <a:rPr lang="en-US" sz="3000" dirty="0" smtClean="0">
                <a:solidFill>
                  <a:srgbClr val="FFFFFF"/>
                </a:solidFill>
                <a:latin typeface="Arial Narrow"/>
              </a:rPr>
              <a:t>Retire </a:t>
            </a:r>
            <a:r>
              <a:rPr lang="en-US" dirty="0" smtClean="0"/>
              <a:t>[</a:t>
            </a:r>
            <a:r>
              <a:rPr lang="en-US" dirty="0" err="1" smtClean="0"/>
              <a:t>contd</a:t>
            </a:r>
            <a:r>
              <a:rPr lang="en-US" dirty="0" smtClean="0"/>
              <a:t>…]</a:t>
            </a:r>
            <a:endParaRPr dirty="0"/>
          </a:p>
        </p:txBody>
      </p:sp>
      <p:sp>
        <p:nvSpPr>
          <p:cNvPr id="20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7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graphicFrame>
        <p:nvGraphicFramePr>
          <p:cNvPr id="9" name="Chart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CCB5-69BF-4369-8220-BAF1370854B4}" type="datetime1">
              <a:rPr lang="en-US" smtClean="0"/>
              <a:t>12/10/2014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FFFFFF"/>
                </a:solidFill>
                <a:latin typeface="Arial Narrow"/>
              </a:rPr>
              <a:t>Conclusion</a:t>
            </a: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This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best way to maximize savings for retirement is to maximize contributions into a 401K account as early as possible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on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the planning 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horizon and to contribute as long as possible.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Make use of the 401K account earlier, at the start or before retirement.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Delay the start of SSA benefit payouts as long as possible (up to age 70) to maximize the payout amount throughout retirement.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The contribution and returns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on Social 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Security, 401K, and any other retirement account needs to be considered in combination to better plan for retirement.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C4E5-08E5-4797-AC88-1CEA23DEE528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Q &amp; A</a:t>
            </a:r>
            <a:endParaRPr lang="en-US" dirty="0"/>
          </a:p>
        </p:txBody>
      </p:sp>
      <p:pic>
        <p:nvPicPr>
          <p:cNvPr id="8" name="Content Placeholder 7" descr="how many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714857" y="1416301"/>
            <a:ext cx="5714286" cy="40253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BC6C-3FD3-4356-A52C-735E61521F3E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038600" y="6324600"/>
            <a:ext cx="1524000" cy="365125"/>
          </a:xfrm>
        </p:spPr>
        <p:txBody>
          <a:bodyPr/>
          <a:lstStyle/>
          <a:p>
            <a:pPr algn="ctr"/>
            <a:fld id="{EE993CEE-F74B-4EDF-ACEF-BB9024B36CBD}" type="datetime1">
              <a:rPr lang="en-US" smtClean="0"/>
              <a:pPr algn="ctr"/>
              <a:t>12/10/2014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21319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Construct and perform a Monte Carlo simulation of the popular casino game of craps.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two basic bets in craps, pass and don't pass. In the pass bet, you wager that the shooter will win; in the don't pass bet, you wager that the shooter will lose. Conduct of the game:</a:t>
            </a:r>
          </a:p>
          <a:p>
            <a:pPr>
              <a:buFontTx/>
              <a:buChar char="-"/>
            </a:pPr>
            <a:r>
              <a:rPr lang="en-US" dirty="0" smtClean="0"/>
              <a:t>Roll a 7 or 11 on the first roll: Shooter wins (pass bets win and don't pass bets lose)</a:t>
            </a:r>
          </a:p>
          <a:p>
            <a:pPr>
              <a:buFontTx/>
              <a:buChar char="-"/>
            </a:pPr>
            <a:r>
              <a:rPr lang="en-US" dirty="0" smtClean="0"/>
              <a:t>Roll a 12 on the first roll: Shooter loses (boxcars; pass and don't pass bets lose)</a:t>
            </a:r>
          </a:p>
          <a:p>
            <a:pPr>
              <a:buFontTx/>
              <a:buChar char="-"/>
            </a:pPr>
            <a:r>
              <a:rPr lang="en-US" dirty="0" smtClean="0"/>
              <a:t>Roll a 2 or 3 on the first roll: Shooter loses (pass bets lose, don't pass bets win)</a:t>
            </a:r>
            <a:endParaRPr lang="en-US" dirty="0"/>
          </a:p>
        </p:txBody>
      </p:sp>
      <p:pic>
        <p:nvPicPr>
          <p:cNvPr id="4" name="Picture 3" descr="Cra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600200"/>
            <a:ext cx="3291840" cy="201362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1535-7915-467D-AF1E-F7C097D07EB4}" type="datetime1">
              <a:rPr lang="en-US" smtClean="0"/>
              <a:t>12/10/2014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Roll 4, 5, 6, 8, 9, 10 on the first roll: This becomes the point. The object then becomes to roll the point again before rolling a 7.     </a:t>
            </a:r>
          </a:p>
          <a:p>
            <a:pPr>
              <a:buFontTx/>
              <a:buChar char="-"/>
            </a:pPr>
            <a:r>
              <a:rPr lang="en-US" dirty="0" smtClean="0"/>
              <a:t>The shooter continues to roll the dice until the point or a 7 appears. Pass bettors win if the shooter rolls the point again before rolling a 7. Don't pass bettors win if the shooter rolls a 7 before rolling the point again. 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Write an algorithm and code it in the computer language of your choice. Run the simulation to estimate the probability of winning a pass bet and the probability of winning a don't pass bet. Which is the better bet? As the number of trials increases, to what do the probabilities converge?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CB05-75EC-4E39-BB69-C8B15BA2B6D7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Mathematical Approach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Craps involves the rolling of two dice. The assumption is that </a:t>
            </a:r>
          </a:p>
          <a:p>
            <a:r>
              <a:rPr lang="en-US" dirty="0" smtClean="0"/>
              <a:t>The dice are fair and </a:t>
            </a:r>
          </a:p>
          <a:p>
            <a:r>
              <a:rPr lang="en-US" dirty="0" smtClean="0"/>
              <a:t>The outcomes of the various rolls are independent.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Simple Mathematics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The possible totals obtained from rolling two dice are as below: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657600"/>
          <a:ext cx="7467600" cy="25958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690A-5988-4CCB-94ED-9037FBE49B9B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Now let us examine the rules: </a:t>
            </a:r>
          </a:p>
          <a:p>
            <a:r>
              <a:rPr lang="en-US" dirty="0" smtClean="0"/>
              <a:t>Roll a 7 or 11 on the first roll (“natural”): Shooter wins</a:t>
            </a:r>
          </a:p>
          <a:p>
            <a:pPr>
              <a:buNone/>
            </a:pPr>
            <a:r>
              <a:rPr lang="en-US" dirty="0" smtClean="0"/>
              <a:t>	Now the probability of getting 7 or 11 is 8/36, or about 22.22%.</a:t>
            </a:r>
          </a:p>
          <a:p>
            <a:r>
              <a:rPr lang="en-US" dirty="0" smtClean="0"/>
              <a:t>Roll a 2 or 3 or 12 on the first roll (“craps”): Shooter loses</a:t>
            </a:r>
          </a:p>
          <a:p>
            <a:pPr>
              <a:buNone/>
            </a:pPr>
            <a:r>
              <a:rPr lang="en-US" dirty="0" smtClean="0"/>
              <a:t>	The probability of getting 2 or 3 or 12 is 4/36 , or about 11.11%.</a:t>
            </a:r>
          </a:p>
          <a:p>
            <a:r>
              <a:rPr lang="en-US" dirty="0" smtClean="0"/>
              <a:t>Roll 4, 5, 6, 8, 9, 10 on the first roll: This becomes the point. The Shooter then becomes to roll the point again before rolling a 7</a:t>
            </a:r>
          </a:p>
          <a:p>
            <a:pPr>
              <a:buNone/>
            </a:pPr>
            <a:r>
              <a:rPr lang="en-US" dirty="0" smtClean="0"/>
              <a:t>	The probability of rolling 4 is 3/36 . Once Shooter has rolled the 4, the only cells that matter are the cells containing 4 and 7. All other cells can be ignored. There are 9 cells containing 4 or 7 of which only 3 cells are favorable to Shooter. Hence the probability of Shooter rolling another 4 before a 7 is 3/9. Therefore, the probability of rolling a 4, and then rolling a 4 before a 7 is  3/36 × 3/9 or about 2.78%.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22FE-BE6D-40C9-AF27-928A12A641EC}" type="datetime1">
              <a:rPr lang="en-US" smtClean="0"/>
              <a:t>12/10/2014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Table below summarizes the winning probabilities of Shooter in craps: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1752600"/>
          <a:ext cx="762000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Initial 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Probability of Winning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Probability in 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3/36 x 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0.027778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4/36</a:t>
                      </a:r>
                      <a:r>
                        <a:rPr lang="en-US" baseline="0" dirty="0" smtClean="0"/>
                        <a:t> x 4/10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0.044444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5/36 x 5/11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0.063131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0.166667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5/36 x 5/11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0.063131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4/36 x 4/10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0.044444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3/36 x 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0.027778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0.055556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0.492929</a:t>
                      </a: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190-1B6C-45B7-9A92-55517EEFDCAB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tabLst>
                <a:tab pos="3886200" algn="l"/>
              </a:tabLst>
            </a:pPr>
            <a:r>
              <a:rPr lang="en-US" dirty="0" smtClean="0"/>
              <a:t>Hence the probability of the Shooter wins	= 49.29%</a:t>
            </a:r>
          </a:p>
          <a:p>
            <a:r>
              <a:rPr lang="en-US" dirty="0" smtClean="0"/>
              <a:t>Implied the probability of the Shooter loses = 50.71%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Back to Craps Problem</a:t>
            </a:r>
          </a:p>
          <a:p>
            <a:r>
              <a:rPr lang="en-US" dirty="0" smtClean="0"/>
              <a:t>Here we have 2 types of bets with 3 types of results</a:t>
            </a:r>
          </a:p>
          <a:p>
            <a:pPr lvl="1"/>
            <a:r>
              <a:rPr lang="en-US" dirty="0" smtClean="0"/>
              <a:t>In the </a:t>
            </a:r>
            <a:r>
              <a:rPr lang="en-US" i="1" dirty="0" smtClean="0"/>
              <a:t>Pass </a:t>
            </a:r>
            <a:r>
              <a:rPr lang="en-US" dirty="0" smtClean="0"/>
              <a:t>bet, the gambler wins only when Shooter wins</a:t>
            </a:r>
          </a:p>
          <a:p>
            <a:pPr lvl="1"/>
            <a:r>
              <a:rPr lang="en-US" dirty="0" smtClean="0"/>
              <a:t>In </a:t>
            </a:r>
            <a:r>
              <a:rPr lang="en-US" i="1" dirty="0" smtClean="0"/>
              <a:t>Don’t Pass </a:t>
            </a:r>
            <a:r>
              <a:rPr lang="en-US" dirty="0" smtClean="0"/>
              <a:t>bet the gambler wins only when Shooters loses except the Boxcars</a:t>
            </a:r>
          </a:p>
          <a:p>
            <a:pPr lvl="1"/>
            <a:r>
              <a:rPr lang="en-US" dirty="0" smtClean="0"/>
              <a:t>Boxcars (Roll a 12 on the first roll) when no one wins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6924-1C55-4B9D-B948-0F9299E49FFD}" type="datetime1">
              <a:rPr lang="en-US" smtClean="0"/>
              <a:t>12/10/2014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Hence, for the </a:t>
            </a:r>
            <a:r>
              <a:rPr lang="en-US" b="1" i="1" dirty="0" smtClean="0"/>
              <a:t>Pass bet gambler, the winning probability is: 49.29%</a:t>
            </a:r>
          </a:p>
          <a:p>
            <a:pPr lvl="2"/>
            <a:r>
              <a:rPr lang="en-US" dirty="0" smtClean="0"/>
              <a:t>And for the Casino (or house), the winning probability is: 50.71%</a:t>
            </a:r>
          </a:p>
          <a:p>
            <a:pPr lvl="2"/>
            <a:r>
              <a:rPr lang="en-US" dirty="0" smtClean="0"/>
              <a:t>Thus, </a:t>
            </a:r>
            <a:r>
              <a:rPr lang="en-US" i="1" dirty="0" smtClean="0"/>
              <a:t>the house has an advantage of about 1.4% on any Pass bet.</a:t>
            </a: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19200" y="1066800"/>
            <a:ext cx="6629400" cy="1371600"/>
          </a:xfrm>
          <a:prstGeom prst="roundRect">
            <a:avLst/>
          </a:prstGeom>
          <a:noFill/>
          <a:ln>
            <a:gradFill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"/>
          <p:cNvPicPr/>
          <p:nvPr/>
        </p:nvPicPr>
        <p:blipFill>
          <a:blip r:embed="rId2" cstate="print"/>
          <a:srcRect l="13265" t="16495" r="7143" b="21650"/>
          <a:stretch>
            <a:fillRect/>
          </a:stretch>
        </p:blipFill>
        <p:spPr bwMode="auto">
          <a:xfrm>
            <a:off x="1905000" y="2819400"/>
            <a:ext cx="59436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1905000" y="51816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5000" y="26670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00200" y="3124200"/>
          <a:ext cx="304800" cy="1752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"/>
              </a:tblGrid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143000" y="2895600"/>
          <a:ext cx="53340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362200" y="5196840"/>
          <a:ext cx="5181600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</a:tblGrid>
              <a:tr h="1371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133600" y="5410200"/>
          <a:ext cx="5562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4427"/>
                <a:gridCol w="1753973"/>
                <a:gridCol w="185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9600" y="3200400"/>
          <a:ext cx="6858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</a:tblGrid>
              <a:tr h="1447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b="0" dirty="0"/>
                    </a:p>
                  </a:txBody>
                  <a:tcPr vert="vert27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981200" y="5420360"/>
          <a:ext cx="5715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/>
                <a:gridCol w="2857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Casino (House)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 bet gambler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9A6D-3599-4222-9DB3-B7A784513976}" type="datetime1">
              <a:rPr lang="en-US" smtClean="0"/>
              <a:t>12/10/2014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IS609 MSDA CUNY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1381</TotalTime>
  <Words>1718</Words>
  <Application>Microsoft Office PowerPoint</Application>
  <PresentationFormat>On-screen Show (4:3)</PresentationFormat>
  <Paragraphs>396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Horizon</vt:lpstr>
      <vt:lpstr>IS609: Final Projects</vt:lpstr>
      <vt:lpstr>Project 1</vt:lpstr>
      <vt:lpstr>Problem Definition</vt:lpstr>
      <vt:lpstr>Problem Definition  [contd…]</vt:lpstr>
      <vt:lpstr>Solution – Mathematical Approach</vt:lpstr>
      <vt:lpstr>Solution  [contd…]</vt:lpstr>
      <vt:lpstr>Solution  [contd…]</vt:lpstr>
      <vt:lpstr>Solution  [contd…]</vt:lpstr>
      <vt:lpstr>Solution  [contd…]</vt:lpstr>
      <vt:lpstr>Solution  [contd…]</vt:lpstr>
      <vt:lpstr>Solution  [contd…]</vt:lpstr>
      <vt:lpstr>Solution: Decision Tree</vt:lpstr>
      <vt:lpstr>Conclusion</vt:lpstr>
      <vt:lpstr>Project 1: Q &amp; A</vt:lpstr>
      <vt:lpstr>Project 2</vt:lpstr>
      <vt:lpstr>Problem Definition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Project 2: 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IS609: Final Projects</dc:title>
  <dc:creator>Partha Banerjee</dc:creator>
  <cp:lastModifiedBy>Partho Banerjee</cp:lastModifiedBy>
  <cp:revision>107</cp:revision>
  <dcterms:created xsi:type="dcterms:W3CDTF">2014-12-10T21:28:19Z</dcterms:created>
  <dcterms:modified xsi:type="dcterms:W3CDTF">2014-12-11T00:39:15Z</dcterms:modified>
</cp:coreProperties>
</file>