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73" r:id="rId4"/>
    <p:sldId id="276" r:id="rId5"/>
    <p:sldId id="277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74" r:id="rId14"/>
    <p:sldId id="279" r:id="rId15"/>
    <p:sldId id="280" r:id="rId16"/>
    <p:sldId id="278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690" autoAdjust="0"/>
  </p:normalViewPr>
  <p:slideViewPr>
    <p:cSldViewPr>
      <p:cViewPr>
        <p:scale>
          <a:sx n="75" d="100"/>
          <a:sy n="75" d="100"/>
        </p:scale>
        <p:origin x="-470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37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6060A-A662-4D88-B619-9F8057711CC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AA700-87F8-4AE1-A789-4DB7CEE45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88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A700-87F8-4AE1-A789-4DB7CEE45C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67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7924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A80D7FB-1A3C-43A4-B50F-8E68A3F36C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Partha Banerjee, </a:t>
            </a:r>
            <a:r>
              <a:rPr lang="en-US" dirty="0" err="1" smtClean="0"/>
              <a:t>Rohan</a:t>
            </a:r>
            <a:r>
              <a:rPr lang="en-US" dirty="0" smtClean="0"/>
              <a:t> Fray &amp; Vincent Ying</a:t>
            </a:r>
          </a:p>
          <a:p>
            <a:endParaRPr lang="en-US" dirty="0" smtClean="0"/>
          </a:p>
          <a:p>
            <a:r>
              <a:rPr lang="en-US" b="1" dirty="0" smtClean="0"/>
              <a:t>MSDA, CUNY SPS</a:t>
            </a:r>
          </a:p>
          <a:p>
            <a:endParaRPr lang="en-US" dirty="0" smtClean="0"/>
          </a:p>
          <a:p>
            <a:r>
              <a:rPr lang="en-US" dirty="0" smtClean="0"/>
              <a:t>December 10,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AR CHRISTY" panose="02000000000000000000" pitchFamily="2" charset="0"/>
              </a:rPr>
              <a:t>IS609: Final Projects</a:t>
            </a:r>
            <a:endParaRPr lang="en-US" sz="6600" dirty="0"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the probability of Boxcars = 1/36 = 2.78%</a:t>
            </a:r>
          </a:p>
          <a:p>
            <a:r>
              <a:rPr lang="en-US" dirty="0" smtClean="0"/>
              <a:t>Hence, for </a:t>
            </a:r>
            <a:r>
              <a:rPr lang="en-US" b="1" i="1" dirty="0" smtClean="0"/>
              <a:t>Don't Pass bet gambler</a:t>
            </a:r>
            <a:r>
              <a:rPr lang="en-US" dirty="0" smtClean="0"/>
              <a:t>,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905000"/>
          <a:ext cx="63245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/>
                <a:gridCol w="2590800"/>
                <a:gridCol w="1447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Probability 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latin typeface="+mn-lt"/>
                          <a:ea typeface="Cambria"/>
                          <a:cs typeface="Times New Roman"/>
                        </a:rPr>
                        <a:t>TIE on Don't Pass bet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1/36 = 0.0278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2.78%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latin typeface="+mn-lt"/>
                          <a:ea typeface="Cambria"/>
                          <a:cs typeface="Times New Roman"/>
                        </a:rPr>
                        <a:t>WIN on Don't Pass bet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0.5071 – 1/36 = 0.4793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47.93%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latin typeface="+mn-lt"/>
                          <a:ea typeface="Cambria"/>
                          <a:cs typeface="Times New Roman"/>
                        </a:rPr>
                        <a:t>LOSE on Don't Pass bet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– 1/36</a:t>
                      </a:r>
                      <a:r>
                        <a:rPr lang="en-US" sz="1800" baseline="0" dirty="0" smtClean="0"/>
                        <a:t> – 0.4793 = 0.4929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49.29%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/>
              <a:t>Hence, the winning probability of</a:t>
            </a:r>
          </a:p>
          <a:p>
            <a:pPr lvl="0">
              <a:defRPr/>
            </a:pPr>
            <a:r>
              <a:rPr lang="en-US" sz="2000" dirty="0" smtClean="0"/>
              <a:t>Pass bets: 49.29%</a:t>
            </a:r>
          </a:p>
          <a:p>
            <a:pPr lvl="0">
              <a:defRPr/>
            </a:pPr>
            <a:r>
              <a:rPr lang="en-US" sz="2000" dirty="0" smtClean="0"/>
              <a:t>Don't Pass bets: 47.93%</a:t>
            </a:r>
          </a:p>
          <a:p>
            <a:pPr lvl="0"/>
            <a:r>
              <a:rPr lang="en-US" sz="2000" dirty="0" smtClean="0"/>
              <a:t>Boxcars (both Pass and Don't Pass bets lose): 2.78%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t="8889" r="3750"/>
          <a:stretch>
            <a:fillRect/>
          </a:stretch>
        </p:blipFill>
        <p:spPr bwMode="auto">
          <a:xfrm>
            <a:off x="1676400" y="3048000"/>
            <a:ext cx="5867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z="1800" dirty="0" smtClean="0"/>
              <a:t>Craps in its simple form is the most fair game in any Casino</a:t>
            </a:r>
          </a:p>
          <a:p>
            <a:pPr lvl="0">
              <a:defRPr/>
            </a:pPr>
            <a:r>
              <a:rPr lang="en-US" sz="1800" dirty="0" smtClean="0"/>
              <a:t>The Casino has only a slight edge in craps (2.78%), but the game is a money-maker for a Casino since the Casino plays on very long time</a:t>
            </a:r>
          </a:p>
          <a:p>
            <a:pPr lvl="0">
              <a:defRPr/>
            </a:pPr>
            <a:r>
              <a:rPr lang="en-US" sz="1800" dirty="0" smtClean="0"/>
              <a:t>Pass bet scenario house is always in advantage</a:t>
            </a:r>
          </a:p>
          <a:p>
            <a:pPr lvl="0">
              <a:defRPr/>
            </a:pPr>
            <a:r>
              <a:rPr lang="en-US" sz="1800" dirty="0" smtClean="0"/>
              <a:t>Casino maintains a 1.4% advantage over both the players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t="8889" r="3750"/>
          <a:stretch>
            <a:fillRect/>
          </a:stretch>
        </p:blipFill>
        <p:spPr bwMode="auto">
          <a:xfrm>
            <a:off x="1676400" y="3276600"/>
            <a:ext cx="5867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629400" y="381000"/>
            <a:ext cx="2362200" cy="646331"/>
          </a:xfrm>
          <a:prstGeom prst="rect">
            <a:avLst/>
          </a:prstGeom>
          <a:ln>
            <a:gradFill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 smtClean="0"/>
              <a:t>Pass bets: 49.29%</a:t>
            </a:r>
          </a:p>
          <a:p>
            <a:pPr lvl="0">
              <a:defRPr/>
            </a:pPr>
            <a:r>
              <a:rPr lang="en-US" dirty="0" smtClean="0"/>
              <a:t>Don't Pass bets: 47.93%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Q &amp; A</a:t>
            </a:r>
            <a:endParaRPr lang="en-US" dirty="0"/>
          </a:p>
        </p:txBody>
      </p:sp>
      <p:pic>
        <p:nvPicPr>
          <p:cNvPr id="8" name="Content Placeholder 7" descr="how many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714857" y="1416301"/>
            <a:ext cx="5714286" cy="40253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144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Retirement and Social Security</a:t>
            </a:r>
          </a:p>
          <a:p>
            <a:endParaRPr lang="en-US" dirty="0" smtClean="0"/>
          </a:p>
          <a:p>
            <a:r>
              <a:rPr lang="en-US" dirty="0" smtClean="0"/>
              <a:t>(#9.4.2  Page 376)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Project 2</a:t>
            </a:r>
            <a:endParaRPr lang="en-US" sz="6600" dirty="0"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purpose of this project is to determine the best way to maximize savings for retirement. 401K investment returns and Social Security payout from contributions will be analyzed and compared.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Q &amp; A</a:t>
            </a:r>
            <a:endParaRPr lang="en-US" dirty="0"/>
          </a:p>
        </p:txBody>
      </p:sp>
      <p:pic>
        <p:nvPicPr>
          <p:cNvPr id="8" name="Content Placeholder 7" descr="how many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714857" y="1416301"/>
            <a:ext cx="5714286" cy="40253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19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152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Craps Game Simulation</a:t>
            </a:r>
          </a:p>
          <a:p>
            <a:endParaRPr lang="en-US" dirty="0" smtClean="0"/>
          </a:p>
          <a:p>
            <a:r>
              <a:rPr lang="en-US" dirty="0" smtClean="0"/>
              <a:t>(#5.3.3  Page 201)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Project 1</a:t>
            </a:r>
            <a:endParaRPr lang="en-US" sz="6600" dirty="0"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Construct and perform a Monte Carlo simulation of the popular casino game of craps.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basic bets in craps, pass and don't pass. In the pass bet, you wager that the shooter will win; in the don't pass bet, you wager that the shooter will lose. Conduct of the game:</a:t>
            </a:r>
          </a:p>
          <a:p>
            <a:pPr>
              <a:buFontTx/>
              <a:buChar char="-"/>
            </a:pPr>
            <a:r>
              <a:rPr lang="en-US" dirty="0" smtClean="0"/>
              <a:t>Roll a 7 or 11 on the first roll: Shooter wins (pass bets win and don't pass bets lose)</a:t>
            </a:r>
          </a:p>
          <a:p>
            <a:pPr>
              <a:buFontTx/>
              <a:buChar char="-"/>
            </a:pPr>
            <a:r>
              <a:rPr lang="en-US" dirty="0" smtClean="0"/>
              <a:t>Roll a 12 on the first roll: Shooter loses (boxcars; pass and don't pass bets lose)</a:t>
            </a:r>
          </a:p>
          <a:p>
            <a:pPr>
              <a:buFontTx/>
              <a:buChar char="-"/>
            </a:pPr>
            <a:r>
              <a:rPr lang="en-US" dirty="0" smtClean="0"/>
              <a:t>Roll a 2 or 3 on the first roll: Shooter loses (pass bets lose, don't pass bets win)</a:t>
            </a:r>
            <a:endParaRPr lang="en-US" dirty="0"/>
          </a:p>
        </p:txBody>
      </p:sp>
      <p:pic>
        <p:nvPicPr>
          <p:cNvPr id="4" name="Picture 3" descr="Cra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600200"/>
            <a:ext cx="3291840" cy="2013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Roll 4, 5, 6, 8, 9, 10 on the first roll: This becomes the point. The object then becomes to roll the point again before rolling a 7.     </a:t>
            </a:r>
          </a:p>
          <a:p>
            <a:pPr>
              <a:buFontTx/>
              <a:buChar char="-"/>
            </a:pPr>
            <a:r>
              <a:rPr lang="en-US" dirty="0" smtClean="0"/>
              <a:t>The shooter continues to roll the dice until the point or a 7 appears. Pass bettors win if the shooter rolls the point again before rolling a 7. Don't pass bettors win if the shooter rolls a 7 before rolling the point again. 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Write an algorithm and code it in the computer language of your choice. Run the simulation to estimate the probability of winning a pass bet and the probability of winning a don't pass bet. Which is the better bet? As the number of trials increases, to what do the probabilities converge?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Mathematical Approach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Craps involves the rolling of two dice. The assumption is that </a:t>
            </a:r>
          </a:p>
          <a:p>
            <a:r>
              <a:rPr lang="en-US" dirty="0" smtClean="0"/>
              <a:t>The dice are fair and </a:t>
            </a:r>
          </a:p>
          <a:p>
            <a:r>
              <a:rPr lang="en-US" dirty="0" smtClean="0"/>
              <a:t>The outcomes of the various rolls are independent.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Simple Mathematics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The possible totals obtained from rolling two dice are as below: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657600"/>
          <a:ext cx="7467600" cy="25958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Now let us examine the rules: </a:t>
            </a:r>
          </a:p>
          <a:p>
            <a:r>
              <a:rPr lang="en-US" dirty="0" smtClean="0"/>
              <a:t>Roll a 7 or 11 on the first roll (“natural”): Shooter wins</a:t>
            </a:r>
          </a:p>
          <a:p>
            <a:pPr>
              <a:buNone/>
            </a:pPr>
            <a:r>
              <a:rPr lang="en-US" dirty="0" smtClean="0"/>
              <a:t>	Now the probability of getting 7 or 11 is 8/36, or about 22.22%.</a:t>
            </a:r>
          </a:p>
          <a:p>
            <a:r>
              <a:rPr lang="en-US" dirty="0" smtClean="0"/>
              <a:t>Roll a 2 or 3 or 12 on the first roll (“craps”): Shooter loses</a:t>
            </a:r>
          </a:p>
          <a:p>
            <a:pPr>
              <a:buNone/>
            </a:pPr>
            <a:r>
              <a:rPr lang="en-US" dirty="0" smtClean="0"/>
              <a:t>	The probability of getting 2 or 3 or 12 is 4/36 , or about 11.11%.</a:t>
            </a:r>
          </a:p>
          <a:p>
            <a:r>
              <a:rPr lang="en-US" dirty="0" smtClean="0"/>
              <a:t>Roll 4, 5, 6, 8, 9, 10 on the first roll: This becomes the point. The Shooter then becomes to roll the point again before rolling a 7</a:t>
            </a:r>
          </a:p>
          <a:p>
            <a:pPr>
              <a:buNone/>
            </a:pPr>
            <a:r>
              <a:rPr lang="en-US" dirty="0" smtClean="0"/>
              <a:t>	The probability of rolling 4 is 3/36 . Once Shooter has rolled the 4, the only cells that matter are the cells containing 4 and 7. All other cells can be ignored. There are 9 cells containing 4 or 7 of which only 3 cells are favorable to Shooter. Hence the probability of Shooter rolling another 4 before a 7 is 3/9. Therefore, the probability of rolling a 4, and then rolling a 4 before a 7 is  3/36 × 3/9 or about 2.78%.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Table below summarizes the winning probabilities of Shooter in craps: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752600"/>
          <a:ext cx="76200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Initial 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Probability of 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Probability in 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3/36 x 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0.027778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4/36</a:t>
                      </a:r>
                      <a:r>
                        <a:rPr lang="en-US" baseline="0" dirty="0" smtClean="0"/>
                        <a:t> x 4/10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0.044444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5/36 x 5/11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0.063131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0.166667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5/36 x 5/11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0.063131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4/36 x 4/10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0.044444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3/36 x 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0.027778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0.055556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0.492929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tabLst>
                <a:tab pos="3886200" algn="l"/>
              </a:tabLst>
            </a:pPr>
            <a:r>
              <a:rPr lang="en-US" dirty="0" smtClean="0"/>
              <a:t>Hence the probability of the Shooter wins	= 49.29%</a:t>
            </a:r>
          </a:p>
          <a:p>
            <a:r>
              <a:rPr lang="en-US" dirty="0" smtClean="0"/>
              <a:t>Implied the probability of the Shooter loses = 50.71%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Back to Craps Problem</a:t>
            </a:r>
          </a:p>
          <a:p>
            <a:r>
              <a:rPr lang="en-US" dirty="0" smtClean="0"/>
              <a:t>Here we have 2 types of bets with 3 types of results</a:t>
            </a:r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Pass </a:t>
            </a:r>
            <a:r>
              <a:rPr lang="en-US" dirty="0" smtClean="0"/>
              <a:t>bet, the gambler wins only when Shooter wins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 smtClean="0"/>
              <a:t>Don’t Pass </a:t>
            </a:r>
            <a:r>
              <a:rPr lang="en-US" dirty="0" smtClean="0"/>
              <a:t>bet the gambler wins only when Shooters loses except the Boxcars</a:t>
            </a:r>
          </a:p>
          <a:p>
            <a:pPr lvl="1"/>
            <a:r>
              <a:rPr lang="en-US" dirty="0" smtClean="0"/>
              <a:t>Boxcars (Roll a 12 on the first roll) when no one wins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Hence, for the </a:t>
            </a:r>
            <a:r>
              <a:rPr lang="en-US" b="1" i="1" dirty="0" smtClean="0"/>
              <a:t>Pass bet gambler, the winning probability is: 49.29%</a:t>
            </a:r>
          </a:p>
          <a:p>
            <a:pPr lvl="2"/>
            <a:r>
              <a:rPr lang="en-US" dirty="0" smtClean="0"/>
              <a:t>And for the Casino (or house), the winning probability is: 50.71%</a:t>
            </a:r>
          </a:p>
          <a:p>
            <a:pPr lvl="2"/>
            <a:r>
              <a:rPr lang="en-US" dirty="0" smtClean="0"/>
              <a:t>Thus, </a:t>
            </a:r>
            <a:r>
              <a:rPr lang="en-US" i="1" dirty="0" smtClean="0"/>
              <a:t>the house has an advantage of about 1.4% on any Pass bet.</a:t>
            </a: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19200" y="1066800"/>
            <a:ext cx="6629400" cy="1371600"/>
          </a:xfrm>
          <a:prstGeom prst="roundRect">
            <a:avLst/>
          </a:prstGeom>
          <a:noFill/>
          <a:ln>
            <a:gradFill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"/>
          <p:cNvPicPr/>
          <p:nvPr/>
        </p:nvPicPr>
        <p:blipFill>
          <a:blip r:embed="rId2" cstate="print"/>
          <a:srcRect l="13265" t="16495" r="7143" b="21650"/>
          <a:stretch>
            <a:fillRect/>
          </a:stretch>
        </p:blipFill>
        <p:spPr bwMode="auto">
          <a:xfrm>
            <a:off x="1905000" y="2819400"/>
            <a:ext cx="59436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1905000" y="51816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26670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00200" y="3124200"/>
          <a:ext cx="304800" cy="1752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"/>
              </a:tblGrid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143000" y="2895600"/>
          <a:ext cx="53340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362200" y="5196840"/>
          <a:ext cx="5181600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</a:tblGrid>
              <a:tr h="1371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133600" y="5410200"/>
          <a:ext cx="5562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4427"/>
                <a:gridCol w="1753973"/>
                <a:gridCol w="185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9600" y="3200400"/>
          <a:ext cx="6858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</a:tblGrid>
              <a:tr h="1447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b="0" dirty="0"/>
                    </a:p>
                  </a:txBody>
                  <a:tcPr vert="vert27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981200" y="5420360"/>
          <a:ext cx="5715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/>
                <a:gridCol w="2857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Casino (House)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 bet gambler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1239</TotalTime>
  <Words>734</Words>
  <Application>Microsoft Office PowerPoint</Application>
  <PresentationFormat>On-screen Show (4:3)</PresentationFormat>
  <Paragraphs>183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Horizon</vt:lpstr>
      <vt:lpstr>IS609: Final Projects</vt:lpstr>
      <vt:lpstr>Project 1</vt:lpstr>
      <vt:lpstr>Problem Definition</vt:lpstr>
      <vt:lpstr>Problem Definition  [contd…]</vt:lpstr>
      <vt:lpstr>Solution – Mathematical Approach</vt:lpstr>
      <vt:lpstr>Solution  [contd…]</vt:lpstr>
      <vt:lpstr>Solution  [contd…]</vt:lpstr>
      <vt:lpstr>Solution  [contd…]</vt:lpstr>
      <vt:lpstr>Solution  [contd…]</vt:lpstr>
      <vt:lpstr>Solution  [contd…]</vt:lpstr>
      <vt:lpstr>Solution  [contd…]</vt:lpstr>
      <vt:lpstr>Conclusion</vt:lpstr>
      <vt:lpstr>Project 1: Q &amp; A</vt:lpstr>
      <vt:lpstr>Project 2</vt:lpstr>
      <vt:lpstr>Problem Definition</vt:lpstr>
      <vt:lpstr>Project 2: 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IS609: Final Projects</dc:title>
  <dc:creator>Partha Banerjee</dc:creator>
  <cp:lastModifiedBy>Partho Banerjee</cp:lastModifiedBy>
  <cp:revision>93</cp:revision>
  <dcterms:created xsi:type="dcterms:W3CDTF">2014-11-24T15:11:22Z</dcterms:created>
  <dcterms:modified xsi:type="dcterms:W3CDTF">2014-12-10T07:41:24Z</dcterms:modified>
</cp:coreProperties>
</file>