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22.xml.rels" ContentType="application/vnd.openxmlformats-package.relationships+xml"/>
  <Override PartName="/ppt/notesSlides/notesSlide22.xml" ContentType="application/vnd.openxmlformats-officedocument.presentationml.notesSlide+xml"/>
  <Override PartName="/ppt/slides/_rels/slide23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6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4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5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9DDBF35-C3AE-4090-8874-4A12C6DBAEF6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1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6F018034-ED4B-4B34-A8C4-DB0D259B2B19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143000"/>
            <a:ext cx="79243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531240"/>
            <a:ext cx="79243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14300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9920" y="114300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69920" y="353124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53124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143000"/>
            <a:ext cx="792432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09480" y="1143000"/>
            <a:ext cx="792432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06760" y="1142640"/>
            <a:ext cx="5729760" cy="457164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06760" y="1142640"/>
            <a:ext cx="5729760" cy="4571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143000"/>
            <a:ext cx="7924320" cy="45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143000"/>
            <a:ext cx="792432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143000"/>
            <a:ext cx="386676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69920" y="1143000"/>
            <a:ext cx="386676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7924320" cy="3319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14300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09480" y="353124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69920" y="1143000"/>
            <a:ext cx="386676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143000"/>
            <a:ext cx="7924320" cy="45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143000"/>
            <a:ext cx="386676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69920" y="114300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69920" y="353124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14300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69920" y="114300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531240"/>
            <a:ext cx="79243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143000"/>
            <a:ext cx="79243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531240"/>
            <a:ext cx="79243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14300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69920" y="114300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69920" y="353124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53124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143000"/>
            <a:ext cx="792432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09480" y="1143000"/>
            <a:ext cx="792432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06760" y="1142640"/>
            <a:ext cx="5729760" cy="457164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06760" y="1142640"/>
            <a:ext cx="5729760" cy="4571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143000"/>
            <a:ext cx="7924320" cy="45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143000"/>
            <a:ext cx="792432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143000"/>
            <a:ext cx="386676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69920" y="1143000"/>
            <a:ext cx="386676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143000"/>
            <a:ext cx="792432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7924320" cy="3319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14300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09480" y="353124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69920" y="1143000"/>
            <a:ext cx="386676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143000"/>
            <a:ext cx="386676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69920" y="114300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69920" y="353124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14300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69920" y="114300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531240"/>
            <a:ext cx="79243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143000"/>
            <a:ext cx="79243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531240"/>
            <a:ext cx="79243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14300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69920" y="114300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69920" y="353124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9480" y="353124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143000"/>
            <a:ext cx="792432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09480" y="1143000"/>
            <a:ext cx="792432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06760" y="1142640"/>
            <a:ext cx="5729760" cy="457164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06760" y="1142640"/>
            <a:ext cx="5729760" cy="4571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143000"/>
            <a:ext cx="386676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920" y="1143000"/>
            <a:ext cx="386676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7924320" cy="3319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14300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09480" y="353124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69920" y="1143000"/>
            <a:ext cx="386676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143000"/>
            <a:ext cx="386676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920" y="114300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9920" y="353124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14300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9920" y="114300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531240"/>
            <a:ext cx="79243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pic>
        <p:nvPicPr>
          <p:cNvPr id="1" name="Picture 6" descr=""/>
          <p:cNvPicPr/>
          <p:nvPr/>
        </p:nvPicPr>
        <p:blipFill>
          <a:blip r:embed="rId3"/>
          <a:srcRect l="0" t="882044" r="0" b="0"/>
          <a:stretch>
            <a:fillRect/>
          </a:stretch>
        </p:blipFill>
        <p:spPr>
          <a:xfrm>
            <a:off x="0" y="0"/>
            <a:ext cx="9143640" cy="45716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dt"/>
          </p:nvPr>
        </p:nvSpPr>
        <p:spPr>
          <a:xfrm>
            <a:off x="5715000" y="6356520"/>
            <a:ext cx="1523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  <a:latin typeface="Arial Narrow"/>
              </a:rPr>
              <a:t>12/10/14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ftr"/>
          </p:nvPr>
        </p:nvSpPr>
        <p:spPr>
          <a:xfrm>
            <a:off x="6094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/>
          </p:nvPr>
        </p:nvSpPr>
        <p:spPr>
          <a:xfrm>
            <a:off x="7543800" y="6356520"/>
            <a:ext cx="990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BF2F862-5A14-4D60-B899-571F53097762}" type="slidenum">
              <a:rPr lang="en-US" sz="1100">
                <a:solidFill>
                  <a:srgbClr val="ffffff"/>
                </a:solidFill>
                <a:latin typeface="Arial Narrow"/>
              </a:rPr>
              <a:t>&lt;number&gt;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685800" y="2007720"/>
            <a:ext cx="7772040" cy="146952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Arial Narrow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700">
                <a:latin typeface="Arial Narrow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700">
                <a:latin typeface="Arial Narrow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700">
                <a:latin typeface="Arial Narrow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700">
                <a:latin typeface="Arial Narrow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 Narrow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 Narrow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 Narrow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715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  <a:latin typeface="Arial Narrow"/>
              </a:rPr>
              <a:t>Click to edit the title text formatClick to edit Master title style</a:t>
            </a:r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dt"/>
          </p:nvPr>
        </p:nvSpPr>
        <p:spPr>
          <a:xfrm>
            <a:off x="5715000" y="6356520"/>
            <a:ext cx="1523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  <a:latin typeface="Arial Narrow"/>
              </a:rPr>
              <a:t>12/10/14</a:t>
            </a:r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ftr"/>
          </p:nvPr>
        </p:nvSpPr>
        <p:spPr>
          <a:xfrm>
            <a:off x="6094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sldNum"/>
          </p:nvPr>
        </p:nvSpPr>
        <p:spPr>
          <a:xfrm>
            <a:off x="7543800" y="6356520"/>
            <a:ext cx="990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A1829AD-B186-43DA-96E9-A8385B4FAF13}" type="slidenum">
              <a:rPr lang="en-US" sz="1100">
                <a:solidFill>
                  <a:srgbClr val="ffffff"/>
                </a:solidFill>
                <a:latin typeface="Arial Narrow"/>
              </a:rPr>
              <a:t>&lt;number&gt;</a:t>
            </a:fld>
            <a:endParaRPr/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1143000"/>
            <a:ext cx="7924320" cy="45716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Fifth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  <a:latin typeface="Arial Narrow"/>
              </a:rPr>
              <a:t>Click to edit the title text formatClick to edit Master title style</a:t>
            </a:r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dt"/>
          </p:nvPr>
        </p:nvSpPr>
        <p:spPr>
          <a:xfrm>
            <a:off x="5715000" y="6356520"/>
            <a:ext cx="1523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  <a:latin typeface="Arial Narrow"/>
              </a:rPr>
              <a:t>12/10/14</a:t>
            </a:r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ftr"/>
          </p:nvPr>
        </p:nvSpPr>
        <p:spPr>
          <a:xfrm>
            <a:off x="6094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5" name="PlaceHolder 4"/>
          <p:cNvSpPr>
            <a:spLocks noGrp="1"/>
          </p:cNvSpPr>
          <p:nvPr>
            <p:ph type="sldNum"/>
          </p:nvPr>
        </p:nvSpPr>
        <p:spPr>
          <a:xfrm>
            <a:off x="7543800" y="6356520"/>
            <a:ext cx="990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44D9E62-16FE-48B2-96D2-87CCB1E95A0A}" type="slidenum">
              <a:rPr lang="en-US" sz="1100">
                <a:solidFill>
                  <a:srgbClr val="ffffff"/>
                </a:solidFill>
                <a:latin typeface="Arial Narrow"/>
              </a:rPr>
              <a:t>&lt;number&gt;</a:t>
            </a:fld>
            <a:endParaRPr/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700">
                <a:latin typeface="Arial Narrow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700">
                <a:latin typeface="Arial Narrow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700">
                <a:latin typeface="Arial Narrow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700">
                <a:latin typeface="Arial Narrow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 Narrow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 Narrow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 Narrow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219320" y="4191120"/>
            <a:ext cx="6400440" cy="22093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1700">
                <a:solidFill>
                  <a:srgbClr val="dc9e1f"/>
                </a:solidFill>
                <a:latin typeface="Arial Narrow"/>
              </a:rPr>
              <a:t>Partha Banerjee, Rohan Fray &amp; Vincent Ying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US" sz="1700">
                <a:solidFill>
                  <a:srgbClr val="dc9e1f"/>
                </a:solidFill>
                <a:latin typeface="Arial Narrow"/>
              </a:rPr>
              <a:t>MSDA, CUNY SPS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1700">
                <a:solidFill>
                  <a:srgbClr val="dc9e1f"/>
                </a:solidFill>
                <a:latin typeface="Arial Narrow"/>
              </a:rPr>
              <a:t>December 10, 2014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685800" y="2007720"/>
            <a:ext cx="7772040" cy="146952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600">
                <a:solidFill>
                  <a:srgbClr val="ffffff"/>
                </a:solidFill>
                <a:latin typeface="AR CHRISTY"/>
              </a:rPr>
              <a:t>IS609: Final Projects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609480" y="274680"/>
            <a:ext cx="7924320" cy="715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  <a:latin typeface="Arial Narrow"/>
              </a:rPr>
              <a:t>Solution  </a:t>
            </a:r>
            <a:r>
              <a:rPr lang="en-US">
                <a:solidFill>
                  <a:srgbClr val="ffffff"/>
                </a:solidFill>
                <a:latin typeface="Arial Narrow"/>
              </a:rPr>
              <a:t>[contd…]</a:t>
            </a:r>
            <a:endParaRPr/>
          </a:p>
        </p:txBody>
      </p:sp>
      <p:sp>
        <p:nvSpPr>
          <p:cNvPr id="167" name="TextShape 2"/>
          <p:cNvSpPr txBox="1"/>
          <p:nvPr/>
        </p:nvSpPr>
        <p:spPr>
          <a:xfrm>
            <a:off x="609480" y="1143000"/>
            <a:ext cx="7924320" cy="4571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Now the probability of Boxcars = 1/36 = 2.78%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Hence, for </a:t>
            </a:r>
            <a:r>
              <a:rPr b="1" i="1" lang="en-US" sz="1700">
                <a:solidFill>
                  <a:srgbClr val="ffffff"/>
                </a:solidFill>
                <a:latin typeface="Arial Narrow"/>
              </a:rPr>
              <a:t>Don't Pass bet gambler</a:t>
            </a:r>
            <a:r>
              <a:rPr lang="en-US" sz="1700">
                <a:solidFill>
                  <a:srgbClr val="ffffff"/>
                </a:solidFill>
                <a:latin typeface="Arial Narrow"/>
              </a:rPr>
              <a:t>,</a:t>
            </a:r>
            <a:endParaRPr/>
          </a:p>
        </p:txBody>
      </p:sp>
      <p:sp>
        <p:nvSpPr>
          <p:cNvPr id="168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69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graphicFrame>
        <p:nvGraphicFramePr>
          <p:cNvPr id="170" name="Table 5"/>
          <p:cNvGraphicFramePr/>
          <p:nvPr/>
        </p:nvGraphicFramePr>
        <p:xfrm>
          <a:off x="1066680" y="1905120"/>
          <a:ext cx="6324120" cy="1482840"/>
        </p:xfrm>
        <a:graphic>
          <a:graphicData uri="http://schemas.openxmlformats.org/drawingml/2006/table">
            <a:tbl>
              <a:tblPr/>
              <a:tblGrid>
                <a:gridCol w="2286000"/>
                <a:gridCol w="2590560"/>
                <a:gridCol w="144756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Arial Narrow"/>
                        </a:rPr>
                        <a:t>Event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Arial Narrow"/>
                        </a:rPr>
                        <a:t>Probability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Arial Narrow"/>
                        </a:rPr>
                        <a:t>Probability %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  <a:ea typeface="Cambria"/>
                        </a:rPr>
                        <a:t>TIE on Don't Pass bet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1/36 = 0.0278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2.78%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  <a:ea typeface="Cambria"/>
                        </a:rPr>
                        <a:t>WIN on Don't Pass bet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0.5071 – 1/36 = 0.4793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47.93%</a:t>
                      </a:r>
                      <a:endParaRPr/>
                    </a:p>
                  </a:txBody>
                  <a:tcPr/>
                </a:tc>
              </a:tr>
              <a:tr h="370440"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  <a:ea typeface="Cambria"/>
                        </a:rPr>
                        <a:t>LOSE on Don't Pass bet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1 – 1/36 – 0.4793 = 0.4929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49.29%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609480" y="274680"/>
            <a:ext cx="7924320" cy="715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  <a:latin typeface="Arial Narrow"/>
              </a:rPr>
              <a:t>Solution  </a:t>
            </a:r>
            <a:r>
              <a:rPr lang="en-US">
                <a:solidFill>
                  <a:srgbClr val="ffffff"/>
                </a:solidFill>
                <a:latin typeface="Arial Narrow"/>
              </a:rPr>
              <a:t>[contd…]</a:t>
            </a:r>
            <a:endParaRPr/>
          </a:p>
        </p:txBody>
      </p:sp>
      <p:sp>
        <p:nvSpPr>
          <p:cNvPr id="172" name="TextShape 2"/>
          <p:cNvSpPr txBox="1"/>
          <p:nvPr/>
        </p:nvSpPr>
        <p:spPr>
          <a:xfrm>
            <a:off x="609480" y="1143000"/>
            <a:ext cx="7924320" cy="4571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Arial Narrow"/>
              </a:rPr>
              <a:t>Hence, the winning probability of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Arial Narrow"/>
              </a:rPr>
              <a:t>Pass bets: 49.29%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Arial Narrow"/>
              </a:rPr>
              <a:t>Don't Pass bets: 47.93%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Arial Narrow"/>
              </a:rPr>
              <a:t>Boxcars (both Pass and Don't Pass bets lose): 2.78%</a:t>
            </a:r>
            <a:endParaRPr/>
          </a:p>
        </p:txBody>
      </p:sp>
      <p:sp>
        <p:nvSpPr>
          <p:cNvPr id="173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74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pic>
        <p:nvPicPr>
          <p:cNvPr id="175" name="Picture 3" descr=""/>
          <p:cNvPicPr/>
          <p:nvPr/>
        </p:nvPicPr>
        <p:blipFill>
          <a:blip r:embed="rId1"/>
          <a:srcRect l="0" t="8888" r="3747" b="0"/>
          <a:stretch>
            <a:fillRect/>
          </a:stretch>
        </p:blipFill>
        <p:spPr>
          <a:xfrm>
            <a:off x="1676520" y="3048120"/>
            <a:ext cx="5866920" cy="31237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609480" y="274680"/>
            <a:ext cx="7924320" cy="715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  <a:latin typeface="Arial Narrow"/>
              </a:rPr>
              <a:t>Conclusion</a:t>
            </a:r>
            <a:endParaRPr/>
          </a:p>
        </p:txBody>
      </p:sp>
      <p:sp>
        <p:nvSpPr>
          <p:cNvPr id="177" name="TextShape 2"/>
          <p:cNvSpPr txBox="1"/>
          <p:nvPr/>
        </p:nvSpPr>
        <p:spPr>
          <a:xfrm>
            <a:off x="609480" y="1143000"/>
            <a:ext cx="7924320" cy="4571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latin typeface="Arial Narrow"/>
              </a:rPr>
              <a:t>Craps in its simple form is the most fair game in any Casino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latin typeface="Arial Narrow"/>
              </a:rPr>
              <a:t>The Casino has only a slight edge in craps (2.78%), but the game is a money-maker for a Casino since the Casino plays on very long time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latin typeface="Arial Narrow"/>
              </a:rPr>
              <a:t>Pass bet scenario house is always in advantage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latin typeface="Arial Narrow"/>
              </a:rPr>
              <a:t>Casino maintains a 1.4% advantage over both the players</a:t>
            </a:r>
            <a:endParaRPr/>
          </a:p>
        </p:txBody>
      </p:sp>
      <p:sp>
        <p:nvSpPr>
          <p:cNvPr id="178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79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pic>
        <p:nvPicPr>
          <p:cNvPr id="180" name="Picture 3" descr=""/>
          <p:cNvPicPr/>
          <p:nvPr/>
        </p:nvPicPr>
        <p:blipFill>
          <a:blip r:embed="rId1"/>
          <a:srcRect l="0" t="8888" r="3747" b="0"/>
          <a:stretch>
            <a:fillRect/>
          </a:stretch>
        </p:blipFill>
        <p:spPr>
          <a:xfrm>
            <a:off x="1676520" y="3276720"/>
            <a:ext cx="5866920" cy="3123720"/>
          </a:xfrm>
          <a:prstGeom prst="rect">
            <a:avLst/>
          </a:prstGeom>
          <a:ln w="9360">
            <a:noFill/>
          </a:ln>
        </p:spPr>
      </p:pic>
      <p:sp>
        <p:nvSpPr>
          <p:cNvPr id="181" name="CustomShape 5"/>
          <p:cNvSpPr/>
          <p:nvPr/>
        </p:nvSpPr>
        <p:spPr>
          <a:xfrm>
            <a:off x="6629400" y="380880"/>
            <a:ext cx="2361960" cy="639000"/>
          </a:xfrm>
          <a:prstGeom prst="rect">
            <a:avLst/>
          </a:prstGeom>
          <a:noFill/>
          <a:ln>
            <a:solidFill>
              <a:srgbClr val="ffa800"/>
            </a:solidFill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 Narrow"/>
              </a:rPr>
              <a:t>Pass bets: 49.29%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 Narrow"/>
              </a:rPr>
              <a:t>Don't Pass bets: 47.93%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609480" y="274680"/>
            <a:ext cx="7924320" cy="715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  <a:latin typeface="Arial Narrow"/>
              </a:rPr>
              <a:t>Project 1: Q &amp; A</a:t>
            </a:r>
            <a:endParaRPr/>
          </a:p>
        </p:txBody>
      </p:sp>
      <p:pic>
        <p:nvPicPr>
          <p:cNvPr id="183" name="Content Placeholder 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14680" y="1416240"/>
            <a:ext cx="5713920" cy="4025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1219320" y="4191120"/>
            <a:ext cx="6400440" cy="14475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dc9e1f"/>
                </a:solidFill>
                <a:latin typeface="Arial Narrow"/>
              </a:rPr>
              <a:t>Retirement and Social Security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1700">
                <a:solidFill>
                  <a:srgbClr val="dc9e1f"/>
                </a:solidFill>
                <a:latin typeface="Arial Narrow"/>
              </a:rPr>
              <a:t>(#9.4.2  Page 376)</a:t>
            </a:r>
            <a:endParaRPr/>
          </a:p>
        </p:txBody>
      </p:sp>
      <p:sp>
        <p:nvSpPr>
          <p:cNvPr id="185" name="TextShape 2"/>
          <p:cNvSpPr txBox="1"/>
          <p:nvPr/>
        </p:nvSpPr>
        <p:spPr>
          <a:xfrm>
            <a:off x="685800" y="2007720"/>
            <a:ext cx="7772040" cy="146952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600">
                <a:solidFill>
                  <a:srgbClr val="ffffff"/>
                </a:solidFill>
                <a:latin typeface="Arial Narrow"/>
              </a:rPr>
              <a:t>Project 2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609480" y="274680"/>
            <a:ext cx="7924320" cy="715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  <a:latin typeface="Arial Narrow"/>
              </a:rPr>
              <a:t>Problem Definition</a:t>
            </a:r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609480" y="1143000"/>
            <a:ext cx="7924320" cy="4571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This purpose of this project is to determine the best way to maximize savings for retirement. 401K investment returns and Social Security payout from contributions will be analyzed and compared.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609480" y="274680"/>
            <a:ext cx="7924320" cy="715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  <a:latin typeface="Arial Narrow"/>
              </a:rPr>
              <a:t>Retirement Statistics</a:t>
            </a:r>
            <a:endParaRPr/>
          </a:p>
        </p:txBody>
      </p:sp>
      <p:sp>
        <p:nvSpPr>
          <p:cNvPr id="189" name="TextShape 2"/>
          <p:cNvSpPr txBox="1"/>
          <p:nvPr/>
        </p:nvSpPr>
        <p:spPr>
          <a:xfrm>
            <a:off x="609480" y="1143000"/>
            <a:ext cx="7924320" cy="4571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Retirement Statistics For Americans as of 2014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Average retirement age is 62 years old.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Average retirement length is 18 years.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Medical costs over a 20 year period for a couple over 65 is $215,000.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35% of Americans over 65 rely completely on Social Security.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36% of Americans don't save anything for retirement.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	</a:t>
            </a:r>
            <a:r>
              <a:rPr lang="en-US" sz="1700">
                <a:solidFill>
                  <a:srgbClr val="ffffff"/>
                </a:solidFill>
                <a:latin typeface="Arial Narrow"/>
              </a:rPr>
              <a:t>From the statistics gathered, a large portion of Americans are not saving enough for retirement. </a:t>
            </a:r>
            <a:r>
              <a:rPr lang="en-US" sz="1700">
                <a:solidFill>
                  <a:srgbClr val="ffffff"/>
                </a:solidFill>
                <a:latin typeface="Arial Narrow"/>
              </a:rPr>
              <a:t>For those that do plan for retirement, there are a variety of ways to save and consider for retirement.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0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91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609480" y="274680"/>
            <a:ext cx="7924320" cy="715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  <a:latin typeface="Arial Narrow"/>
              </a:rPr>
              <a:t>SOCIAL SECURITY FOR REtirement</a:t>
            </a:r>
            <a:endParaRPr/>
          </a:p>
        </p:txBody>
      </p:sp>
      <p:sp>
        <p:nvSpPr>
          <p:cNvPr id="193" name="TextShape 2"/>
          <p:cNvSpPr txBox="1"/>
          <p:nvPr/>
        </p:nvSpPr>
        <p:spPr>
          <a:xfrm>
            <a:off x="609480" y="1143000"/>
            <a:ext cx="7924320" cy="4571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OASI (Old-Age and Survivors Insurance) Trust Fund: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The trust fund is supplied by Social Security Taxes that are involuntarily levied.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SSA contribution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SSA benefit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	</a:t>
            </a:r>
            <a:r>
              <a:rPr lang="en-US" sz="1700">
                <a:solidFill>
                  <a:srgbClr val="ffffff"/>
                </a:solidFill>
                <a:latin typeface="Arial Narrow"/>
              </a:rPr>
              <a:t>Social Security is meant to be supplemental income during retirement.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4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95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609480" y="274680"/>
            <a:ext cx="7924320" cy="715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  <a:latin typeface="Arial Narrow"/>
              </a:rPr>
              <a:t>401k For Retirement</a:t>
            </a:r>
            <a:endParaRPr/>
          </a:p>
        </p:txBody>
      </p:sp>
      <p:sp>
        <p:nvSpPr>
          <p:cNvPr id="197" name="TextShape 2"/>
          <p:cNvSpPr txBox="1"/>
          <p:nvPr/>
        </p:nvSpPr>
        <p:spPr>
          <a:xfrm>
            <a:off x="609480" y="1143000"/>
            <a:ext cx="7924320" cy="4571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401(k) Defined-Contribution Pension: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First established in 1978, it allows taxpayers to defer taxes on income for retirement.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401k Contribution is voluntarily made with a variable company match.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	</a:t>
            </a:r>
            <a:r>
              <a:rPr lang="en-US" sz="1700">
                <a:solidFill>
                  <a:srgbClr val="ffffff"/>
                </a:solidFill>
                <a:latin typeface="Arial Narrow"/>
              </a:rPr>
              <a:t>Since contributions to 401(k) compound over time, it is best to for a participant to start saving early and maximize contribution into the plan whenever possible.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8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99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609480" y="274680"/>
            <a:ext cx="7924320" cy="715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  <a:latin typeface="Arial Narrow"/>
              </a:rPr>
              <a:t>Comparison of SSA and 401k</a:t>
            </a:r>
            <a:endParaRPr/>
          </a:p>
        </p:txBody>
      </p:sp>
      <p:sp>
        <p:nvSpPr>
          <p:cNvPr id="201" name="TextShape 2"/>
          <p:cNvSpPr txBox="1"/>
          <p:nvPr/>
        </p:nvSpPr>
        <p:spPr>
          <a:xfrm>
            <a:off x="609480" y="1143000"/>
            <a:ext cx="7924320" cy="4571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Difference between the two: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2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03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1219320" y="4191120"/>
            <a:ext cx="6400440" cy="15235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dc9e1f"/>
                </a:solidFill>
                <a:latin typeface="Arial Narrow"/>
              </a:rPr>
              <a:t>Craps Game Simulation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1700">
                <a:solidFill>
                  <a:srgbClr val="dc9e1f"/>
                </a:solidFill>
                <a:latin typeface="Arial Narrow"/>
              </a:rPr>
              <a:t>(#5.3.3  Page 201)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685800" y="2007720"/>
            <a:ext cx="7772040" cy="146952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600">
                <a:solidFill>
                  <a:srgbClr val="ffffff"/>
                </a:solidFill>
                <a:latin typeface="Arial Narrow"/>
              </a:rPr>
              <a:t>Project 1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609480" y="274680"/>
            <a:ext cx="7924320" cy="715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  <a:latin typeface="Arial Narrow"/>
              </a:rPr>
              <a:t>CoNCLUSION</a:t>
            </a:r>
            <a:endParaRPr/>
          </a:p>
        </p:txBody>
      </p:sp>
      <p:sp>
        <p:nvSpPr>
          <p:cNvPr id="205" name="TextShape 2"/>
          <p:cNvSpPr txBox="1"/>
          <p:nvPr/>
        </p:nvSpPr>
        <p:spPr>
          <a:xfrm>
            <a:off x="609480" y="1143000"/>
            <a:ext cx="7924320" cy="4571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This best way to maximize savings for retirement is to maximize contributions into a 401K account as early as possible on the planning horizon.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The return on Social Security and 401K can be combined during retirement to provide a good quality of life.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609480" y="274680"/>
            <a:ext cx="7924320" cy="715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  <a:latin typeface="Arial Narrow"/>
              </a:rPr>
              <a:t>Project 2: Q &amp; A</a:t>
            </a:r>
            <a:endParaRPr/>
          </a:p>
        </p:txBody>
      </p:sp>
      <p:pic>
        <p:nvPicPr>
          <p:cNvPr id="207" name="Content Placeholder 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14680" y="1416240"/>
            <a:ext cx="5713920" cy="4025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685800" y="2133720"/>
            <a:ext cx="7924320" cy="11426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  <a:latin typeface="Arial Narrow"/>
              </a:rPr>
              <a:t>Thank you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609480" y="274680"/>
            <a:ext cx="7924320" cy="715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  <a:latin typeface="Arial Narrow"/>
              </a:rPr>
              <a:t>References</a:t>
            </a:r>
            <a:endParaRPr/>
          </a:p>
        </p:txBody>
      </p:sp>
      <p:sp>
        <p:nvSpPr>
          <p:cNvPr id="210" name="TextShape 2"/>
          <p:cNvSpPr txBox="1"/>
          <p:nvPr/>
        </p:nvSpPr>
        <p:spPr>
          <a:xfrm>
            <a:off x="609480" y="1143000"/>
            <a:ext cx="7924320" cy="4571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Retirement Statistics For Americans as of 2014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Retirement Statistics: </a:t>
            </a:r>
            <a:r>
              <a:rPr lang="en-US" sz="1700">
                <a:solidFill>
                  <a:srgbClr val="ffffff"/>
                </a:solidFill>
                <a:latin typeface="Arial Narrow"/>
              </a:rPr>
              <a:t>www.statisticbrain.com/retirement-statistics/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Source: US Census Bureau, Saperston Companies, Bankrate; July 13</a:t>
            </a:r>
            <a:r>
              <a:rPr lang="en-US" sz="1700" baseline="101000">
                <a:solidFill>
                  <a:srgbClr val="ffffff"/>
                </a:solidFill>
                <a:latin typeface="Arial Narrow"/>
              </a:rPr>
              <a:t>th</a:t>
            </a:r>
            <a:r>
              <a:rPr lang="en-US" sz="1700">
                <a:solidFill>
                  <a:srgbClr val="ffffff"/>
                </a:solidFill>
                <a:latin typeface="Arial Narrow"/>
              </a:rPr>
              <a:t>, 2014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11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12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609480" y="274680"/>
            <a:ext cx="7924320" cy="715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  <a:latin typeface="Arial Narrow"/>
              </a:rPr>
              <a:t>Problem Definition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609480" y="1143000"/>
            <a:ext cx="7924320" cy="4571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Construct and perform a Monte Carlo simulation of the popular casino game of craps.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There are two basic bets in craps, pass and don't pass. In the pass bet, you wager that the shooter will win; in the don't pass bet, you wager that the shooter will lose. Conduct of the game: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Roll a 7 or 11 on the first roll: Shooter wins (pass bets win and don't pass bets lose)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Roll a 12 on the first roll: Shooter loses (boxcars; pass and don't pass bets lose)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Roll a 2 or 3 on the first roll: Shooter loses (pass bets lose, don't pass bets win)</a:t>
            </a:r>
            <a:endParaRPr/>
          </a:p>
        </p:txBody>
      </p:sp>
      <p:pic>
        <p:nvPicPr>
          <p:cNvPr id="132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0" y="1600200"/>
            <a:ext cx="3291480" cy="2013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609480" y="274680"/>
            <a:ext cx="7924320" cy="715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  <a:latin typeface="Arial Narrow"/>
              </a:rPr>
              <a:t>Problem Definition  </a:t>
            </a:r>
            <a:r>
              <a:rPr lang="en-US">
                <a:solidFill>
                  <a:srgbClr val="ffffff"/>
                </a:solidFill>
                <a:latin typeface="Arial Narrow"/>
              </a:rPr>
              <a:t>[contd…]</a:t>
            </a:r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609480" y="1143000"/>
            <a:ext cx="7924320" cy="4571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-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Roll 4, 5, 6, 8, 9, 10 on the first roll: This becomes the point. The object then becomes to roll the point again before rolling a 7.     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The shooter continues to roll the dice until the point or a 7 appears. Pass bettors win if the shooter rolls the point again before rolling a 7. Don't pass bettors win if the shooter rolls a 7 before rolling the point again.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	</a:t>
            </a:r>
            <a:r>
              <a:rPr lang="en-US" sz="1700">
                <a:solidFill>
                  <a:srgbClr val="ffffff"/>
                </a:solidFill>
                <a:latin typeface="Arial Narrow"/>
              </a:rPr>
              <a:t>Write an algorithm and code it in the computer language of your choice. Run the simulation to estimate the probability of winning a pass bet and the probability of winning a don't pass bet. Which is the better bet? As the number of trials increases, to what do the probabilities converge?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609480" y="274680"/>
            <a:ext cx="7924320" cy="715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  <a:latin typeface="Arial Narrow"/>
              </a:rPr>
              <a:t>Solution – Mathematical Approach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609480" y="1143000"/>
            <a:ext cx="7924320" cy="4571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Craps involves the rolling of two dice. The assumption is that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The dice are fair and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The outcomes of the various rolls are independent.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700">
                <a:solidFill>
                  <a:srgbClr val="ffffff"/>
                </a:solidFill>
                <a:latin typeface="Arial Narrow"/>
              </a:rPr>
              <a:t>Simple Mathematics</a:t>
            </a:r>
            <a:r>
              <a:rPr lang="en-US" sz="1700">
                <a:solidFill>
                  <a:srgbClr val="ffffff"/>
                </a:solidFill>
                <a:latin typeface="Arial Narrow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The possible totals obtained from rolling two dice are as below: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137" name="Table 3"/>
          <p:cNvGraphicFramePr/>
          <p:nvPr/>
        </p:nvGraphicFramePr>
        <p:xfrm>
          <a:off x="762120" y="3657600"/>
          <a:ext cx="7467120" cy="2595600"/>
        </p:xfrm>
        <a:graphic>
          <a:graphicData uri="http://schemas.openxmlformats.org/drawingml/2006/table">
            <a:tbl>
              <a:tblPr/>
              <a:tblGrid>
                <a:gridCol w="1066680"/>
                <a:gridCol w="1066680"/>
                <a:gridCol w="1066680"/>
                <a:gridCol w="1066680"/>
                <a:gridCol w="1066680"/>
                <a:gridCol w="1066680"/>
                <a:gridCol w="1067040"/>
              </a:tblGrid>
              <a:tr h="431640">
                <a:tc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Arial Narrow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Arial Narrow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Arial Narrow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Arial Narrow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Arial Narrow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Arial Narrow"/>
                        </a:rPr>
                        <a:t>6</a:t>
                      </a:r>
                      <a:endParaRPr/>
                    </a:p>
                  </a:txBody>
                  <a:tcPr/>
                </a:tc>
              </a:tr>
              <a:tr h="360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Arial Narrow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7</a:t>
                      </a:r>
                      <a:endParaRPr/>
                    </a:p>
                  </a:txBody>
                  <a:tcPr/>
                </a:tc>
              </a:tr>
              <a:tr h="360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Arial Narrow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8</a:t>
                      </a:r>
                      <a:endParaRPr/>
                    </a:p>
                  </a:txBody>
                  <a:tcPr/>
                </a:tc>
              </a:tr>
              <a:tr h="360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Arial Narrow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9</a:t>
                      </a:r>
                      <a:endParaRPr/>
                    </a:p>
                  </a:txBody>
                  <a:tcPr/>
                </a:tc>
              </a:tr>
              <a:tr h="360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Arial Narrow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10</a:t>
                      </a:r>
                      <a:endParaRPr/>
                    </a:p>
                  </a:txBody>
                  <a:tcPr/>
                </a:tc>
              </a:tr>
              <a:tr h="360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Arial Narrow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10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11</a:t>
                      </a:r>
                      <a:endParaRPr/>
                    </a:p>
                  </a:txBody>
                  <a:tcPr/>
                </a:tc>
              </a:tr>
              <a:tr h="3603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Arial Narrow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10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11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12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609480" y="274680"/>
            <a:ext cx="7924320" cy="715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  <a:latin typeface="Arial Narrow"/>
              </a:rPr>
              <a:t>Solution  </a:t>
            </a:r>
            <a:r>
              <a:rPr lang="en-US">
                <a:solidFill>
                  <a:srgbClr val="ffffff"/>
                </a:solidFill>
                <a:latin typeface="Arial Narrow"/>
              </a:rPr>
              <a:t>[contd…]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609480" y="1143000"/>
            <a:ext cx="7924320" cy="4571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Now let us examine the rules: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Roll a 7 or 11 on the first roll (“natural”): Shooter wins</a:t>
            </a:r>
            <a:endParaRPr/>
          </a:p>
          <a:p>
            <a:pPr>
              <a:lnSpc>
                <a:spcPct val="100000"/>
              </a:lnSpc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	</a:t>
            </a:r>
            <a:r>
              <a:rPr lang="en-US" sz="1700">
                <a:solidFill>
                  <a:srgbClr val="ffffff"/>
                </a:solidFill>
                <a:latin typeface="Arial Narrow"/>
              </a:rPr>
              <a:t>Now the probability of getting 7 or 11 is 8/36, or about 22.22%.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Roll a 2 or 3 or 12 on the first roll (“craps”): Shooter loses</a:t>
            </a:r>
            <a:endParaRPr/>
          </a:p>
          <a:p>
            <a:pPr>
              <a:lnSpc>
                <a:spcPct val="100000"/>
              </a:lnSpc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	</a:t>
            </a:r>
            <a:r>
              <a:rPr lang="en-US" sz="1700">
                <a:solidFill>
                  <a:srgbClr val="ffffff"/>
                </a:solidFill>
                <a:latin typeface="Arial Narrow"/>
              </a:rPr>
              <a:t>The probability of getting 2 or 3 or 12 is 4/36 , or about 11.11%.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Roll 4, 5, 6, 8, 9, 10 on the first roll: This becomes the point. The Shooter then becomes to roll the point again before rolling a 7</a:t>
            </a:r>
            <a:endParaRPr/>
          </a:p>
          <a:p>
            <a:pPr>
              <a:lnSpc>
                <a:spcPct val="100000"/>
              </a:lnSpc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	</a:t>
            </a:r>
            <a:r>
              <a:rPr lang="en-US" sz="1700">
                <a:solidFill>
                  <a:srgbClr val="ffffff"/>
                </a:solidFill>
                <a:latin typeface="Arial Narrow"/>
              </a:rPr>
              <a:t>The probability of rolling 4 is 3/36 . Once Shooter has rolled the 4, the only cells that matter are the cells containing 4 and 7. All other cells can be ignored. There are 9 cells containing 4 or 7 of which only 3 cells are favorable to Shooter. Hence the probability of Shooter rolling another 4 before a 7 is 3/9. Therefore, the probability of rolling a 4, and then rolling a 4 before a 7 is  3/36 × 3/9 or about 2.78%.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0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41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609480" y="274680"/>
            <a:ext cx="7924320" cy="715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  <a:latin typeface="Arial Narrow"/>
              </a:rPr>
              <a:t>Solution  </a:t>
            </a:r>
            <a:r>
              <a:rPr lang="en-US">
                <a:solidFill>
                  <a:srgbClr val="ffffff"/>
                </a:solidFill>
                <a:latin typeface="Arial Narrow"/>
              </a:rPr>
              <a:t>[contd…]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609480" y="1143000"/>
            <a:ext cx="7924320" cy="4571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Table below summarizes the winning probabilities of Shooter in craps: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4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45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graphicFrame>
        <p:nvGraphicFramePr>
          <p:cNvPr id="146" name="Table 5"/>
          <p:cNvGraphicFramePr/>
          <p:nvPr/>
        </p:nvGraphicFramePr>
        <p:xfrm>
          <a:off x="762120" y="1752480"/>
          <a:ext cx="7619760" cy="3708000"/>
        </p:xfrm>
        <a:graphic>
          <a:graphicData uri="http://schemas.openxmlformats.org/drawingml/2006/table">
            <a:tbl>
              <a:tblPr/>
              <a:tblGrid>
                <a:gridCol w="2539800"/>
                <a:gridCol w="2539800"/>
                <a:gridCol w="2540160"/>
              </a:tblGrid>
              <a:tr h="364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Arial Narrow"/>
                        </a:rPr>
                        <a:t>Initial Roll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Arial Narrow"/>
                        </a:rPr>
                        <a:t>Probability of Winning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Arial Narrow"/>
                        </a:rPr>
                        <a:t>Probability in Decimal</a:t>
                      </a:r>
                      <a:endParaRPr/>
                    </a:p>
                  </a:txBody>
                  <a:tcPr/>
                </a:tc>
              </a:tr>
              <a:tr h="364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3/36 x 3/9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936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</a:rPr>
                        <a:t>0.027778 </a:t>
                      </a:r>
                      <a:endParaRPr/>
                    </a:p>
                  </a:txBody>
                  <a:tcPr/>
                </a:tc>
              </a:tr>
              <a:tr h="364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4/36 x 4/10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936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</a:rPr>
                        <a:t>0.044444 </a:t>
                      </a:r>
                      <a:endParaRPr/>
                    </a:p>
                  </a:txBody>
                  <a:tcPr/>
                </a:tc>
              </a:tr>
              <a:tr h="364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5/36 x 5/11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936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</a:rPr>
                        <a:t>0.063131 </a:t>
                      </a:r>
                      <a:endParaRPr/>
                    </a:p>
                  </a:txBody>
                  <a:tcPr/>
                </a:tc>
              </a:tr>
              <a:tr h="364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6/36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936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</a:rPr>
                        <a:t>0.166667 </a:t>
                      </a:r>
                      <a:endParaRPr/>
                    </a:p>
                  </a:txBody>
                  <a:tcPr/>
                </a:tc>
              </a:tr>
              <a:tr h="364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5/36 x 5/11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936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</a:rPr>
                        <a:t>0.063131 </a:t>
                      </a:r>
                      <a:endParaRPr/>
                    </a:p>
                  </a:txBody>
                  <a:tcPr/>
                </a:tc>
              </a:tr>
              <a:tr h="364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4/36 x 4/10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936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</a:rPr>
                        <a:t>0.044444 </a:t>
                      </a:r>
                      <a:endParaRPr/>
                    </a:p>
                  </a:txBody>
                  <a:tcPr/>
                </a:tc>
              </a:tr>
              <a:tr h="364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10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3/36 x 3/9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936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</a:rPr>
                        <a:t>0.027778 </a:t>
                      </a:r>
                      <a:endParaRPr/>
                    </a:p>
                  </a:txBody>
                  <a:tcPr/>
                </a:tc>
              </a:tr>
              <a:tr h="364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11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2/36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936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</a:rPr>
                        <a:t>0.055556 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Arial Narrow"/>
                        </a:rPr>
                        <a:t>Total: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936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</a:rPr>
                        <a:t>0.492929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</a:rPr>
                        <a:t> 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609480" y="274680"/>
            <a:ext cx="7924320" cy="715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  <a:latin typeface="Arial Narrow"/>
              </a:rPr>
              <a:t>Solution  </a:t>
            </a:r>
            <a:r>
              <a:rPr lang="en-US">
                <a:solidFill>
                  <a:srgbClr val="ffffff"/>
                </a:solidFill>
                <a:latin typeface="Arial Narrow"/>
              </a:rPr>
              <a:t>[contd…]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609480" y="1143000"/>
            <a:ext cx="7924320" cy="4571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Hence the probability of the Shooter wins</a:t>
            </a:r>
            <a:r>
              <a:rPr lang="en-US" sz="1700">
                <a:solidFill>
                  <a:srgbClr val="ffffff"/>
                </a:solidFill>
                <a:latin typeface="Arial Narrow"/>
              </a:rPr>
              <a:t>	</a:t>
            </a:r>
            <a:r>
              <a:rPr lang="en-US" sz="1700">
                <a:solidFill>
                  <a:srgbClr val="ffffff"/>
                </a:solidFill>
                <a:latin typeface="Arial Narrow"/>
              </a:rPr>
              <a:t>= 49.29%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Implied the probability of the Shooter loses = 50.71%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700">
                <a:solidFill>
                  <a:srgbClr val="ffffff"/>
                </a:solidFill>
                <a:latin typeface="Arial Narrow"/>
              </a:rPr>
              <a:t>Back to Craps Problem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Here we have 2 types of bets with 3 types of results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In the </a:t>
            </a:r>
            <a:r>
              <a:rPr i="1" lang="en-US" sz="1700">
                <a:solidFill>
                  <a:srgbClr val="ffffff"/>
                </a:solidFill>
                <a:latin typeface="Arial Narrow"/>
              </a:rPr>
              <a:t>Pass </a:t>
            </a:r>
            <a:r>
              <a:rPr lang="en-US" sz="1700">
                <a:solidFill>
                  <a:srgbClr val="ffffff"/>
                </a:solidFill>
                <a:latin typeface="Arial Narrow"/>
              </a:rPr>
              <a:t>bet, the gambler wins only when Shooter wins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In </a:t>
            </a:r>
            <a:r>
              <a:rPr i="1" lang="en-US" sz="1700">
                <a:solidFill>
                  <a:srgbClr val="ffffff"/>
                </a:solidFill>
                <a:latin typeface="Arial Narrow"/>
              </a:rPr>
              <a:t>Don’t Pass </a:t>
            </a:r>
            <a:r>
              <a:rPr lang="en-US" sz="1700">
                <a:solidFill>
                  <a:srgbClr val="ffffff"/>
                </a:solidFill>
                <a:latin typeface="Arial Narrow"/>
              </a:rPr>
              <a:t>bet the gambler wins only when Shooters loses except the Boxcars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Boxcars (Roll a 12 on the first roll) when no one wins</a:t>
            </a:r>
            <a:endParaRPr/>
          </a:p>
        </p:txBody>
      </p:sp>
      <p:sp>
        <p:nvSpPr>
          <p:cNvPr id="149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50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609480" y="274680"/>
            <a:ext cx="7924320" cy="715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  <a:latin typeface="Arial Narrow"/>
              </a:rPr>
              <a:t>Solution  </a:t>
            </a:r>
            <a:r>
              <a:rPr lang="en-US">
                <a:solidFill>
                  <a:srgbClr val="ffffff"/>
                </a:solidFill>
                <a:latin typeface="Arial Narrow"/>
              </a:rPr>
              <a:t>[contd…]</a:t>
            </a:r>
            <a:endParaRPr/>
          </a:p>
        </p:txBody>
      </p:sp>
      <p:sp>
        <p:nvSpPr>
          <p:cNvPr id="152" name="TextShape 2"/>
          <p:cNvSpPr txBox="1"/>
          <p:nvPr/>
        </p:nvSpPr>
        <p:spPr>
          <a:xfrm>
            <a:off x="609480" y="1143000"/>
            <a:ext cx="7924320" cy="4571640"/>
          </a:xfrm>
          <a:prstGeom prst="rect">
            <a:avLst/>
          </a:prstGeom>
        </p:spPr>
        <p:txBody>
          <a:bodyPr/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Hence, for the </a:t>
            </a:r>
            <a:r>
              <a:rPr b="1" i="1" lang="en-US" sz="1700">
                <a:solidFill>
                  <a:srgbClr val="ffffff"/>
                </a:solidFill>
                <a:latin typeface="Arial Narrow"/>
              </a:rPr>
              <a:t>Pass bet gambler, the winning probability is: 49.29%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And for the Casino (or house), the winning probability is: 50.71%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Thus, </a:t>
            </a:r>
            <a:r>
              <a:rPr i="1" lang="en-US" sz="1700">
                <a:solidFill>
                  <a:srgbClr val="ffffff"/>
                </a:solidFill>
                <a:latin typeface="Arial Narrow"/>
              </a:rPr>
              <a:t>the house has an advantage of about 1.4% on any Pass bet.</a:t>
            </a:r>
            <a:endParaRPr/>
          </a:p>
        </p:txBody>
      </p:sp>
      <p:sp>
        <p:nvSpPr>
          <p:cNvPr id="153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54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55" name="CustomShape 5"/>
          <p:cNvSpPr/>
          <p:nvPr/>
        </p:nvSpPr>
        <p:spPr>
          <a:xfrm>
            <a:off x="1219320" y="1066680"/>
            <a:ext cx="6629040" cy="1371240"/>
          </a:xfrm>
          <a:prstGeom prst="roundRect">
            <a:avLst>
              <a:gd name="adj" fmla="val 16667"/>
            </a:avLst>
          </a:prstGeom>
          <a:noFill/>
          <a:ln w="10800">
            <a:solidFill>
              <a:srgbClr val="ffa800"/>
            </a:solidFill>
            <a:round/>
          </a:ln>
        </p:spPr>
      </p:sp>
      <p:sp>
        <p:nvSpPr>
          <p:cNvPr id="156" name="CustomShape 6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pic>
        <p:nvPicPr>
          <p:cNvPr id="157" name="Picture" descr=""/>
          <p:cNvPicPr/>
          <p:nvPr/>
        </p:nvPicPr>
        <p:blipFill>
          <a:blip r:embed="rId1"/>
          <a:srcRect l="13258" t="16494" r="7141" b="21641"/>
          <a:stretch>
            <a:fillRect/>
          </a:stretch>
        </p:blipFill>
        <p:spPr>
          <a:xfrm>
            <a:off x="1905120" y="2819520"/>
            <a:ext cx="5943240" cy="2285640"/>
          </a:xfrm>
          <a:prstGeom prst="rect">
            <a:avLst/>
          </a:prstGeom>
          <a:ln w="9360">
            <a:noFill/>
          </a:ln>
        </p:spPr>
      </p:pic>
      <p:sp>
        <p:nvSpPr>
          <p:cNvPr id="158" name="Line 7"/>
          <p:cNvSpPr/>
          <p:nvPr/>
        </p:nvSpPr>
        <p:spPr>
          <a:xfrm>
            <a:off x="1904760" y="5181480"/>
            <a:ext cx="5943600" cy="0"/>
          </a:xfrm>
          <a:prstGeom prst="line">
            <a:avLst/>
          </a:prstGeom>
          <a:ln w="9360">
            <a:solidFill>
              <a:srgbClr val="7e97ad"/>
            </a:solidFill>
            <a:round/>
          </a:ln>
        </p:spPr>
      </p:sp>
      <p:sp>
        <p:nvSpPr>
          <p:cNvPr id="159" name="Line 8"/>
          <p:cNvSpPr/>
          <p:nvPr/>
        </p:nvSpPr>
        <p:spPr>
          <a:xfrm>
            <a:off x="1904760" y="2666880"/>
            <a:ext cx="0" cy="2514600"/>
          </a:xfrm>
          <a:prstGeom prst="line">
            <a:avLst/>
          </a:prstGeom>
          <a:ln w="9360">
            <a:solidFill>
              <a:srgbClr val="7e97ad"/>
            </a:solidFill>
            <a:round/>
          </a:ln>
        </p:spPr>
      </p:sp>
      <p:graphicFrame>
        <p:nvGraphicFramePr>
          <p:cNvPr id="160" name="Table 9"/>
          <p:cNvGraphicFramePr/>
          <p:nvPr/>
        </p:nvGraphicFramePr>
        <p:xfrm>
          <a:off x="1600200" y="3124080"/>
          <a:ext cx="304560" cy="1752120"/>
        </p:xfrm>
        <a:graphic>
          <a:graphicData uri="http://schemas.openxmlformats.org/drawingml/2006/table">
            <a:tbl>
              <a:tblPr/>
              <a:tblGrid>
                <a:gridCol w="304560"/>
              </a:tblGrid>
              <a:tr h="431640">
                <a:tc>
                  <a:tcPr/>
                </a:tc>
              </a:tr>
              <a:tr h="431640">
                <a:tc>
                  <a:tcPr/>
                </a:tc>
              </a:tr>
              <a:tr h="431640">
                <a:tc>
                  <a:tcPr/>
                </a:tc>
              </a:tr>
              <a:tr h="431640">
                <a:tc>
                  <a:tcPr/>
                </a:tc>
              </a:tr>
              <a:tr h="431640">
                <a:tc>
                  <a:tcPr/>
                </a:tc>
              </a:tr>
            </a:tbl>
          </a:graphicData>
        </a:graphic>
      </p:graphicFrame>
      <p:graphicFrame>
        <p:nvGraphicFramePr>
          <p:cNvPr id="161" name="Table 10"/>
          <p:cNvGraphicFramePr/>
          <p:nvPr/>
        </p:nvGraphicFramePr>
        <p:xfrm>
          <a:off x="1143000" y="2895480"/>
          <a:ext cx="533160" cy="2072160"/>
        </p:xfrm>
        <a:graphic>
          <a:graphicData uri="http://schemas.openxmlformats.org/drawingml/2006/table">
            <a:tbl>
              <a:tblPr/>
              <a:tblGrid>
                <a:gridCol w="533160"/>
              </a:tblGrid>
              <a:tr h="355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Arial Narrow"/>
                        </a:rPr>
                        <a:t>.5</a:t>
                      </a:r>
                      <a:endParaRPr/>
                    </a:p>
                  </a:txBody>
                  <a:tcPr/>
                </a:tc>
              </a:tr>
              <a:tr h="355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Arial Narrow"/>
                        </a:rPr>
                        <a:t>.4</a:t>
                      </a:r>
                      <a:endParaRPr/>
                    </a:p>
                  </a:txBody>
                  <a:tcPr/>
                </a:tc>
              </a:tr>
              <a:tr h="355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Arial Narrow"/>
                        </a:rPr>
                        <a:t>.3</a:t>
                      </a:r>
                      <a:endParaRPr/>
                    </a:p>
                  </a:txBody>
                  <a:tcPr/>
                </a:tc>
              </a:tr>
              <a:tr h="355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Arial Narrow"/>
                        </a:rPr>
                        <a:t>.2</a:t>
                      </a:r>
                      <a:endParaRPr/>
                    </a:p>
                  </a:txBody>
                  <a:tcPr/>
                </a:tc>
              </a:tr>
              <a:tr h="355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Arial Narrow"/>
                        </a:rPr>
                        <a:t>.1</a:t>
                      </a:r>
                      <a:endParaRPr/>
                    </a:p>
                  </a:txBody>
                  <a:tcPr/>
                </a:tc>
              </a:tr>
              <a:tr h="355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Arial Narrow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2" name="Table 11"/>
          <p:cNvGraphicFramePr/>
          <p:nvPr/>
        </p:nvGraphicFramePr>
        <p:xfrm>
          <a:off x="2362320" y="5196960"/>
          <a:ext cx="5181120" cy="243360"/>
        </p:xfrm>
        <a:graphic>
          <a:graphicData uri="http://schemas.openxmlformats.org/drawingml/2006/table">
            <a:tbl>
              <a:tblPr/>
              <a:tblGrid>
                <a:gridCol w="2590560"/>
                <a:gridCol w="2590560"/>
              </a:tblGrid>
              <a:tr h="431640">
                <a:tc>
                  <a:tcPr/>
                </a:tc>
                <a:tc>
                  <a:tcPr/>
                </a:tc>
              </a:tr>
            </a:tbl>
          </a:graphicData>
        </a:graphic>
      </p:graphicFrame>
      <p:graphicFrame>
        <p:nvGraphicFramePr>
          <p:cNvPr id="163" name="Table 12"/>
          <p:cNvGraphicFramePr/>
          <p:nvPr/>
        </p:nvGraphicFramePr>
        <p:xfrm>
          <a:off x="2133720" y="5410080"/>
          <a:ext cx="5562360" cy="370440"/>
        </p:xfrm>
        <a:graphic>
          <a:graphicData uri="http://schemas.openxmlformats.org/drawingml/2006/table">
            <a:tbl>
              <a:tblPr/>
              <a:tblGrid>
                <a:gridCol w="1954080"/>
                <a:gridCol w="1753920"/>
                <a:gridCol w="1854360"/>
              </a:tblGrid>
              <a:tr h="370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Arial Narrow"/>
                        </a:rPr>
                        <a:t>-1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Arial Narrow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Arial Narrow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4" name="Table 13"/>
          <p:cNvGraphicFramePr/>
          <p:nvPr/>
        </p:nvGraphicFramePr>
        <p:xfrm>
          <a:off x="609480" y="3200400"/>
          <a:ext cx="685440" cy="1447560"/>
        </p:xfrm>
        <a:graphic>
          <a:graphicData uri="http://schemas.openxmlformats.org/drawingml/2006/table">
            <a:tbl>
              <a:tblPr/>
              <a:tblGrid>
                <a:gridCol w="685440"/>
              </a:tblGrid>
              <a:tr h="14475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Arial Narrow"/>
                        </a:rPr>
                        <a:t>Frequency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5" name="Table 14"/>
          <p:cNvGraphicFramePr/>
          <p:nvPr/>
        </p:nvGraphicFramePr>
        <p:xfrm>
          <a:off x="1981080" y="5420520"/>
          <a:ext cx="5714640" cy="370440"/>
        </p:xfrm>
        <a:graphic>
          <a:graphicData uri="http://schemas.openxmlformats.org/drawingml/2006/table">
            <a:tbl>
              <a:tblPr/>
              <a:tblGrid>
                <a:gridCol w="2857320"/>
                <a:gridCol w="2857320"/>
              </a:tblGrid>
              <a:tr h="37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Arial Narrow"/>
                        </a:rPr>
                        <a:t>Casino (House)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Arial Narrow"/>
                        </a:rPr>
                        <a:t>Pass bet gambler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