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standalone="yes"?>

<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sldIdLst>
    <p:sldId id="256" r:id="rId7"/>
    <p:sldId id="257" r:id="rId8"/>
    <p:sldId id="258" r:id="rId9"/>
    <p:sldId id="259" r:id="rId10"/>
    <p:sldId id="260" r:id="rId11"/>
    <p:sldId id="261" r:id="rId12"/>
    <p:sldId id="262" r:id="rId13"/>
    <p:sldId id="263"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1.xml"/>
<Relationship Id="rId8" Type="http://schemas.openxmlformats.org/officeDocument/2006/relationships/slide" Target="slides/slide2.xml"/>
<Relationship Id="rId9" Type="http://schemas.openxmlformats.org/officeDocument/2006/relationships/slide" Target="slides/slide3.xml"/>
<Relationship Id="rId10" Type="http://schemas.openxmlformats.org/officeDocument/2006/relationships/slide" Target="slides/slide4.xml"/>
<Relationship Id="rId11" Type="http://schemas.openxmlformats.org/officeDocument/2006/relationships/slide" Target="slides/slide5.xml"/>
<Relationship Id="rId12" Type="http://schemas.openxmlformats.org/officeDocument/2006/relationships/slide" Target="slides/slide6.xml"/>
<Relationship Id="rId13" Type="http://schemas.openxmlformats.org/officeDocument/2006/relationships/slide" Target="slides/slide7.xml"/>
<Relationship Id="rId14" Type="http://schemas.openxmlformats.org/officeDocument/2006/relationships/slide" Target="slides/slide8.xml"/>
<Relationship Id="rId15" Type="http://schemas.openxmlformats.org/officeDocument/2006/relationships/slide" Target="slides/slide9.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4" name="Title name">
            <a:extLst>
              <a:ext uri="{FF2B5EF4-FFF2-40B4-BE49-F238E27FC236}">
                <a16:creationId xmlns:a16="http://schemas.microsoft.com/office/drawing/2014/main" id="{8A7C740F-DF24-2E66-4F80-78124A281B36}"/>
              </a:ext>
            </a:extLst>
          </p:cNvPr>
          <p:cNvSpPr>
            <a:spLocks noGrp="1"/>
          </p:cNvSpPr>
          <p:nvPr>
            <p:ph type="body" sz="quarter" idx="10"/>
          </p:nvPr>
        </p:nvSpPr>
        <p:spPr>
          <a:xfrm>
            <a:off x="1652588" y="1366838"/>
            <a:ext cx="9809162" cy="1173162"/>
          </a:xfrm>
        </p:spPr>
        <p:txBody>
          <a:bodyPr>
            <a:normAutofit/>
          </a:bodyPr>
          <a:lstStyle>
            <a:lvl1pPr marL="0" indent="0">
              <a:buNone/>
              <a:defRPr sz="2600" b="1"/>
            </a:lvl1pPr>
          </a:lstStyle>
          <a:p>
            <a:pPr lvl="0"/>
            <a:endParaRPr lang="en-US" dirty="0"/>
          </a:p>
        </p:txBody>
      </p:sp>
      <p:sp>
        <p:nvSpPr>
          <p:cNvPr id="6" name="group member">
            <a:extLst>
              <a:ext uri="{FF2B5EF4-FFF2-40B4-BE49-F238E27FC236}">
                <a16:creationId xmlns:a16="http://schemas.microsoft.com/office/drawing/2014/main" id="{B302F864-C514-5185-B393-7B15C0D2853A}"/>
              </a:ext>
            </a:extLst>
          </p:cNvPr>
          <p:cNvSpPr>
            <a:spLocks noGrp="1"/>
          </p:cNvSpPr>
          <p:nvPr>
            <p:ph type="body" sz="quarter" idx="11"/>
          </p:nvPr>
        </p:nvSpPr>
        <p:spPr>
          <a:xfrm>
            <a:off x="2614613" y="4146550"/>
            <a:ext cx="8034337" cy="1995488"/>
          </a:xfrm>
        </p:spPr>
        <p:txBody>
          <a:bodyPr/>
          <a:lstStyle>
            <a:lvl1pPr marL="457200" indent="-457200">
              <a:buClr>
                <a:schemeClr val="tx1"/>
              </a:buClr>
              <a:buSzPct val="100000"/>
              <a:buFont typeface="+mj-lt"/>
              <a:buAutoNum type="arabicPeriod"/>
              <a:defRPr/>
            </a:lvl1pPr>
          </a:lstStyle>
          <a:p>
            <a:pPr lvl="0"/>
            <a:endParaRPr lang="en-MY" dirty="0"/>
          </a:p>
        </p:txBody>
      </p:sp>
    </p:spTree>
    <p:extLst>
      <p:ext uri="{BB962C8B-B14F-4D97-AF65-F5344CB8AC3E}">
        <p14:creationId xmlns:p14="http://schemas.microsoft.com/office/powerpoint/2010/main" val="2434845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ntent slide">
    <p:bg>
      <p:bgRef idx="1003">
        <a:schemeClr val="bg2"/>
      </p:bgRef>
    </p:bg>
    <p:spTree>
      <p:nvGrpSpPr>
        <p:cNvPr id="1" name=""/>
        <p:cNvGrpSpPr/>
        <p:nvPr/>
      </p:nvGrpSpPr>
      <p:grpSpPr>
        <a:xfrm>
          <a:off x="0" y="0"/>
          <a:ext cx="0" cy="0"/>
          <a:chOff x="0" y="0"/>
          <a:chExt cx="0" cy="0"/>
        </a:xfrm>
      </p:grpSpPr>
      <p:sp>
        <p:nvSpPr>
          <p:cNvPr id="10" name="title box">
            <a:extLst>
              <a:ext uri="{FF2B5EF4-FFF2-40B4-BE49-F238E27FC236}">
                <a16:creationId xmlns:a16="http://schemas.microsoft.com/office/drawing/2014/main" id="{6EE6C83C-5D44-CA7D-A5FC-278ED9A47286}"/>
              </a:ext>
            </a:extLst>
          </p:cNvPr>
          <p:cNvSpPr>
            <a:spLocks noGrp="1"/>
          </p:cNvSpPr>
          <p:nvPr>
            <p:ph type="body" sz="quarter" idx="11"/>
          </p:nvPr>
        </p:nvSpPr>
        <p:spPr>
          <a:xfrm>
            <a:off x="0" y="161059"/>
            <a:ext cx="12192000" cy="714375"/>
          </a:xfrm>
          <a:prstGeom prst="rect">
            <a:avLst/>
          </a:prstGeom>
        </p:spPr>
        <p:txBody>
          <a:bodyPr>
            <a:noAutofit/>
          </a:bodyPr>
          <a:lstStyle>
            <a:lvl1pPr marL="0" indent="0" algn="ctr">
              <a:buNone/>
              <a:defRPr sz="5400" b="1"/>
            </a:lvl1pPr>
          </a:lstStyle>
          <a:p>
            <a:pPr lvl="0"/>
            <a:endParaRPr lang="en-MY" dirty="0"/>
          </a:p>
        </p:txBody>
      </p:sp>
      <p:sp>
        <p:nvSpPr>
          <p:cNvPr id="14" name="Text box">
            <a:extLst>
              <a:ext uri="{FF2B5EF4-FFF2-40B4-BE49-F238E27FC236}">
                <a16:creationId xmlns:a16="http://schemas.microsoft.com/office/drawing/2014/main" id="{9EADCECC-A51F-F5BD-FB3A-393650515836}"/>
              </a:ext>
            </a:extLst>
          </p:cNvPr>
          <p:cNvSpPr>
            <a:spLocks noGrp="1"/>
          </p:cNvSpPr>
          <p:nvPr>
            <p:ph type="body" sz="quarter" idx="12" hasCustomPrompt="1"/>
          </p:nvPr>
        </p:nvSpPr>
        <p:spPr>
          <a:xfrm>
            <a:off x="2019298" y="1822666"/>
            <a:ext cx="8612189" cy="4685868"/>
          </a:xfrm>
          <a:prstGeom prst="rect">
            <a:avLst/>
          </a:prstGeom>
        </p:spPr>
        <p:txBody>
          <a:bodyPr/>
          <a:lstStyle>
            <a:lvl1pPr>
              <a:defRPr/>
            </a:lvl1pPr>
            <a:lvl2pPr>
              <a:defRPr/>
            </a:lvl2pPr>
            <a:lvl3pPr>
              <a:defRPr/>
            </a:lvl3pPr>
            <a:lvl4pPr>
              <a:defRPr/>
            </a:lvl4pPr>
          </a:lstStyle>
          <a:p>
            <a:pPr lvl="0"/>
            <a:r>
              <a:rPr lang="en-US" dirty="0" err="1"/>
              <a:t>Dsd</a:t>
            </a:r>
            <a:endParaRPr lang="en-US" dirty="0"/>
          </a:p>
          <a:p>
            <a:pPr lvl="1"/>
            <a:r>
              <a:rPr lang="en-US" dirty="0" err="1"/>
              <a:t>Dsdsd</a:t>
            </a:r>
            <a:endParaRPr lang="en-US" dirty="0"/>
          </a:p>
          <a:p>
            <a:pPr lvl="2"/>
            <a:r>
              <a:rPr lang="en-US" dirty="0" err="1"/>
              <a:t>Dsdsd</a:t>
            </a:r>
            <a:endParaRPr lang="en-US" dirty="0"/>
          </a:p>
          <a:p>
            <a:pPr lvl="3"/>
            <a:r>
              <a:rPr lang="en-US" dirty="0" err="1"/>
              <a:t>Dsds</a:t>
            </a:r>
            <a:endParaRPr lang="en-US" dirty="0"/>
          </a:p>
          <a:p>
            <a:pPr lvl="4"/>
            <a:r>
              <a:rPr lang="en-US" dirty="0" err="1"/>
              <a:t>dsds</a:t>
            </a:r>
            <a:endParaRPr lang="en-US" dirty="0"/>
          </a:p>
        </p:txBody>
      </p:sp>
      <p:sp>
        <p:nvSpPr>
          <p:cNvPr id="5" name="subtitle">
            <a:extLst>
              <a:ext uri="{FF2B5EF4-FFF2-40B4-BE49-F238E27FC236}">
                <a16:creationId xmlns:a16="http://schemas.microsoft.com/office/drawing/2014/main" id="{DD0DF854-0495-338E-FD96-5264A2A7FFD6}"/>
              </a:ext>
            </a:extLst>
          </p:cNvPr>
          <p:cNvSpPr>
            <a:spLocks noGrp="1"/>
          </p:cNvSpPr>
          <p:nvPr>
            <p:ph type="body" sz="quarter" idx="13"/>
          </p:nvPr>
        </p:nvSpPr>
        <p:spPr>
          <a:xfrm>
            <a:off x="2019298" y="1297204"/>
            <a:ext cx="8612188" cy="525462"/>
          </a:xfrm>
        </p:spPr>
        <p:txBody>
          <a:bodyPr/>
          <a:lstStyle>
            <a:lvl1pPr marL="0" indent="0">
              <a:buNone/>
              <a:defRPr sz="2600" b="1"/>
            </a:lvl1pPr>
          </a:lstStyle>
          <a:p>
            <a:pPr lvl="0"/>
            <a:endParaRPr lang="en-US" dirty="0"/>
          </a:p>
          <a:p>
            <a:pPr lvl="1"/>
            <a:endParaRPr lang="en-MY" dirty="0"/>
          </a:p>
        </p:txBody>
      </p:sp>
    </p:spTree>
    <p:extLst>
      <p:ext uri="{BB962C8B-B14F-4D97-AF65-F5344CB8AC3E}">
        <p14:creationId xmlns:p14="http://schemas.microsoft.com/office/powerpoint/2010/main" val="228714465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 name="Chart box">
            <a:extLst>
              <a:ext uri="{FF2B5EF4-FFF2-40B4-BE49-F238E27FC236}">
                <a16:creationId xmlns:a16="http://schemas.microsoft.com/office/drawing/2014/main" id="{4C640175-9A21-F92D-3209-306041EC0CBF}"/>
              </a:ext>
            </a:extLst>
          </p:cNvPr>
          <p:cNvSpPr>
            <a:spLocks noGrp="1"/>
          </p:cNvSpPr>
          <p:nvPr>
            <p:ph type="pic" sz="quarter" idx="10"/>
          </p:nvPr>
        </p:nvSpPr>
        <p:spPr>
          <a:xfrm>
            <a:off x="2043112" y="1063690"/>
            <a:ext cx="8696325" cy="5318448"/>
          </a:xfrm>
          <a:prstGeom prst="rect">
            <a:avLst/>
          </a:prstGeom>
        </p:spPr>
        <p:txBody>
          <a:bodyPr/>
          <a:lstStyle/>
          <a:p>
            <a:endParaRPr lang="en-MY"/>
          </a:p>
        </p:txBody>
      </p:sp>
      <p:sp>
        <p:nvSpPr>
          <p:cNvPr id="3" name="findings title">
            <a:extLst>
              <a:ext uri="{FF2B5EF4-FFF2-40B4-BE49-F238E27FC236}">
                <a16:creationId xmlns:a16="http://schemas.microsoft.com/office/drawing/2014/main" id="{228E349C-5C7F-F45D-9822-AEFF7C3417A4}"/>
              </a:ext>
            </a:extLst>
          </p:cNvPr>
          <p:cNvSpPr>
            <a:spLocks noGrp="1"/>
          </p:cNvSpPr>
          <p:nvPr>
            <p:ph type="body" sz="quarter" idx="11"/>
          </p:nvPr>
        </p:nvSpPr>
        <p:spPr>
          <a:xfrm>
            <a:off x="2043112" y="168275"/>
            <a:ext cx="8696326" cy="625475"/>
          </a:xfrm>
        </p:spPr>
        <p:txBody>
          <a:bodyPr>
            <a:noAutofit/>
          </a:bodyPr>
          <a:lstStyle>
            <a:lvl1pPr marL="0" indent="0" algn="ctr">
              <a:buNone/>
              <a:defRPr sz="5400" b="1"/>
            </a:lvl1pPr>
          </a:lstStyle>
          <a:p>
            <a:pPr lvl="0"/>
            <a:endParaRPr lang="en-MY" dirty="0"/>
          </a:p>
        </p:txBody>
      </p:sp>
    </p:spTree>
    <p:extLst>
      <p:ext uri="{BB962C8B-B14F-4D97-AF65-F5344CB8AC3E}">
        <p14:creationId xmlns:p14="http://schemas.microsoft.com/office/powerpoint/2010/main" val="28746585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1/31/2024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89882528"/>
      </p:ext>
    </p:extLst>
  </p:cSld>
  <p:clrMap bg1="lt1" tx1="dk1" bg2="lt2" tx2="dk2" accent1="accent1" accent2="accent2" accent3="accent3" accent4="accent4" accent5="accent5" accent6="accent6" hlink="hlink" folHlink="folHlink"/>
  <p:sldLayoutIdLst>
    <p:sldLayoutId id="2147483690" r:id="rId1"/>
    <p:sldLayoutId id="2147483710" r:id="rId2"/>
    <p:sldLayoutId id="2147483692" r:id="rId3"/>
  </p:sldLayoutIdLst>
  <p:txStyles>
    <p:titleStyle>
      <a:lvl1pPr algn="l" defTabSz="457200" rtl="0" eaLnBrk="1" latinLnBrk="0" hangingPunct="1">
        <a:spcBef>
          <a:spcPct val="0"/>
        </a:spcBef>
        <a:buNone/>
        <a:defRPr sz="3600" b="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b38ea939a1dfb41df2b82e717ca07fbb4a8b29f7.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8c9a2c03dc047d8e8998944d6bfe3308f4ce0634.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bae0590ece34cded87d756d8e485a3215e99d6d.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name"/>
          <p:cNvSpPr>
            <a:spLocks noGrp="1"/>
          </p:cNvSpPr>
          <p:nvPr>
            <p:ph type="body" sz="quarter" idx="10"/>
          </p:nvPr>
        </p:nvSpPr>
        <p:spPr>
          <a:xfrm>
            <a:off x="1652588" y="1366838"/>
            <a:ext cx="9809162" cy="1173162"/>
          </a:xfrm>
        </p:spPr>
        <p:txBody>
          <a:bodyPr/>
          <a:lstStyle/>
          <a:p>
            <a:r>
              <a:rPr/>
              <a:t>EXPLORING TRAFFIC DISCIPLINARY SUMMONS: A DATA-DRIVEN ANALYSIS OF VIOLATIONS AT NORTHERN UNIVERSITY OF MALAYSIA (UUM) FROM JAN 2023 TO DEC 2023</a:t>
            </a:r>
          </a:p>
        </p:txBody>
      </p:sp>
      <p:sp>
        <p:nvSpPr>
          <p:cNvPr id="3" name="group member"/>
          <p:cNvSpPr>
            <a:spLocks noGrp="1"/>
          </p:cNvSpPr>
          <p:nvPr>
            <p:ph type="body" sz="quarter" idx="11"/>
          </p:nvPr>
        </p:nvSpPr>
        <p:spPr>
          <a:xfrm>
            <a:off x="2614613" y="4146550"/>
            <a:ext cx="8034337" cy="1995488"/>
          </a:xfrm>
        </p:spPr>
        <p:txBody>
          <a:bodyPr/>
          <a:lstStyle/>
          <a:p>
            <a:r>
              <a:rPr/>
              <a:t>Yap Jia Qing (278688)
Vincent Beh Hua Eik (279018)
Qithfirul Arsyad Alfaqih (284168)
Muhammad Amir Haziq Bin Abd Karim (281678)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box"/>
          <p:cNvSpPr>
            <a:spLocks noGrp="1"/>
          </p:cNvSpPr>
          <p:nvPr>
            <p:ph type="body" sz="quarter" idx="11"/>
          </p:nvPr>
        </p:nvSpPr>
        <p:spPr>
          <a:xfrm>
            <a:off x="0" y="161059"/>
            <a:ext cx="12192000" cy="714375"/>
          </a:xfrm>
        </p:spPr>
        <p:txBody>
          <a:bodyPr/>
          <a:lstStyle/>
          <a:p>
            <a:r>
              <a:rPr/>
              <a:t>INTRODUCTION</a:t>
            </a:r>
          </a:p>
        </p:txBody>
      </p:sp>
      <p:sp>
        <p:nvSpPr>
          <p:cNvPr id="3" name="subtitle"/>
          <p:cNvSpPr>
            <a:spLocks noGrp="1"/>
          </p:cNvSpPr>
          <p:nvPr>
            <p:ph type="body" sz="quarter" idx="13"/>
          </p:nvPr>
        </p:nvSpPr>
        <p:spPr>
          <a:xfrm>
            <a:off x="2019298" y="1297204"/>
            <a:ext cx="8612188" cy="525462"/>
          </a:xfrm>
        </p:spPr>
        <p:txBody>
          <a:bodyPr/>
          <a:lstStyle/>
          <a:p>
            <a:r>
              <a:rPr/>
              <a:t>Objective and Data Source:</a:t>
            </a:r>
          </a:p>
        </p:txBody>
      </p:sp>
      <p:sp>
        <p:nvSpPr>
          <p:cNvPr id="4" name="Text box"/>
          <p:cNvSpPr>
            <a:spLocks noGrp="1"/>
          </p:cNvSpPr>
          <p:nvPr>
            <p:ph type="body" sz="quarter" idx="12" hasCustomPrompt="1"/>
          </p:nvPr>
        </p:nvSpPr>
        <p:spPr>
          <a:xfrm>
            <a:off x="2019298" y="1822666"/>
            <a:ext cx="8612189" cy="4685868"/>
          </a:xfrm>
        </p:spPr>
        <p:txBody>
          <a:bodyPr/>
          <a:lstStyle/>
          <a:p>
            <a:r>
              <a:rPr/>
              <a:t>The study aims to understand patterns and trends in traffic violations by analyzing disciplinary summonses. 
Data obtained from the Security Department at the Northern University of Malaysia (UUM). Dataset covers Statistics Of Traffic Disciplinary Summons from Jan 2023 to Dec 2023.
20 types of traffic violations and 118 records analyzed.
Visualisations reveal patterns and trends in traffic disciplinary summonses.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box"/>
          <p:cNvSpPr>
            <a:spLocks noGrp="1"/>
          </p:cNvSpPr>
          <p:nvPr>
            <p:ph type="body" sz="quarter" idx="11"/>
          </p:nvPr>
        </p:nvSpPr>
        <p:spPr>
          <a:xfrm>
            <a:off x="0" y="161059"/>
            <a:ext cx="12192000" cy="714375"/>
          </a:xfrm>
        </p:spPr>
        <p:txBody>
          <a:bodyPr/>
          <a:lstStyle/>
          <a:p>
            <a:r>
              <a:rPr/>
              <a:t>INTRODUCTION (cont')</a:t>
            </a:r>
          </a:p>
        </p:txBody>
      </p:sp>
      <p:sp>
        <p:nvSpPr>
          <p:cNvPr id="3" name="subtitle"/>
          <p:cNvSpPr>
            <a:spLocks noGrp="1"/>
          </p:cNvSpPr>
          <p:nvPr>
            <p:ph type="body" sz="quarter" idx="13"/>
          </p:nvPr>
        </p:nvSpPr>
        <p:spPr>
          <a:xfrm>
            <a:off x="2019298" y="1297204"/>
            <a:ext cx="8612188" cy="525462"/>
          </a:xfrm>
        </p:spPr>
        <p:txBody>
          <a:bodyPr/>
          <a:lstStyle/>
          <a:p>
            <a:r>
              <a:rPr/>
              <a:t>Visualisations:</a:t>
            </a:r>
          </a:p>
        </p:txBody>
      </p:sp>
      <p:sp>
        <p:nvSpPr>
          <p:cNvPr id="4" name="Text box"/>
          <p:cNvSpPr>
            <a:spLocks noGrp="1"/>
          </p:cNvSpPr>
          <p:nvPr>
            <p:ph type="body" sz="quarter" idx="12" hasCustomPrompt="1"/>
          </p:nvPr>
        </p:nvSpPr>
        <p:spPr>
          <a:xfrm>
            <a:off x="2019298" y="1822666"/>
            <a:ext cx="8612189" cy="4685868"/>
          </a:xfrm>
        </p:spPr>
        <p:txBody>
          <a:bodyPr/>
          <a:lstStyle/>
          <a:p>
            <a:r>
              <a:rPr/>
              <a:t>Three key pieces of information extracted for insightful visualisations.Visualisations include:
--Distribution of Summons by Vehicle Category (pie chart)  
--Total Mistakes per Month (bar chart) 
--Summons Total per Month (RM) (bar chart)
The paper presents insights derived from the visualizations, providing a foundation for informed decision-making.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box"/>
          <p:cNvSpPr>
            <a:spLocks noGrp="1"/>
          </p:cNvSpPr>
          <p:nvPr>
            <p:ph type="body" sz="quarter" idx="11"/>
          </p:nvPr>
        </p:nvSpPr>
        <p:spPr>
          <a:xfrm>
            <a:off x="0" y="161059"/>
            <a:ext cx="12192000" cy="714375"/>
          </a:xfrm>
        </p:spPr>
        <p:txBody>
          <a:bodyPr/>
          <a:lstStyle/>
          <a:p>
            <a:r>
              <a:rPr/>
              <a:t>Problem Statement</a:t>
            </a:r>
          </a:p>
        </p:txBody>
      </p:sp>
      <p:sp>
        <p:nvSpPr>
          <p:cNvPr id="3" name="Text box"/>
          <p:cNvSpPr>
            <a:spLocks noGrp="1"/>
          </p:cNvSpPr>
          <p:nvPr>
            <p:ph type="body" sz="quarter" idx="12" hasCustomPrompt="1"/>
          </p:nvPr>
        </p:nvSpPr>
        <p:spPr>
          <a:xfrm>
            <a:off x="2019298" y="1822666"/>
            <a:ext cx="8612189" cy="4685868"/>
          </a:xfrm>
        </p:spPr>
        <p:txBody>
          <a:bodyPr/>
          <a:lstStyle/>
          <a:p>
            <a:r>
              <a:rPr/>
              <a:t>Through the visualization of temporal trends in summons occurrence, categorized by both type and time events, we gain a comprehensive understanding of the patterns and other contributing factors. This analysis enables us to pinpoint recurring patterns and common triggers associated with specific types of summons for each vehicle category. Additionally, by comparing the occurrence of different types of summons over time, we can assess the effectiveness of any implemented measures or interventions in reducing their frequency.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box"/>
          <p:cNvSpPr>
            <a:spLocks noGrp="1"/>
          </p:cNvSpPr>
          <p:nvPr>
            <p:ph type="body" sz="quarter" idx="11"/>
          </p:nvPr>
        </p:nvSpPr>
        <p:spPr>
          <a:xfrm>
            <a:off x="0" y="161059"/>
            <a:ext cx="12192000" cy="714375"/>
          </a:xfrm>
        </p:spPr>
        <p:txBody>
          <a:bodyPr/>
          <a:lstStyle/>
          <a:p>
            <a:r>
              <a:rPr/>
              <a:t>Exploratory Data Analysis(EDA)</a:t>
            </a:r>
          </a:p>
        </p:txBody>
      </p:sp>
      <p:sp>
        <p:nvSpPr>
          <p:cNvPr id="3" name="subtitle"/>
          <p:cNvSpPr>
            <a:spLocks noGrp="1"/>
          </p:cNvSpPr>
          <p:nvPr>
            <p:ph type="body" sz="quarter" idx="13"/>
          </p:nvPr>
        </p:nvSpPr>
        <p:spPr>
          <a:xfrm>
            <a:off x="2019298" y="1297204"/>
            <a:ext cx="8612188" cy="525462"/>
          </a:xfrm>
        </p:spPr>
        <p:txBody>
          <a:bodyPr/>
          <a:lstStyle/>
          <a:p>
            <a:r>
              <a:rPr/>
              <a:t>Method Used for EDA</a:t>
            </a:r>
          </a:p>
        </p:txBody>
      </p:sp>
      <p:sp>
        <p:nvSpPr>
          <p:cNvPr id="4" name="Text box"/>
          <p:cNvSpPr>
            <a:spLocks noGrp="1"/>
          </p:cNvSpPr>
          <p:nvPr>
            <p:ph type="body" sz="quarter" idx="12" hasCustomPrompt="1"/>
          </p:nvPr>
        </p:nvSpPr>
        <p:spPr>
          <a:xfrm>
            <a:off x="2019298" y="1822666"/>
            <a:ext cx="8612189" cy="4685868"/>
          </a:xfrm>
        </p:spPr>
        <p:txBody>
          <a:bodyPr/>
          <a:lstStyle/>
          <a:p>
            <a:r>
              <a:rPr/>
              <a:t>head(df)
str(df)
summ_Ukdata=summary(df[,-c(1,2,3)])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indings title"/>
          <p:cNvSpPr>
            <a:spLocks noGrp="1"/>
          </p:cNvSpPr>
          <p:nvPr>
            <p:ph type="body" sz="quarter" idx="11"/>
          </p:nvPr>
        </p:nvSpPr>
        <p:spPr>
          <a:xfrm>
            <a:off x="2043112" y="168275"/>
            <a:ext cx="8696326" cy="625475"/>
          </a:xfrm>
        </p:spPr>
        <p:txBody>
          <a:bodyPr/>
          <a:lstStyle/>
          <a:p>
            <a:r>
              <a:rPr/>
              <a:t>Findings 1</a:t>
            </a:r>
          </a:p>
        </p:txBody>
      </p:sp>
      <p:pic>
        <p:nvPicPr>
          <p:cNvPr id="3" name="Chart box" descr=""/>
          <p:cNvPicPr>
            <a:picLocks noGrp="1"/>
          </p:cNvPicPr>
          <p:nvPr>
            <p:ph type="pic" sz="quarter" idx="10"/>
          </p:nvPr>
        </p:nvPicPr>
        <p:blipFill>
          <a:blip cstate="print" r:embed="rId2"/>
          <a:stretch>
            <a:fillRect/>
          </a:stretch>
        </p:blipFill>
        <p:spPr>
          <a:xfrm>
            <a:off x="2043112" y="1063690"/>
            <a:ext cx="8696325" cy="531844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indings title"/>
          <p:cNvSpPr>
            <a:spLocks noGrp="1"/>
          </p:cNvSpPr>
          <p:nvPr>
            <p:ph type="body" sz="quarter" idx="11"/>
          </p:nvPr>
        </p:nvSpPr>
        <p:spPr>
          <a:xfrm>
            <a:off x="2043112" y="168275"/>
            <a:ext cx="8696326" cy="625475"/>
          </a:xfrm>
        </p:spPr>
        <p:txBody>
          <a:bodyPr/>
          <a:lstStyle/>
          <a:p>
            <a:r>
              <a:rPr/>
              <a:t>Findings 2</a:t>
            </a:r>
          </a:p>
        </p:txBody>
      </p:sp>
      <p:pic>
        <p:nvPicPr>
          <p:cNvPr id="3" name="Chart box" descr=""/>
          <p:cNvPicPr>
            <a:picLocks noGrp="1"/>
          </p:cNvPicPr>
          <p:nvPr>
            <p:ph type="pic" sz="quarter" idx="10"/>
          </p:nvPr>
        </p:nvPicPr>
        <p:blipFill>
          <a:blip cstate="print" r:embed="rId2"/>
          <a:stretch>
            <a:fillRect/>
          </a:stretch>
        </p:blipFill>
        <p:spPr>
          <a:xfrm>
            <a:off x="2043112" y="1063690"/>
            <a:ext cx="8696325" cy="531844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indings title"/>
          <p:cNvSpPr>
            <a:spLocks noGrp="1"/>
          </p:cNvSpPr>
          <p:nvPr>
            <p:ph type="body" sz="quarter" idx="11"/>
          </p:nvPr>
        </p:nvSpPr>
        <p:spPr>
          <a:xfrm>
            <a:off x="2043112" y="168275"/>
            <a:ext cx="8696326" cy="625475"/>
          </a:xfrm>
        </p:spPr>
        <p:txBody>
          <a:bodyPr/>
          <a:lstStyle/>
          <a:p>
            <a:r>
              <a:rPr/>
              <a:t>Findings 3</a:t>
            </a:r>
          </a:p>
        </p:txBody>
      </p:sp>
      <p:pic>
        <p:nvPicPr>
          <p:cNvPr id="3" name="Chart box" descr=""/>
          <p:cNvPicPr>
            <a:picLocks noGrp="1"/>
          </p:cNvPicPr>
          <p:nvPr>
            <p:ph type="pic" sz="quarter" idx="10"/>
          </p:nvPr>
        </p:nvPicPr>
        <p:blipFill>
          <a:blip cstate="print" r:embed="rId2"/>
          <a:stretch>
            <a:fillRect/>
          </a:stretch>
        </p:blipFill>
        <p:spPr>
          <a:xfrm>
            <a:off x="2043112" y="1063690"/>
            <a:ext cx="8696325" cy="531844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box"/>
          <p:cNvSpPr>
            <a:spLocks noGrp="1"/>
          </p:cNvSpPr>
          <p:nvPr>
            <p:ph type="body" sz="quarter" idx="11"/>
          </p:nvPr>
        </p:nvSpPr>
        <p:spPr>
          <a:xfrm>
            <a:off x="0" y="161059"/>
            <a:ext cx="12192000" cy="714375"/>
          </a:xfrm>
        </p:spPr>
        <p:txBody>
          <a:bodyPr/>
          <a:lstStyle/>
          <a:p>
            <a:r>
              <a:rPr/>
              <a:t>Conclusion</a:t>
            </a:r>
          </a:p>
        </p:txBody>
      </p:sp>
      <p:sp>
        <p:nvSpPr>
          <p:cNvPr id="3" name="Text box"/>
          <p:cNvSpPr>
            <a:spLocks noGrp="1"/>
          </p:cNvSpPr>
          <p:nvPr>
            <p:ph type="body" sz="quarter" idx="12" hasCustomPrompt="1"/>
          </p:nvPr>
        </p:nvSpPr>
        <p:spPr>
          <a:xfrm>
            <a:off x="2019298" y="1822666"/>
            <a:ext cx="8612189" cy="4685868"/>
          </a:xfrm>
        </p:spPr>
        <p:txBody>
          <a:bodyPr/>
          <a:lstStyle/>
          <a:p>
            <a:r>
              <a:rPr/>
              <a:t>Comprehensive analysis of UUM Security Department's traffic disciplinary summons for 2023. 
Research contributes to understanding traffic violations, providing a foundation for future policy adjustments.
Valuable insights for university administrators, security personnel, and researchers interested in campus safety.
Emphasizes importance of data-driven decision-making for addressing traffic challenges on campuses.
UUM can leverage analysis insights to develop targeted strategies for enhancing traffic discipline.</a:t>
            </a:r>
          </a:p>
        </p:txBody>
      </p:sp>
    </p:spTree>
  </p:cSld>
  <p:clrMapOvr>
    <a:masterClrMapping/>
  </p:clrMapOvr>
</p:sld>
</file>

<file path=ppt/theme/theme1.xml><?xml version="1.0" encoding="utf-8"?>
<a:theme xmlns:a="http://schemas.openxmlformats.org/drawingml/2006/main" name="Master tem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76</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Century Gothic</vt:lpstr>
      <vt:lpstr>Wingdings 3</vt:lpstr>
      <vt:lpstr>Master temp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YAP JIA QING</dc:creator>
  <cp:lastModifiedBy/>
  <cp:revision>18</cp:revision>
  <dcterms:created xsi:type="dcterms:W3CDTF">2024-01-30T16:13:48Z</dcterms:created>
  <dcterms:modified xsi:type="dcterms:W3CDTF">2024-01-31T16:09:34Z</dcterms:modified>
</cp:coreProperties>
</file>