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Vincent" userId="7054f1a00a983a58" providerId="LiveId" clId="{85A9F482-E050-4FF8-B8DB-F85701DC4490}"/>
    <pc:docChg chg="undo redo custSel addSld delSld modSld">
      <pc:chgData name="Caroline Vincent" userId="7054f1a00a983a58" providerId="LiveId" clId="{85A9F482-E050-4FF8-B8DB-F85701DC4490}" dt="2023-12-14T12:33:38.743" v="758" actId="20577"/>
      <pc:docMkLst>
        <pc:docMk/>
      </pc:docMkLst>
      <pc:sldChg chg="modSp new mod">
        <pc:chgData name="Caroline Vincent" userId="7054f1a00a983a58" providerId="LiveId" clId="{85A9F482-E050-4FF8-B8DB-F85701DC4490}" dt="2023-12-14T12:33:16.033" v="747" actId="20577"/>
        <pc:sldMkLst>
          <pc:docMk/>
          <pc:sldMk cId="1438541295" sldId="257"/>
        </pc:sldMkLst>
        <pc:spChg chg="mod">
          <ac:chgData name="Caroline Vincent" userId="7054f1a00a983a58" providerId="LiveId" clId="{85A9F482-E050-4FF8-B8DB-F85701DC4490}" dt="2023-12-14T02:23:08.867" v="84" actId="122"/>
          <ac:spMkLst>
            <pc:docMk/>
            <pc:sldMk cId="1438541295" sldId="257"/>
            <ac:spMk id="2" creationId="{C8872513-0DC5-0A3B-1370-C554D91C8417}"/>
          </ac:spMkLst>
        </pc:spChg>
        <pc:spChg chg="mod">
          <ac:chgData name="Caroline Vincent" userId="7054f1a00a983a58" providerId="LiveId" clId="{85A9F482-E050-4FF8-B8DB-F85701DC4490}" dt="2023-12-14T12:33:16.033" v="747" actId="20577"/>
          <ac:spMkLst>
            <pc:docMk/>
            <pc:sldMk cId="1438541295" sldId="257"/>
            <ac:spMk id="3" creationId="{84440840-EBDB-95B0-A782-1E71D052C532}"/>
          </ac:spMkLst>
        </pc:spChg>
      </pc:sldChg>
      <pc:sldChg chg="modSp new mod">
        <pc:chgData name="Caroline Vincent" userId="7054f1a00a983a58" providerId="LiveId" clId="{85A9F482-E050-4FF8-B8DB-F85701DC4490}" dt="2023-12-14T12:33:38.743" v="758" actId="20577"/>
        <pc:sldMkLst>
          <pc:docMk/>
          <pc:sldMk cId="2727111043" sldId="258"/>
        </pc:sldMkLst>
        <pc:spChg chg="mod">
          <ac:chgData name="Caroline Vincent" userId="7054f1a00a983a58" providerId="LiveId" clId="{85A9F482-E050-4FF8-B8DB-F85701DC4490}" dt="2023-12-14T02:25:53.625" v="156" actId="122"/>
          <ac:spMkLst>
            <pc:docMk/>
            <pc:sldMk cId="2727111043" sldId="258"/>
            <ac:spMk id="2" creationId="{B96FD886-E89B-0A78-8F16-238F9D635E39}"/>
          </ac:spMkLst>
        </pc:spChg>
        <pc:spChg chg="mod">
          <ac:chgData name="Caroline Vincent" userId="7054f1a00a983a58" providerId="LiveId" clId="{85A9F482-E050-4FF8-B8DB-F85701DC4490}" dt="2023-12-14T12:33:38.743" v="758" actId="20577"/>
          <ac:spMkLst>
            <pc:docMk/>
            <pc:sldMk cId="2727111043" sldId="258"/>
            <ac:spMk id="3" creationId="{6F9A9F18-5CAD-2613-0AF4-AF9A09C01F9D}"/>
          </ac:spMkLst>
        </pc:spChg>
      </pc:sldChg>
      <pc:sldChg chg="new del">
        <pc:chgData name="Caroline Vincent" userId="7054f1a00a983a58" providerId="LiveId" clId="{85A9F482-E050-4FF8-B8DB-F85701DC4490}" dt="2023-12-14T02:27:59.972" v="181" actId="680"/>
        <pc:sldMkLst>
          <pc:docMk/>
          <pc:sldMk cId="60103201" sldId="259"/>
        </pc:sldMkLst>
      </pc:sldChg>
      <pc:sldChg chg="new del">
        <pc:chgData name="Caroline Vincent" userId="7054f1a00a983a58" providerId="LiveId" clId="{85A9F482-E050-4FF8-B8DB-F85701DC4490}" dt="2023-12-14T02:27:52.727" v="178" actId="2696"/>
        <pc:sldMkLst>
          <pc:docMk/>
          <pc:sldMk cId="3252597201" sldId="259"/>
        </pc:sldMkLst>
      </pc:sldChg>
      <pc:sldChg chg="modSp new mod">
        <pc:chgData name="Caroline Vincent" userId="7054f1a00a983a58" providerId="LiveId" clId="{85A9F482-E050-4FF8-B8DB-F85701DC4490}" dt="2023-12-14T02:32:04.885" v="270" actId="122"/>
        <pc:sldMkLst>
          <pc:docMk/>
          <pc:sldMk cId="4186947242" sldId="259"/>
        </pc:sldMkLst>
        <pc:spChg chg="mod">
          <ac:chgData name="Caroline Vincent" userId="7054f1a00a983a58" providerId="LiveId" clId="{85A9F482-E050-4FF8-B8DB-F85701DC4490}" dt="2023-12-14T02:32:04.885" v="270" actId="122"/>
          <ac:spMkLst>
            <pc:docMk/>
            <pc:sldMk cId="4186947242" sldId="259"/>
            <ac:spMk id="2" creationId="{2643FD6A-C5B7-E701-08F9-39BD2C5A759A}"/>
          </ac:spMkLst>
        </pc:spChg>
        <pc:spChg chg="mod">
          <ac:chgData name="Caroline Vincent" userId="7054f1a00a983a58" providerId="LiveId" clId="{85A9F482-E050-4FF8-B8DB-F85701DC4490}" dt="2023-12-14T02:31:18.677" v="243" actId="27636"/>
          <ac:spMkLst>
            <pc:docMk/>
            <pc:sldMk cId="4186947242" sldId="259"/>
            <ac:spMk id="3" creationId="{BAA29149-369D-69C3-8613-3530EB851393}"/>
          </ac:spMkLst>
        </pc:spChg>
      </pc:sldChg>
      <pc:sldChg chg="new del">
        <pc:chgData name="Caroline Vincent" userId="7054f1a00a983a58" providerId="LiveId" clId="{85A9F482-E050-4FF8-B8DB-F85701DC4490}" dt="2023-12-14T02:27:55.991" v="179" actId="2696"/>
        <pc:sldMkLst>
          <pc:docMk/>
          <pc:sldMk cId="788927979" sldId="260"/>
        </pc:sldMkLst>
      </pc:sldChg>
      <pc:sldChg chg="modSp new mod">
        <pc:chgData name="Caroline Vincent" userId="7054f1a00a983a58" providerId="LiveId" clId="{85A9F482-E050-4FF8-B8DB-F85701DC4490}" dt="2023-12-14T02:39:04.225" v="424" actId="27636"/>
        <pc:sldMkLst>
          <pc:docMk/>
          <pc:sldMk cId="2899325801" sldId="260"/>
        </pc:sldMkLst>
        <pc:spChg chg="mod">
          <ac:chgData name="Caroline Vincent" userId="7054f1a00a983a58" providerId="LiveId" clId="{85A9F482-E050-4FF8-B8DB-F85701DC4490}" dt="2023-12-14T02:35:42.615" v="312" actId="27636"/>
          <ac:spMkLst>
            <pc:docMk/>
            <pc:sldMk cId="2899325801" sldId="260"/>
            <ac:spMk id="2" creationId="{FBE9477D-D6E0-581C-5CB1-7A17F391B909}"/>
          </ac:spMkLst>
        </pc:spChg>
        <pc:spChg chg="mod">
          <ac:chgData name="Caroline Vincent" userId="7054f1a00a983a58" providerId="LiveId" clId="{85A9F482-E050-4FF8-B8DB-F85701DC4490}" dt="2023-12-14T02:39:04.225" v="424" actId="27636"/>
          <ac:spMkLst>
            <pc:docMk/>
            <pc:sldMk cId="2899325801" sldId="260"/>
            <ac:spMk id="3" creationId="{E363C7FB-2714-3DDA-D399-C6A760E3B489}"/>
          </ac:spMkLst>
        </pc:spChg>
      </pc:sldChg>
      <pc:sldChg chg="modSp new mod">
        <pc:chgData name="Caroline Vincent" userId="7054f1a00a983a58" providerId="LiveId" clId="{85A9F482-E050-4FF8-B8DB-F85701DC4490}" dt="2023-12-14T02:59:24.349" v="670" actId="11"/>
        <pc:sldMkLst>
          <pc:docMk/>
          <pc:sldMk cId="2769355989" sldId="261"/>
        </pc:sldMkLst>
        <pc:spChg chg="mod">
          <ac:chgData name="Caroline Vincent" userId="7054f1a00a983a58" providerId="LiveId" clId="{85A9F482-E050-4FF8-B8DB-F85701DC4490}" dt="2023-12-14T02:58:13.893" v="664" actId="20577"/>
          <ac:spMkLst>
            <pc:docMk/>
            <pc:sldMk cId="2769355989" sldId="261"/>
            <ac:spMk id="2" creationId="{42D340DD-9293-EF42-09C5-99944424DDEE}"/>
          </ac:spMkLst>
        </pc:spChg>
        <pc:spChg chg="mod">
          <ac:chgData name="Caroline Vincent" userId="7054f1a00a983a58" providerId="LiveId" clId="{85A9F482-E050-4FF8-B8DB-F85701DC4490}" dt="2023-12-14T02:59:24.349" v="670" actId="11"/>
          <ac:spMkLst>
            <pc:docMk/>
            <pc:sldMk cId="2769355989" sldId="261"/>
            <ac:spMk id="3" creationId="{F477AEF0-BF8D-729D-2F00-BF61EBAF639B}"/>
          </ac:spMkLst>
        </pc:spChg>
      </pc:sldChg>
      <pc:sldChg chg="modSp new mod">
        <pc:chgData name="Caroline Vincent" userId="7054f1a00a983a58" providerId="LiveId" clId="{85A9F482-E050-4FF8-B8DB-F85701DC4490}" dt="2023-12-14T02:58:53.802" v="668" actId="27636"/>
        <pc:sldMkLst>
          <pc:docMk/>
          <pc:sldMk cId="1497629457" sldId="262"/>
        </pc:sldMkLst>
        <pc:spChg chg="mod">
          <ac:chgData name="Caroline Vincent" userId="7054f1a00a983a58" providerId="LiveId" clId="{85A9F482-E050-4FF8-B8DB-F85701DC4490}" dt="2023-12-14T02:47:11.840" v="516" actId="122"/>
          <ac:spMkLst>
            <pc:docMk/>
            <pc:sldMk cId="1497629457" sldId="262"/>
            <ac:spMk id="2" creationId="{83B10451-6D5C-4055-8C15-B7126BE74F9E}"/>
          </ac:spMkLst>
        </pc:spChg>
        <pc:spChg chg="mod">
          <ac:chgData name="Caroline Vincent" userId="7054f1a00a983a58" providerId="LiveId" clId="{85A9F482-E050-4FF8-B8DB-F85701DC4490}" dt="2023-12-14T02:58:53.802" v="668" actId="27636"/>
          <ac:spMkLst>
            <pc:docMk/>
            <pc:sldMk cId="1497629457" sldId="262"/>
            <ac:spMk id="3" creationId="{612917E9-E83B-BB02-3E80-65CF1D95EEBE}"/>
          </ac:spMkLst>
        </pc:spChg>
      </pc:sldChg>
      <pc:sldChg chg="modSp new mod">
        <pc:chgData name="Caroline Vincent" userId="7054f1a00a983a58" providerId="LiveId" clId="{85A9F482-E050-4FF8-B8DB-F85701DC4490}" dt="2023-12-14T02:55:39.568" v="636" actId="113"/>
        <pc:sldMkLst>
          <pc:docMk/>
          <pc:sldMk cId="2269497823" sldId="263"/>
        </pc:sldMkLst>
        <pc:spChg chg="mod">
          <ac:chgData name="Caroline Vincent" userId="7054f1a00a983a58" providerId="LiveId" clId="{85A9F482-E050-4FF8-B8DB-F85701DC4490}" dt="2023-12-14T02:54:43.824" v="621" actId="113"/>
          <ac:spMkLst>
            <pc:docMk/>
            <pc:sldMk cId="2269497823" sldId="263"/>
            <ac:spMk id="2" creationId="{59FA1A8D-BD92-751A-A7BF-F9D6CEAAB7FD}"/>
          </ac:spMkLst>
        </pc:spChg>
        <pc:spChg chg="mod">
          <ac:chgData name="Caroline Vincent" userId="7054f1a00a983a58" providerId="LiveId" clId="{85A9F482-E050-4FF8-B8DB-F85701DC4490}" dt="2023-12-14T02:55:39.568" v="636" actId="113"/>
          <ac:spMkLst>
            <pc:docMk/>
            <pc:sldMk cId="2269497823" sldId="263"/>
            <ac:spMk id="3" creationId="{4558B161-E6F9-EEA7-8341-A3A69B91FD95}"/>
          </ac:spMkLst>
        </pc:spChg>
      </pc:sldChg>
      <pc:sldChg chg="modSp new mod">
        <pc:chgData name="Caroline Vincent" userId="7054f1a00a983a58" providerId="LiveId" clId="{85A9F482-E050-4FF8-B8DB-F85701DC4490}" dt="2023-12-14T02:54:36.371" v="620" actId="113"/>
        <pc:sldMkLst>
          <pc:docMk/>
          <pc:sldMk cId="2543885733" sldId="264"/>
        </pc:sldMkLst>
        <pc:spChg chg="mod">
          <ac:chgData name="Caroline Vincent" userId="7054f1a00a983a58" providerId="LiveId" clId="{85A9F482-E050-4FF8-B8DB-F85701DC4490}" dt="2023-12-14T02:54:36.371" v="620" actId="113"/>
          <ac:spMkLst>
            <pc:docMk/>
            <pc:sldMk cId="2543885733" sldId="264"/>
            <ac:spMk id="2" creationId="{591A16B5-3FE2-DFF6-A55D-714A5971094C}"/>
          </ac:spMkLst>
        </pc:spChg>
        <pc:spChg chg="mod">
          <ac:chgData name="Caroline Vincent" userId="7054f1a00a983a58" providerId="LiveId" clId="{85A9F482-E050-4FF8-B8DB-F85701DC4490}" dt="2023-12-14T02:54:29.195" v="619" actId="113"/>
          <ac:spMkLst>
            <pc:docMk/>
            <pc:sldMk cId="2543885733" sldId="264"/>
            <ac:spMk id="3" creationId="{4DA82F9A-11FF-DFF7-D918-D4D7B2AFA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25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6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EE04-8AD6-A453-F2C2-E91A7680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Urban Traffic Flow Management and Analysis through Deep learning Techniques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772DF-557E-A32B-4765-A91206C5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043779" cy="1183406"/>
          </a:xfrm>
        </p:spPr>
        <p:txBody>
          <a:bodyPr>
            <a:normAutofit/>
          </a:bodyPr>
          <a:lstStyle/>
          <a:p>
            <a:pPr marR="3810" algn="ctr"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Caroline Vincent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" algn="ctr">
              <a:lnSpc>
                <a:spcPct val="1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Student ID: x22153926</a:t>
            </a:r>
            <a:endParaRPr lang="en-IN" dirty="0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B2E3711-516E-1308-4408-A1031C19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1" r="22444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2513-0DC5-0A3B-1370-C554D91C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0840-EBDB-95B0-A782-1E71D052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Key Insights &amp; Techniques</a:t>
            </a:r>
          </a:p>
          <a:p>
            <a:r>
              <a:rPr lang="en-US" sz="1400" b="1" dirty="0"/>
              <a:t>Objective</a:t>
            </a:r>
            <a:r>
              <a:rPr lang="en-US" sz="1400" dirty="0"/>
              <a:t>: To leverage deep learning for enhanced traffic flow analysis and management in urban areas.</a:t>
            </a:r>
          </a:p>
          <a:p>
            <a:r>
              <a:rPr lang="en-US" sz="1400" b="1" dirty="0"/>
              <a:t>Techniques Used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Long Short-Term Memory Networks (LSTM)</a:t>
            </a:r>
          </a:p>
          <a:p>
            <a:r>
              <a:rPr lang="en-US" sz="1400" b="1" dirty="0"/>
              <a:t>Gated Recurrent Units (GRU)</a:t>
            </a:r>
            <a:endParaRPr lang="en-US" sz="1400" dirty="0"/>
          </a:p>
          <a:p>
            <a:r>
              <a:rPr lang="en-US" sz="1400" b="1" dirty="0"/>
              <a:t>Convolutional Neural Networks (CNN)</a:t>
            </a:r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/>
              <a:t>Significance</a:t>
            </a:r>
            <a:endParaRPr lang="en-US" sz="1400" dirty="0"/>
          </a:p>
          <a:p>
            <a:r>
              <a:rPr lang="en-US" sz="1400" dirty="0"/>
              <a:t>Addressing Complexity: Traditional systems are limited in handling the complexity and volume of modern traffic data.</a:t>
            </a:r>
          </a:p>
          <a:p>
            <a:r>
              <a:rPr lang="en-US" sz="1400" dirty="0"/>
              <a:t>Improvement in Predictions: Deep learning models show superior accuracy and adaptability for traffic flow variations.</a:t>
            </a:r>
          </a:p>
          <a:p>
            <a:r>
              <a:rPr lang="en-US" sz="1400" dirty="0"/>
              <a:t>Urban Planning: The findings support smarter city designs with real-time, data-driven traffic management solutions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85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D886-E89B-0A78-8F16-238F9D63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9F18-5CAD-2613-0AF4-AF9A09C0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341874" cy="4377187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Intelligent Transportation Systems (ITS)</a:t>
            </a:r>
          </a:p>
          <a:p>
            <a:pPr algn="just"/>
            <a:r>
              <a:rPr lang="en-US"/>
              <a:t> </a:t>
            </a:r>
            <a:r>
              <a:rPr lang="en-US" dirty="0"/>
              <a:t>Integration of advanced applications to provide innovative services for traffic management and users.</a:t>
            </a:r>
          </a:p>
          <a:p>
            <a:pPr algn="just"/>
            <a:r>
              <a:rPr lang="en-US" dirty="0"/>
              <a:t>Purpose: Enhance safety, efficiency, and sustainability of transportation networks.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b="1" dirty="0"/>
              <a:t>Challenges in Traffic Management</a:t>
            </a:r>
          </a:p>
          <a:p>
            <a:pPr algn="just"/>
            <a:r>
              <a:rPr lang="en-US" dirty="0"/>
              <a:t>Rising Vehicle Counts: Exponential increase in urban vehicle numbers strains existing infrastructure.</a:t>
            </a:r>
          </a:p>
          <a:p>
            <a:pPr algn="just"/>
            <a:r>
              <a:rPr lang="en-US" dirty="0"/>
              <a:t>Complex Dynamics: Traditional systems falter in managing the non-linear, stochastic nature of modern traffic flow.</a:t>
            </a:r>
          </a:p>
          <a:p>
            <a:pPr algn="just"/>
            <a:r>
              <a:rPr lang="en-US" dirty="0"/>
              <a:t>Data Overload: The surge in data from sensors and cameras exceeds the processing capabilities of conventional methods.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b="1" dirty="0"/>
              <a:t>Need for Advanced Analytics</a:t>
            </a:r>
          </a:p>
          <a:p>
            <a:pPr algn="just"/>
            <a:r>
              <a:rPr lang="en-US" dirty="0"/>
              <a:t>Beyond Conventional Methods: Necessity for tools that can analyze vast, complex datasets in real time.</a:t>
            </a:r>
          </a:p>
          <a:p>
            <a:pPr algn="just"/>
            <a:r>
              <a:rPr lang="en-US" dirty="0"/>
              <a:t>Predictive Power: Advanced analytics to anticipate and mitigate traffic congestion before it occurs.</a:t>
            </a:r>
          </a:p>
          <a:p>
            <a:pPr algn="just"/>
            <a:r>
              <a:rPr lang="en-US" dirty="0"/>
              <a:t>Strategic Planning: Leveraging predictive insights for long-term urban traffic planning and immediate traffic management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1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FD6A-C5B7-E701-08F9-39BD2C5A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9149-369D-69C3-8613-3530EB85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461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Limitations of Traditional Traffic Analysis</a:t>
            </a:r>
          </a:p>
          <a:p>
            <a:r>
              <a:rPr lang="en-US" sz="1400" dirty="0"/>
              <a:t>Simplicity Over Complexity: Conventional methods often fail to capture the intricate correlations within traffic data.</a:t>
            </a:r>
          </a:p>
          <a:p>
            <a:r>
              <a:rPr lang="en-US" sz="1400" dirty="0"/>
              <a:t>Static Models: Inability to adapt to real-time data and predict under dynamic conditions.</a:t>
            </a:r>
          </a:p>
          <a:p>
            <a:r>
              <a:rPr lang="en-US" sz="1400" dirty="0"/>
              <a:t>Overlooked Factors: Neglecting the impact of non-traffic elements such as weather, urban development, and events.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400" dirty="0"/>
              <a:t>Why Predict Traffic Dynamics?</a:t>
            </a:r>
          </a:p>
          <a:p>
            <a:r>
              <a:rPr lang="en-US" sz="1400" dirty="0"/>
              <a:t>Proactive Management: Anticipating traffic patterns to manage congestion before it becomes problematic.</a:t>
            </a:r>
          </a:p>
          <a:p>
            <a:r>
              <a:rPr lang="en-US" sz="1400" dirty="0"/>
              <a:t>Safety Measures: Enhancing road safety by understanding and acting on traffic forecasts.</a:t>
            </a:r>
          </a:p>
          <a:p>
            <a:r>
              <a:rPr lang="en-US" sz="1400" dirty="0"/>
              <a:t>Infrastructure Efficiency: Optimizing the use of current road networks and planning for future developments.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400" dirty="0"/>
              <a:t>Deep Learning as a Game Changer</a:t>
            </a:r>
          </a:p>
          <a:p>
            <a:r>
              <a:rPr lang="en-US" sz="1400" dirty="0"/>
              <a:t>High-Level Feature Extraction: Ability to process and learn from unstructured data to recognize complex patterns.</a:t>
            </a:r>
          </a:p>
          <a:p>
            <a:r>
              <a:rPr lang="en-US" sz="1400" dirty="0"/>
              <a:t>Adaptability: Continuously improving predictions based on new data, thanks to self-learning algorithms.</a:t>
            </a:r>
          </a:p>
          <a:p>
            <a:r>
              <a:rPr lang="en-US" sz="1400" dirty="0"/>
              <a:t>Incorporating Context: Considering a multitude of factors including temporal and spatial variations in traffic flow.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869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477D-D6E0-581C-5CB1-7A17F391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90114"/>
            <a:ext cx="10026650" cy="8367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Research Question And 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C7FB-2714-3DDA-D399-C6A760E3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604514"/>
            <a:ext cx="10026650" cy="470139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IN" sz="1400" kern="1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 : How can deep learning techniques enhance the prediction of traffic flow dynamics from vehicle counts, determine traffic patterns during peak and non-peak hours, and incorporate geospatial metrics for targeted analysis in areas like Trafalgar Square?</a:t>
            </a:r>
            <a:endParaRPr lang="en-IN" sz="1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1400" dirty="0"/>
              <a:t>Study Objectives</a:t>
            </a:r>
          </a:p>
          <a:p>
            <a:r>
              <a:rPr lang="en-US" sz="1400" dirty="0"/>
              <a:t>Accurate Traffic Prediction: Utilize deep learning to predict traffic flows more precisely from vehicle counts.</a:t>
            </a:r>
          </a:p>
          <a:p>
            <a:r>
              <a:rPr lang="en-US" sz="1400" dirty="0"/>
              <a:t>Temporal Analysis: Analyze and differentiate traffic patterns during peak and non-peak hours.</a:t>
            </a:r>
          </a:p>
          <a:p>
            <a:r>
              <a:rPr lang="en-US" sz="1400" dirty="0"/>
              <a:t>Spatial Insights: Integrate geospatial data for in-depth traffic analysis at specific urban hotspots.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400" dirty="0"/>
              <a:t>Overview of Experiments</a:t>
            </a:r>
          </a:p>
          <a:p>
            <a:r>
              <a:rPr lang="en-US" sz="1400" dirty="0"/>
              <a:t>Experiment 1: Forecasting traffic volume based on vehicle count data.</a:t>
            </a:r>
          </a:p>
          <a:p>
            <a:r>
              <a:rPr lang="en-US" sz="1400" dirty="0"/>
              <a:t>Experiment 2: Distinguishing traffic flows during different times of the day.</a:t>
            </a:r>
          </a:p>
          <a:p>
            <a:r>
              <a:rPr lang="en-US" sz="1400" dirty="0"/>
              <a:t>Experiment 3: Analyzing traffic movement using geospatial data around Trafalgar Square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32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40DD-9293-EF42-09C5-99944424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77971"/>
            <a:ext cx="10026650" cy="62110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Experiment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AEF0-BF8D-729D-2F00-BF61EBAF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199074"/>
            <a:ext cx="10592040" cy="475315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1400" dirty="0"/>
              <a:t>Methodology Overview</a:t>
            </a:r>
          </a:p>
          <a:p>
            <a:pPr algn="just"/>
            <a:r>
              <a:rPr lang="en-IN" sz="1400" dirty="0"/>
              <a:t>LSTM Model: 50 neurons, dropout layer (0.2), and dense output layer.</a:t>
            </a:r>
          </a:p>
          <a:p>
            <a:pPr algn="just"/>
            <a:r>
              <a:rPr lang="en-IN" sz="1400" dirty="0"/>
              <a:t>GRU Model: Similar structure with GRU layer, more compact with 9,951 parameters.</a:t>
            </a:r>
          </a:p>
          <a:p>
            <a:pPr algn="just"/>
            <a:r>
              <a:rPr lang="en-IN" sz="1400" dirty="0"/>
              <a:t>CNN Model: 1D convolutional layer (64 filters, kernel size 3), max pooling, dense layer with dropout.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IN" sz="1400" dirty="0"/>
              <a:t>Model Training and Optimization</a:t>
            </a:r>
          </a:p>
          <a:p>
            <a:pPr algn="just"/>
            <a:r>
              <a:rPr lang="en-IN" sz="1400" dirty="0"/>
              <a:t>Optimization: Adam optimizer, Mean Squared Error (MSE) loss function.</a:t>
            </a:r>
          </a:p>
          <a:p>
            <a:pPr algn="just"/>
            <a:r>
              <a:rPr lang="en-IN" sz="1400" dirty="0"/>
              <a:t>Epochs: 50 training epochs, batch size of 50, Early Stopping to mitigate overfitting.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IN" sz="1400" dirty="0"/>
              <a:t>Performance Metrics:</a:t>
            </a:r>
          </a:p>
          <a:p>
            <a:pPr algn="just"/>
            <a:r>
              <a:rPr lang="en-IN" sz="1400" dirty="0"/>
              <a:t>High R² Values: LSTM and GRU models showed excellent fit (LSTM: Train R² = 0.9972, Test R² = 0.9975; GRU: Train R² = 0.9972, Test R² = 0.9988).</a:t>
            </a:r>
          </a:p>
          <a:p>
            <a:pPr algn="just"/>
            <a:r>
              <a:rPr lang="en-IN" sz="1400" dirty="0"/>
              <a:t>RMSE Analysis: GRU outperformed LSTM with a lower Test RMSE (34.40 vs. 51.12).</a:t>
            </a:r>
          </a:p>
          <a:p>
            <a:pPr algn="just"/>
            <a:r>
              <a:rPr lang="en-IN" sz="1400" dirty="0"/>
              <a:t>CNN Performance: Slightly lower R² with a higher RMSE, indicating a different potential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69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0451-6D5C-4055-8C15-B7126BE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2696"/>
            <a:ext cx="10026650" cy="819508"/>
          </a:xfrm>
        </p:spPr>
        <p:txBody>
          <a:bodyPr/>
          <a:lstStyle/>
          <a:p>
            <a:pPr algn="ctr"/>
            <a:r>
              <a:rPr lang="en-IN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17E9-E83B-BB02-3E80-65CF1D95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492370"/>
            <a:ext cx="10026650" cy="4942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/>
              <a:t>Experiment Setup</a:t>
            </a:r>
          </a:p>
          <a:p>
            <a:r>
              <a:rPr lang="en-US" sz="1200" dirty="0"/>
              <a:t>Objective: To predict traffic flow variations during peak and non-peak hours.</a:t>
            </a:r>
          </a:p>
          <a:p>
            <a:r>
              <a:rPr lang="en-US" sz="1200" dirty="0"/>
              <a:t>Models Configured:</a:t>
            </a:r>
          </a:p>
          <a:p>
            <a:r>
              <a:rPr lang="en-US" sz="1200" dirty="0"/>
              <a:t>LSTM Network: 50 units with a dropout layer; adept at learning long-term dependencies.</a:t>
            </a:r>
          </a:p>
          <a:p>
            <a:r>
              <a:rPr lang="en-US" sz="1200" dirty="0"/>
              <a:t>GRU Network: 50 units, a more parameter-efficient network; suitable for modeling time-variant data.</a:t>
            </a:r>
          </a:p>
          <a:p>
            <a:r>
              <a:rPr lang="en-US" sz="1200" dirty="0"/>
              <a:t>CNN Network: 1D convolutional layer with 64 filters; designed to detect spatial-temporal traffic patterns.</a:t>
            </a:r>
          </a:p>
          <a:p>
            <a:pPr>
              <a:buFont typeface="+mj-lt"/>
              <a:buAutoNum type="arabicPeriod" startAt="2"/>
            </a:pPr>
            <a:r>
              <a:rPr lang="en-US" sz="1200" b="1" dirty="0"/>
              <a:t>Optimization Techniques</a:t>
            </a:r>
          </a:p>
          <a:p>
            <a:r>
              <a:rPr lang="en-US" sz="1200" dirty="0"/>
              <a:t>Compilation: Adam Optimizer with Mean Squared Error (MSE) loss function.</a:t>
            </a:r>
          </a:p>
          <a:p>
            <a:r>
              <a:rPr lang="en-US" sz="1200" dirty="0"/>
              <a:t>Training: 50 epochs, batch size of 50, with Early Stopping to prevent overfitting.</a:t>
            </a:r>
          </a:p>
          <a:p>
            <a:pPr>
              <a:buFont typeface="+mj-lt"/>
              <a:buAutoNum type="arabicPeriod" startAt="3"/>
            </a:pPr>
            <a:r>
              <a:rPr lang="en-US" sz="1200" b="1" dirty="0"/>
              <a:t>Performance Analysis</a:t>
            </a:r>
          </a:p>
          <a:p>
            <a:r>
              <a:rPr lang="en-US" sz="1200" dirty="0"/>
              <a:t>Consistency in Prediction:</a:t>
            </a:r>
          </a:p>
          <a:p>
            <a:r>
              <a:rPr lang="en-US" sz="1200" dirty="0"/>
              <a:t>LSTM &amp; GRU: Both showed high consistency with training and test R-squared of 0.9963.</a:t>
            </a:r>
          </a:p>
          <a:p>
            <a:r>
              <a:rPr lang="en-US" sz="1200" dirty="0"/>
              <a:t>CNN: Slightly lower R-squared (Training: 0.9884, Testing: 0.9882), indicating decent performance but less accuracy.</a:t>
            </a:r>
          </a:p>
          <a:p>
            <a:r>
              <a:rPr lang="en-US" sz="1200" dirty="0"/>
              <a:t>RMSE Evaluation: The LSTM and GRU models displayed close train and test RMSE values, suggesting accurate predictions without overfitting.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9762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1A8D-BD92-751A-A7BF-F9D6CEAA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0718"/>
            <a:ext cx="10026650" cy="715991"/>
          </a:xfrm>
        </p:spPr>
        <p:txBody>
          <a:bodyPr/>
          <a:lstStyle/>
          <a:p>
            <a:pPr algn="ctr"/>
            <a:r>
              <a:rPr lang="en-IN" b="1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B161-E6F9-EEA7-8341-A3A69B91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483743"/>
            <a:ext cx="9919179" cy="471002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Geospatial Data Integration</a:t>
            </a:r>
          </a:p>
          <a:p>
            <a:r>
              <a:rPr lang="en-US" sz="1600" dirty="0"/>
              <a:t>Purpose: To predict traffic levels by incorporating geospatial metrics, leveraging spatial and temporal data.</a:t>
            </a:r>
          </a:p>
          <a:p>
            <a:r>
              <a:rPr lang="en-US" sz="1600" dirty="0"/>
              <a:t>Models Deployed:</a:t>
            </a:r>
          </a:p>
          <a:p>
            <a:r>
              <a:rPr lang="en-US" sz="1600" dirty="0"/>
              <a:t>LSTM Model: With 12,650 parameters, ideal for capturing temporal geospatial relationships.</a:t>
            </a:r>
          </a:p>
          <a:p>
            <a:r>
              <a:rPr lang="en-US" sz="1600" dirty="0"/>
              <a:t>GRU Model: Slightly more compact with 9,650 parameters, balances performance with computational efficiency.</a:t>
            </a:r>
          </a:p>
          <a:p>
            <a:r>
              <a:rPr lang="en-US" sz="1600" dirty="0"/>
              <a:t>CNN Model: With 16,537 parameters, excels at extracting spatial patterns from geographic data.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/>
              <a:t>Optimization and Training</a:t>
            </a:r>
          </a:p>
          <a:p>
            <a:r>
              <a:rPr lang="en-US" sz="1600" dirty="0"/>
              <a:t>Compilation: Adam Optimizer with Mean Squared Error (MSE) as the loss function.</a:t>
            </a:r>
          </a:p>
          <a:p>
            <a:r>
              <a:rPr lang="en-US" sz="1600" dirty="0"/>
              <a:t>Epochs: 50 training epochs, batch size of 50, with Early Stopping to prevent overfitting.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/>
              <a:t>Performance Evaluation</a:t>
            </a:r>
          </a:p>
          <a:p>
            <a:r>
              <a:rPr lang="en-US" sz="1600" dirty="0"/>
              <a:t>High R² Values: LSTM and GRU showcased strong fits with R² &gt; 0.9963 for both training and testing.</a:t>
            </a:r>
          </a:p>
          <a:p>
            <a:r>
              <a:rPr lang="en-US" sz="1600" dirty="0"/>
              <a:t>CNN's Spatial Analysis: Lower R² (Training: 0.9939, Testing: 0.9937), indicating a more challenging time capturing geographic dependencies.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949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6B5-3FE2-DFF6-A55D-714A5971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6816"/>
            <a:ext cx="10026650" cy="776376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F9A-11FF-DFF7-D918-D4D7B2AF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388854"/>
            <a:ext cx="10177972" cy="51585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Key Takeaways</a:t>
            </a:r>
          </a:p>
          <a:p>
            <a:r>
              <a:rPr lang="en-US" sz="1400" dirty="0"/>
              <a:t>Impact of Deep Learning: Demonstrated the power of LSTM, GRU, and CNN models to predict and analyze urban traffic flow.</a:t>
            </a:r>
          </a:p>
          <a:p>
            <a:r>
              <a:rPr lang="en-US" sz="1400" dirty="0"/>
              <a:t>Superiority Over Traditional Models: The deep learning models showcased significant improvements in accuracy and adaptability for both temporal and spatial traffic flow predictions.</a:t>
            </a:r>
          </a:p>
          <a:p>
            <a:r>
              <a:rPr lang="en-US" sz="1400" dirty="0"/>
              <a:t>Optimization Strategies: Effective use of Early Stopping and parameter tuning to prevent overfitting and enhance model performance.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500" b="1" dirty="0"/>
              <a:t>Research Significance</a:t>
            </a:r>
          </a:p>
          <a:p>
            <a:r>
              <a:rPr lang="en-US" sz="1400" dirty="0"/>
              <a:t>Intelligent Transportation Systems (ITS): Contribution towards the development of smarter, more responsive traffic management solutions.</a:t>
            </a:r>
          </a:p>
          <a:p>
            <a:r>
              <a:rPr lang="en-US" sz="1400" dirty="0"/>
              <a:t>Urban Planning: Findings indicate the potential for deep learning to inform infrastructure development and traffic congestion mitigation strategies.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500" b="1" dirty="0"/>
              <a:t>Future Directions</a:t>
            </a:r>
          </a:p>
          <a:p>
            <a:r>
              <a:rPr lang="en-US" sz="1400" dirty="0"/>
              <a:t>Model Integration: Exploration of real-world application and integration of these models into traffic management systems.</a:t>
            </a:r>
          </a:p>
          <a:p>
            <a:r>
              <a:rPr lang="en-US" sz="1400" dirty="0"/>
              <a:t>Further Research: Potential to extend this research to include more diverse data sets and real-time analysis.</a:t>
            </a:r>
          </a:p>
          <a:p>
            <a:pPr>
              <a:buFont typeface="+mj-lt"/>
              <a:buAutoNum type="arabicPeriod" startAt="4"/>
            </a:pPr>
            <a:r>
              <a:rPr lang="en-US" sz="1400" b="1" dirty="0"/>
              <a:t>Final Thoughts</a:t>
            </a:r>
          </a:p>
          <a:p>
            <a:r>
              <a:rPr lang="en-US" sz="1400" dirty="0"/>
              <a:t>This research underlines the critical role of advanced analytics in urban traffic management and sets a foundation for future innovations that could lead to more efficient and safer city travel experiences.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3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1230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Calibri</vt:lpstr>
      <vt:lpstr>Rockwell Nova Light</vt:lpstr>
      <vt:lpstr>Times New Roman</vt:lpstr>
      <vt:lpstr>Wingdings</vt:lpstr>
      <vt:lpstr>LeafVTI</vt:lpstr>
      <vt:lpstr>Enhancing Urban Traffic Flow Management and Analysis through Deep learning Techniques </vt:lpstr>
      <vt:lpstr>INTRODUCTION</vt:lpstr>
      <vt:lpstr>INTRODUCTION (contd..)</vt:lpstr>
      <vt:lpstr>Background and importance</vt:lpstr>
      <vt:lpstr>Research Question And Research Objectives</vt:lpstr>
      <vt:lpstr>Experiment 1 </vt:lpstr>
      <vt:lpstr>Experiment 2</vt:lpstr>
      <vt:lpstr>Experiment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Urban Traffic Flow Management and Analysis through Deep learning Techniques </dc:title>
  <dc:creator>Caroline Vincent</dc:creator>
  <cp:lastModifiedBy>Caroline Vincent</cp:lastModifiedBy>
  <cp:revision>1</cp:revision>
  <dcterms:created xsi:type="dcterms:W3CDTF">2023-12-14T02:03:21Z</dcterms:created>
  <dcterms:modified xsi:type="dcterms:W3CDTF">2023-12-14T12:33:45Z</dcterms:modified>
</cp:coreProperties>
</file>